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1" autoAdjust="0"/>
  </p:normalViewPr>
  <p:slideViewPr>
    <p:cSldViewPr>
      <p:cViewPr varScale="1">
        <p:scale>
          <a:sx n="52" d="100"/>
          <a:sy n="52" d="100"/>
        </p:scale>
        <p:origin x="103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AD84D88A-0D93-47FD-8350-05B867665356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21CD7B35-1251-4F11-9AC9-7813FAD51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0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73A8E8DF-078C-4287-A2F8-AD21EE7D16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AFC4A559-071F-4B07-B590-094C83B1A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4A559-071F-4B07-B590-094C83B1A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relu_deriv</a:t>
            </a:r>
            <a:r>
              <a:rPr lang="en-US" dirty="0" smtClean="0"/>
              <a:t>:  if x was positive, pass derivative backwards, otherwise</a:t>
            </a:r>
            <a:r>
              <a:rPr lang="en-US" baseline="0" dirty="0" smtClean="0"/>
              <a:t> clip it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B164-F042-4395-9468-50EE7E7BC2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 change in score with respect to [a1:a4, b1:b4, c1:c4,d4]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B164-F042-4395-9468-50EE7E7BC2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note, we previously solved for </a:t>
            </a:r>
            <a:r>
              <a:rPr lang="en-US" dirty="0" err="1" smtClean="0"/>
              <a:t>df</a:t>
            </a:r>
            <a:r>
              <a:rPr lang="en-US" dirty="0" smtClean="0"/>
              <a:t>/dh1,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/dh2,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/dh3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AB164-F042-4395-9468-50EE7E7BC2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A96C-30D6-4F52-999F-2A7A763814E9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C8CF-BC39-4942-98E1-95C707E62C93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FA6E-4CA5-4F26-AB23-2C0AFF0E2F94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603F-3FD0-4511-B797-D37B09BE8DFD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1309-CC29-43FD-B798-6FC340961C62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B24B-5DBB-4F23-A957-E2D752C9234A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C6A-B914-4BC9-B791-D8ED27E71413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C7A-F060-4ED7-9024-579DCB900D7F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F5F6-10B5-42CF-8E01-471F93DFD533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9BCB-41E8-4E79-A5A0-85EE705A144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E399-537A-4D27-8B79-8F417144DADC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EE20-128C-4AE8-A454-049893DF0FC5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D579-BB9E-4DD1-BB8B-042ED6A5F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00.png"/><Relationship Id="rId3" Type="http://schemas.openxmlformats.org/officeDocument/2006/relationships/image" Target="../media/image1080.png"/><Relationship Id="rId7" Type="http://schemas.openxmlformats.org/officeDocument/2006/relationships/image" Target="../media/image1140.png"/><Relationship Id="rId12" Type="http://schemas.openxmlformats.org/officeDocument/2006/relationships/image" Target="../media/image1190.png"/><Relationship Id="rId17" Type="http://schemas.openxmlformats.org/officeDocument/2006/relationships/image" Target="../media/image1120.png"/><Relationship Id="rId2" Type="http://schemas.openxmlformats.org/officeDocument/2006/relationships/image" Target="../media/image1071.png"/><Relationship Id="rId16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1" Type="http://schemas.openxmlformats.org/officeDocument/2006/relationships/image" Target="../media/image1180.png"/><Relationship Id="rId5" Type="http://schemas.openxmlformats.org/officeDocument/2006/relationships/image" Target="../media/image1100.png"/><Relationship Id="rId15" Type="http://schemas.openxmlformats.org/officeDocument/2006/relationships/image" Target="../media/image1220.png"/><Relationship Id="rId10" Type="http://schemas.openxmlformats.org/officeDocument/2006/relationships/image" Target="../media/image1170.png"/><Relationship Id="rId4" Type="http://schemas.openxmlformats.org/officeDocument/2006/relationships/image" Target="../media/image1090.png"/><Relationship Id="rId9" Type="http://schemas.openxmlformats.org/officeDocument/2006/relationships/image" Target="../media/image1160.png"/><Relationship Id="rId14" Type="http://schemas.openxmlformats.org/officeDocument/2006/relationships/image" Target="../media/image12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60.png"/><Relationship Id="rId7" Type="http://schemas.openxmlformats.org/officeDocument/2006/relationships/image" Target="../media/image110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0.png"/><Relationship Id="rId11" Type="http://schemas.openxmlformats.org/officeDocument/2006/relationships/image" Target="../media/image1300.png"/><Relationship Id="rId5" Type="http://schemas.openxmlformats.org/officeDocument/2006/relationships/image" Target="../media/image1080.png"/><Relationship Id="rId10" Type="http://schemas.openxmlformats.org/officeDocument/2006/relationships/image" Target="../media/image1290.png"/><Relationship Id="rId4" Type="http://schemas.openxmlformats.org/officeDocument/2006/relationships/image" Target="../media/image1071.png"/><Relationship Id="rId9" Type="http://schemas.openxmlformats.org/officeDocument/2006/relationships/image" Target="../media/image12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1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13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6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270.png"/><Relationship Id="rId12" Type="http://schemas.openxmlformats.org/officeDocument/2006/relationships/image" Target="../media/image300.png"/><Relationship Id="rId2" Type="http://schemas.openxmlformats.org/officeDocument/2006/relationships/image" Target="../media/image1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90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84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 smtClean="0"/>
              <a:t>Nnet</a:t>
            </a:r>
            <a:r>
              <a:rPr lang="en-US" dirty="0" smtClean="0"/>
              <a:t> </a:t>
            </a:r>
            <a:r>
              <a:rPr lang="en-US" dirty="0" err="1" smtClean="0"/>
              <a:t>Fwd</a:t>
            </a:r>
            <a:r>
              <a:rPr lang="en-US" dirty="0" smtClean="0"/>
              <a:t> &amp; Rev </a:t>
            </a:r>
            <a:r>
              <a:rPr lang="en-US" dirty="0" err="1" smtClean="0"/>
              <a:t>Suppliment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 </a:t>
            </a:r>
            <a:r>
              <a:rPr lang="en-US" dirty="0" err="1" smtClean="0"/>
              <a:t>Ptucha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Sigmoid 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6013" y="1295400"/>
                <a:ext cx="6239593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13" y="1295400"/>
                <a:ext cx="6239593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47800" y="2232631"/>
                <a:ext cx="6296019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𝑑𝑧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𝑑𝑧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32631"/>
                <a:ext cx="6296019" cy="793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2383" y="3171017"/>
                <a:ext cx="34868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=−1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3" y="3171017"/>
                <a:ext cx="348685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150236" y="3733800"/>
                <a:ext cx="4891147" cy="853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36" y="3733800"/>
                <a:ext cx="4891147" cy="8533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29662" y="4731946"/>
                <a:ext cx="5332294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62" y="4731946"/>
                <a:ext cx="5332294" cy="8613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387865" y="5671283"/>
                <a:ext cx="465351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𝑑𝑧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65" y="5671283"/>
                <a:ext cx="4653518" cy="7935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5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dirty="0" smtClean="0"/>
              <a:t>Basic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7" y="1319715"/>
            <a:ext cx="5704203" cy="1568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b="1" dirty="0"/>
              <a:t>=</a:t>
            </a:r>
            <a:r>
              <a:rPr lang="en-US" dirty="0"/>
              <a:t> a</a:t>
            </a:r>
            <a:r>
              <a:rPr lang="en-US" b="1" dirty="0"/>
              <a:t>*</a:t>
            </a:r>
            <a:r>
              <a:rPr lang="en-US" dirty="0"/>
              <a:t>x1 </a:t>
            </a:r>
            <a:r>
              <a:rPr lang="en-US" b="1" dirty="0"/>
              <a:t>+</a:t>
            </a:r>
            <a:r>
              <a:rPr lang="en-US" dirty="0"/>
              <a:t> b</a:t>
            </a:r>
            <a:r>
              <a:rPr lang="en-US" b="1" dirty="0"/>
              <a:t>*</a:t>
            </a:r>
            <a:r>
              <a:rPr lang="en-US" dirty="0"/>
              <a:t>x2 </a:t>
            </a:r>
            <a:r>
              <a:rPr lang="en-US" b="1" dirty="0"/>
              <a:t>+</a:t>
            </a:r>
            <a:r>
              <a:rPr lang="en-US" dirty="0"/>
              <a:t> c;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(q);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i="1" dirty="0">
                <a:solidFill>
                  <a:srgbClr val="00B050"/>
                </a:solidFill>
              </a:rPr>
              <a:t> is the sigmoid 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1371600" y="25908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4170288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x1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57659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x2</a:t>
            </a:r>
          </a:p>
        </p:txBody>
      </p:sp>
      <p:sp>
        <p:nvSpPr>
          <p:cNvPr id="7" name="Oval 6"/>
          <p:cNvSpPr/>
          <p:nvPr/>
        </p:nvSpPr>
        <p:spPr>
          <a:xfrm>
            <a:off x="4564626" y="4170288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q</a:t>
            </a:r>
          </a:p>
        </p:txBody>
      </p:sp>
      <p:cxnSp>
        <p:nvCxnSpPr>
          <p:cNvPr id="14" name="Straight Connector 13"/>
          <p:cNvCxnSpPr>
            <a:stCxn id="5" idx="6"/>
          </p:cNvCxnSpPr>
          <p:nvPr/>
        </p:nvCxnSpPr>
        <p:spPr>
          <a:xfrm>
            <a:off x="2017882" y="4487735"/>
            <a:ext cx="794144" cy="0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>
          <a:xfrm>
            <a:off x="2017882" y="2908247"/>
            <a:ext cx="2546744" cy="157948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>
            <a:off x="2017882" y="4487735"/>
            <a:ext cx="254674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6" idx="6"/>
            <a:endCxn id="7" idx="2"/>
          </p:cNvCxnSpPr>
          <p:nvPr/>
        </p:nvCxnSpPr>
        <p:spPr>
          <a:xfrm flipV="1">
            <a:off x="2017882" y="4487735"/>
            <a:ext cx="2546744" cy="15956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2" name="Oval 31"/>
          <p:cNvSpPr/>
          <p:nvPr/>
        </p:nvSpPr>
        <p:spPr>
          <a:xfrm>
            <a:off x="6542181" y="4168441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s</a:t>
            </a:r>
            <a:endParaRPr lang="en-US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33" name="Straight Connector 32"/>
          <p:cNvCxnSpPr>
            <a:stCxn id="7" idx="6"/>
            <a:endCxn id="32" idx="2"/>
          </p:cNvCxnSpPr>
          <p:nvPr/>
        </p:nvCxnSpPr>
        <p:spPr>
          <a:xfrm flipV="1">
            <a:off x="5210908" y="4485888"/>
            <a:ext cx="1331273" cy="184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Straight Connector 37"/>
          <p:cNvCxnSpPr>
            <a:stCxn id="32" idx="6"/>
          </p:cNvCxnSpPr>
          <p:nvPr/>
        </p:nvCxnSpPr>
        <p:spPr>
          <a:xfrm>
            <a:off x="7188463" y="4485888"/>
            <a:ext cx="725252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16502" y="831928"/>
                <a:ext cx="232544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02" y="831928"/>
                <a:ext cx="2325445" cy="6656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89733" y="159781"/>
                <a:ext cx="111363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33" y="159781"/>
                <a:ext cx="1113638" cy="619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57791" y="159781"/>
                <a:ext cx="1111779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91" y="159781"/>
                <a:ext cx="1111779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31974" y="159749"/>
                <a:ext cx="927433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74" y="159749"/>
                <a:ext cx="927433" cy="6190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49325" y="2790098"/>
                <a:ext cx="928779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25" y="2790098"/>
                <a:ext cx="928779" cy="6676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30506" y="2775633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506" y="2775633"/>
                <a:ext cx="1492075" cy="665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49655" y="2675145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55" y="2675145"/>
                <a:ext cx="1492075" cy="6656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01318" y="3849837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18" y="3849837"/>
                <a:ext cx="1492075" cy="6656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92542" y="5046383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42" y="5046383"/>
                <a:ext cx="1492075" cy="6656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69570" y="4566740"/>
                <a:ext cx="11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70" y="4566740"/>
                <a:ext cx="11362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810664" y="4999879"/>
                <a:ext cx="28942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64" y="4999879"/>
                <a:ext cx="289425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26759" y="3328659"/>
                <a:ext cx="69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59" y="3328659"/>
                <a:ext cx="69127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12047" y="4478375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047" y="4478375"/>
                <a:ext cx="81471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63271" y="5379230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71" y="5379230"/>
                <a:ext cx="81471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61499" y="3469833"/>
                <a:ext cx="302095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99" y="3469833"/>
                <a:ext cx="3020955" cy="66569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981731" y="5819407"/>
                <a:ext cx="3144387" cy="619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31" y="5819407"/>
                <a:ext cx="3144387" cy="61901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19200" y="4999879"/>
            <a:ext cx="1744071" cy="76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835965" y="5777948"/>
            <a:ext cx="1113183" cy="424069"/>
          </a:xfrm>
          <a:custGeom>
            <a:avLst/>
            <a:gdLst>
              <a:gd name="connsiteX0" fmla="*/ 0 w 1113183"/>
              <a:gd name="connsiteY0" fmla="*/ 0 h 424069"/>
              <a:gd name="connsiteX1" fmla="*/ 516835 w 1113183"/>
              <a:gd name="connsiteY1" fmla="*/ 318052 h 424069"/>
              <a:gd name="connsiteX2" fmla="*/ 1113183 w 1113183"/>
              <a:gd name="connsiteY2" fmla="*/ 424069 h 42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424069">
                <a:moveTo>
                  <a:pt x="0" y="0"/>
                </a:moveTo>
                <a:cubicBezTo>
                  <a:pt x="165652" y="123687"/>
                  <a:pt x="331305" y="247374"/>
                  <a:pt x="516835" y="318052"/>
                </a:cubicBezTo>
                <a:cubicBezTo>
                  <a:pt x="702366" y="388730"/>
                  <a:pt x="998331" y="395356"/>
                  <a:pt x="1113183" y="42406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254752" y="4937760"/>
            <a:ext cx="2958855" cy="695656"/>
          </a:xfrm>
          <a:custGeom>
            <a:avLst/>
            <a:gdLst>
              <a:gd name="connsiteX0" fmla="*/ 0 w 2958855"/>
              <a:gd name="connsiteY0" fmla="*/ 414528 h 695656"/>
              <a:gd name="connsiteX1" fmla="*/ 975360 w 2958855"/>
              <a:gd name="connsiteY1" fmla="*/ 694944 h 695656"/>
              <a:gd name="connsiteX2" fmla="*/ 2657856 w 2958855"/>
              <a:gd name="connsiteY2" fmla="*/ 341376 h 695656"/>
              <a:gd name="connsiteX3" fmla="*/ 2950464 w 2958855"/>
              <a:gd name="connsiteY3" fmla="*/ 0 h 69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855" h="695656">
                <a:moveTo>
                  <a:pt x="0" y="414528"/>
                </a:moveTo>
                <a:cubicBezTo>
                  <a:pt x="266192" y="560832"/>
                  <a:pt x="532384" y="707136"/>
                  <a:pt x="975360" y="694944"/>
                </a:cubicBezTo>
                <a:cubicBezTo>
                  <a:pt x="1418336" y="682752"/>
                  <a:pt x="2328672" y="457200"/>
                  <a:pt x="2657856" y="341376"/>
                </a:cubicBezTo>
                <a:cubicBezTo>
                  <a:pt x="2987040" y="225552"/>
                  <a:pt x="2968752" y="112776"/>
                  <a:pt x="2950464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168720" y="3962400"/>
            <a:ext cx="1403650" cy="609600"/>
          </a:xfrm>
          <a:custGeom>
            <a:avLst/>
            <a:gdLst>
              <a:gd name="connsiteX0" fmla="*/ 1402512 w 1403650"/>
              <a:gd name="connsiteY0" fmla="*/ 609600 h 609600"/>
              <a:gd name="connsiteX1" fmla="*/ 1207440 w 1403650"/>
              <a:gd name="connsiteY1" fmla="*/ 243840 h 609600"/>
              <a:gd name="connsiteX2" fmla="*/ 183312 w 1403650"/>
              <a:gd name="connsiteY2" fmla="*/ 146304 h 609600"/>
              <a:gd name="connsiteX3" fmla="*/ 432 w 140365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650" h="609600">
                <a:moveTo>
                  <a:pt x="1402512" y="609600"/>
                </a:moveTo>
                <a:cubicBezTo>
                  <a:pt x="1406576" y="465328"/>
                  <a:pt x="1410640" y="321056"/>
                  <a:pt x="1207440" y="243840"/>
                </a:cubicBezTo>
                <a:cubicBezTo>
                  <a:pt x="1004240" y="166624"/>
                  <a:pt x="384480" y="186944"/>
                  <a:pt x="183312" y="146304"/>
                </a:cubicBezTo>
                <a:cubicBezTo>
                  <a:pt x="-17856" y="105664"/>
                  <a:pt x="432" y="0"/>
                  <a:pt x="43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/>
      <p:bldP spid="35" grpId="0"/>
      <p:bldP spid="36" grpId="0"/>
      <p:bldP spid="39" grpId="0"/>
      <p:bldP spid="40" grpId="0"/>
      <p:bldP spid="44" grpId="0"/>
      <p:bldP spid="45" grpId="0"/>
      <p:bldP spid="46" grpId="0"/>
      <p:bldP spid="47" grpId="0"/>
      <p:bldP spid="4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Neuron</a:t>
            </a:r>
            <a:br>
              <a:rPr lang="en-US" dirty="0" smtClean="0"/>
            </a:br>
            <a:r>
              <a:rPr lang="en-US" sz="3100" dirty="0" smtClean="0"/>
              <a:t>(pseudo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smtClean="0">
                <a:solidFill>
                  <a:srgbClr val="00B050"/>
                </a:solidFill>
              </a:rPr>
              <a:t>forward: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b="1" dirty="0"/>
              <a:t>=</a:t>
            </a:r>
            <a:r>
              <a:rPr lang="en-US" dirty="0"/>
              <a:t> a</a:t>
            </a:r>
            <a:r>
              <a:rPr lang="en-US" b="1" dirty="0"/>
              <a:t>*</a:t>
            </a:r>
            <a:r>
              <a:rPr lang="en-US" dirty="0"/>
              <a:t>x1 </a:t>
            </a:r>
            <a:r>
              <a:rPr lang="en-US" b="1" dirty="0"/>
              <a:t>+</a:t>
            </a:r>
            <a:r>
              <a:rPr lang="en-US" dirty="0"/>
              <a:t> b</a:t>
            </a:r>
            <a:r>
              <a:rPr lang="en-US" b="1" dirty="0"/>
              <a:t>*</a:t>
            </a:r>
            <a:r>
              <a:rPr lang="en-US" dirty="0"/>
              <a:t>x2 </a:t>
            </a:r>
            <a:r>
              <a:rPr lang="en-US" b="1" dirty="0"/>
              <a:t>+</a:t>
            </a:r>
            <a:r>
              <a:rPr lang="en-US" dirty="0"/>
              <a:t> c;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f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effectLst/>
                <a:latin typeface="Symbol" panose="05050102010706020507" pitchFamily="18" charset="2"/>
              </a:rPr>
              <a:t>s</a:t>
            </a:r>
            <a:r>
              <a:rPr lang="en-US" dirty="0" smtClean="0">
                <a:effectLst/>
              </a:rPr>
              <a:t>(q);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  <a:latin typeface="Symbol" panose="05050102010706020507" pitchFamily="18" charset="2"/>
              </a:rPr>
              <a:t>s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is the sigmoid function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and now backward </a:t>
            </a:r>
            <a:r>
              <a:rPr lang="en-US" i="1" dirty="0" smtClean="0">
                <a:solidFill>
                  <a:srgbClr val="00B050"/>
                </a:solidFill>
              </a:rPr>
              <a:t>pass: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>
                <a:effectLst/>
              </a:rPr>
              <a:t>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>
                <a:effectLst/>
              </a:rPr>
              <a:t>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>
                <a:effectLst/>
              </a:rPr>
              <a:t>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/>
              <a:t>df</a:t>
            </a:r>
            <a:r>
              <a:rPr lang="en-US" dirty="0" smtClean="0"/>
              <a:t>*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r>
              <a:rPr lang="en-US" b="1" dirty="0" smtClean="0"/>
              <a:t> </a:t>
            </a:r>
            <a:r>
              <a:rPr lang="en-US" dirty="0" smtClean="0"/>
              <a:t> = (1)</a:t>
            </a:r>
            <a:r>
              <a:rPr lang="en-US" dirty="0" smtClean="0">
                <a:effectLst/>
              </a:rPr>
              <a:t>(f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*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(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f));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and now we chain it to the inputs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/da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/da = 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*x1;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/dx1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*a;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/dx2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*b;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*x2;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/dc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>
                <a:effectLst/>
              </a:rPr>
              <a:t>*1.0;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19050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5334000" y="2719753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x1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35561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x2</a:t>
            </a:r>
          </a:p>
        </p:txBody>
      </p:sp>
      <p:sp>
        <p:nvSpPr>
          <p:cNvPr id="7" name="Oval 6"/>
          <p:cNvSpPr/>
          <p:nvPr/>
        </p:nvSpPr>
        <p:spPr>
          <a:xfrm>
            <a:off x="6774426" y="2719753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q</a:t>
            </a:r>
          </a:p>
        </p:txBody>
      </p:sp>
      <p:cxnSp>
        <p:nvCxnSpPr>
          <p:cNvPr id="9" name="Straight Connector 8"/>
          <p:cNvCxnSpPr>
            <a:stCxn id="4" idx="6"/>
            <a:endCxn id="7" idx="2"/>
          </p:cNvCxnSpPr>
          <p:nvPr/>
        </p:nvCxnSpPr>
        <p:spPr>
          <a:xfrm>
            <a:off x="5980282" y="2222447"/>
            <a:ext cx="794144" cy="814753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5" idx="6"/>
            <a:endCxn id="7" idx="2"/>
          </p:cNvCxnSpPr>
          <p:nvPr/>
        </p:nvCxnSpPr>
        <p:spPr>
          <a:xfrm>
            <a:off x="5980282" y="3037200"/>
            <a:ext cx="794144" cy="0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>
          <a:xfrm>
            <a:off x="5980282" y="2222447"/>
            <a:ext cx="794144" cy="8147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>
            <a:off x="5980282" y="3037200"/>
            <a:ext cx="79414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6" idx="6"/>
            <a:endCxn id="7" idx="2"/>
          </p:cNvCxnSpPr>
          <p:nvPr/>
        </p:nvCxnSpPr>
        <p:spPr>
          <a:xfrm flipV="1">
            <a:off x="5980282" y="3037200"/>
            <a:ext cx="794144" cy="8363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2" name="Oval 31"/>
          <p:cNvSpPr/>
          <p:nvPr/>
        </p:nvSpPr>
        <p:spPr>
          <a:xfrm>
            <a:off x="7659518" y="27179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Symbol" panose="05050102010706020507" pitchFamily="18" charset="2"/>
              </a:rPr>
              <a:t>s</a:t>
            </a:r>
            <a:endParaRPr lang="en-US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33" name="Straight Connector 32"/>
          <p:cNvCxnSpPr>
            <a:stCxn id="7" idx="6"/>
            <a:endCxn id="32" idx="2"/>
          </p:cNvCxnSpPr>
          <p:nvPr/>
        </p:nvCxnSpPr>
        <p:spPr>
          <a:xfrm flipV="1">
            <a:off x="7420708" y="3035353"/>
            <a:ext cx="238810" cy="184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Straight Connector 37"/>
          <p:cNvCxnSpPr>
            <a:stCxn id="32" idx="6"/>
          </p:cNvCxnSpPr>
          <p:nvPr/>
        </p:nvCxnSpPr>
        <p:spPr>
          <a:xfrm>
            <a:off x="8305800" y="3035353"/>
            <a:ext cx="38100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082080" y="27197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3448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48400" y="2297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80282" y="5319885"/>
                <a:ext cx="196444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82" y="5319885"/>
                <a:ext cx="1964449" cy="404983"/>
              </a:xfrm>
              <a:prstGeom prst="rect">
                <a:avLst/>
              </a:prstGeom>
              <a:blipFill rotWithShape="0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347991" y="4729045"/>
            <a:ext cx="1066800" cy="334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80282" y="4861871"/>
                <a:ext cx="262706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82" y="4861871"/>
                <a:ext cx="2627065" cy="404983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16502" y="831928"/>
                <a:ext cx="232544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02" y="831928"/>
                <a:ext cx="2325445" cy="6656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89733" y="159781"/>
                <a:ext cx="111363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33" y="159781"/>
                <a:ext cx="1113638" cy="619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57791" y="159781"/>
                <a:ext cx="1111779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91" y="159781"/>
                <a:ext cx="1111779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31974" y="159749"/>
                <a:ext cx="927433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74" y="159749"/>
                <a:ext cx="927433" cy="619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9407" y="2192649"/>
                <a:ext cx="928779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07" y="2192649"/>
                <a:ext cx="928779" cy="6676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000538" y="3478727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38" y="3478727"/>
                <a:ext cx="1492075" cy="6656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56534" y="1538016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34" y="1538016"/>
                <a:ext cx="1492075" cy="66569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27725" y="4729045"/>
                <a:ext cx="1492075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25" y="4729045"/>
                <a:ext cx="1492075" cy="66569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152400" y="4800600"/>
            <a:ext cx="2743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2400" y="5105400"/>
            <a:ext cx="2743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5987018"/>
            <a:ext cx="548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don’t need to compute these as x1 and x2 are inputs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885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Neuron with </a:t>
            </a:r>
            <a:r>
              <a:rPr lang="en-US" dirty="0" err="1" smtClean="0"/>
              <a:t>ReLU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(pseudo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8339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// </a:t>
            </a:r>
            <a:r>
              <a:rPr lang="en-US" i="1" dirty="0" smtClean="0">
                <a:solidFill>
                  <a:srgbClr val="00B050"/>
                </a:solidFill>
              </a:rPr>
              <a:t>forward: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b="1" dirty="0"/>
              <a:t>=</a:t>
            </a:r>
            <a:r>
              <a:rPr lang="en-US" dirty="0"/>
              <a:t> a</a:t>
            </a:r>
            <a:r>
              <a:rPr lang="en-US" b="1" dirty="0"/>
              <a:t>*</a:t>
            </a:r>
            <a:r>
              <a:rPr lang="en-US" dirty="0"/>
              <a:t>x1 </a:t>
            </a:r>
            <a:r>
              <a:rPr lang="en-US" b="1" dirty="0"/>
              <a:t>+</a:t>
            </a:r>
            <a:r>
              <a:rPr lang="en-US" dirty="0"/>
              <a:t> b</a:t>
            </a:r>
            <a:r>
              <a:rPr lang="en-US" b="1" dirty="0"/>
              <a:t>*</a:t>
            </a:r>
            <a:r>
              <a:rPr lang="en-US" dirty="0"/>
              <a:t>x2 </a:t>
            </a:r>
            <a:r>
              <a:rPr lang="en-US" b="1" dirty="0"/>
              <a:t>+</a:t>
            </a:r>
            <a:r>
              <a:rPr lang="en-US" dirty="0"/>
              <a:t> c; 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f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relu</a:t>
            </a:r>
            <a:r>
              <a:rPr lang="en-US" dirty="0" smtClean="0">
                <a:effectLst/>
              </a:rPr>
              <a:t>(q);</a:t>
            </a:r>
            <a:r>
              <a:rPr lang="en-US" dirty="0" smtClean="0"/>
              <a:t> </a:t>
            </a:r>
            <a:r>
              <a:rPr lang="en-US" i="1" dirty="0"/>
              <a:t>// </a:t>
            </a:r>
            <a:r>
              <a:rPr lang="en-US" i="1" dirty="0" err="1" smtClean="0"/>
              <a:t>relu</a:t>
            </a:r>
            <a:r>
              <a:rPr lang="en-US" i="1" dirty="0" smtClean="0"/>
              <a:t> is </a:t>
            </a:r>
            <a:r>
              <a:rPr lang="en-US" i="1" dirty="0"/>
              <a:t>the </a:t>
            </a:r>
            <a:r>
              <a:rPr lang="en-US" i="1" dirty="0" err="1" smtClean="0"/>
              <a:t>ReLU</a:t>
            </a:r>
            <a:r>
              <a:rPr lang="en-US" i="1" dirty="0" smtClean="0"/>
              <a:t> </a:t>
            </a:r>
            <a:r>
              <a:rPr lang="en-US" i="1" dirty="0"/>
              <a:t>function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and now backward </a:t>
            </a:r>
            <a:r>
              <a:rPr lang="en-US" i="1" dirty="0" smtClean="0">
                <a:solidFill>
                  <a:srgbClr val="00B050"/>
                </a:solidFill>
              </a:rPr>
              <a:t>pass: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>
                <a:effectLst/>
              </a:rPr>
              <a:t>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>
                <a:effectLst/>
              </a:rPr>
              <a:t>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>
                <a:effectLst/>
              </a:rPr>
              <a:t>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dq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df</a:t>
            </a:r>
            <a:r>
              <a:rPr lang="en-US" dirty="0"/>
              <a:t>*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b="1" dirty="0"/>
              <a:t> </a:t>
            </a:r>
            <a:r>
              <a:rPr lang="en-US" dirty="0" smtClean="0"/>
              <a:t>=(1)*</a:t>
            </a:r>
            <a:r>
              <a:rPr lang="en-US" dirty="0" err="1" smtClean="0">
                <a:effectLst/>
              </a:rPr>
              <a:t>relu_deriv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q,df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and now we chain it to the inputs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/da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/>
              <a:t>dq</a:t>
            </a:r>
            <a:r>
              <a:rPr lang="en-US" dirty="0" smtClean="0"/>
              <a:t>*</a:t>
            </a:r>
            <a:r>
              <a:rPr lang="en-US" dirty="0" err="1" smtClean="0"/>
              <a:t>dq</a:t>
            </a:r>
            <a:r>
              <a:rPr lang="en-US" dirty="0" smtClean="0"/>
              <a:t>/da </a:t>
            </a:r>
            <a:r>
              <a:rPr lang="en-US" dirty="0"/>
              <a:t>=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dirty="0"/>
              <a:t>*x1;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/dx1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dirty="0"/>
              <a:t>*a;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/dx2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dirty="0"/>
              <a:t>*b;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dirty="0"/>
              <a:t>*x2; 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/dc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dq</a:t>
            </a:r>
            <a:r>
              <a:rPr lang="en-US" dirty="0"/>
              <a:t>*1.0;</a:t>
            </a:r>
          </a:p>
        </p:txBody>
      </p:sp>
      <p:sp>
        <p:nvSpPr>
          <p:cNvPr id="4" name="Oval 3"/>
          <p:cNvSpPr/>
          <p:nvPr/>
        </p:nvSpPr>
        <p:spPr>
          <a:xfrm>
            <a:off x="5715000" y="19050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5715000" y="2719753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x1</a:t>
            </a:r>
          </a:p>
        </p:txBody>
      </p:sp>
      <p:sp>
        <p:nvSpPr>
          <p:cNvPr id="6" name="Oval 5"/>
          <p:cNvSpPr/>
          <p:nvPr/>
        </p:nvSpPr>
        <p:spPr>
          <a:xfrm>
            <a:off x="5715000" y="35561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x2</a:t>
            </a:r>
          </a:p>
        </p:txBody>
      </p:sp>
      <p:sp>
        <p:nvSpPr>
          <p:cNvPr id="7" name="Oval 6"/>
          <p:cNvSpPr/>
          <p:nvPr/>
        </p:nvSpPr>
        <p:spPr>
          <a:xfrm>
            <a:off x="7155426" y="2719753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q</a:t>
            </a:r>
          </a:p>
        </p:txBody>
      </p:sp>
      <p:cxnSp>
        <p:nvCxnSpPr>
          <p:cNvPr id="9" name="Straight Connector 8"/>
          <p:cNvCxnSpPr>
            <a:stCxn id="4" idx="6"/>
            <a:endCxn id="7" idx="2"/>
          </p:cNvCxnSpPr>
          <p:nvPr/>
        </p:nvCxnSpPr>
        <p:spPr>
          <a:xfrm>
            <a:off x="6361282" y="2222447"/>
            <a:ext cx="794144" cy="814753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4" name="Straight Connector 13"/>
          <p:cNvCxnSpPr>
            <a:stCxn id="5" idx="6"/>
            <a:endCxn id="7" idx="2"/>
          </p:cNvCxnSpPr>
          <p:nvPr/>
        </p:nvCxnSpPr>
        <p:spPr>
          <a:xfrm>
            <a:off x="6361282" y="3037200"/>
            <a:ext cx="794144" cy="0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8" name="Straight Connector 17"/>
          <p:cNvCxnSpPr>
            <a:stCxn id="4" idx="6"/>
            <a:endCxn id="7" idx="2"/>
          </p:cNvCxnSpPr>
          <p:nvPr/>
        </p:nvCxnSpPr>
        <p:spPr>
          <a:xfrm>
            <a:off x="6361282" y="2222447"/>
            <a:ext cx="794144" cy="8147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>
            <a:off x="6361282" y="3037200"/>
            <a:ext cx="79414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6" idx="6"/>
            <a:endCxn id="7" idx="2"/>
          </p:cNvCxnSpPr>
          <p:nvPr/>
        </p:nvCxnSpPr>
        <p:spPr>
          <a:xfrm flipV="1">
            <a:off x="6361282" y="3037200"/>
            <a:ext cx="794144" cy="8363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2" name="Oval 31"/>
          <p:cNvSpPr/>
          <p:nvPr/>
        </p:nvSpPr>
        <p:spPr>
          <a:xfrm>
            <a:off x="8040518" y="2717906"/>
            <a:ext cx="7224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err="1" smtClean="0">
                <a:solidFill>
                  <a:prstClr val="black"/>
                </a:solidFill>
                <a:latin typeface="Book Antiqua"/>
              </a:rPr>
              <a:t>relu</a:t>
            </a:r>
            <a:endParaRPr lang="en-US" kern="0" dirty="0">
              <a:solidFill>
                <a:prstClr val="black"/>
              </a:solidFill>
              <a:latin typeface="Book Antiqua"/>
            </a:endParaRPr>
          </a:p>
        </p:txBody>
      </p:sp>
      <p:cxnSp>
        <p:nvCxnSpPr>
          <p:cNvPr id="33" name="Straight Connector 32"/>
          <p:cNvCxnSpPr>
            <a:stCxn id="7" idx="6"/>
            <a:endCxn id="32" idx="2"/>
          </p:cNvCxnSpPr>
          <p:nvPr/>
        </p:nvCxnSpPr>
        <p:spPr>
          <a:xfrm flipV="1">
            <a:off x="7801708" y="3035353"/>
            <a:ext cx="238810" cy="184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Straight Connector 37"/>
          <p:cNvCxnSpPr>
            <a:stCxn id="32" idx="6"/>
          </p:cNvCxnSpPr>
          <p:nvPr/>
        </p:nvCxnSpPr>
        <p:spPr>
          <a:xfrm>
            <a:off x="8763000" y="3035353"/>
            <a:ext cx="304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463080" y="27197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5480" y="344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2976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3744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Note:</a:t>
            </a:r>
          </a:p>
          <a:p>
            <a:r>
              <a:rPr lang="en-US" sz="2400" dirty="0" err="1" smtClean="0"/>
              <a:t>relu</a:t>
            </a:r>
            <a:r>
              <a:rPr lang="en-US" sz="2400" dirty="0" smtClean="0"/>
              <a:t>(x) = max(x,0)</a:t>
            </a:r>
          </a:p>
          <a:p>
            <a:r>
              <a:rPr lang="en-US" sz="2400" dirty="0" err="1" smtClean="0"/>
              <a:t>relu_deriv</a:t>
            </a:r>
            <a:r>
              <a:rPr lang="en-US" sz="2400" dirty="0" smtClean="0"/>
              <a:t>(</a:t>
            </a:r>
            <a:r>
              <a:rPr lang="en-US" sz="2400" dirty="0" err="1" smtClean="0"/>
              <a:t>x,dx</a:t>
            </a:r>
            <a:r>
              <a:rPr lang="en-US" sz="2400" dirty="0" smtClean="0"/>
              <a:t>):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f x&gt;0, dx=dx</a:t>
            </a:r>
          </a:p>
          <a:p>
            <a:pPr lvl="1"/>
            <a:r>
              <a:rPr lang="en-US" sz="2400" dirty="0" smtClean="0"/>
              <a:t>else dx = 0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72495" y="831928"/>
                <a:ext cx="266419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𝑑𝑒𝑟𝑖𝑣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95" y="831928"/>
                <a:ext cx="2664191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45726" y="159781"/>
                <a:ext cx="111363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26" y="159781"/>
                <a:ext cx="1113638" cy="619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13784" y="159781"/>
                <a:ext cx="1111779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84" y="159781"/>
                <a:ext cx="1111779" cy="619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87967" y="159749"/>
                <a:ext cx="927433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967" y="159749"/>
                <a:ext cx="927433" cy="6190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152400" y="4800600"/>
            <a:ext cx="2743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" y="5105400"/>
            <a:ext cx="2743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" y="6019800"/>
            <a:ext cx="548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don’t need to compute these as x1 and x2 are 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0386" y="4876800"/>
            <a:ext cx="199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going forward x was positive, pass </a:t>
            </a:r>
            <a:r>
              <a:rPr lang="en-US" dirty="0" err="1" smtClean="0"/>
              <a:t>deriv</a:t>
            </a:r>
            <a:r>
              <a:rPr lang="en-US" dirty="0" smtClean="0"/>
              <a:t>, else clip to zero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5791200" y="5239435"/>
            <a:ext cx="228600" cy="7267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10400" y="3505200"/>
            <a:ext cx="199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going forward </a:t>
            </a:r>
            <a:r>
              <a:rPr lang="en-US" b="1" dirty="0" smtClean="0"/>
              <a:t>q</a:t>
            </a:r>
            <a:r>
              <a:rPr lang="en-US" dirty="0" smtClean="0"/>
              <a:t> was positive, pass </a:t>
            </a:r>
            <a:r>
              <a:rPr lang="en-US" b="1" dirty="0" err="1" smtClean="0"/>
              <a:t>df</a:t>
            </a:r>
            <a:r>
              <a:rPr lang="en-US" b="1" dirty="0" smtClean="0"/>
              <a:t>/</a:t>
            </a:r>
            <a:r>
              <a:rPr lang="en-US" b="1" dirty="0" err="1" smtClean="0"/>
              <a:t>df</a:t>
            </a:r>
            <a:r>
              <a:rPr lang="en-US" dirty="0" smtClean="0"/>
              <a:t>, else </a:t>
            </a:r>
            <a:r>
              <a:rPr lang="en-US" b="1" dirty="0" smtClean="0"/>
              <a:t>pass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1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Layer Network </a:t>
            </a:r>
            <a:br>
              <a:rPr lang="en-US" dirty="0" smtClean="0"/>
            </a:br>
            <a:r>
              <a:rPr lang="en-US" sz="3100" dirty="0" smtClean="0"/>
              <a:t>w/ </a:t>
            </a:r>
            <a:r>
              <a:rPr lang="en-US" sz="3100" dirty="0" err="1" smtClean="0"/>
              <a:t>ReLU</a:t>
            </a:r>
            <a:r>
              <a:rPr lang="en-US" sz="3100" dirty="0" smtClean="0"/>
              <a:t> and Simple Delta Error (score)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68" y="1708666"/>
            <a:ext cx="5670092" cy="4463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h1 = max(0,a1*x1+b1*x2 +c1)</a:t>
            </a:r>
          </a:p>
          <a:p>
            <a:pPr marL="0" indent="0">
              <a:buNone/>
            </a:pPr>
            <a:r>
              <a:rPr lang="en-US" sz="2800" dirty="0" smtClean="0"/>
              <a:t>h2 </a:t>
            </a:r>
            <a:r>
              <a:rPr lang="en-US" sz="2800" dirty="0"/>
              <a:t>= </a:t>
            </a:r>
            <a:r>
              <a:rPr lang="en-US" sz="2800" dirty="0" smtClean="0"/>
              <a:t>max(0,a2*x1+b2*x2 </a:t>
            </a:r>
            <a:r>
              <a:rPr lang="en-US" sz="2800" dirty="0"/>
              <a:t>+</a:t>
            </a:r>
            <a:r>
              <a:rPr lang="en-US" sz="2800" dirty="0" smtClean="0"/>
              <a:t>c2)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h3 </a:t>
            </a:r>
            <a:r>
              <a:rPr lang="en-US" sz="2800" dirty="0"/>
              <a:t>= </a:t>
            </a:r>
            <a:r>
              <a:rPr lang="en-US" sz="2800" dirty="0" smtClean="0"/>
              <a:t>max(0,a3*x1+b3*x2 </a:t>
            </a:r>
            <a:r>
              <a:rPr lang="en-US" sz="2800" dirty="0"/>
              <a:t>+</a:t>
            </a:r>
            <a:r>
              <a:rPr lang="en-US" sz="2800" dirty="0" smtClean="0"/>
              <a:t>c3)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o1 </a:t>
            </a:r>
            <a:r>
              <a:rPr lang="en-US" sz="2800" dirty="0"/>
              <a:t>= </a:t>
            </a:r>
            <a:r>
              <a:rPr lang="en-US" sz="2800" dirty="0" smtClean="0"/>
              <a:t>a4*h1+b4*h2 + c4*h3 + d4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y == 1 &amp;&amp; o1 &lt;1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score = 1  </a:t>
            </a:r>
            <a:r>
              <a:rPr lang="en-US" sz="2800" dirty="0" smtClean="0">
                <a:solidFill>
                  <a:srgbClr val="00B050"/>
                </a:solidFill>
              </a:rPr>
              <a:t>//pull higher</a:t>
            </a:r>
          </a:p>
          <a:p>
            <a:pPr marL="0" indent="0">
              <a:buNone/>
            </a:pPr>
            <a:r>
              <a:rPr lang="en-US" sz="2800" dirty="0"/>
              <a:t>e</a:t>
            </a:r>
            <a:r>
              <a:rPr lang="en-US" sz="2800" dirty="0" smtClean="0"/>
              <a:t>lse If y == -1 &amp;&amp; o1 &gt; -1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score = -1  </a:t>
            </a:r>
            <a:r>
              <a:rPr lang="en-US" sz="2800" dirty="0" smtClean="0">
                <a:solidFill>
                  <a:srgbClr val="00B050"/>
                </a:solidFill>
              </a:rPr>
              <a:t>//pull lower</a:t>
            </a:r>
          </a:p>
          <a:p>
            <a:pPr marL="0" indent="0">
              <a:buNone/>
            </a:pPr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score = 0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400800" y="1524000"/>
            <a:ext cx="417682" cy="4062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sp>
        <p:nvSpPr>
          <p:cNvPr id="5" name="Oval 4"/>
          <p:cNvSpPr/>
          <p:nvPr/>
        </p:nvSpPr>
        <p:spPr>
          <a:xfrm>
            <a:off x="4876800" y="25146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x1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39624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x2</a:t>
            </a:r>
          </a:p>
        </p:txBody>
      </p:sp>
      <p:sp>
        <p:nvSpPr>
          <p:cNvPr id="7" name="Oval 6"/>
          <p:cNvSpPr/>
          <p:nvPr/>
        </p:nvSpPr>
        <p:spPr>
          <a:xfrm>
            <a:off x="6774426" y="21336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Book Antiqua"/>
              </a:rPr>
              <a:t>h1</a:t>
            </a:r>
            <a:endParaRPr lang="en-US" kern="0" dirty="0">
              <a:solidFill>
                <a:prstClr val="black"/>
              </a:solidFill>
              <a:latin typeface="Book Antiqua"/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 flipV="1">
            <a:off x="5523082" y="2451047"/>
            <a:ext cx="1251344" cy="381000"/>
          </a:xfrm>
          <a:prstGeom prst="line">
            <a:avLst/>
          </a:prstGeom>
          <a:noFill/>
          <a:ln w="9525" cap="flat" cmpd="sng" algn="ctr">
            <a:solidFill>
              <a:srgbClr val="F0AD00">
                <a:lumMod val="75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>
            <a:stCxn id="4" idx="4"/>
            <a:endCxn id="7" idx="2"/>
          </p:cNvCxnSpPr>
          <p:nvPr/>
        </p:nvCxnSpPr>
        <p:spPr>
          <a:xfrm>
            <a:off x="6609641" y="1930294"/>
            <a:ext cx="164785" cy="5207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Straight Connector 10"/>
          <p:cNvCxnSpPr>
            <a:stCxn id="5" idx="6"/>
            <a:endCxn id="7" idx="2"/>
          </p:cNvCxnSpPr>
          <p:nvPr/>
        </p:nvCxnSpPr>
        <p:spPr>
          <a:xfrm flipV="1">
            <a:off x="5523082" y="2451047"/>
            <a:ext cx="1251344" cy="3810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 flipV="1">
            <a:off x="5523082" y="2451047"/>
            <a:ext cx="1251344" cy="182880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Oval 12"/>
          <p:cNvSpPr/>
          <p:nvPr/>
        </p:nvSpPr>
        <p:spPr>
          <a:xfrm>
            <a:off x="8040518" y="3327506"/>
            <a:ext cx="7224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Book Antiqua"/>
              </a:rPr>
              <a:t>o1</a:t>
            </a:r>
            <a:endParaRPr lang="en-US" kern="0" dirty="0">
              <a:solidFill>
                <a:prstClr val="black"/>
              </a:solidFill>
              <a:latin typeface="Book Antiqua"/>
            </a:endParaRPr>
          </a:p>
        </p:txBody>
      </p:sp>
      <p:cxnSp>
        <p:nvCxnSpPr>
          <p:cNvPr id="14" name="Straight Connector 13"/>
          <p:cNvCxnSpPr>
            <a:stCxn id="7" idx="5"/>
            <a:endCxn id="13" idx="2"/>
          </p:cNvCxnSpPr>
          <p:nvPr/>
        </p:nvCxnSpPr>
        <p:spPr>
          <a:xfrm>
            <a:off x="7326062" y="2675516"/>
            <a:ext cx="714456" cy="969437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13" idx="6"/>
          </p:cNvCxnSpPr>
          <p:nvPr/>
        </p:nvCxnSpPr>
        <p:spPr>
          <a:xfrm>
            <a:off x="8763000" y="3644953"/>
            <a:ext cx="30480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562600" y="2438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593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1828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781800" y="33275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Book Antiqua"/>
              </a:rPr>
              <a:t>h2</a:t>
            </a:r>
            <a:endParaRPr lang="en-US" kern="0" dirty="0">
              <a:solidFill>
                <a:prstClr val="black"/>
              </a:solidFill>
              <a:latin typeface="Book Antiqu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81800" y="4546706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kern="0" dirty="0">
                <a:solidFill>
                  <a:prstClr val="black"/>
                </a:solidFill>
                <a:latin typeface="Book Antiqua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Book Antiqua"/>
              </a:rPr>
              <a:t>h3</a:t>
            </a:r>
            <a:endParaRPr lang="en-US" kern="0" dirty="0">
              <a:solidFill>
                <a:prstClr val="black"/>
              </a:solidFill>
              <a:latin typeface="Book Antiqu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96759" y="2768494"/>
            <a:ext cx="417682" cy="4062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sp>
        <p:nvSpPr>
          <p:cNvPr id="26" name="Oval 25"/>
          <p:cNvSpPr/>
          <p:nvPr/>
        </p:nvSpPr>
        <p:spPr>
          <a:xfrm>
            <a:off x="6496759" y="3937106"/>
            <a:ext cx="417682" cy="4062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cxnSp>
        <p:nvCxnSpPr>
          <p:cNvPr id="27" name="Straight Connector 26"/>
          <p:cNvCxnSpPr>
            <a:stCxn id="25" idx="4"/>
            <a:endCxn id="19" idx="2"/>
          </p:cNvCxnSpPr>
          <p:nvPr/>
        </p:nvCxnSpPr>
        <p:spPr>
          <a:xfrm>
            <a:off x="6705600" y="3174788"/>
            <a:ext cx="76200" cy="47016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Straight Connector 29"/>
          <p:cNvCxnSpPr>
            <a:stCxn id="26" idx="4"/>
            <a:endCxn id="20" idx="1"/>
          </p:cNvCxnSpPr>
          <p:nvPr/>
        </p:nvCxnSpPr>
        <p:spPr>
          <a:xfrm>
            <a:off x="6705600" y="4343400"/>
            <a:ext cx="170846" cy="29628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Straight Connector 32"/>
          <p:cNvCxnSpPr>
            <a:stCxn id="5" idx="6"/>
            <a:endCxn id="19" idx="2"/>
          </p:cNvCxnSpPr>
          <p:nvPr/>
        </p:nvCxnSpPr>
        <p:spPr>
          <a:xfrm>
            <a:off x="5523082" y="2832047"/>
            <a:ext cx="1258718" cy="81290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Straight Connector 35"/>
          <p:cNvCxnSpPr>
            <a:stCxn id="5" idx="6"/>
            <a:endCxn id="20" idx="2"/>
          </p:cNvCxnSpPr>
          <p:nvPr/>
        </p:nvCxnSpPr>
        <p:spPr>
          <a:xfrm>
            <a:off x="5523082" y="2832047"/>
            <a:ext cx="1258718" cy="203210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Straight Connector 38"/>
          <p:cNvCxnSpPr>
            <a:stCxn id="6" idx="6"/>
            <a:endCxn id="19" idx="2"/>
          </p:cNvCxnSpPr>
          <p:nvPr/>
        </p:nvCxnSpPr>
        <p:spPr>
          <a:xfrm flipV="1">
            <a:off x="5523082" y="3644953"/>
            <a:ext cx="1258718" cy="634894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" name="Straight Connector 41"/>
          <p:cNvCxnSpPr>
            <a:stCxn id="6" idx="6"/>
            <a:endCxn id="20" idx="2"/>
          </p:cNvCxnSpPr>
          <p:nvPr/>
        </p:nvCxnSpPr>
        <p:spPr>
          <a:xfrm>
            <a:off x="5523082" y="4279847"/>
            <a:ext cx="1258718" cy="584306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19" idx="6"/>
            <a:endCxn id="13" idx="2"/>
          </p:cNvCxnSpPr>
          <p:nvPr/>
        </p:nvCxnSpPr>
        <p:spPr>
          <a:xfrm>
            <a:off x="7428082" y="3644953"/>
            <a:ext cx="612436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Straight Connector 55"/>
          <p:cNvCxnSpPr>
            <a:stCxn id="20" idx="7"/>
            <a:endCxn id="13" idx="2"/>
          </p:cNvCxnSpPr>
          <p:nvPr/>
        </p:nvCxnSpPr>
        <p:spPr>
          <a:xfrm flipV="1">
            <a:off x="7333436" y="3644953"/>
            <a:ext cx="707082" cy="99473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5715000" y="2743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48686" y="4038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608203" y="311253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410200" y="3048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62600" y="4355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705600" y="42788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963027" y="2578153"/>
            <a:ext cx="417682" cy="4062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 1</a:t>
            </a:r>
          </a:p>
        </p:txBody>
      </p:sp>
      <p:cxnSp>
        <p:nvCxnSpPr>
          <p:cNvPr id="66" name="Straight Connector 65"/>
          <p:cNvCxnSpPr>
            <a:stCxn id="65" idx="4"/>
          </p:cNvCxnSpPr>
          <p:nvPr/>
        </p:nvCxnSpPr>
        <p:spPr>
          <a:xfrm>
            <a:off x="8171868" y="2984447"/>
            <a:ext cx="68826" cy="36835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187086" y="29072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91400" y="2590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391400" y="3276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91400" y="4419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14</a:t>
            </a:fld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5257800"/>
            <a:ext cx="646282" cy="634894"/>
          </a:xfrm>
          <a:prstGeom prst="ellipse">
            <a:avLst/>
          </a:prstGeom>
          <a:solidFill>
            <a:srgbClr val="F0AD00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</a:rPr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0" y="5390581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ground truth label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12039" y="6140252"/>
            <a:ext cx="550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Think of score as error we will propagate back to weights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have input: {x1,x2,y} for each training sample</a:t>
            </a:r>
          </a:p>
          <a:p>
            <a:r>
              <a:rPr lang="en-US" dirty="0" smtClean="0"/>
              <a:t>We have parameters {a1,b1,c1,a2,b2,c2,a3,b3,c3,a4,b4,c4,d4}</a:t>
            </a:r>
          </a:p>
          <a:p>
            <a:r>
              <a:rPr lang="en-US" dirty="0" smtClean="0"/>
              <a:t>If we can calculate the change of score with respect to each parameter (gradient), we can update using gradient descent:</a:t>
            </a:r>
          </a:p>
          <a:p>
            <a:pPr marL="400050" lvl="1" indent="0">
              <a:buNone/>
            </a:pPr>
            <a:r>
              <a:rPr lang="en-US" dirty="0" smtClean="0"/>
              <a:t>a1 = a1 + </a:t>
            </a:r>
            <a:r>
              <a:rPr lang="en-US" dirty="0" err="1" smtClean="0"/>
              <a:t>stepSize</a:t>
            </a:r>
            <a:r>
              <a:rPr lang="en-US" dirty="0" smtClean="0"/>
              <a:t>*da1</a:t>
            </a:r>
          </a:p>
          <a:p>
            <a:pPr marL="400050" lvl="1" indent="0">
              <a:buNone/>
            </a:pPr>
            <a:r>
              <a:rPr lang="en-US" dirty="0" smtClean="0"/>
              <a:t>b1 </a:t>
            </a:r>
            <a:r>
              <a:rPr lang="en-US" dirty="0"/>
              <a:t>= </a:t>
            </a:r>
            <a:r>
              <a:rPr lang="en-US" dirty="0" smtClean="0"/>
              <a:t>b1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*db1</a:t>
            </a:r>
          </a:p>
          <a:p>
            <a:pPr marL="400050" lvl="1" indent="0">
              <a:buNone/>
            </a:pP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c1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*dc1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a4 </a:t>
            </a:r>
            <a:r>
              <a:rPr lang="en-US" dirty="0"/>
              <a:t>= </a:t>
            </a:r>
            <a:r>
              <a:rPr lang="en-US" dirty="0" smtClean="0"/>
              <a:t>a4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*da4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b4 </a:t>
            </a:r>
            <a:r>
              <a:rPr lang="en-US" dirty="0"/>
              <a:t>= </a:t>
            </a:r>
            <a:r>
              <a:rPr lang="en-US" dirty="0" smtClean="0"/>
              <a:t>b4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*db4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c</a:t>
            </a:r>
            <a:r>
              <a:rPr lang="en-US" dirty="0" smtClean="0"/>
              <a:t>4 = c4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*dc4</a:t>
            </a:r>
          </a:p>
          <a:p>
            <a:pPr marL="400050" lvl="1" indent="0">
              <a:buNone/>
            </a:pPr>
            <a:r>
              <a:rPr lang="en-US" dirty="0" smtClean="0"/>
              <a:t>d4 </a:t>
            </a:r>
            <a:r>
              <a:rPr lang="en-US" dirty="0"/>
              <a:t>= </a:t>
            </a:r>
            <a:r>
              <a:rPr lang="en-US" dirty="0" smtClean="0"/>
              <a:t>d4 </a:t>
            </a:r>
            <a:r>
              <a:rPr lang="en-US" dirty="0"/>
              <a:t>+ </a:t>
            </a:r>
            <a:r>
              <a:rPr lang="en-US" dirty="0" err="1" smtClean="0"/>
              <a:t>stepSize</a:t>
            </a:r>
            <a:r>
              <a:rPr lang="en-US" dirty="0" smtClean="0"/>
              <a:t>*dd4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1251099" y="431150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4343400"/>
            <a:ext cx="2750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stepSize</a:t>
            </a:r>
            <a:r>
              <a:rPr lang="en-US" dirty="0" smtClean="0"/>
              <a:t> is the 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35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do1 = score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da4 = h1 * do1</a:t>
            </a:r>
          </a:p>
          <a:p>
            <a:pPr marL="0" indent="0">
              <a:buNone/>
            </a:pPr>
            <a:r>
              <a:rPr lang="en-US" dirty="0" smtClean="0"/>
              <a:t>dh1 = a4* </a:t>
            </a:r>
            <a:r>
              <a:rPr lang="en-US" dirty="0"/>
              <a:t>do1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db4 </a:t>
            </a:r>
            <a:r>
              <a:rPr lang="en-US" dirty="0"/>
              <a:t>= </a:t>
            </a:r>
            <a:r>
              <a:rPr lang="en-US" dirty="0" smtClean="0"/>
              <a:t>h2 </a:t>
            </a:r>
            <a:r>
              <a:rPr lang="en-US" dirty="0"/>
              <a:t>* do1</a:t>
            </a:r>
          </a:p>
          <a:p>
            <a:pPr marL="0" indent="0">
              <a:buNone/>
            </a:pPr>
            <a:r>
              <a:rPr lang="en-US" dirty="0" smtClean="0"/>
              <a:t>dh2 </a:t>
            </a:r>
            <a:r>
              <a:rPr lang="en-US" dirty="0"/>
              <a:t>= </a:t>
            </a:r>
            <a:r>
              <a:rPr lang="en-US" dirty="0" smtClean="0"/>
              <a:t>b4 * </a:t>
            </a:r>
            <a:r>
              <a:rPr lang="en-US" dirty="0"/>
              <a:t>do1</a:t>
            </a:r>
          </a:p>
          <a:p>
            <a:pPr marL="0" indent="0">
              <a:buNone/>
            </a:pPr>
            <a:r>
              <a:rPr lang="en-US" dirty="0" smtClean="0"/>
              <a:t>dc4 </a:t>
            </a:r>
            <a:r>
              <a:rPr lang="en-US" dirty="0"/>
              <a:t>= </a:t>
            </a:r>
            <a:r>
              <a:rPr lang="en-US" dirty="0" smtClean="0"/>
              <a:t>h3 </a:t>
            </a:r>
            <a:r>
              <a:rPr lang="en-US" dirty="0"/>
              <a:t>* do1</a:t>
            </a:r>
          </a:p>
          <a:p>
            <a:pPr marL="0" indent="0">
              <a:buNone/>
            </a:pPr>
            <a:r>
              <a:rPr lang="en-US" dirty="0" smtClean="0"/>
              <a:t>dh3 </a:t>
            </a:r>
            <a:r>
              <a:rPr lang="en-US" dirty="0"/>
              <a:t>= </a:t>
            </a:r>
            <a:r>
              <a:rPr lang="en-US" dirty="0" smtClean="0"/>
              <a:t>c4 * </a:t>
            </a:r>
            <a:r>
              <a:rPr lang="en-US" dirty="0"/>
              <a:t>do1</a:t>
            </a:r>
          </a:p>
          <a:p>
            <a:pPr marL="0" indent="0">
              <a:buNone/>
            </a:pPr>
            <a:r>
              <a:rPr lang="en-US" dirty="0" smtClean="0"/>
              <a:t>dd4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* do1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440333"/>
            <a:ext cx="40386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Forward model: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h1 = max(0,a1*x1+b1*x2 +c1)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h2 = max(0,a2*x1+b2*x2 +c2)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h3 = max(0,a3*x1+b3*x2 +c3)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o1 = a4*h1 + b4*h2 + c4*h3 + d4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If y == 1 &amp;&amp; o1 &lt;1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1  </a:t>
            </a:r>
            <a:r>
              <a:rPr lang="en-US" sz="2800" dirty="0" smtClean="0">
                <a:solidFill>
                  <a:srgbClr val="00B050"/>
                </a:solidFill>
              </a:rPr>
              <a:t>//pull higher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 If y == -1 &amp;&amp; o1 &gt;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-1  </a:t>
            </a:r>
            <a:r>
              <a:rPr lang="en-US" sz="2800" dirty="0" smtClean="0">
                <a:solidFill>
                  <a:srgbClr val="00B050"/>
                </a:solidFill>
              </a:rPr>
              <a:t>//pull lower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We learn: {h1,h2,h3,o1,score}  </a:t>
            </a:r>
            <a:r>
              <a:rPr lang="en-US" sz="2800" dirty="0" err="1" smtClean="0">
                <a:solidFill>
                  <a:srgbClr val="00B050"/>
                </a:solidFill>
              </a:rPr>
              <a:t>foreach</a:t>
            </a:r>
            <a:r>
              <a:rPr lang="en-US" sz="2800" dirty="0" smtClean="0">
                <a:solidFill>
                  <a:srgbClr val="00B050"/>
                </a:solidFill>
              </a:rPr>
              <a:t> sample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07" y="74472"/>
            <a:ext cx="2631385" cy="2332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7172" y="2105357"/>
                <a:ext cx="1662635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72" y="2105357"/>
                <a:ext cx="1662635" cy="5606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0181" y="1481196"/>
                <a:ext cx="567784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81" y="1481196"/>
                <a:ext cx="567784" cy="5606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1800" y="3782797"/>
                <a:ext cx="1667444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82797"/>
                <a:ext cx="1667444" cy="5606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800" y="5382997"/>
                <a:ext cx="1672253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382997"/>
                <a:ext cx="1672253" cy="5606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3619407" y="28933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611404" y="458909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4114800" cy="1143000"/>
          </a:xfrm>
        </p:spPr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35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do1 = score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da4 = h1 * do1</a:t>
            </a:r>
          </a:p>
          <a:p>
            <a:pPr marL="0" indent="0">
              <a:buNone/>
            </a:pPr>
            <a:r>
              <a:rPr lang="en-US" dirty="0" smtClean="0"/>
              <a:t>dh1 = a4* </a:t>
            </a:r>
            <a:r>
              <a:rPr lang="en-US" dirty="0"/>
              <a:t>do1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db4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h2 </a:t>
            </a:r>
            <a:r>
              <a:rPr lang="en-US" dirty="0">
                <a:solidFill>
                  <a:srgbClr val="0000CC"/>
                </a:solidFill>
              </a:rPr>
              <a:t>* do1</a:t>
            </a:r>
          </a:p>
          <a:p>
            <a:pPr marL="0" indent="0">
              <a:buNone/>
            </a:pPr>
            <a:r>
              <a:rPr lang="en-US" dirty="0" smtClean="0"/>
              <a:t>dh2 </a:t>
            </a:r>
            <a:r>
              <a:rPr lang="en-US" dirty="0"/>
              <a:t>= </a:t>
            </a:r>
            <a:r>
              <a:rPr lang="en-US" dirty="0" smtClean="0"/>
              <a:t>b4 * </a:t>
            </a:r>
            <a:r>
              <a:rPr lang="en-US" dirty="0"/>
              <a:t>do1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dc4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h3 </a:t>
            </a:r>
            <a:r>
              <a:rPr lang="en-US" dirty="0">
                <a:solidFill>
                  <a:srgbClr val="0000CC"/>
                </a:solidFill>
              </a:rPr>
              <a:t>* do1</a:t>
            </a:r>
          </a:p>
          <a:p>
            <a:pPr marL="0" indent="0">
              <a:buNone/>
            </a:pPr>
            <a:r>
              <a:rPr lang="en-US" dirty="0" smtClean="0"/>
              <a:t>dh3 </a:t>
            </a:r>
            <a:r>
              <a:rPr lang="en-US" dirty="0"/>
              <a:t>= </a:t>
            </a:r>
            <a:r>
              <a:rPr lang="en-US" dirty="0" smtClean="0"/>
              <a:t>c4 * </a:t>
            </a:r>
            <a:r>
              <a:rPr lang="en-US" dirty="0"/>
              <a:t>do1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dd4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1 </a:t>
            </a:r>
            <a:r>
              <a:rPr lang="en-US" dirty="0">
                <a:solidFill>
                  <a:srgbClr val="0000CC"/>
                </a:solidFill>
              </a:rPr>
              <a:t>* do1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440333"/>
            <a:ext cx="40386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Forward model: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h1 = max(0,a1*x1+b1*x2 +c1)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h2 = max(0,a2*x1+b2*x2 +c2)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h3 = max(0,a3*x1+b3*x2 +c3)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o1 = </a:t>
            </a:r>
            <a:r>
              <a:rPr lang="en-US" sz="2800" dirty="0" smtClean="0">
                <a:solidFill>
                  <a:srgbClr val="0000CC"/>
                </a:solidFill>
              </a:rPr>
              <a:t>a4</a:t>
            </a:r>
            <a:r>
              <a:rPr lang="en-US" sz="2800" dirty="0" smtClean="0"/>
              <a:t>*h1 + </a:t>
            </a:r>
            <a:r>
              <a:rPr lang="en-US" sz="2800" dirty="0" smtClean="0">
                <a:solidFill>
                  <a:srgbClr val="0000CC"/>
                </a:solidFill>
              </a:rPr>
              <a:t>b4</a:t>
            </a:r>
            <a:r>
              <a:rPr lang="en-US" sz="2800" dirty="0" smtClean="0"/>
              <a:t>*h2 + </a:t>
            </a:r>
            <a:r>
              <a:rPr lang="en-US" sz="2800" dirty="0" smtClean="0">
                <a:solidFill>
                  <a:srgbClr val="0000CC"/>
                </a:solidFill>
              </a:rPr>
              <a:t>c4</a:t>
            </a:r>
            <a:r>
              <a:rPr lang="en-US" sz="2800" dirty="0" smtClean="0"/>
              <a:t>*h3 + </a:t>
            </a:r>
            <a:r>
              <a:rPr lang="en-US" sz="2800" dirty="0" smtClean="0">
                <a:solidFill>
                  <a:srgbClr val="0000CC"/>
                </a:solidFill>
              </a:rPr>
              <a:t>d4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If y == 1 &amp;&amp; o1 &lt;1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1  </a:t>
            </a:r>
            <a:r>
              <a:rPr lang="en-US" sz="2800" dirty="0" smtClean="0">
                <a:solidFill>
                  <a:srgbClr val="00B050"/>
                </a:solidFill>
              </a:rPr>
              <a:t>//pull higher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 If y == -1 &amp;&amp; o1 &gt;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-1  </a:t>
            </a:r>
            <a:r>
              <a:rPr lang="en-US" sz="2800" dirty="0" smtClean="0">
                <a:solidFill>
                  <a:srgbClr val="00B050"/>
                </a:solidFill>
              </a:rPr>
              <a:t>//pull lower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We learn: {h1,h2,h3,o1,score}  </a:t>
            </a:r>
            <a:r>
              <a:rPr lang="en-US" sz="2800" dirty="0" err="1" smtClean="0">
                <a:solidFill>
                  <a:srgbClr val="00B050"/>
                </a:solidFill>
              </a:rPr>
              <a:t>foreach</a:t>
            </a:r>
            <a:r>
              <a:rPr lang="en-US" sz="2800" dirty="0" smtClean="0">
                <a:solidFill>
                  <a:srgbClr val="00B050"/>
                </a:solidFill>
              </a:rPr>
              <a:t> sample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207" y="74472"/>
            <a:ext cx="2631385" cy="2332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7172" y="2105357"/>
                <a:ext cx="1662635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72" y="2105357"/>
                <a:ext cx="1662635" cy="5606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0181" y="1481196"/>
                <a:ext cx="567784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81" y="1481196"/>
                <a:ext cx="567784" cy="5606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1800" y="3782797"/>
                <a:ext cx="1667444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82797"/>
                <a:ext cx="1667444" cy="5606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800" y="5382997"/>
                <a:ext cx="1672253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382997"/>
                <a:ext cx="1672253" cy="5606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3619407" y="28933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611404" y="458909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609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…and just like that…we computed 4 of our partial derivatives!!!  (We know what direction to update if we are to lower our cost function.)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01141"/>
            <a:ext cx="3429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Backpropagation of </a:t>
            </a:r>
            <a:r>
              <a:rPr lang="en-US" sz="3600" dirty="0" err="1" smtClean="0"/>
              <a:t>ReLU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24012"/>
            <a:ext cx="381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h1 == 0   dh1 = 0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//else dh1 = dh1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h2 </a:t>
            </a:r>
            <a:r>
              <a:rPr lang="en-US" sz="2800" dirty="0"/>
              <a:t>== 0   </a:t>
            </a:r>
            <a:r>
              <a:rPr lang="en-US" sz="2800" dirty="0" smtClean="0"/>
              <a:t>dh2 </a:t>
            </a:r>
            <a:r>
              <a:rPr lang="en-US" sz="2800" dirty="0"/>
              <a:t>= 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//else </a:t>
            </a:r>
            <a:r>
              <a:rPr lang="en-US" sz="2800" dirty="0" smtClean="0">
                <a:solidFill>
                  <a:srgbClr val="00B050"/>
                </a:solidFill>
              </a:rPr>
              <a:t>dh2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dh2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h3 </a:t>
            </a:r>
            <a:r>
              <a:rPr lang="en-US" sz="2800" dirty="0"/>
              <a:t>== 0   </a:t>
            </a:r>
            <a:r>
              <a:rPr lang="en-US" sz="2800" dirty="0" smtClean="0"/>
              <a:t>dh3 </a:t>
            </a:r>
            <a:r>
              <a:rPr lang="en-US" sz="2800" dirty="0"/>
              <a:t>= 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//else </a:t>
            </a:r>
            <a:r>
              <a:rPr lang="en-US" sz="2800" dirty="0" smtClean="0">
                <a:solidFill>
                  <a:srgbClr val="00B050"/>
                </a:solidFill>
              </a:rPr>
              <a:t>dh3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dh3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76800" y="2514600"/>
            <a:ext cx="40386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Forward model: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h1 = max(0,a1*x1+b1*x2 +c1)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h2 = max(0,a2*x1+b2*x2 +c2)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h3 = max(0,a3*x1+b3*x2 +c3)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o1 = a4*h1 + b4*h2 + c4*h3 + d4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If y == 1 &amp;&amp; o1 &lt;1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1  </a:t>
            </a:r>
            <a:r>
              <a:rPr lang="en-US" sz="2800" dirty="0" smtClean="0">
                <a:solidFill>
                  <a:srgbClr val="00B050"/>
                </a:solidFill>
              </a:rPr>
              <a:t>//pull higher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 If y == -1 &amp;&amp; o1 &gt;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-1  </a:t>
            </a:r>
            <a:r>
              <a:rPr lang="en-US" sz="2800" dirty="0" smtClean="0">
                <a:solidFill>
                  <a:srgbClr val="00B050"/>
                </a:solidFill>
              </a:rPr>
              <a:t>//pull lower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We learn: {h1,h2,h3,n4,score}  </a:t>
            </a:r>
            <a:r>
              <a:rPr lang="en-US" sz="2800" dirty="0" err="1" smtClean="0">
                <a:solidFill>
                  <a:srgbClr val="00B050"/>
                </a:solidFill>
              </a:rPr>
              <a:t>foreach</a:t>
            </a:r>
            <a:r>
              <a:rPr lang="en-US" sz="2800" dirty="0" smtClean="0">
                <a:solidFill>
                  <a:srgbClr val="00B050"/>
                </a:solidFill>
              </a:rPr>
              <a:t> sample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15" y="74472"/>
            <a:ext cx="2631385" cy="23327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12886" y="103089"/>
            <a:ext cx="1884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If h1 going forward was 0, dh1, going backward is set to zero</a:t>
            </a:r>
            <a:r>
              <a:rPr lang="en-US" dirty="0">
                <a:solidFill>
                  <a:srgbClr val="0000CC"/>
                </a:solidFill>
              </a:rPr>
              <a:t>;</a:t>
            </a:r>
            <a:r>
              <a:rPr lang="en-US" dirty="0" smtClean="0">
                <a:solidFill>
                  <a:srgbClr val="0000CC"/>
                </a:solidFill>
              </a:rPr>
              <a:t> Otherwise dh1, going backwards, is passed through.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526449">
            <a:off x="2962093" y="1307678"/>
            <a:ext cx="741268" cy="3409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1" y="2492276"/>
            <a:ext cx="152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Note: this means you have to save  your forward values to do back propagation.  We will save in a ‘cache’ bucket in the homework.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Backpropagation of </a:t>
            </a:r>
            <a:r>
              <a:rPr lang="en-US" dirty="0" smtClean="0"/>
              <a:t>hidden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en-US" sz="2400" dirty="0" err="1" smtClean="0">
                <a:solidFill>
                  <a:srgbClr val="00B050"/>
                </a:solidFill>
              </a:rPr>
              <a:t>params</a:t>
            </a:r>
            <a:r>
              <a:rPr lang="en-US" sz="2400" dirty="0" smtClean="0">
                <a:solidFill>
                  <a:srgbClr val="00B050"/>
                </a:solidFill>
              </a:rPr>
              <a:t> from h1</a:t>
            </a:r>
          </a:p>
          <a:p>
            <a:pPr marL="0" indent="0">
              <a:buNone/>
            </a:pPr>
            <a:r>
              <a:rPr lang="en-US" sz="2400" dirty="0" smtClean="0"/>
              <a:t>da1 = x1*dh1</a:t>
            </a:r>
          </a:p>
          <a:p>
            <a:pPr marL="0" indent="0">
              <a:buNone/>
            </a:pPr>
            <a:r>
              <a:rPr lang="en-US" sz="2400" dirty="0"/>
              <a:t>d</a:t>
            </a:r>
            <a:r>
              <a:rPr lang="en-US" sz="2400" dirty="0" smtClean="0"/>
              <a:t>b1 = x2*dh1</a:t>
            </a:r>
          </a:p>
          <a:p>
            <a:pPr marL="0" indent="0">
              <a:buNone/>
            </a:pPr>
            <a:r>
              <a:rPr lang="en-US" sz="2400" dirty="0" smtClean="0"/>
              <a:t>dc1 = 1*dh1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</a:t>
            </a:r>
            <a:r>
              <a:rPr lang="en-US" sz="2400" dirty="0" err="1">
                <a:solidFill>
                  <a:srgbClr val="00B050"/>
                </a:solidFill>
              </a:rPr>
              <a:t>params</a:t>
            </a:r>
            <a:r>
              <a:rPr lang="en-US" sz="2400" dirty="0">
                <a:solidFill>
                  <a:srgbClr val="00B050"/>
                </a:solidFill>
              </a:rPr>
              <a:t> from </a:t>
            </a:r>
            <a:r>
              <a:rPr lang="en-US" sz="2400" dirty="0" smtClean="0">
                <a:solidFill>
                  <a:srgbClr val="00B050"/>
                </a:solidFill>
              </a:rPr>
              <a:t>h2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da2 </a:t>
            </a:r>
            <a:r>
              <a:rPr lang="en-US" sz="2400" dirty="0"/>
              <a:t>= </a:t>
            </a:r>
            <a:r>
              <a:rPr lang="en-US" sz="2400" dirty="0" smtClean="0"/>
              <a:t>x1*dh2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db2 </a:t>
            </a:r>
            <a:r>
              <a:rPr lang="en-US" sz="2400" dirty="0"/>
              <a:t>= </a:t>
            </a:r>
            <a:r>
              <a:rPr lang="en-US" sz="2400" dirty="0" smtClean="0"/>
              <a:t>x2*dh2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dc2 </a:t>
            </a:r>
            <a:r>
              <a:rPr lang="en-US" sz="2400" dirty="0"/>
              <a:t>= </a:t>
            </a:r>
            <a:r>
              <a:rPr lang="en-US" sz="2400" dirty="0" smtClean="0"/>
              <a:t>1*dh2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//</a:t>
            </a:r>
            <a:r>
              <a:rPr lang="en-US" sz="2400" dirty="0" err="1">
                <a:solidFill>
                  <a:srgbClr val="00B050"/>
                </a:solidFill>
              </a:rPr>
              <a:t>params</a:t>
            </a:r>
            <a:r>
              <a:rPr lang="en-US" sz="2400" dirty="0">
                <a:solidFill>
                  <a:srgbClr val="00B050"/>
                </a:solidFill>
              </a:rPr>
              <a:t> from </a:t>
            </a:r>
            <a:r>
              <a:rPr lang="en-US" sz="2400" dirty="0" smtClean="0">
                <a:solidFill>
                  <a:srgbClr val="00B050"/>
                </a:solidFill>
              </a:rPr>
              <a:t>h3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da3 </a:t>
            </a:r>
            <a:r>
              <a:rPr lang="en-US" sz="2400" dirty="0"/>
              <a:t>= </a:t>
            </a:r>
            <a:r>
              <a:rPr lang="en-US" sz="2400" dirty="0" smtClean="0"/>
              <a:t>x1*dh3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db3 </a:t>
            </a:r>
            <a:r>
              <a:rPr lang="en-US" sz="2400" dirty="0"/>
              <a:t>= </a:t>
            </a:r>
            <a:r>
              <a:rPr lang="en-US" sz="2400" dirty="0" smtClean="0"/>
              <a:t>x2*dh3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dc3= 1*dh3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24400" y="2590800"/>
            <a:ext cx="4038600" cy="3886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Forward model: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h1 = max(0,a1*x1+b1*x2 +c1)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h2 = max(0,a2*x1+b2*x2 +c2)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h3 = max(0,a3*x1+b3*x2 +c3)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o1 = a4*h1 + b4*h2 + c4*h3 + d4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If y == 1 &amp;&amp; o1 &lt;1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1  </a:t>
            </a:r>
            <a:r>
              <a:rPr lang="en-US" sz="2800" dirty="0" smtClean="0">
                <a:solidFill>
                  <a:srgbClr val="00B050"/>
                </a:solidFill>
              </a:rPr>
              <a:t>//pull higher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 If y == -1 &amp;&amp; o1 &gt;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-1  </a:t>
            </a:r>
            <a:r>
              <a:rPr lang="en-US" sz="2800" dirty="0" smtClean="0">
                <a:solidFill>
                  <a:srgbClr val="00B050"/>
                </a:solidFill>
              </a:rPr>
              <a:t>//pull lower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score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We learn: {h1,h2,h3,n4,score}  </a:t>
            </a:r>
            <a:r>
              <a:rPr lang="en-US" sz="2800" dirty="0" err="1" smtClean="0">
                <a:solidFill>
                  <a:srgbClr val="00B050"/>
                </a:solidFill>
              </a:rPr>
              <a:t>foreach</a:t>
            </a:r>
            <a:r>
              <a:rPr lang="en-US" sz="2800" dirty="0" smtClean="0">
                <a:solidFill>
                  <a:srgbClr val="00B050"/>
                </a:solidFill>
              </a:rPr>
              <a:t> sample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7" y="74472"/>
            <a:ext cx="2631385" cy="2332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1905000"/>
                <a:ext cx="1662635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905000"/>
                <a:ext cx="1662635" cy="5606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64028" y="3657600"/>
                <a:ext cx="1669047" cy="560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28" y="3657600"/>
                <a:ext cx="1669047" cy="560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64028" y="5535397"/>
                <a:ext cx="1657826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28" y="5535397"/>
                <a:ext cx="1657826" cy="56060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5400000">
            <a:off x="3511635" y="28933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503632" y="458909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00200" y="1326036"/>
            <a:ext cx="5715000" cy="3093564"/>
            <a:chOff x="709609" y="2066418"/>
            <a:chExt cx="3382595" cy="3124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7" idx="7"/>
              <a:endCxn id="18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6" idx="5"/>
              <a:endCxn id="18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14" name="Straight Arrow Connector 13"/>
            <p:cNvCxnSpPr>
              <a:stCxn id="13" idx="5"/>
              <a:endCxn id="18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19" name="Straight Arrow Connector 18"/>
            <p:cNvCxnSpPr>
              <a:stCxn id="9" idx="3"/>
              <a:endCxn id="16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7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3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6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3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3"/>
              <a:endCxn id="17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3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6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3"/>
              <a:endCxn id="17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cxnSp>
          <p:nvCxnSpPr>
            <p:cNvPr id="29" name="Straight Arrow Connector 28"/>
            <p:cNvCxnSpPr>
              <a:stCxn id="7" idx="3"/>
              <a:endCxn id="28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28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3"/>
              <a:endCxn id="28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8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13499" y="4433182"/>
                <a:ext cx="1986441" cy="29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99" y="4433182"/>
                <a:ext cx="1986441" cy="295978"/>
              </a:xfrm>
              <a:prstGeom prst="rect">
                <a:avLst/>
              </a:prstGeom>
              <a:blipFill rotWithShape="0">
                <a:blip r:embed="rId6"/>
                <a:stretch>
                  <a:fillRect l="-2147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54027" y="4861820"/>
                <a:ext cx="2277547" cy="29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27" y="4861820"/>
                <a:ext cx="2277547" cy="295978"/>
              </a:xfrm>
              <a:prstGeom prst="rect">
                <a:avLst/>
              </a:prstGeom>
              <a:blipFill rotWithShape="0">
                <a:blip r:embed="rId7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54027" y="5324132"/>
                <a:ext cx="1793376" cy="318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27" y="5324132"/>
                <a:ext cx="1793376" cy="318229"/>
              </a:xfrm>
              <a:prstGeom prst="rect">
                <a:avLst/>
              </a:prstGeom>
              <a:blipFill rotWithShape="0">
                <a:blip r:embed="rId8"/>
                <a:stretch>
                  <a:fillRect l="-23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784907" y="58179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</a:t>
            </a:r>
            <a:r>
              <a:rPr lang="en-US" sz="2000" b="1" baseline="30000" dirty="0" smtClean="0"/>
              <a:t>[1]</a:t>
            </a:r>
            <a:endParaRPr lang="en-US" sz="2000" b="1" baseline="30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51696" y="58179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</a:t>
            </a:r>
            <a:r>
              <a:rPr lang="en-US" sz="2000" b="1" baseline="30000" dirty="0" smtClean="0"/>
              <a:t>[2]</a:t>
            </a:r>
            <a:endParaRPr lang="en-US" sz="2000" b="1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50715" y="581799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X=A</a:t>
            </a:r>
            <a:r>
              <a:rPr lang="en-US" sz="2000" b="1" baseline="30000" dirty="0" smtClean="0"/>
              <a:t>[0]</a:t>
            </a:r>
            <a:endParaRPr lang="en-US" sz="2000" b="1" baseline="30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4308" y="3048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Z</a:t>
            </a:r>
            <a:r>
              <a:rPr lang="en-US" sz="2000" b="1" baseline="30000" dirty="0" smtClean="0"/>
              <a:t>[1]</a:t>
            </a:r>
            <a:endParaRPr lang="en-US" sz="2000" b="1" baseline="30000" dirty="0"/>
          </a:p>
          <a:p>
            <a:r>
              <a:rPr lang="en-US" sz="2000" b="1" dirty="0" smtClean="0"/>
              <a:t>A</a:t>
            </a:r>
            <a:r>
              <a:rPr lang="en-US" sz="2000" b="1" baseline="30000" dirty="0" smtClean="0"/>
              <a:t>[1]</a:t>
            </a:r>
            <a:endParaRPr lang="en-US" sz="2000" b="1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3847" y="304800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Z</a:t>
            </a:r>
            <a:r>
              <a:rPr lang="en-US" sz="2000" b="1" baseline="30000" dirty="0" smtClean="0"/>
              <a:t>[2]</a:t>
            </a:r>
            <a:endParaRPr lang="en-US" sz="2000" b="1" baseline="30000" dirty="0"/>
          </a:p>
          <a:p>
            <a:r>
              <a:rPr lang="en-US" sz="2000" b="1" dirty="0" smtClean="0"/>
              <a:t>Y=A</a:t>
            </a:r>
            <a:r>
              <a:rPr lang="en-US" sz="2000" b="1" baseline="30000" dirty="0" smtClean="0"/>
              <a:t>[2]</a:t>
            </a:r>
            <a:endParaRPr lang="en-US" sz="2000" b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351696" y="4848904"/>
                <a:ext cx="2249334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96" y="4848904"/>
                <a:ext cx="2249334" cy="300660"/>
              </a:xfrm>
              <a:prstGeom prst="rect">
                <a:avLst/>
              </a:prstGeom>
              <a:blipFill rotWithShape="0">
                <a:blip r:embed="rId9"/>
                <a:stretch>
                  <a:fillRect l="-81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351696" y="5311216"/>
                <a:ext cx="2217658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96" y="5311216"/>
                <a:ext cx="2217658" cy="322909"/>
              </a:xfrm>
              <a:prstGeom prst="rect">
                <a:avLst/>
              </a:prstGeom>
              <a:blipFill rotWithShape="0">
                <a:blip r:embed="rId10"/>
                <a:stretch>
                  <a:fillRect l="-82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738823" y="9185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(3×m)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99486" y="91850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(4×3)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744" y="9185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(4×m)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99336" y="91850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(1×4)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91457" y="9185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(1×m)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Chain Rule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3270567"/>
                <a:ext cx="98495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0567"/>
                <a:ext cx="984950" cy="7023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2799" y="1529309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99" y="1529309"/>
                <a:ext cx="340670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2409977"/>
            <a:ext cx="115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Define: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362" y="2425366"/>
            <a:ext cx="11926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i="1" dirty="0" smtClean="0"/>
              <a:t>q = x + y</a:t>
            </a:r>
            <a:endParaRPr lang="en-US" sz="2800" i="1" dirty="0"/>
          </a:p>
        </p:txBody>
      </p:sp>
      <p:sp>
        <p:nvSpPr>
          <p:cNvPr id="10" name="Rectangle 9"/>
          <p:cNvSpPr/>
          <p:nvPr/>
        </p:nvSpPr>
        <p:spPr>
          <a:xfrm>
            <a:off x="6485762" y="2379199"/>
            <a:ext cx="966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/>
              <a:t>f = </a:t>
            </a:r>
            <a:r>
              <a:rPr lang="en-US" sz="2800" i="1" dirty="0" err="1" smtClean="0"/>
              <a:t>qz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409977"/>
            <a:ext cx="159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therefore: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21519" y="3270567"/>
                <a:ext cx="98732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19" y="3270567"/>
                <a:ext cx="987322" cy="7654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24600" y="3270813"/>
                <a:ext cx="99399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70813"/>
                <a:ext cx="993990" cy="7022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59004" y="3270813"/>
                <a:ext cx="97392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04" y="3270813"/>
                <a:ext cx="973921" cy="764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05000" y="4419600"/>
                <a:ext cx="3702680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3702680" cy="8568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4366" y="5486400"/>
                <a:ext cx="3705053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66" y="5486400"/>
                <a:ext cx="3705053" cy="8577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34000" y="1393599"/>
                <a:ext cx="1048620" cy="794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393599"/>
                <a:ext cx="1048620" cy="7946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53200" y="1362052"/>
                <a:ext cx="1048620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362052"/>
                <a:ext cx="1048620" cy="8577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96200" y="1393631"/>
                <a:ext cx="1048620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393631"/>
                <a:ext cx="1048620" cy="7945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24600" y="5469956"/>
                <a:ext cx="1535228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469956"/>
                <a:ext cx="1535228" cy="7022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>
            <a:off x="6485762" y="4035969"/>
            <a:ext cx="143638" cy="1433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draw problem with inputs…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25615" y="1325675"/>
                <a:ext cx="1921873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Inputs: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15" y="1325675"/>
                <a:ext cx="1921873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839"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5" idx="6"/>
            <a:endCxn id="28" idx="1"/>
          </p:cNvCxnSpPr>
          <p:nvPr/>
        </p:nvCxnSpPr>
        <p:spPr>
          <a:xfrm>
            <a:off x="2098771" y="2868827"/>
            <a:ext cx="1654373" cy="357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3"/>
          </p:cNvCxnSpPr>
          <p:nvPr/>
        </p:nvCxnSpPr>
        <p:spPr>
          <a:xfrm flipV="1">
            <a:off x="2098771" y="3610928"/>
            <a:ext cx="1654373" cy="495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  <a:endCxn id="29" idx="1"/>
          </p:cNvCxnSpPr>
          <p:nvPr/>
        </p:nvCxnSpPr>
        <p:spPr>
          <a:xfrm>
            <a:off x="4248860" y="3418703"/>
            <a:ext cx="1996729" cy="491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6"/>
            <a:endCxn id="29" idx="3"/>
          </p:cNvCxnSpPr>
          <p:nvPr/>
        </p:nvCxnSpPr>
        <p:spPr>
          <a:xfrm flipV="1">
            <a:off x="2098770" y="4303154"/>
            <a:ext cx="4146819" cy="10411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6"/>
          </p:cNvCxnSpPr>
          <p:nvPr/>
        </p:nvCxnSpPr>
        <p:spPr>
          <a:xfrm>
            <a:off x="6720211" y="4106559"/>
            <a:ext cx="11615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7036" y="6383388"/>
            <a:ext cx="27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Inspired by </a:t>
            </a:r>
            <a:r>
              <a:rPr lang="en-US" sz="1400" dirty="0" err="1" smtClean="0"/>
              <a:t>Karpathy</a:t>
            </a:r>
            <a:r>
              <a:rPr lang="en-US" sz="1400" dirty="0" smtClean="0"/>
              <a:t>/</a:t>
            </a:r>
            <a:r>
              <a:rPr lang="en-US" sz="1400" dirty="0" err="1" smtClean="0"/>
              <a:t>Fei-Fei</a:t>
            </a:r>
            <a:r>
              <a:rPr lang="en-US" sz="1400" dirty="0" smtClean="0"/>
              <a:t> cs231n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0924" t="-222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22731" y="3170738"/>
                <a:ext cx="102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1" y="3170738"/>
                <a:ext cx="102624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4762" r="-53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22606" y="1344735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06" y="1344735"/>
                <a:ext cx="340670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Forward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6"/>
            <a:endCxn id="10" idx="1"/>
          </p:cNvCxnSpPr>
          <p:nvPr/>
        </p:nvCxnSpPr>
        <p:spPr>
          <a:xfrm>
            <a:off x="2098771" y="2868827"/>
            <a:ext cx="1654373" cy="357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10" idx="3"/>
          </p:cNvCxnSpPr>
          <p:nvPr/>
        </p:nvCxnSpPr>
        <p:spPr>
          <a:xfrm flipV="1">
            <a:off x="2098771" y="3610928"/>
            <a:ext cx="1654373" cy="495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11" idx="1"/>
          </p:cNvCxnSpPr>
          <p:nvPr/>
        </p:nvCxnSpPr>
        <p:spPr>
          <a:xfrm>
            <a:off x="4248860" y="3418703"/>
            <a:ext cx="1996729" cy="491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1" idx="3"/>
          </p:cNvCxnSpPr>
          <p:nvPr/>
        </p:nvCxnSpPr>
        <p:spPr>
          <a:xfrm flipV="1">
            <a:off x="2098770" y="4303154"/>
            <a:ext cx="4146819" cy="10411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</p:cNvCxnSpPr>
          <p:nvPr/>
        </p:nvCxnSpPr>
        <p:spPr>
          <a:xfrm>
            <a:off x="6720211" y="4106559"/>
            <a:ext cx="11615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0924" t="-222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784" r="-2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97" r="-232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45509" y="1365637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09" y="1365637"/>
                <a:ext cx="340670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507036" y="6383388"/>
            <a:ext cx="27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Inspired by </a:t>
            </a:r>
            <a:r>
              <a:rPr lang="en-US" sz="1400" dirty="0" err="1" smtClean="0"/>
              <a:t>Karpathy</a:t>
            </a:r>
            <a:r>
              <a:rPr lang="en-US" sz="1400" dirty="0" smtClean="0"/>
              <a:t>/</a:t>
            </a:r>
            <a:r>
              <a:rPr lang="en-US" sz="1400" dirty="0" err="1" smtClean="0"/>
              <a:t>Fei-Fei</a:t>
            </a:r>
            <a:r>
              <a:rPr lang="en-US" sz="1400" dirty="0" smtClean="0"/>
              <a:t> cs231n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0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Propagate Backward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2098771" y="2868827"/>
            <a:ext cx="1654373" cy="357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8" idx="3"/>
          </p:cNvCxnSpPr>
          <p:nvPr/>
        </p:nvCxnSpPr>
        <p:spPr>
          <a:xfrm flipV="1">
            <a:off x="2098771" y="3610928"/>
            <a:ext cx="1654373" cy="495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1"/>
          </p:cNvCxnSpPr>
          <p:nvPr/>
        </p:nvCxnSpPr>
        <p:spPr>
          <a:xfrm>
            <a:off x="4248860" y="3418703"/>
            <a:ext cx="1996729" cy="491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3"/>
          </p:cNvCxnSpPr>
          <p:nvPr/>
        </p:nvCxnSpPr>
        <p:spPr>
          <a:xfrm flipV="1">
            <a:off x="2098770" y="4303154"/>
            <a:ext cx="4146819" cy="10411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</p:cNvCxnSpPr>
          <p:nvPr/>
        </p:nvCxnSpPr>
        <p:spPr>
          <a:xfrm>
            <a:off x="6720211" y="4106559"/>
            <a:ext cx="11615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0924" t="-222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784" r="-2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97" r="-232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45509" y="1365637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09" y="1365637"/>
                <a:ext cx="340670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507036" y="6383388"/>
            <a:ext cx="27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Inspired by </a:t>
            </a:r>
            <a:r>
              <a:rPr lang="en-US" sz="1400" dirty="0" err="1" smtClean="0"/>
              <a:t>Karpathy</a:t>
            </a:r>
            <a:r>
              <a:rPr lang="en-US" sz="1400" dirty="0" smtClean="0"/>
              <a:t>/</a:t>
            </a:r>
            <a:r>
              <a:rPr lang="en-US" sz="1400" dirty="0" err="1" smtClean="0"/>
              <a:t>Fei-Fei</a:t>
            </a:r>
            <a:r>
              <a:rPr lang="en-US" sz="1400" dirty="0" smtClean="0"/>
              <a:t> cs231n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2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39" y="194622"/>
            <a:ext cx="4830361" cy="1143000"/>
          </a:xfrm>
        </p:spPr>
        <p:txBody>
          <a:bodyPr/>
          <a:lstStyle/>
          <a:p>
            <a:r>
              <a:rPr lang="en-US" dirty="0"/>
              <a:t>Propagate Backward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2098771" y="2868827"/>
            <a:ext cx="1654373" cy="357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8" idx="3"/>
          </p:cNvCxnSpPr>
          <p:nvPr/>
        </p:nvCxnSpPr>
        <p:spPr>
          <a:xfrm flipV="1">
            <a:off x="2098771" y="3610928"/>
            <a:ext cx="1654373" cy="495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1"/>
          </p:cNvCxnSpPr>
          <p:nvPr/>
        </p:nvCxnSpPr>
        <p:spPr>
          <a:xfrm>
            <a:off x="4248860" y="3418703"/>
            <a:ext cx="1996729" cy="491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3"/>
          </p:cNvCxnSpPr>
          <p:nvPr/>
        </p:nvCxnSpPr>
        <p:spPr>
          <a:xfrm flipV="1">
            <a:off x="2098770" y="4303154"/>
            <a:ext cx="4146819" cy="10411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</p:cNvCxnSpPr>
          <p:nvPr/>
        </p:nvCxnSpPr>
        <p:spPr>
          <a:xfrm>
            <a:off x="6720211" y="4106559"/>
            <a:ext cx="11615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0924" t="-222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784" r="-2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97" r="-232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22095" y="2256990"/>
                <a:ext cx="3046988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95" y="2256990"/>
                <a:ext cx="3046988" cy="6676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95400" y="1365637"/>
                <a:ext cx="4247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365637"/>
                <a:ext cx="424718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507036" y="6383388"/>
            <a:ext cx="27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Inspired by </a:t>
            </a:r>
            <a:r>
              <a:rPr lang="en-US" sz="1400" dirty="0" err="1" smtClean="0"/>
              <a:t>Karpathy</a:t>
            </a:r>
            <a:r>
              <a:rPr lang="en-US" sz="1400" dirty="0" smtClean="0"/>
              <a:t>/</a:t>
            </a:r>
            <a:r>
              <a:rPr lang="en-US" sz="1400" dirty="0" err="1" smtClean="0"/>
              <a:t>Fei-Fei</a:t>
            </a:r>
            <a:r>
              <a:rPr lang="en-US" sz="1400" dirty="0" smtClean="0"/>
              <a:t> cs231n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04427" y="1081339"/>
                <a:ext cx="98495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427" y="1081339"/>
                <a:ext cx="984950" cy="7023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44746" y="1081339"/>
                <a:ext cx="98732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1081339"/>
                <a:ext cx="987322" cy="76540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83275" y="152646"/>
                <a:ext cx="99399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75" y="152646"/>
                <a:ext cx="993990" cy="7022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17679" y="152646"/>
                <a:ext cx="97392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79" y="152646"/>
                <a:ext cx="973921" cy="76450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553200" y="0"/>
            <a:ext cx="247886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R. Ptucha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6FF8-92BB-4187-A453-51A0241FAF8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2590800"/>
                <a:ext cx="1297447" cy="55605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4" y="3828532"/>
                <a:ext cx="1297447" cy="55605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3" y="5066264"/>
                <a:ext cx="1297447" cy="55605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92" y="3146854"/>
                <a:ext cx="580768" cy="543697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57" y="3828532"/>
                <a:ext cx="556054" cy="55605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2098771" y="2868827"/>
            <a:ext cx="1654373" cy="357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8" idx="3"/>
          </p:cNvCxnSpPr>
          <p:nvPr/>
        </p:nvCxnSpPr>
        <p:spPr>
          <a:xfrm flipV="1">
            <a:off x="2098771" y="3610928"/>
            <a:ext cx="1654373" cy="495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1"/>
          </p:cNvCxnSpPr>
          <p:nvPr/>
        </p:nvCxnSpPr>
        <p:spPr>
          <a:xfrm>
            <a:off x="4248860" y="3418703"/>
            <a:ext cx="1996729" cy="491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3"/>
          </p:cNvCxnSpPr>
          <p:nvPr/>
        </p:nvCxnSpPr>
        <p:spPr>
          <a:xfrm flipV="1">
            <a:off x="2098770" y="4303154"/>
            <a:ext cx="4146819" cy="10411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</p:cNvCxnSpPr>
          <p:nvPr/>
        </p:nvCxnSpPr>
        <p:spPr>
          <a:xfrm>
            <a:off x="6720211" y="4106559"/>
            <a:ext cx="11615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1" y="3170738"/>
                <a:ext cx="284571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784" r="-21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23" y="4384586"/>
                <a:ext cx="18339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97" r="-232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821" y="4961119"/>
                <a:ext cx="928779" cy="66761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" y="4362864"/>
                <a:ext cx="3201839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62864"/>
                <a:ext cx="3201839" cy="6663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7200" y="5837289"/>
                <a:ext cx="2889702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37289"/>
                <a:ext cx="2889702" cy="66761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57200" y="3143664"/>
                <a:ext cx="3199594" cy="665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43664"/>
                <a:ext cx="3199594" cy="66569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5105" y="1365637"/>
                <a:ext cx="628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5" y="1365637"/>
                <a:ext cx="6285695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7036" y="6383388"/>
            <a:ext cx="2782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Inspired by </a:t>
            </a:r>
            <a:r>
              <a:rPr lang="en-US" sz="1400" dirty="0" err="1" smtClean="0"/>
              <a:t>Karpathy</a:t>
            </a:r>
            <a:r>
              <a:rPr lang="en-US" sz="1400" dirty="0" smtClean="0"/>
              <a:t>/</a:t>
            </a:r>
            <a:r>
              <a:rPr lang="en-US" sz="1400" dirty="0" err="1" smtClean="0"/>
              <a:t>Fei-Fei</a:t>
            </a:r>
            <a:r>
              <a:rPr lang="en-US" sz="1400" dirty="0" smtClean="0"/>
              <a:t> cs231n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3968059"/>
                <a:ext cx="728853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0924" t="-2222" r="-672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22095" y="2256990"/>
                <a:ext cx="3046988" cy="667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095" y="2256990"/>
                <a:ext cx="3046988" cy="66761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75039" y="194622"/>
            <a:ext cx="4830361" cy="1143000"/>
          </a:xfrm>
        </p:spPr>
        <p:txBody>
          <a:bodyPr/>
          <a:lstStyle/>
          <a:p>
            <a:r>
              <a:rPr lang="en-US" dirty="0"/>
              <a:t>Propagate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4427" y="1081339"/>
                <a:ext cx="98495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427" y="1081339"/>
                <a:ext cx="984950" cy="7023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44746" y="1081339"/>
                <a:ext cx="987322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746" y="1081339"/>
                <a:ext cx="987322" cy="76540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3275" y="152646"/>
                <a:ext cx="99399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75" y="152646"/>
                <a:ext cx="993990" cy="70224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17679" y="152646"/>
                <a:ext cx="973921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79" y="152646"/>
                <a:ext cx="973921" cy="76450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553200" y="0"/>
            <a:ext cx="247886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Ptucha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D579-BB9E-4DD1-BB8B-042ED6A5F501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261324"/>
            <a:ext cx="3787255" cy="2836763"/>
            <a:chOff x="417573" y="596702"/>
            <a:chExt cx="3787255" cy="301712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36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40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1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4856165" y="3657563"/>
            <a:ext cx="3851208" cy="2394145"/>
            <a:chOff x="7208768" y="3794717"/>
            <a:chExt cx="3851208" cy="2394145"/>
          </a:xfrm>
        </p:grpSpPr>
        <p:grpSp>
          <p:nvGrpSpPr>
            <p:cNvPr id="26" name="Group 25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52960" y="152400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533400" y="3706555"/>
            <a:ext cx="3737476" cy="2403547"/>
            <a:chOff x="417573" y="3888840"/>
            <a:chExt cx="3737476" cy="2403547"/>
          </a:xfrm>
        </p:grpSpPr>
        <p:grpSp>
          <p:nvGrpSpPr>
            <p:cNvPr id="8" name="Group 7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446666" y="2375122"/>
                <a:ext cx="2643481" cy="71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66" y="2375122"/>
                <a:ext cx="2643481" cy="7149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056469" y="5928624"/>
                <a:ext cx="2418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max(0,z)</a:t>
                </a:r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69" y="5928624"/>
                <a:ext cx="241886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82" t="-26667" r="-680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824339" y="5928624"/>
                <a:ext cx="38411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max(0.01z,z)</a:t>
                </a:r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39" y="5928624"/>
                <a:ext cx="384118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645" t="-26667" r="-364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1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1260</Words>
  <Application>Microsoft Office PowerPoint</Application>
  <PresentationFormat>On-screen Show (4:3)</PresentationFormat>
  <Paragraphs>434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Century Schoolbook</vt:lpstr>
      <vt:lpstr>Mangal</vt:lpstr>
      <vt:lpstr>Symbol</vt:lpstr>
      <vt:lpstr>Office Theme</vt:lpstr>
      <vt:lpstr>Nnet Fwd &amp; Rev Suppliment</vt:lpstr>
      <vt:lpstr>PowerPoint Presentation</vt:lpstr>
      <vt:lpstr>Basic Chain Rule</vt:lpstr>
      <vt:lpstr>Lets draw problem with inputs…</vt:lpstr>
      <vt:lpstr>Solve Forward</vt:lpstr>
      <vt:lpstr>Propagate Backward</vt:lpstr>
      <vt:lpstr>Propagate Backward</vt:lpstr>
      <vt:lpstr>Propagate Backward</vt:lpstr>
      <vt:lpstr>PowerPoint Presentation</vt:lpstr>
      <vt:lpstr>PowerPoint Presentation</vt:lpstr>
      <vt:lpstr>Basic Neuron</vt:lpstr>
      <vt:lpstr>Basic Neuron (pseudo code)</vt:lpstr>
      <vt:lpstr>Basic Neuron with ReLU (pseudo code)</vt:lpstr>
      <vt:lpstr>Two Layer Network  w/ ReLU and Simple Delta Error (score)</vt:lpstr>
      <vt:lpstr>Learning</vt:lpstr>
      <vt:lpstr>Backpropagation</vt:lpstr>
      <vt:lpstr>Backpropagation</vt:lpstr>
      <vt:lpstr>Backpropagation of ReLU</vt:lpstr>
      <vt:lpstr>Backpropagation of hidden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Raymond Ptucha</dc:creator>
  <cp:lastModifiedBy>Raymond Ptucha</cp:lastModifiedBy>
  <cp:revision>210</cp:revision>
  <cp:lastPrinted>2017-09-15T12:26:45Z</cp:lastPrinted>
  <dcterms:created xsi:type="dcterms:W3CDTF">2013-11-02T22:55:15Z</dcterms:created>
  <dcterms:modified xsi:type="dcterms:W3CDTF">2017-10-17T02:05:02Z</dcterms:modified>
</cp:coreProperties>
</file>