
<file path=[Content_Types].xml><?xml version="1.0" encoding="utf-8"?>
<Types xmlns="http://schemas.openxmlformats.org/package/2006/content-types">
  <Default Extension="xlsx" ContentType="application/vnd.openxmlformats-officedocument.spreadsheetml.shee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3"/>
    <p:sldMasterId id="2147483652" r:id="rId4"/>
    <p:sldMasterId id="2147483658" r:id="rId5"/>
    <p:sldMasterId id="2147483659" r:id="rId6"/>
    <p:sldMasterId id="2147483661" r:id="rId7"/>
  </p:sldMasterIdLst>
  <p:notesMasterIdLst>
    <p:notesMasterId r:id="rId9"/>
  </p:notesMasterIdLst>
  <p:handoutMasterIdLst>
    <p:handoutMasterId r:id="rId39"/>
  </p:handoutMasterIdLst>
  <p:sldIdLst>
    <p:sldId id="819" r:id="rId8"/>
    <p:sldId id="932" r:id="rId10"/>
    <p:sldId id="984" r:id="rId11"/>
    <p:sldId id="876" r:id="rId12"/>
    <p:sldId id="959" r:id="rId13"/>
    <p:sldId id="924" r:id="rId14"/>
    <p:sldId id="826" r:id="rId15"/>
    <p:sldId id="827" r:id="rId16"/>
    <p:sldId id="828" r:id="rId17"/>
    <p:sldId id="829" r:id="rId18"/>
    <p:sldId id="931" r:id="rId19"/>
    <p:sldId id="849" r:id="rId20"/>
    <p:sldId id="1010" r:id="rId21"/>
    <p:sldId id="1012" r:id="rId22"/>
    <p:sldId id="897" r:id="rId23"/>
    <p:sldId id="898" r:id="rId24"/>
    <p:sldId id="841" r:id="rId25"/>
    <p:sldId id="985" r:id="rId26"/>
    <p:sldId id="986" r:id="rId27"/>
    <p:sldId id="987" r:id="rId28"/>
    <p:sldId id="988" r:id="rId29"/>
    <p:sldId id="960" r:id="rId30"/>
    <p:sldId id="1000" r:id="rId31"/>
    <p:sldId id="1003" r:id="rId32"/>
    <p:sldId id="1006" r:id="rId33"/>
    <p:sldId id="1008" r:id="rId34"/>
    <p:sldId id="927" r:id="rId35"/>
    <p:sldId id="928" r:id="rId36"/>
    <p:sldId id="930" r:id="rId37"/>
    <p:sldId id="847" r:id="rId38"/>
  </p:sldIdLst>
  <p:sldSz cx="9144000" cy="6858000" type="screen4x3"/>
  <p:notesSz cx="6797675" cy="9928225"/>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Verdana" panose="020B060403050404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Verdana" panose="020B060403050404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Verdana" panose="020B060403050404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Verdana" panose="020B0604030504040204" pitchFamily="34" charset="0"/>
        <a:ea typeface="微软雅黑" panose="020B0503020204020204" pitchFamily="34" charset="-122"/>
        <a:cs typeface="+mn-cs"/>
      </a:defRPr>
    </a:lvl9pPr>
  </p:defaultTextStyle>
  <p:extLst>
    <p:ext uri="{521415D9-36F7-43E2-AB2F-B90AF26B5E84}">
      <p14:sectionLst xmlns:p14="http://schemas.microsoft.com/office/powerpoint/2010/main">
        <p14:section name="默认节" id="{6BF06B26-1ED2-4593-97AA-A981DD7F546E}">
          <p14:sldIdLst>
            <p14:sldId id="819"/>
            <p14:sldId id="932"/>
            <p14:sldId id="984"/>
            <p14:sldId id="876"/>
            <p14:sldId id="959"/>
            <p14:sldId id="924"/>
            <p14:sldId id="826"/>
            <p14:sldId id="827"/>
            <p14:sldId id="828"/>
            <p14:sldId id="829"/>
            <p14:sldId id="931"/>
            <p14:sldId id="849"/>
            <p14:sldId id="1010"/>
            <p14:sldId id="1012"/>
            <p14:sldId id="897"/>
            <p14:sldId id="898"/>
            <p14:sldId id="841"/>
            <p14:sldId id="985"/>
            <p14:sldId id="986"/>
            <p14:sldId id="987"/>
            <p14:sldId id="988"/>
            <p14:sldId id="960"/>
            <p14:sldId id="1000"/>
            <p14:sldId id="1003"/>
            <p14:sldId id="1006"/>
            <p14:sldId id="1008"/>
            <p14:sldId id="927"/>
            <p14:sldId id="928"/>
            <p14:sldId id="930"/>
            <p14:sldId id="84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宋琛哲" initials="宋琛哲"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03A3E"/>
    <a:srgbClr val="60C3AD"/>
    <a:srgbClr val="FFFFFF"/>
    <a:srgbClr val="828282"/>
    <a:srgbClr val="FF6600"/>
    <a:srgbClr val="ED1A3B"/>
    <a:srgbClr val="5698D2"/>
    <a:srgbClr val="C52934"/>
    <a:srgbClr val="4D4D4D"/>
    <a:srgbClr val="0092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3" autoAdjust="0"/>
    <p:restoredTop sz="74639" autoAdjust="0"/>
  </p:normalViewPr>
  <p:slideViewPr>
    <p:cSldViewPr>
      <p:cViewPr varScale="1">
        <p:scale>
          <a:sx n="129" d="100"/>
          <a:sy n="129" d="100"/>
        </p:scale>
        <p:origin x="816" y="192"/>
      </p:cViewPr>
      <p:guideLst>
        <p:guide orient="horz" pos="598"/>
        <p:guide pos="29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89" d="100"/>
          <a:sy n="89" d="100"/>
        </p:scale>
        <p:origin x="3012" y="-330"/>
      </p:cViewPr>
      <p:guideLst>
        <p:guide orient="horz" pos="3126"/>
        <p:guide pos="222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handoutMaster" Target="handoutMasters/handoutMaster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Users/renweiqiang/Desktop/&#38134;&#32852;_&#23454;&#20064;/2_&#38134;&#34892;APP&#33829;&#38144;&#27963;&#21160;&#20998;&#26512;/17&#23478;&#38134;&#34892;APP&#33829;&#38144;&#27963;&#21160;&#25972;&#29702;-0813.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3.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Users/renweiqiang/Desktop/&#38134;&#32852;_&#23454;&#20064;/2_&#38134;&#34892;APP&#33829;&#38144;&#27963;&#21160;&#20998;&#26512;/17&#23478;&#38134;&#34892;APP&#33829;&#38144;&#27963;&#21160;&#25972;&#29702;-0813.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Users/renweiqiang/Desktop/&#38134;&#32852;_&#23454;&#20064;/2_&#38134;&#34892;APP&#33829;&#38144;&#27963;&#21160;&#20998;&#26512;/17&#23478;&#38134;&#34892;APP&#33829;&#38144;&#27963;&#21160;&#25972;&#29702;-0813.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Users/renweiqiang/Desktop/&#38134;&#32852;_&#23454;&#20064;/2_&#38134;&#34892;APP&#33829;&#38144;&#27963;&#21160;&#20998;&#26512;/17&#23478;&#38134;&#34892;APP&#33829;&#38144;&#27963;&#21160;&#25972;&#29702;-0813.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Users/renweiqiang/Desktop/&#38134;&#32852;_&#23454;&#20064;/2_&#38134;&#34892;APP&#33829;&#38144;&#27963;&#21160;&#20998;&#26512;/17&#23478;&#38134;&#34892;APP&#33829;&#38144;&#27963;&#21160;&#25972;&#29702;-08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solidFill>
                <a:latin typeface="Microsoft YaHei" panose="020B0503020204020204" pitchFamily="34" charset="-122"/>
                <a:ea typeface="Microsoft YaHei" panose="020B0503020204020204" pitchFamily="34" charset="-122"/>
                <a:cs typeface="+mn-cs"/>
              </a:defRPr>
            </a:pPr>
            <a:r>
              <a:rPr lang="zh-CN" altLang="en-US">
                <a:solidFill>
                  <a:schemeClr val="tx1"/>
                </a:solidFill>
                <a:latin typeface="Microsoft YaHei" panose="020B0503020204020204" pitchFamily="34" charset="-122"/>
                <a:ea typeface="Microsoft YaHei" panose="020B0503020204020204" pitchFamily="34" charset="-122"/>
              </a:rPr>
              <a:t>各行营销活动数量</a:t>
            </a:r>
            <a:endParaRPr lang="zh-CN" altLang="en-US">
              <a:solidFill>
                <a:schemeClr val="tx1"/>
              </a:solidFill>
              <a:latin typeface="Microsoft YaHei" panose="020B0503020204020204" pitchFamily="34" charset="-122"/>
              <a:ea typeface="Microsoft YaHei" panose="020B0503020204020204" pitchFamily="34" charset="-122"/>
            </a:endParaRPr>
          </a:p>
        </c:rich>
      </c:tx>
      <c:layout/>
      <c:overlay val="0"/>
      <c:spPr>
        <a:noFill/>
        <a:ln>
          <a:noFill/>
        </a:ln>
        <a:effectLst/>
      </c:spPr>
    </c:title>
    <c:autoTitleDeleted val="0"/>
    <c:plotArea>
      <c:layout/>
      <c:barChart>
        <c:barDir val="col"/>
        <c:grouping val="clustered"/>
        <c:varyColors val="0"/>
        <c:ser>
          <c:idx val="0"/>
          <c:order val="0"/>
          <c:spPr>
            <a:solidFill>
              <a:srgbClr val="5698D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lumMod val="75000"/>
                        <a:lumOff val="25000"/>
                      </a:schemeClr>
                    </a:solidFill>
                    <a:latin typeface="Microsoft YaHei" panose="020B0503020204020204" pitchFamily="34" charset="-122"/>
                    <a:ea typeface="Microsoft YaHei" panose="020B0503020204020204"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活动类型!$A$73:$A$89</c:f>
              <c:strCache>
                <c:ptCount val="17"/>
                <c:pt idx="0">
                  <c:v>工商银行</c:v>
                </c:pt>
                <c:pt idx="1">
                  <c:v>农业银行</c:v>
                </c:pt>
                <c:pt idx="2">
                  <c:v>中国银行</c:v>
                </c:pt>
                <c:pt idx="3">
                  <c:v>建设银行</c:v>
                </c:pt>
                <c:pt idx="4">
                  <c:v>交通银行</c:v>
                </c:pt>
                <c:pt idx="5">
                  <c:v>邮储银行</c:v>
                </c:pt>
                <c:pt idx="6">
                  <c:v>中信银行</c:v>
                </c:pt>
                <c:pt idx="7">
                  <c:v>光大银行</c:v>
                </c:pt>
                <c:pt idx="8">
                  <c:v>华夏银行</c:v>
                </c:pt>
                <c:pt idx="9">
                  <c:v>民生银行</c:v>
                </c:pt>
                <c:pt idx="10">
                  <c:v>广发银行</c:v>
                </c:pt>
                <c:pt idx="11">
                  <c:v>招商银行</c:v>
                </c:pt>
                <c:pt idx="12">
                  <c:v>兴业银行</c:v>
                </c:pt>
                <c:pt idx="13">
                  <c:v>浦发银行</c:v>
                </c:pt>
                <c:pt idx="14">
                  <c:v>平安银行</c:v>
                </c:pt>
                <c:pt idx="15">
                  <c:v>上海银行</c:v>
                </c:pt>
                <c:pt idx="16">
                  <c:v>北京银行</c:v>
                </c:pt>
              </c:strCache>
            </c:strRef>
          </c:cat>
          <c:val>
            <c:numRef>
              <c:f>活动类型!$B$73:$B$89</c:f>
              <c:numCache>
                <c:formatCode>General</c:formatCode>
                <c:ptCount val="17"/>
                <c:pt idx="0">
                  <c:v>17</c:v>
                </c:pt>
                <c:pt idx="1">
                  <c:v>132</c:v>
                </c:pt>
                <c:pt idx="2">
                  <c:v>49</c:v>
                </c:pt>
                <c:pt idx="3">
                  <c:v>36</c:v>
                </c:pt>
                <c:pt idx="4">
                  <c:v>28</c:v>
                </c:pt>
                <c:pt idx="5">
                  <c:v>21</c:v>
                </c:pt>
                <c:pt idx="6">
                  <c:v>18</c:v>
                </c:pt>
                <c:pt idx="7">
                  <c:v>58</c:v>
                </c:pt>
                <c:pt idx="8">
                  <c:v>15</c:v>
                </c:pt>
                <c:pt idx="9">
                  <c:v>40</c:v>
                </c:pt>
                <c:pt idx="10">
                  <c:v>9</c:v>
                </c:pt>
                <c:pt idx="11">
                  <c:v>21</c:v>
                </c:pt>
                <c:pt idx="12">
                  <c:v>25</c:v>
                </c:pt>
                <c:pt idx="13">
                  <c:v>90</c:v>
                </c:pt>
                <c:pt idx="14">
                  <c:v>23</c:v>
                </c:pt>
                <c:pt idx="15">
                  <c:v>27</c:v>
                </c:pt>
                <c:pt idx="16">
                  <c:v>17</c:v>
                </c:pt>
              </c:numCache>
            </c:numRef>
          </c:val>
        </c:ser>
        <c:dLbls>
          <c:showLegendKey val="0"/>
          <c:showVal val="1"/>
          <c:showCatName val="0"/>
          <c:showSerName val="0"/>
          <c:showPercent val="0"/>
          <c:showBubbleSize val="0"/>
        </c:dLbls>
        <c:gapWidth val="219"/>
        <c:overlap val="-27"/>
        <c:axId val="516641567"/>
        <c:axId val="516662127"/>
      </c:barChart>
      <c:catAx>
        <c:axId val="51664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crossAx val="516662127"/>
        <c:crosses val="autoZero"/>
        <c:auto val="1"/>
        <c:lblAlgn val="ctr"/>
        <c:lblOffset val="100"/>
        <c:noMultiLvlLbl val="0"/>
      </c:catAx>
      <c:valAx>
        <c:axId val="516662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p>
        </c:txPr>
        <c:crossAx val="516641567"/>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112500844519125"/>
          <c:y val="0.00104580234429096"/>
          <c:w val="0.99"/>
          <c:h val="0.9875"/>
        </c:manualLayout>
      </c:layout>
      <c:pieChart>
        <c:varyColors val="0"/>
        <c:ser>
          <c:idx val="0"/>
          <c:order val="0"/>
          <c:tx>
            <c:strRef>
              <c:f>Sheet1!$A$2</c:f>
              <c:strCache>
                <c:ptCount val="1"/>
                <c:pt idx="0">
                  <c:v>区域 1</c:v>
                </c:pt>
              </c:strCache>
            </c:strRef>
          </c:tx>
          <c:spPr>
            <a:solidFill>
              <a:srgbClr val="FFD23C"/>
            </a:solidFill>
            <a:ln w="12700" cap="flat">
              <a:noFill/>
              <a:miter lim="400000"/>
            </a:ln>
            <a:effectLst/>
          </c:spPr>
          <c:explosion val="0"/>
          <c:dPt>
            <c:idx val="0"/>
            <c:bubble3D val="0"/>
            <c:spPr>
              <a:solidFill>
                <a:srgbClr val="5EC3AD"/>
              </a:solidFill>
              <a:ln w="12700" cap="flat">
                <a:noFill/>
                <a:miter lim="400000"/>
              </a:ln>
              <a:effectLst/>
            </c:spPr>
          </c:dPt>
          <c:dPt>
            <c:idx val="1"/>
            <c:bubble3D val="0"/>
            <c:spPr>
              <a:solidFill>
                <a:schemeClr val="bg1">
                  <a:lumMod val="75000"/>
                </a:schemeClr>
              </a:solidFill>
              <a:ln w="12700" cap="flat">
                <a:noFill/>
                <a:miter lim="400000"/>
              </a:ln>
              <a:effectLst/>
            </c:spPr>
          </c:dPt>
          <c:dPt>
            <c:idx val="2"/>
            <c:bubble3D val="0"/>
            <c:spPr>
              <a:solidFill>
                <a:srgbClr val="FF8A77"/>
              </a:solidFill>
              <a:ln w="12700" cap="flat">
                <a:noFill/>
                <a:miter lim="400000"/>
              </a:ln>
              <a:effectLst/>
            </c:spPr>
          </c:dPt>
          <c:dPt>
            <c:idx val="3"/>
            <c:bubble3D val="0"/>
            <c:spPr>
              <a:solidFill>
                <a:srgbClr val="5698D4"/>
              </a:solidFill>
              <a:ln w="12700" cap="flat">
                <a:noFill/>
                <a:miter lim="400000"/>
              </a:ln>
              <a:effectLst/>
            </c:spPr>
          </c:dPt>
          <c:dLbls>
            <c:delete val="1"/>
          </c:dLbls>
          <c:cat>
            <c:strRef>
              <c:f>Sheet1!$B$1:$E$1</c:f>
              <c:strCache>
                <c:ptCount val="4"/>
                <c:pt idx="0">
                  <c:v>四月</c:v>
                </c:pt>
                <c:pt idx="1">
                  <c:v>五月</c:v>
                </c:pt>
                <c:pt idx="2">
                  <c:v>六月</c:v>
                </c:pt>
                <c:pt idx="3">
                  <c:v>七月</c:v>
                </c:pt>
              </c:strCache>
            </c:strRef>
          </c:cat>
          <c:val>
            <c:numRef>
              <c:f>Sheet1!$B$2:$E$2</c:f>
              <c:numCache>
                <c:formatCode>General</c:formatCode>
                <c:ptCount val="4"/>
                <c:pt idx="0">
                  <c:v>1</c:v>
                </c:pt>
                <c:pt idx="1">
                  <c:v>1</c:v>
                </c:pt>
                <c:pt idx="2">
                  <c:v>1</c:v>
                </c:pt>
                <c:pt idx="3">
                  <c:v>1</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solidFill>
                <a:latin typeface="Microsoft YaHei" panose="020B0503020204020204" pitchFamily="34" charset="-122"/>
                <a:ea typeface="Microsoft YaHei" panose="020B0503020204020204" pitchFamily="34" charset="-122"/>
                <a:cs typeface="+mn-cs"/>
              </a:defRPr>
            </a:pPr>
            <a:r>
              <a:rPr lang="en-US">
                <a:solidFill>
                  <a:schemeClr val="tx1"/>
                </a:solidFill>
                <a:latin typeface="Microsoft YaHei" panose="020B0503020204020204" pitchFamily="34" charset="-122"/>
                <a:ea typeface="Microsoft YaHei" panose="020B0503020204020204" pitchFamily="34" charset="-122"/>
              </a:rPr>
              <a:t>营销活动类型</a:t>
            </a:r>
            <a:endParaRPr lang="en-US">
              <a:solidFill>
                <a:schemeClr val="tx1"/>
              </a:solidFill>
              <a:latin typeface="Microsoft YaHei" panose="020B0503020204020204" pitchFamily="34" charset="-122"/>
              <a:ea typeface="Microsoft YaHei" panose="020B0503020204020204" pitchFamily="34" charset="-122"/>
            </a:endParaRPr>
          </a:p>
        </c:rich>
      </c:tx>
      <c:layout/>
      <c:overlay val="0"/>
      <c:spPr>
        <a:noFill/>
        <a:ln>
          <a:noFill/>
        </a:ln>
        <a:effectLst/>
      </c:spPr>
    </c:title>
    <c:autoTitleDeleted val="0"/>
    <c:plotArea>
      <c:layout/>
      <c:barChart>
        <c:barDir val="col"/>
        <c:grouping val="stacked"/>
        <c:varyColors val="0"/>
        <c:ser>
          <c:idx val="0"/>
          <c:order val="0"/>
          <c:tx>
            <c:strRef>
              <c:f>活动类型!$B$26</c:f>
              <c:strCache>
                <c:ptCount val="1"/>
                <c:pt idx="0">
                  <c:v>交易促动</c:v>
                </c:pt>
              </c:strCache>
            </c:strRef>
          </c:tx>
          <c:spPr>
            <a:solidFill>
              <a:srgbClr val="5698D2"/>
            </a:solidFill>
            <a:ln>
              <a:noFill/>
            </a:ln>
            <a:effectLst/>
          </c:spPr>
          <c:invertIfNegative val="0"/>
          <c:dLbls>
            <c:delete val="1"/>
          </c:dLbls>
          <c:cat>
            <c:strRef>
              <c:f>活动类型!$A$27:$A$42</c:f>
              <c:strCache>
                <c:ptCount val="16"/>
                <c:pt idx="0">
                  <c:v>工商银行</c:v>
                </c:pt>
                <c:pt idx="1">
                  <c:v>农业银行</c:v>
                </c:pt>
                <c:pt idx="2">
                  <c:v>中国银行</c:v>
                </c:pt>
                <c:pt idx="3">
                  <c:v>建设银行</c:v>
                </c:pt>
                <c:pt idx="4">
                  <c:v>交通银行</c:v>
                </c:pt>
                <c:pt idx="5">
                  <c:v>邮储银行</c:v>
                </c:pt>
                <c:pt idx="6">
                  <c:v>中信银行</c:v>
                </c:pt>
                <c:pt idx="7">
                  <c:v>光大银行</c:v>
                </c:pt>
                <c:pt idx="8">
                  <c:v>华夏银行</c:v>
                </c:pt>
                <c:pt idx="9">
                  <c:v>民生银行</c:v>
                </c:pt>
                <c:pt idx="10">
                  <c:v>广发银行</c:v>
                </c:pt>
                <c:pt idx="11">
                  <c:v>招商银行</c:v>
                </c:pt>
                <c:pt idx="12">
                  <c:v>兴业银行</c:v>
                </c:pt>
                <c:pt idx="13">
                  <c:v>浦发银行</c:v>
                </c:pt>
                <c:pt idx="14">
                  <c:v>平安银行</c:v>
                </c:pt>
                <c:pt idx="15">
                  <c:v>上海银行</c:v>
                </c:pt>
              </c:strCache>
            </c:strRef>
          </c:cat>
          <c:val>
            <c:numRef>
              <c:f>活动类型!$B$27:$B$42</c:f>
              <c:numCache>
                <c:formatCode>General</c:formatCode>
                <c:ptCount val="16"/>
                <c:pt idx="0">
                  <c:v>11</c:v>
                </c:pt>
                <c:pt idx="1">
                  <c:v>79</c:v>
                </c:pt>
                <c:pt idx="2">
                  <c:v>30</c:v>
                </c:pt>
                <c:pt idx="3">
                  <c:v>28</c:v>
                </c:pt>
                <c:pt idx="4">
                  <c:v>24</c:v>
                </c:pt>
                <c:pt idx="5">
                  <c:v>11</c:v>
                </c:pt>
                <c:pt idx="6">
                  <c:v>12</c:v>
                </c:pt>
                <c:pt idx="7">
                  <c:v>49</c:v>
                </c:pt>
                <c:pt idx="8">
                  <c:v>7</c:v>
                </c:pt>
                <c:pt idx="9">
                  <c:v>27</c:v>
                </c:pt>
                <c:pt idx="10">
                  <c:v>5</c:v>
                </c:pt>
                <c:pt idx="11">
                  <c:v>15</c:v>
                </c:pt>
                <c:pt idx="12">
                  <c:v>17</c:v>
                </c:pt>
                <c:pt idx="13">
                  <c:v>65</c:v>
                </c:pt>
                <c:pt idx="14">
                  <c:v>14</c:v>
                </c:pt>
                <c:pt idx="15">
                  <c:v>13</c:v>
                </c:pt>
              </c:numCache>
            </c:numRef>
          </c:val>
        </c:ser>
        <c:ser>
          <c:idx val="1"/>
          <c:order val="1"/>
          <c:tx>
            <c:strRef>
              <c:f>活动类型!$C$26</c:f>
              <c:strCache>
                <c:ptCount val="1"/>
                <c:pt idx="0">
                  <c:v>分期交易促动</c:v>
                </c:pt>
              </c:strCache>
            </c:strRef>
          </c:tx>
          <c:spPr>
            <a:solidFill>
              <a:schemeClr val="bg2">
                <a:lumMod val="75000"/>
              </a:schemeClr>
            </a:solidFill>
            <a:ln>
              <a:noFill/>
            </a:ln>
            <a:effectLst/>
          </c:spPr>
          <c:invertIfNegative val="0"/>
          <c:dLbls>
            <c:delete val="1"/>
          </c:dLbls>
          <c:cat>
            <c:strRef>
              <c:f>活动类型!$A$27:$A$42</c:f>
              <c:strCache>
                <c:ptCount val="16"/>
                <c:pt idx="0">
                  <c:v>工商银行</c:v>
                </c:pt>
                <c:pt idx="1">
                  <c:v>农业银行</c:v>
                </c:pt>
                <c:pt idx="2">
                  <c:v>中国银行</c:v>
                </c:pt>
                <c:pt idx="3">
                  <c:v>建设银行</c:v>
                </c:pt>
                <c:pt idx="4">
                  <c:v>交通银行</c:v>
                </c:pt>
                <c:pt idx="5">
                  <c:v>邮储银行</c:v>
                </c:pt>
                <c:pt idx="6">
                  <c:v>中信银行</c:v>
                </c:pt>
                <c:pt idx="7">
                  <c:v>光大银行</c:v>
                </c:pt>
                <c:pt idx="8">
                  <c:v>华夏银行</c:v>
                </c:pt>
                <c:pt idx="9">
                  <c:v>民生银行</c:v>
                </c:pt>
                <c:pt idx="10">
                  <c:v>广发银行</c:v>
                </c:pt>
                <c:pt idx="11">
                  <c:v>招商银行</c:v>
                </c:pt>
                <c:pt idx="12">
                  <c:v>兴业银行</c:v>
                </c:pt>
                <c:pt idx="13">
                  <c:v>浦发银行</c:v>
                </c:pt>
                <c:pt idx="14">
                  <c:v>平安银行</c:v>
                </c:pt>
                <c:pt idx="15">
                  <c:v>上海银行</c:v>
                </c:pt>
              </c:strCache>
            </c:strRef>
          </c:cat>
          <c:val>
            <c:numRef>
              <c:f>活动类型!$C$27:$C$42</c:f>
              <c:numCache>
                <c:formatCode>General</c:formatCode>
                <c:ptCount val="16"/>
                <c:pt idx="0">
                  <c:v>1</c:v>
                </c:pt>
                <c:pt idx="1">
                  <c:v>34</c:v>
                </c:pt>
                <c:pt idx="2">
                  <c:v>2</c:v>
                </c:pt>
                <c:pt idx="3">
                  <c:v>1</c:v>
                </c:pt>
                <c:pt idx="4">
                  <c:v>3</c:v>
                </c:pt>
                <c:pt idx="5">
                  <c:v>4</c:v>
                </c:pt>
                <c:pt idx="6">
                  <c:v>2</c:v>
                </c:pt>
                <c:pt idx="7">
                  <c:v>4</c:v>
                </c:pt>
                <c:pt idx="8">
                  <c:v>2</c:v>
                </c:pt>
                <c:pt idx="9">
                  <c:v>2</c:v>
                </c:pt>
                <c:pt idx="10">
                  <c:v>1</c:v>
                </c:pt>
                <c:pt idx="11">
                  <c:v>3</c:v>
                </c:pt>
                <c:pt idx="12">
                  <c:v>5</c:v>
                </c:pt>
                <c:pt idx="13">
                  <c:v>9</c:v>
                </c:pt>
                <c:pt idx="14">
                  <c:v>1</c:v>
                </c:pt>
                <c:pt idx="15">
                  <c:v>4</c:v>
                </c:pt>
              </c:numCache>
            </c:numRef>
          </c:val>
        </c:ser>
        <c:ser>
          <c:idx val="2"/>
          <c:order val="2"/>
          <c:tx>
            <c:strRef>
              <c:f>活动类型!$D$26</c:f>
              <c:strCache>
                <c:ptCount val="1"/>
                <c:pt idx="0">
                  <c:v>票券类业务</c:v>
                </c:pt>
              </c:strCache>
            </c:strRef>
          </c:tx>
          <c:spPr>
            <a:solidFill>
              <a:srgbClr val="61C4AD"/>
            </a:solidFill>
            <a:ln>
              <a:noFill/>
            </a:ln>
            <a:effectLst/>
          </c:spPr>
          <c:invertIfNegative val="0"/>
          <c:dLbls>
            <c:delete val="1"/>
          </c:dLbls>
          <c:cat>
            <c:strRef>
              <c:f>活动类型!$A$27:$A$42</c:f>
              <c:strCache>
                <c:ptCount val="16"/>
                <c:pt idx="0">
                  <c:v>工商银行</c:v>
                </c:pt>
                <c:pt idx="1">
                  <c:v>农业银行</c:v>
                </c:pt>
                <c:pt idx="2">
                  <c:v>中国银行</c:v>
                </c:pt>
                <c:pt idx="3">
                  <c:v>建设银行</c:v>
                </c:pt>
                <c:pt idx="4">
                  <c:v>交通银行</c:v>
                </c:pt>
                <c:pt idx="5">
                  <c:v>邮储银行</c:v>
                </c:pt>
                <c:pt idx="6">
                  <c:v>中信银行</c:v>
                </c:pt>
                <c:pt idx="7">
                  <c:v>光大银行</c:v>
                </c:pt>
                <c:pt idx="8">
                  <c:v>华夏银行</c:v>
                </c:pt>
                <c:pt idx="9">
                  <c:v>民生银行</c:v>
                </c:pt>
                <c:pt idx="10">
                  <c:v>广发银行</c:v>
                </c:pt>
                <c:pt idx="11">
                  <c:v>招商银行</c:v>
                </c:pt>
                <c:pt idx="12">
                  <c:v>兴业银行</c:v>
                </c:pt>
                <c:pt idx="13">
                  <c:v>浦发银行</c:v>
                </c:pt>
                <c:pt idx="14">
                  <c:v>平安银行</c:v>
                </c:pt>
                <c:pt idx="15">
                  <c:v>上海银行</c:v>
                </c:pt>
              </c:strCache>
            </c:strRef>
          </c:cat>
          <c:val>
            <c:numRef>
              <c:f>活动类型!$D$27:$D$42</c:f>
              <c:numCache>
                <c:formatCode>General</c:formatCode>
                <c:ptCount val="16"/>
                <c:pt idx="0">
                  <c:v>3</c:v>
                </c:pt>
                <c:pt idx="1">
                  <c:v>7</c:v>
                </c:pt>
                <c:pt idx="2">
                  <c:v>11</c:v>
                </c:pt>
                <c:pt idx="3">
                  <c:v>3</c:v>
                </c:pt>
                <c:pt idx="5">
                  <c:v>1</c:v>
                </c:pt>
                <c:pt idx="6">
                  <c:v>1</c:v>
                </c:pt>
                <c:pt idx="7">
                  <c:v>3</c:v>
                </c:pt>
                <c:pt idx="9">
                  <c:v>1</c:v>
                </c:pt>
                <c:pt idx="10">
                  <c:v>2</c:v>
                </c:pt>
                <c:pt idx="12">
                  <c:v>2</c:v>
                </c:pt>
                <c:pt idx="13">
                  <c:v>11</c:v>
                </c:pt>
              </c:numCache>
            </c:numRef>
          </c:val>
        </c:ser>
        <c:ser>
          <c:idx val="3"/>
          <c:order val="3"/>
          <c:tx>
            <c:strRef>
              <c:f>活动类型!$E$26</c:f>
              <c:strCache>
                <c:ptCount val="1"/>
                <c:pt idx="0">
                  <c:v>首刷首绑</c:v>
                </c:pt>
              </c:strCache>
            </c:strRef>
          </c:tx>
          <c:spPr>
            <a:solidFill>
              <a:srgbClr val="F5856C"/>
            </a:solidFill>
            <a:ln>
              <a:noFill/>
            </a:ln>
            <a:effectLst/>
          </c:spPr>
          <c:invertIfNegative val="0"/>
          <c:dLbls>
            <c:delete val="1"/>
          </c:dLbls>
          <c:cat>
            <c:strRef>
              <c:f>活动类型!$A$27:$A$42</c:f>
              <c:strCache>
                <c:ptCount val="16"/>
                <c:pt idx="0">
                  <c:v>工商银行</c:v>
                </c:pt>
                <c:pt idx="1">
                  <c:v>农业银行</c:v>
                </c:pt>
                <c:pt idx="2">
                  <c:v>中国银行</c:v>
                </c:pt>
                <c:pt idx="3">
                  <c:v>建设银行</c:v>
                </c:pt>
                <c:pt idx="4">
                  <c:v>交通银行</c:v>
                </c:pt>
                <c:pt idx="5">
                  <c:v>邮储银行</c:v>
                </c:pt>
                <c:pt idx="6">
                  <c:v>中信银行</c:v>
                </c:pt>
                <c:pt idx="7">
                  <c:v>光大银行</c:v>
                </c:pt>
                <c:pt idx="8">
                  <c:v>华夏银行</c:v>
                </c:pt>
                <c:pt idx="9">
                  <c:v>民生银行</c:v>
                </c:pt>
                <c:pt idx="10">
                  <c:v>广发银行</c:v>
                </c:pt>
                <c:pt idx="11">
                  <c:v>招商银行</c:v>
                </c:pt>
                <c:pt idx="12">
                  <c:v>兴业银行</c:v>
                </c:pt>
                <c:pt idx="13">
                  <c:v>浦发银行</c:v>
                </c:pt>
                <c:pt idx="14">
                  <c:v>平安银行</c:v>
                </c:pt>
                <c:pt idx="15">
                  <c:v>上海银行</c:v>
                </c:pt>
              </c:strCache>
            </c:strRef>
          </c:cat>
          <c:val>
            <c:numRef>
              <c:f>活动类型!$E$27:$E$42</c:f>
              <c:numCache>
                <c:formatCode>General</c:formatCode>
                <c:ptCount val="16"/>
                <c:pt idx="0">
                  <c:v>2</c:v>
                </c:pt>
                <c:pt idx="1">
                  <c:v>16</c:v>
                </c:pt>
                <c:pt idx="2">
                  <c:v>6</c:v>
                </c:pt>
                <c:pt idx="3">
                  <c:v>4</c:v>
                </c:pt>
                <c:pt idx="4">
                  <c:v>1</c:v>
                </c:pt>
                <c:pt idx="5">
                  <c:v>6</c:v>
                </c:pt>
                <c:pt idx="6">
                  <c:v>3</c:v>
                </c:pt>
                <c:pt idx="7">
                  <c:v>2</c:v>
                </c:pt>
                <c:pt idx="8">
                  <c:v>6</c:v>
                </c:pt>
                <c:pt idx="9">
                  <c:v>10</c:v>
                </c:pt>
                <c:pt idx="10">
                  <c:v>1</c:v>
                </c:pt>
                <c:pt idx="11">
                  <c:v>3</c:v>
                </c:pt>
                <c:pt idx="12">
                  <c:v>1</c:v>
                </c:pt>
                <c:pt idx="13">
                  <c:v>5</c:v>
                </c:pt>
                <c:pt idx="14">
                  <c:v>8</c:v>
                </c:pt>
                <c:pt idx="15">
                  <c:v>10</c:v>
                </c:pt>
              </c:numCache>
            </c:numRef>
          </c:val>
        </c:ser>
        <c:dLbls>
          <c:showLegendKey val="0"/>
          <c:showVal val="0"/>
          <c:showCatName val="0"/>
          <c:showSerName val="0"/>
          <c:showPercent val="0"/>
          <c:showBubbleSize val="0"/>
        </c:dLbls>
        <c:gapWidth val="150"/>
        <c:overlap val="100"/>
        <c:axId val="423819695"/>
        <c:axId val="423909679"/>
      </c:barChart>
      <c:catAx>
        <c:axId val="423819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crossAx val="423909679"/>
        <c:crosses val="autoZero"/>
        <c:auto val="1"/>
        <c:lblAlgn val="ctr"/>
        <c:lblOffset val="100"/>
        <c:noMultiLvlLbl val="0"/>
      </c:catAx>
      <c:valAx>
        <c:axId val="423909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p>
        </c:txPr>
        <c:crossAx val="423819695"/>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solidFill>
                <a:latin typeface="Microsoft YaHei" panose="020B0503020204020204" pitchFamily="34" charset="-122"/>
                <a:ea typeface="Microsoft YaHei" panose="020B0503020204020204" pitchFamily="34" charset="-122"/>
                <a:cs typeface="+mn-cs"/>
              </a:defRPr>
            </a:pPr>
            <a:r>
              <a:rPr lang="zh-CN">
                <a:solidFill>
                  <a:schemeClr val="tx1"/>
                </a:solidFill>
                <a:latin typeface="Microsoft YaHei" panose="020B0503020204020204" pitchFamily="34" charset="-122"/>
                <a:ea typeface="Microsoft YaHei" panose="020B0503020204020204" pitchFamily="34" charset="-122"/>
              </a:rPr>
              <a:t>活动形式对比</a:t>
            </a:r>
            <a:endParaRPr lang="zh-CN">
              <a:solidFill>
                <a:schemeClr val="tx1"/>
              </a:solidFill>
              <a:latin typeface="Microsoft YaHei" panose="020B0503020204020204" pitchFamily="34" charset="-122"/>
              <a:ea typeface="Microsoft YaHei" panose="020B0503020204020204" pitchFamily="34" charset="-122"/>
            </a:endParaRPr>
          </a:p>
        </c:rich>
      </c:tx>
      <c:layout/>
      <c:overlay val="0"/>
      <c:spPr>
        <a:noFill/>
        <a:ln>
          <a:noFill/>
        </a:ln>
        <a:effectLst/>
      </c:spPr>
    </c:title>
    <c:autoTitleDeleted val="0"/>
    <c:plotArea>
      <c:layout/>
      <c:barChart>
        <c:barDir val="bar"/>
        <c:grouping val="clustered"/>
        <c:varyColors val="0"/>
        <c:ser>
          <c:idx val="0"/>
          <c:order val="0"/>
          <c:tx>
            <c:strRef>
              <c:f>活动形式!$B$24</c:f>
              <c:strCache>
                <c:ptCount val="1"/>
                <c:pt idx="0">
                  <c:v>活动形式个数对比</c:v>
                </c:pt>
              </c:strCache>
            </c:strRef>
          </c:tx>
          <c:spPr>
            <a:solidFill>
              <a:srgbClr val="5698D2"/>
            </a:solidFill>
            <a:ln>
              <a:solidFill>
                <a:srgbClr val="5698D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活动形式!$A$25:$A$36</c:f>
              <c:strCache>
                <c:ptCount val="12"/>
                <c:pt idx="0">
                  <c:v>刷卡金返现</c:v>
                </c:pt>
                <c:pt idx="1">
                  <c:v>商城折扣</c:v>
                </c:pt>
                <c:pt idx="2">
                  <c:v>积分类</c:v>
                </c:pt>
                <c:pt idx="3">
                  <c:v>手续费类优惠</c:v>
                </c:pt>
                <c:pt idx="4">
                  <c:v>分期手续费</c:v>
                </c:pt>
                <c:pt idx="5">
                  <c:v>抽奖</c:v>
                </c:pt>
                <c:pt idx="6">
                  <c:v>满减类</c:v>
                </c:pt>
                <c:pt idx="7">
                  <c:v>票券折扣</c:v>
                </c:pt>
                <c:pt idx="8">
                  <c:v>票券礼品</c:v>
                </c:pt>
                <c:pt idx="9">
                  <c:v>实物礼品</c:v>
                </c:pt>
                <c:pt idx="10">
                  <c:v>立减金</c:v>
                </c:pt>
                <c:pt idx="11">
                  <c:v>随机立减</c:v>
                </c:pt>
              </c:strCache>
            </c:strRef>
          </c:cat>
          <c:val>
            <c:numRef>
              <c:f>活动形式!$B$25:$B$36</c:f>
              <c:numCache>
                <c:formatCode>General</c:formatCode>
                <c:ptCount val="12"/>
                <c:pt idx="0">
                  <c:v>40</c:v>
                </c:pt>
                <c:pt idx="1">
                  <c:v>56</c:v>
                </c:pt>
                <c:pt idx="2">
                  <c:v>22</c:v>
                </c:pt>
                <c:pt idx="3">
                  <c:v>5</c:v>
                </c:pt>
                <c:pt idx="4">
                  <c:v>5</c:v>
                </c:pt>
                <c:pt idx="5">
                  <c:v>29</c:v>
                </c:pt>
                <c:pt idx="6">
                  <c:v>142</c:v>
                </c:pt>
                <c:pt idx="7">
                  <c:v>81</c:v>
                </c:pt>
                <c:pt idx="8">
                  <c:v>19</c:v>
                </c:pt>
                <c:pt idx="9">
                  <c:v>12</c:v>
                </c:pt>
                <c:pt idx="10">
                  <c:v>40</c:v>
                </c:pt>
                <c:pt idx="11">
                  <c:v>57</c:v>
                </c:pt>
              </c:numCache>
            </c:numRef>
          </c:val>
        </c:ser>
        <c:dLbls>
          <c:showLegendKey val="0"/>
          <c:showVal val="1"/>
          <c:showCatName val="0"/>
          <c:showSerName val="0"/>
          <c:showPercent val="0"/>
          <c:showBubbleSize val="0"/>
        </c:dLbls>
        <c:gapWidth val="182"/>
        <c:axId val="386615519"/>
        <c:axId val="386620159"/>
      </c:barChart>
      <c:catAx>
        <c:axId val="386615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crossAx val="386620159"/>
        <c:crosses val="autoZero"/>
        <c:auto val="1"/>
        <c:lblAlgn val="ctr"/>
        <c:lblOffset val="100"/>
        <c:noMultiLvlLbl val="0"/>
      </c:catAx>
      <c:valAx>
        <c:axId val="386620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crossAx val="386615519"/>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solidFill>
                <a:latin typeface="Microsoft YaHei" panose="020B0503020204020204" pitchFamily="34" charset="-122"/>
                <a:ea typeface="Microsoft YaHei" panose="020B0503020204020204" pitchFamily="34" charset="-122"/>
                <a:cs typeface="+mn-cs"/>
              </a:defRPr>
            </a:pPr>
            <a:r>
              <a:rPr lang="zh-CN" altLang="en-US">
                <a:solidFill>
                  <a:schemeClr val="tx1"/>
                </a:solidFill>
                <a:latin typeface="Microsoft YaHei" panose="020B0503020204020204" pitchFamily="34" charset="-122"/>
                <a:ea typeface="Microsoft YaHei" panose="020B0503020204020204" pitchFamily="34" charset="-122"/>
              </a:rPr>
              <a:t>活动商户类型</a:t>
            </a:r>
            <a:endParaRPr lang="en-US">
              <a:solidFill>
                <a:schemeClr val="tx1"/>
              </a:solidFill>
              <a:latin typeface="Microsoft YaHei" panose="020B0503020204020204" pitchFamily="34" charset="-122"/>
              <a:ea typeface="Microsoft YaHei" panose="020B0503020204020204" pitchFamily="34" charset="-122"/>
            </a:endParaRPr>
          </a:p>
        </c:rich>
      </c:tx>
      <c:layout/>
      <c:overlay val="0"/>
      <c:spPr>
        <a:noFill/>
        <a:ln>
          <a:noFill/>
        </a:ln>
        <a:effectLst/>
      </c:spPr>
    </c:title>
    <c:autoTitleDeleted val="0"/>
    <c:plotArea>
      <c:layout/>
      <c:doughnutChart>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6">
                  <a:lumMod val="60000"/>
                  <a:lumOff val="40000"/>
                </a:schemeClr>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rgbClr val="5698D2"/>
              </a:solidFill>
              <a:ln w="19050">
                <a:solidFill>
                  <a:schemeClr val="lt1"/>
                </a:solidFill>
              </a:ln>
              <a:effectLst/>
            </c:spPr>
          </c:dPt>
          <c:dPt>
            <c:idx val="7"/>
            <c:bubble3D val="0"/>
            <c:spPr>
              <a:solidFill>
                <a:srgbClr val="61C4AD"/>
              </a:solidFill>
              <a:ln w="19050">
                <a:solidFill>
                  <a:schemeClr val="lt1"/>
                </a:solidFill>
              </a:ln>
              <a:effectLst/>
            </c:spPr>
          </c:dPt>
          <c:dPt>
            <c:idx val="8"/>
            <c:bubble3D val="0"/>
            <c:spPr>
              <a:solidFill>
                <a:srgbClr val="F5856C"/>
              </a:solidFill>
              <a:ln w="19050">
                <a:solidFill>
                  <a:schemeClr val="lt1"/>
                </a:solidFill>
              </a:ln>
              <a:effectLst/>
            </c:spPr>
          </c:dPt>
          <c:dLbls>
            <c:dLbl>
              <c:idx val="0"/>
              <c:layout>
                <c:manualLayout>
                  <c:x val="0.0803673938002296"/>
                  <c:y val="-0.078740157480315"/>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不限种类</a:t>
                    </a:r>
                    <a:endParaRPr lang="zh-CN" altLang="en-US"/>
                  </a:p>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a:t>
                    </a:r>
                    <a:r>
                      <a:rPr lang="en-US" altLang="zh-CN"/>
                      <a:t>17.6%</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26291618828932"/>
                  <c:y val="-0.00393700787401582"/>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出行（</a:t>
                    </a:r>
                    <a:r>
                      <a:rPr lang="en-US" altLang="zh-CN"/>
                      <a:t>16.2%</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6023341136412"/>
                  <c:y val="-0.0505828997523721"/>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商超便利（</a:t>
                    </a:r>
                    <a:r>
                      <a:rPr lang="en-US" altLang="zh-CN"/>
                      <a:t>7%</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55606214088104"/>
                  <c:y val="0.0300770707548482"/>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电子产品及汽车等大额场景（</a:t>
                    </a:r>
                    <a:r>
                      <a:rPr lang="en-US" altLang="zh-CN"/>
                      <a:t>3.8%</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229621125143505"/>
                  <c:y val="0.102362204724409"/>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生活缴费（</a:t>
                    </a:r>
                    <a:r>
                      <a:rPr lang="en-US" altLang="zh-CN"/>
                      <a:t>3.4%</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209945775696957"/>
                  <c:y val="0.0504716062435658"/>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电影及其他娱乐（</a:t>
                    </a:r>
                    <a:r>
                      <a:rPr lang="en-US" altLang="zh-CN"/>
                      <a:t>5.7%</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120609491381145"/>
                  <c:y val="0.00827745471745361"/>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综合商场</a:t>
                    </a:r>
                    <a:endParaRPr lang="zh-CN" altLang="en-US"/>
                  </a:p>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a:t>
                    </a:r>
                    <a:r>
                      <a:rPr lang="en-US" altLang="zh-CN"/>
                      <a:t>22.1%</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0982183443285806"/>
                  <c:y val="-0.0476475334576111"/>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餐饮</a:t>
                    </a:r>
                    <a:endParaRPr lang="zh-CN" altLang="en-US"/>
                  </a:p>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a:t>
                    </a:r>
                    <a:r>
                      <a:rPr lang="en-US" altLang="zh-CN"/>
                      <a:t>17.6%</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0.00229621125143513"/>
                  <c:y val="-0.102362204724409"/>
                </c:manualLayout>
              </c:layout>
              <c:tx>
                <c:rich>
                  <a:bodyPr rot="0" spcFirstLastPara="1" vertOverflow="ellipsis" vert="horz" wrap="square" lIns="38100" tIns="19050" rIns="38100" bIns="19050"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r>
                      <a:rPr lang="zh-CN" altLang="en-US"/>
                      <a:t>美妆（</a:t>
                    </a:r>
                    <a:r>
                      <a:rPr lang="en-US" altLang="zh-CN"/>
                      <a:t>4%</a:t>
                    </a:r>
                    <a:r>
                      <a:rPr lang="zh-CN" altLang="en-US"/>
                      <a:t>）</a:t>
                    </a:r>
                    <a:endParaRPr lang="zh-CN" altLang="en-US"/>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活动商户类型!$C$46:$K$46</c:f>
              <c:strCache>
                <c:ptCount val="9"/>
                <c:pt idx="0">
                  <c:v>不限种类</c:v>
                </c:pt>
                <c:pt idx="1">
                  <c:v>出行</c:v>
                </c:pt>
                <c:pt idx="2">
                  <c:v>商超便利</c:v>
                </c:pt>
                <c:pt idx="3">
                  <c:v>电子产品及汽车等大额场景</c:v>
                </c:pt>
                <c:pt idx="4">
                  <c:v>生活缴费</c:v>
                </c:pt>
                <c:pt idx="5">
                  <c:v>电影及其他娱乐</c:v>
                </c:pt>
                <c:pt idx="6">
                  <c:v>综合商场</c:v>
                </c:pt>
                <c:pt idx="7">
                  <c:v>餐饮</c:v>
                </c:pt>
                <c:pt idx="8">
                  <c:v>美妆</c:v>
                </c:pt>
              </c:strCache>
            </c:strRef>
          </c:cat>
          <c:val>
            <c:numRef>
              <c:f>活动商户类型!$C$47:$K$47</c:f>
              <c:numCache>
                <c:formatCode>General</c:formatCode>
                <c:ptCount val="9"/>
                <c:pt idx="0">
                  <c:v>89</c:v>
                </c:pt>
                <c:pt idx="1">
                  <c:v>82</c:v>
                </c:pt>
                <c:pt idx="2">
                  <c:v>35</c:v>
                </c:pt>
                <c:pt idx="3">
                  <c:v>19</c:v>
                </c:pt>
                <c:pt idx="4">
                  <c:v>17</c:v>
                </c:pt>
                <c:pt idx="5">
                  <c:v>29</c:v>
                </c:pt>
                <c:pt idx="6">
                  <c:v>112</c:v>
                </c:pt>
                <c:pt idx="7">
                  <c:v>89</c:v>
                </c:pt>
                <c:pt idx="8">
                  <c:v>20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solidFill>
                <a:latin typeface="Microsoft YaHei" panose="020B0503020204020204" pitchFamily="34" charset="-122"/>
                <a:ea typeface="Microsoft YaHei" panose="020B0503020204020204" pitchFamily="34" charset="-122"/>
                <a:cs typeface="+mn-cs"/>
              </a:defRPr>
            </a:pPr>
            <a:r>
              <a:rPr lang="en-US">
                <a:solidFill>
                  <a:schemeClr val="tx1"/>
                </a:solidFill>
                <a:latin typeface="Microsoft YaHei" panose="020B0503020204020204" pitchFamily="34" charset="-122"/>
                <a:ea typeface="Microsoft YaHei" panose="020B0503020204020204" pitchFamily="34" charset="-122"/>
              </a:rPr>
              <a:t>场景类型对比</a:t>
            </a:r>
            <a:endParaRPr lang="en-US">
              <a:solidFill>
                <a:schemeClr val="tx1"/>
              </a:solidFill>
              <a:latin typeface="Microsoft YaHei" panose="020B0503020204020204" pitchFamily="34" charset="-122"/>
              <a:ea typeface="Microsoft YaHei" panose="020B0503020204020204" pitchFamily="34" charset="-122"/>
            </a:endParaRPr>
          </a:p>
        </c:rich>
      </c:tx>
      <c:layout/>
      <c:overlay val="0"/>
      <c:spPr>
        <a:noFill/>
        <a:ln>
          <a:noFill/>
        </a:ln>
        <a:effectLst/>
      </c:spPr>
    </c:title>
    <c:autoTitleDeleted val="0"/>
    <c:plotArea>
      <c:layout/>
      <c:barChart>
        <c:barDir val="col"/>
        <c:grouping val="stacked"/>
        <c:varyColors val="0"/>
        <c:ser>
          <c:idx val="0"/>
          <c:order val="0"/>
          <c:tx>
            <c:strRef>
              <c:f>场景!$B$26</c:f>
              <c:strCache>
                <c:ptCount val="1"/>
                <c:pt idx="0">
                  <c:v>全场景</c:v>
                </c:pt>
              </c:strCache>
            </c:strRef>
          </c:tx>
          <c:spPr>
            <a:solidFill>
              <a:srgbClr val="5698D2"/>
            </a:solidFill>
            <a:ln>
              <a:noFill/>
            </a:ln>
            <a:effectLst/>
          </c:spPr>
          <c:invertIfNegative val="0"/>
          <c:dLbls>
            <c:delete val="1"/>
          </c:dLbls>
          <c:cat>
            <c:strRef>
              <c:f>场景!$A$27:$A$43</c:f>
              <c:strCache>
                <c:ptCount val="17"/>
                <c:pt idx="0">
                  <c:v>工商银行</c:v>
                </c:pt>
                <c:pt idx="1">
                  <c:v>农业银行</c:v>
                </c:pt>
                <c:pt idx="2">
                  <c:v>中国银行</c:v>
                </c:pt>
                <c:pt idx="3">
                  <c:v>建设银行</c:v>
                </c:pt>
                <c:pt idx="4">
                  <c:v>交通银行</c:v>
                </c:pt>
                <c:pt idx="5">
                  <c:v>邮储银行</c:v>
                </c:pt>
                <c:pt idx="6">
                  <c:v>中信银行</c:v>
                </c:pt>
                <c:pt idx="7">
                  <c:v>光大银行</c:v>
                </c:pt>
                <c:pt idx="8">
                  <c:v>华夏银行</c:v>
                </c:pt>
                <c:pt idx="9">
                  <c:v>民生银行</c:v>
                </c:pt>
                <c:pt idx="10">
                  <c:v>广发银行</c:v>
                </c:pt>
                <c:pt idx="11">
                  <c:v>招商银行</c:v>
                </c:pt>
                <c:pt idx="12">
                  <c:v>兴业银行</c:v>
                </c:pt>
                <c:pt idx="13">
                  <c:v>浦发银行</c:v>
                </c:pt>
                <c:pt idx="14">
                  <c:v>平安银行</c:v>
                </c:pt>
                <c:pt idx="15">
                  <c:v>上海银行</c:v>
                </c:pt>
                <c:pt idx="16">
                  <c:v>北京银行</c:v>
                </c:pt>
              </c:strCache>
            </c:strRef>
          </c:cat>
          <c:val>
            <c:numRef>
              <c:f>场景!$B$27:$B$43</c:f>
              <c:numCache>
                <c:formatCode>General</c:formatCode>
                <c:ptCount val="17"/>
                <c:pt idx="0">
                  <c:v>2</c:v>
                </c:pt>
                <c:pt idx="1">
                  <c:v>21</c:v>
                </c:pt>
                <c:pt idx="2">
                  <c:v>2</c:v>
                </c:pt>
                <c:pt idx="4">
                  <c:v>2</c:v>
                </c:pt>
                <c:pt idx="5">
                  <c:v>9</c:v>
                </c:pt>
                <c:pt idx="6">
                  <c:v>3</c:v>
                </c:pt>
                <c:pt idx="7">
                  <c:v>19</c:v>
                </c:pt>
                <c:pt idx="8">
                  <c:v>1</c:v>
                </c:pt>
                <c:pt idx="9">
                  <c:v>17</c:v>
                </c:pt>
                <c:pt idx="11">
                  <c:v>3</c:v>
                </c:pt>
                <c:pt idx="12">
                  <c:v>3</c:v>
                </c:pt>
                <c:pt idx="13">
                  <c:v>9</c:v>
                </c:pt>
                <c:pt idx="14">
                  <c:v>4</c:v>
                </c:pt>
                <c:pt idx="15">
                  <c:v>3</c:v>
                </c:pt>
                <c:pt idx="16">
                  <c:v>2</c:v>
                </c:pt>
              </c:numCache>
            </c:numRef>
          </c:val>
        </c:ser>
        <c:ser>
          <c:idx val="1"/>
          <c:order val="1"/>
          <c:tx>
            <c:strRef>
              <c:f>场景!$C$26</c:f>
              <c:strCache>
                <c:ptCount val="1"/>
                <c:pt idx="0">
                  <c:v>线上</c:v>
                </c:pt>
              </c:strCache>
            </c:strRef>
          </c:tx>
          <c:spPr>
            <a:solidFill>
              <a:srgbClr val="61C4AD"/>
            </a:solidFill>
            <a:ln>
              <a:noFill/>
            </a:ln>
            <a:effectLst/>
          </c:spPr>
          <c:invertIfNegative val="0"/>
          <c:dLbls>
            <c:delete val="1"/>
          </c:dLbls>
          <c:cat>
            <c:strRef>
              <c:f>场景!$A$27:$A$43</c:f>
              <c:strCache>
                <c:ptCount val="17"/>
                <c:pt idx="0">
                  <c:v>工商银行</c:v>
                </c:pt>
                <c:pt idx="1">
                  <c:v>农业银行</c:v>
                </c:pt>
                <c:pt idx="2">
                  <c:v>中国银行</c:v>
                </c:pt>
                <c:pt idx="3">
                  <c:v>建设银行</c:v>
                </c:pt>
                <c:pt idx="4">
                  <c:v>交通银行</c:v>
                </c:pt>
                <c:pt idx="5">
                  <c:v>邮储银行</c:v>
                </c:pt>
                <c:pt idx="6">
                  <c:v>中信银行</c:v>
                </c:pt>
                <c:pt idx="7">
                  <c:v>光大银行</c:v>
                </c:pt>
                <c:pt idx="8">
                  <c:v>华夏银行</c:v>
                </c:pt>
                <c:pt idx="9">
                  <c:v>民生银行</c:v>
                </c:pt>
                <c:pt idx="10">
                  <c:v>广发银行</c:v>
                </c:pt>
                <c:pt idx="11">
                  <c:v>招商银行</c:v>
                </c:pt>
                <c:pt idx="12">
                  <c:v>兴业银行</c:v>
                </c:pt>
                <c:pt idx="13">
                  <c:v>浦发银行</c:v>
                </c:pt>
                <c:pt idx="14">
                  <c:v>平安银行</c:v>
                </c:pt>
                <c:pt idx="15">
                  <c:v>上海银行</c:v>
                </c:pt>
                <c:pt idx="16">
                  <c:v>北京银行</c:v>
                </c:pt>
              </c:strCache>
            </c:strRef>
          </c:cat>
          <c:val>
            <c:numRef>
              <c:f>场景!$C$27:$C$43</c:f>
              <c:numCache>
                <c:formatCode>General</c:formatCode>
                <c:ptCount val="17"/>
                <c:pt idx="0">
                  <c:v>12</c:v>
                </c:pt>
                <c:pt idx="1">
                  <c:v>84</c:v>
                </c:pt>
                <c:pt idx="2">
                  <c:v>45</c:v>
                </c:pt>
                <c:pt idx="3">
                  <c:v>35</c:v>
                </c:pt>
                <c:pt idx="4">
                  <c:v>15</c:v>
                </c:pt>
                <c:pt idx="5">
                  <c:v>69</c:v>
                </c:pt>
                <c:pt idx="6">
                  <c:v>14</c:v>
                </c:pt>
                <c:pt idx="7">
                  <c:v>27</c:v>
                </c:pt>
                <c:pt idx="8">
                  <c:v>13</c:v>
                </c:pt>
                <c:pt idx="9">
                  <c:v>12</c:v>
                </c:pt>
                <c:pt idx="10">
                  <c:v>6</c:v>
                </c:pt>
                <c:pt idx="11">
                  <c:v>12</c:v>
                </c:pt>
                <c:pt idx="12">
                  <c:v>19</c:v>
                </c:pt>
                <c:pt idx="13">
                  <c:v>69</c:v>
                </c:pt>
                <c:pt idx="14">
                  <c:v>19</c:v>
                </c:pt>
                <c:pt idx="15">
                  <c:v>9</c:v>
                </c:pt>
                <c:pt idx="16">
                  <c:v>13</c:v>
                </c:pt>
              </c:numCache>
            </c:numRef>
          </c:val>
        </c:ser>
        <c:ser>
          <c:idx val="2"/>
          <c:order val="2"/>
          <c:tx>
            <c:strRef>
              <c:f>场景!$D$26</c:f>
              <c:strCache>
                <c:ptCount val="1"/>
                <c:pt idx="0">
                  <c:v>线下</c:v>
                </c:pt>
              </c:strCache>
            </c:strRef>
          </c:tx>
          <c:spPr>
            <a:solidFill>
              <a:srgbClr val="F5856C"/>
            </a:solidFill>
            <a:ln>
              <a:noFill/>
            </a:ln>
            <a:effectLst/>
          </c:spPr>
          <c:invertIfNegative val="0"/>
          <c:dLbls>
            <c:delete val="1"/>
          </c:dLbls>
          <c:cat>
            <c:strRef>
              <c:f>场景!$A$27:$A$43</c:f>
              <c:strCache>
                <c:ptCount val="17"/>
                <c:pt idx="0">
                  <c:v>工商银行</c:v>
                </c:pt>
                <c:pt idx="1">
                  <c:v>农业银行</c:v>
                </c:pt>
                <c:pt idx="2">
                  <c:v>中国银行</c:v>
                </c:pt>
                <c:pt idx="3">
                  <c:v>建设银行</c:v>
                </c:pt>
                <c:pt idx="4">
                  <c:v>交通银行</c:v>
                </c:pt>
                <c:pt idx="5">
                  <c:v>邮储银行</c:v>
                </c:pt>
                <c:pt idx="6">
                  <c:v>中信银行</c:v>
                </c:pt>
                <c:pt idx="7">
                  <c:v>光大银行</c:v>
                </c:pt>
                <c:pt idx="8">
                  <c:v>华夏银行</c:v>
                </c:pt>
                <c:pt idx="9">
                  <c:v>民生银行</c:v>
                </c:pt>
                <c:pt idx="10">
                  <c:v>广发银行</c:v>
                </c:pt>
                <c:pt idx="11">
                  <c:v>招商银行</c:v>
                </c:pt>
                <c:pt idx="12">
                  <c:v>兴业银行</c:v>
                </c:pt>
                <c:pt idx="13">
                  <c:v>浦发银行</c:v>
                </c:pt>
                <c:pt idx="14">
                  <c:v>平安银行</c:v>
                </c:pt>
                <c:pt idx="15">
                  <c:v>上海银行</c:v>
                </c:pt>
                <c:pt idx="16">
                  <c:v>北京银行</c:v>
                </c:pt>
              </c:strCache>
            </c:strRef>
          </c:cat>
          <c:val>
            <c:numRef>
              <c:f>场景!$D$27:$D$43</c:f>
              <c:numCache>
                <c:formatCode>General</c:formatCode>
                <c:ptCount val="17"/>
                <c:pt idx="0">
                  <c:v>3</c:v>
                </c:pt>
                <c:pt idx="1">
                  <c:v>30</c:v>
                </c:pt>
                <c:pt idx="2">
                  <c:v>2</c:v>
                </c:pt>
                <c:pt idx="3">
                  <c:v>1</c:v>
                </c:pt>
                <c:pt idx="4">
                  <c:v>11</c:v>
                </c:pt>
                <c:pt idx="5">
                  <c:v>12</c:v>
                </c:pt>
                <c:pt idx="6">
                  <c:v>1</c:v>
                </c:pt>
                <c:pt idx="7">
                  <c:v>12</c:v>
                </c:pt>
                <c:pt idx="8">
                  <c:v>1</c:v>
                </c:pt>
                <c:pt idx="9">
                  <c:v>11</c:v>
                </c:pt>
                <c:pt idx="10">
                  <c:v>3</c:v>
                </c:pt>
                <c:pt idx="11">
                  <c:v>6</c:v>
                </c:pt>
                <c:pt idx="12">
                  <c:v>3</c:v>
                </c:pt>
                <c:pt idx="13">
                  <c:v>12</c:v>
                </c:pt>
                <c:pt idx="15">
                  <c:v>15</c:v>
                </c:pt>
                <c:pt idx="16">
                  <c:v>2</c:v>
                </c:pt>
              </c:numCache>
            </c:numRef>
          </c:val>
        </c:ser>
        <c:dLbls>
          <c:showLegendKey val="0"/>
          <c:showVal val="0"/>
          <c:showCatName val="0"/>
          <c:showSerName val="0"/>
          <c:showPercent val="0"/>
          <c:showBubbleSize val="0"/>
        </c:dLbls>
        <c:gapWidth val="150"/>
        <c:overlap val="100"/>
        <c:axId val="18713631"/>
        <c:axId val="475788463"/>
      </c:barChart>
      <c:catAx>
        <c:axId val="18713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crossAx val="475788463"/>
        <c:crosses val="autoZero"/>
        <c:auto val="1"/>
        <c:lblAlgn val="ctr"/>
        <c:lblOffset val="100"/>
        <c:noMultiLvlLbl val="0"/>
      </c:catAx>
      <c:valAx>
        <c:axId val="47578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713631"/>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solidFill>
              <a:latin typeface="Microsoft YaHei" panose="020B0503020204020204" pitchFamily="34" charset="-122"/>
              <a:ea typeface="Microsoft YaHei" panose="020B0503020204020204" pitchFamily="3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822DFA6-6B2B-DD42-B5BC-EF39822BA02C}" type="doc">
      <dgm:prSet loTypeId="urn:microsoft.com/office/officeart/2008/layout/VerticalCurvedList#8" loCatId="" qsTypeId="urn:microsoft.com/office/officeart/2005/8/quickstyle/simple1#16" qsCatId="simple" csTypeId="urn:microsoft.com/office/officeart/2005/8/colors/colorful1#10" csCatId="colorful" phldr="1"/>
      <dgm:spPr/>
      <dgm:t>
        <a:bodyPr/>
        <a:lstStyle/>
        <a:p>
          <a:endParaRPr lang="en-US"/>
        </a:p>
      </dgm:t>
    </dgm:pt>
    <dgm:pt modelId="{6B86AB32-0660-BF44-AA9B-2E7275F2C859}">
      <dgm:prSet phldrT="[Text]" custT="1"/>
      <dgm:spPr>
        <a:solidFill>
          <a:srgbClr val="60C3AD"/>
        </a:solidFill>
      </dgm:spPr>
      <dgm:t>
        <a:bodyPr/>
        <a:lstStyle/>
        <a:p>
          <a:r>
            <a:rPr lang="en-US" sz="2800" b="1" dirty="0" err="1">
              <a:latin typeface="+mj-ea"/>
              <a:ea typeface="+mj-ea"/>
            </a:rPr>
            <a:t>银行APP营销活动概述</a:t>
          </a:r>
          <a:endParaRPr lang="en-US" sz="2800" b="1" dirty="0">
            <a:latin typeface="+mj-ea"/>
            <a:ea typeface="+mj-ea"/>
          </a:endParaRPr>
        </a:p>
      </dgm:t>
    </dgm:pt>
    <dgm:pt modelId="{7CB80919-9EEA-7C47-B33D-CB83206E0133}" cxnId="{58203E07-04CA-9E44-B795-1CB351934588}" type="parTrans">
      <dgm:prSet/>
      <dgm:spPr/>
      <dgm:t>
        <a:bodyPr/>
        <a:lstStyle/>
        <a:p>
          <a:endParaRPr lang="en-US"/>
        </a:p>
      </dgm:t>
    </dgm:pt>
    <dgm:pt modelId="{4DCB2D21-118D-714A-B520-3743F70C5D0F}" cxnId="{58203E07-04CA-9E44-B795-1CB351934588}" type="sibTrans">
      <dgm:prSet/>
      <dgm:spPr/>
      <dgm:t>
        <a:bodyPr/>
        <a:lstStyle/>
        <a:p>
          <a:endParaRPr lang="en-US"/>
        </a:p>
      </dgm:t>
    </dgm:pt>
    <dgm:pt modelId="{B555A9B5-5F5E-9844-812D-36F1D4977935}">
      <dgm:prSet phldrT="[Text]" custT="1"/>
      <dgm:spPr/>
      <dgm:t>
        <a:bodyPr/>
        <a:lstStyle/>
        <a:p>
          <a:r>
            <a:rPr lang="en-US" sz="2800" b="1" dirty="0" err="1">
              <a:latin typeface="+mj-ea"/>
              <a:ea typeface="+mj-ea"/>
            </a:rPr>
            <a:t>各银行APP营销总结</a:t>
          </a:r>
          <a:endParaRPr lang="en-US" sz="2800" b="1" dirty="0">
            <a:latin typeface="+mj-ea"/>
            <a:ea typeface="+mj-ea"/>
          </a:endParaRPr>
        </a:p>
      </dgm:t>
    </dgm:pt>
    <dgm:pt modelId="{B255BA12-6F39-9C41-91A2-D6BEE981A020}" cxnId="{0161BEC9-EA13-C14C-8C00-D4635FB0D01B}" type="parTrans">
      <dgm:prSet/>
      <dgm:spPr/>
      <dgm:t>
        <a:bodyPr/>
        <a:lstStyle/>
        <a:p>
          <a:endParaRPr lang="en-US"/>
        </a:p>
      </dgm:t>
    </dgm:pt>
    <dgm:pt modelId="{0C6187BA-AA48-B042-86C1-FCC963A801BE}" cxnId="{0161BEC9-EA13-C14C-8C00-D4635FB0D01B}" type="sibTrans">
      <dgm:prSet/>
      <dgm:spPr/>
      <dgm:t>
        <a:bodyPr/>
        <a:lstStyle/>
        <a:p>
          <a:endParaRPr lang="en-US"/>
        </a:p>
      </dgm:t>
    </dgm:pt>
    <dgm:pt modelId="{6B76B02F-F074-3445-91F9-7E506E9A2651}">
      <dgm:prSet custT="1"/>
      <dgm:spPr/>
      <dgm:t>
        <a:bodyPr/>
        <a:lstStyle/>
        <a:p>
          <a:r>
            <a:rPr lang="zh-CN" altLang="en-US" sz="2800" b="1" dirty="0"/>
            <a:t>总结与建议</a:t>
          </a:r>
        </a:p>
      </dgm:t>
    </dgm:pt>
    <dgm:pt modelId="{7C1F5D7F-704D-664E-A326-0A04928C8CA9}" cxnId="{F65F1FC5-2A6D-A84D-A505-E2F9D12E9449}" type="parTrans">
      <dgm:prSet/>
      <dgm:spPr/>
      <dgm:t>
        <a:bodyPr/>
        <a:lstStyle/>
        <a:p>
          <a:endParaRPr lang="zh-CN" altLang="en-US"/>
        </a:p>
      </dgm:t>
    </dgm:pt>
    <dgm:pt modelId="{EF77316C-2EC6-2A43-A10C-32FA60484E3C}" cxnId="{F65F1FC5-2A6D-A84D-A505-E2F9D12E9449}" type="sibTrans">
      <dgm:prSet/>
      <dgm:spPr/>
      <dgm:t>
        <a:bodyPr/>
        <a:lstStyle/>
        <a:p>
          <a:endParaRPr lang="zh-CN" altLang="en-US"/>
        </a:p>
      </dgm:t>
    </dgm:pt>
    <dgm:pt modelId="{077B3744-1746-E446-AB06-A430CFF2DD1C}" type="pres">
      <dgm:prSet presAssocID="{B822DFA6-6B2B-DD42-B5BC-EF39822BA02C}" presName="Name0" presStyleCnt="0">
        <dgm:presLayoutVars>
          <dgm:chMax val="7"/>
          <dgm:chPref val="7"/>
          <dgm:dir/>
        </dgm:presLayoutVars>
      </dgm:prSet>
      <dgm:spPr/>
    </dgm:pt>
    <dgm:pt modelId="{8489B7B7-68F3-8A41-892F-99632AD5F6C5}" type="pres">
      <dgm:prSet presAssocID="{B822DFA6-6B2B-DD42-B5BC-EF39822BA02C}" presName="Name1" presStyleCnt="0"/>
      <dgm:spPr/>
    </dgm:pt>
    <dgm:pt modelId="{5B4A802D-50F1-9A45-87FB-5FD10DCBC8C3}" type="pres">
      <dgm:prSet presAssocID="{B822DFA6-6B2B-DD42-B5BC-EF39822BA02C}" presName="cycle" presStyleCnt="0"/>
      <dgm:spPr/>
    </dgm:pt>
    <dgm:pt modelId="{E89180EA-F49E-8E44-8908-4D515CFA04CF}" type="pres">
      <dgm:prSet presAssocID="{B822DFA6-6B2B-DD42-B5BC-EF39822BA02C}" presName="srcNode" presStyleLbl="node1" presStyleIdx="0" presStyleCnt="3"/>
      <dgm:spPr/>
    </dgm:pt>
    <dgm:pt modelId="{2AD3FC22-B179-2842-BCCB-00042936EDA1}" type="pres">
      <dgm:prSet presAssocID="{B822DFA6-6B2B-DD42-B5BC-EF39822BA02C}" presName="conn" presStyleLbl="parChTrans1D2" presStyleIdx="0" presStyleCnt="1"/>
      <dgm:spPr/>
    </dgm:pt>
    <dgm:pt modelId="{25E50954-8D0D-384F-B7CB-4333664B1A29}" type="pres">
      <dgm:prSet presAssocID="{B822DFA6-6B2B-DD42-B5BC-EF39822BA02C}" presName="extraNode" presStyleLbl="node1" presStyleIdx="0" presStyleCnt="3"/>
      <dgm:spPr/>
    </dgm:pt>
    <dgm:pt modelId="{BF5087AD-2C0B-9C48-AE8A-F4D17DDFD1C1}" type="pres">
      <dgm:prSet presAssocID="{B822DFA6-6B2B-DD42-B5BC-EF39822BA02C}" presName="dstNode" presStyleLbl="node1" presStyleIdx="0" presStyleCnt="3"/>
      <dgm:spPr/>
    </dgm:pt>
    <dgm:pt modelId="{794F0559-6E1E-8243-8D7E-BD4C952ED008}" type="pres">
      <dgm:prSet presAssocID="{6B86AB32-0660-BF44-AA9B-2E7275F2C859}" presName="text_1" presStyleLbl="node1" presStyleIdx="0" presStyleCnt="3">
        <dgm:presLayoutVars>
          <dgm:bulletEnabled val="1"/>
        </dgm:presLayoutVars>
      </dgm:prSet>
      <dgm:spPr/>
    </dgm:pt>
    <dgm:pt modelId="{802A2356-87E0-B346-A555-A0F3959A537A}" type="pres">
      <dgm:prSet presAssocID="{6B86AB32-0660-BF44-AA9B-2E7275F2C859}" presName="accent_1" presStyleCnt="0"/>
      <dgm:spPr/>
    </dgm:pt>
    <dgm:pt modelId="{0C455CEF-0326-4548-A7D9-73D31C8EC0DA}" type="pres">
      <dgm:prSet presAssocID="{6B86AB32-0660-BF44-AA9B-2E7275F2C859}" presName="accentRepeatNode" presStyleLbl="solidFgAcc1" presStyleIdx="0" presStyleCnt="3"/>
      <dgm:spPr/>
    </dgm:pt>
    <dgm:pt modelId="{48532EF0-5E68-AE48-ABEF-1EFA451E1EE6}" type="pres">
      <dgm:prSet presAssocID="{B555A9B5-5F5E-9844-812D-36F1D4977935}" presName="text_2" presStyleLbl="node1" presStyleIdx="1" presStyleCnt="3">
        <dgm:presLayoutVars>
          <dgm:bulletEnabled val="1"/>
        </dgm:presLayoutVars>
      </dgm:prSet>
      <dgm:spPr/>
    </dgm:pt>
    <dgm:pt modelId="{1AD9ACAF-55F1-DF4D-9F6F-B5FF6D8C8B51}" type="pres">
      <dgm:prSet presAssocID="{B555A9B5-5F5E-9844-812D-36F1D4977935}" presName="accent_2" presStyleCnt="0"/>
      <dgm:spPr/>
    </dgm:pt>
    <dgm:pt modelId="{F75BFFB5-B52C-1B42-B173-9215BA39A0B4}" type="pres">
      <dgm:prSet presAssocID="{B555A9B5-5F5E-9844-812D-36F1D4977935}" presName="accentRepeatNode" presStyleLbl="solidFgAcc1" presStyleIdx="1" presStyleCnt="3"/>
      <dgm:spPr/>
    </dgm:pt>
    <dgm:pt modelId="{C2B1BA6E-E265-724F-B849-BD8603314258}" type="pres">
      <dgm:prSet presAssocID="{6B76B02F-F074-3445-91F9-7E506E9A2651}" presName="text_3" presStyleLbl="node1" presStyleIdx="2" presStyleCnt="3">
        <dgm:presLayoutVars>
          <dgm:bulletEnabled val="1"/>
        </dgm:presLayoutVars>
      </dgm:prSet>
      <dgm:spPr/>
    </dgm:pt>
    <dgm:pt modelId="{6FA34F86-5920-0D47-A3F4-2C23F06C28AC}" type="pres">
      <dgm:prSet presAssocID="{6B76B02F-F074-3445-91F9-7E506E9A2651}" presName="accent_3" presStyleCnt="0"/>
      <dgm:spPr/>
    </dgm:pt>
    <dgm:pt modelId="{F278917E-1892-9B4C-9845-F3B067D82928}" type="pres">
      <dgm:prSet presAssocID="{6B76B02F-F074-3445-91F9-7E506E9A2651}" presName="accentRepeatNode" presStyleLbl="solidFgAcc1" presStyleIdx="2" presStyleCnt="3"/>
      <dgm:spPr/>
    </dgm:pt>
  </dgm:ptLst>
  <dgm:cxnLst>
    <dgm:cxn modelId="{58203E07-04CA-9E44-B795-1CB351934588}" srcId="{B822DFA6-6B2B-DD42-B5BC-EF39822BA02C}" destId="{6B86AB32-0660-BF44-AA9B-2E7275F2C859}" srcOrd="0" destOrd="0" parTransId="{7CB80919-9EEA-7C47-B33D-CB83206E0133}" sibTransId="{4DCB2D21-118D-714A-B520-3743F70C5D0F}"/>
    <dgm:cxn modelId="{2BAA8C41-54EC-6F4E-96E3-50C68E5530DD}" type="presOf" srcId="{6B76B02F-F074-3445-91F9-7E506E9A2651}" destId="{C2B1BA6E-E265-724F-B849-BD8603314258}" srcOrd="0" destOrd="0" presId="urn:microsoft.com/office/officeart/2008/layout/VerticalCurvedList#8"/>
    <dgm:cxn modelId="{575A6E5A-CA0F-794A-84BB-9CB9224674E9}" type="presOf" srcId="{4DCB2D21-118D-714A-B520-3743F70C5D0F}" destId="{2AD3FC22-B179-2842-BCCB-00042936EDA1}" srcOrd="0" destOrd="0" presId="urn:microsoft.com/office/officeart/2008/layout/VerticalCurvedList#8"/>
    <dgm:cxn modelId="{83E5656B-D719-6E47-A029-8CB0B44F382D}" type="presOf" srcId="{B822DFA6-6B2B-DD42-B5BC-EF39822BA02C}" destId="{077B3744-1746-E446-AB06-A430CFF2DD1C}" srcOrd="0" destOrd="0" presId="urn:microsoft.com/office/officeart/2008/layout/VerticalCurvedList#8"/>
    <dgm:cxn modelId="{2DCC3F92-4936-754B-80E3-1FB084B608AB}" type="presOf" srcId="{B555A9B5-5F5E-9844-812D-36F1D4977935}" destId="{48532EF0-5E68-AE48-ABEF-1EFA451E1EE6}" srcOrd="0" destOrd="0" presId="urn:microsoft.com/office/officeart/2008/layout/VerticalCurvedList#8"/>
    <dgm:cxn modelId="{148A1FB7-D6A7-D449-A3F1-F4C0AE3FA89E}" type="presOf" srcId="{6B86AB32-0660-BF44-AA9B-2E7275F2C859}" destId="{794F0559-6E1E-8243-8D7E-BD4C952ED008}" srcOrd="0" destOrd="0" presId="urn:microsoft.com/office/officeart/2008/layout/VerticalCurvedList#8"/>
    <dgm:cxn modelId="{F65F1FC5-2A6D-A84D-A505-E2F9D12E9449}" srcId="{B822DFA6-6B2B-DD42-B5BC-EF39822BA02C}" destId="{6B76B02F-F074-3445-91F9-7E506E9A2651}" srcOrd="2" destOrd="0" parTransId="{7C1F5D7F-704D-664E-A326-0A04928C8CA9}" sibTransId="{EF77316C-2EC6-2A43-A10C-32FA60484E3C}"/>
    <dgm:cxn modelId="{0161BEC9-EA13-C14C-8C00-D4635FB0D01B}" srcId="{B822DFA6-6B2B-DD42-B5BC-EF39822BA02C}" destId="{B555A9B5-5F5E-9844-812D-36F1D4977935}" srcOrd="1" destOrd="0" parTransId="{B255BA12-6F39-9C41-91A2-D6BEE981A020}" sibTransId="{0C6187BA-AA48-B042-86C1-FCC963A801BE}"/>
    <dgm:cxn modelId="{3EB89D43-8783-0E40-BFC8-9F2480B529B2}" type="presParOf" srcId="{077B3744-1746-E446-AB06-A430CFF2DD1C}" destId="{8489B7B7-68F3-8A41-892F-99632AD5F6C5}" srcOrd="0" destOrd="0" presId="urn:microsoft.com/office/officeart/2008/layout/VerticalCurvedList#8"/>
    <dgm:cxn modelId="{D775E8B9-1ADA-5142-A685-51AC5C54391F}" type="presParOf" srcId="{8489B7B7-68F3-8A41-892F-99632AD5F6C5}" destId="{5B4A802D-50F1-9A45-87FB-5FD10DCBC8C3}" srcOrd="0" destOrd="0" presId="urn:microsoft.com/office/officeart/2008/layout/VerticalCurvedList#8"/>
    <dgm:cxn modelId="{0244D68C-7ADA-D141-B72F-61898F22817F}" type="presParOf" srcId="{5B4A802D-50F1-9A45-87FB-5FD10DCBC8C3}" destId="{E89180EA-F49E-8E44-8908-4D515CFA04CF}" srcOrd="0" destOrd="0" presId="urn:microsoft.com/office/officeart/2008/layout/VerticalCurvedList#8"/>
    <dgm:cxn modelId="{64F8FD56-1F8E-7E4E-9F7D-7A46CEA3390C}" type="presParOf" srcId="{5B4A802D-50F1-9A45-87FB-5FD10DCBC8C3}" destId="{2AD3FC22-B179-2842-BCCB-00042936EDA1}" srcOrd="1" destOrd="0" presId="urn:microsoft.com/office/officeart/2008/layout/VerticalCurvedList#8"/>
    <dgm:cxn modelId="{33A434A6-2111-DE49-A975-A773A2647891}" type="presParOf" srcId="{5B4A802D-50F1-9A45-87FB-5FD10DCBC8C3}" destId="{25E50954-8D0D-384F-B7CB-4333664B1A29}" srcOrd="2" destOrd="0" presId="urn:microsoft.com/office/officeart/2008/layout/VerticalCurvedList#8"/>
    <dgm:cxn modelId="{62A22379-3D25-8649-936F-51B06D495BE8}" type="presParOf" srcId="{5B4A802D-50F1-9A45-87FB-5FD10DCBC8C3}" destId="{BF5087AD-2C0B-9C48-AE8A-F4D17DDFD1C1}" srcOrd="3" destOrd="0" presId="urn:microsoft.com/office/officeart/2008/layout/VerticalCurvedList#8"/>
    <dgm:cxn modelId="{E6AC442F-9EE6-4044-9691-C978A718CAAC}" type="presParOf" srcId="{8489B7B7-68F3-8A41-892F-99632AD5F6C5}" destId="{794F0559-6E1E-8243-8D7E-BD4C952ED008}" srcOrd="1" destOrd="0" presId="urn:microsoft.com/office/officeart/2008/layout/VerticalCurvedList#8"/>
    <dgm:cxn modelId="{74564510-E983-4F4E-A422-E37B799E81BD}" type="presParOf" srcId="{8489B7B7-68F3-8A41-892F-99632AD5F6C5}" destId="{802A2356-87E0-B346-A555-A0F3959A537A}" srcOrd="2" destOrd="0" presId="urn:microsoft.com/office/officeart/2008/layout/VerticalCurvedList#8"/>
    <dgm:cxn modelId="{FE7775C5-49F4-4444-BCD9-5422CABBDE0E}" type="presParOf" srcId="{802A2356-87E0-B346-A555-A0F3959A537A}" destId="{0C455CEF-0326-4548-A7D9-73D31C8EC0DA}" srcOrd="0" destOrd="0" presId="urn:microsoft.com/office/officeart/2008/layout/VerticalCurvedList#8"/>
    <dgm:cxn modelId="{49721C73-19DE-E644-9AD8-222A3F465738}" type="presParOf" srcId="{8489B7B7-68F3-8A41-892F-99632AD5F6C5}" destId="{48532EF0-5E68-AE48-ABEF-1EFA451E1EE6}" srcOrd="3" destOrd="0" presId="urn:microsoft.com/office/officeart/2008/layout/VerticalCurvedList#8"/>
    <dgm:cxn modelId="{4A35E2FA-947B-C646-830B-423694908F7E}" type="presParOf" srcId="{8489B7B7-68F3-8A41-892F-99632AD5F6C5}" destId="{1AD9ACAF-55F1-DF4D-9F6F-B5FF6D8C8B51}" srcOrd="4" destOrd="0" presId="urn:microsoft.com/office/officeart/2008/layout/VerticalCurvedList#8"/>
    <dgm:cxn modelId="{E6BFBDC1-39A7-5342-A240-C47C1274CA82}" type="presParOf" srcId="{1AD9ACAF-55F1-DF4D-9F6F-B5FF6D8C8B51}" destId="{F75BFFB5-B52C-1B42-B173-9215BA39A0B4}" srcOrd="0" destOrd="0" presId="urn:microsoft.com/office/officeart/2008/layout/VerticalCurvedList#8"/>
    <dgm:cxn modelId="{019F4A8E-1906-1547-A779-07A8911769DD}" type="presParOf" srcId="{8489B7B7-68F3-8A41-892F-99632AD5F6C5}" destId="{C2B1BA6E-E265-724F-B849-BD8603314258}" srcOrd="5" destOrd="0" presId="urn:microsoft.com/office/officeart/2008/layout/VerticalCurvedList#8"/>
    <dgm:cxn modelId="{ECA6C3B5-194D-FF46-BD71-2A1541484B91}" type="presParOf" srcId="{8489B7B7-68F3-8A41-892F-99632AD5F6C5}" destId="{6FA34F86-5920-0D47-A3F4-2C23F06C28AC}" srcOrd="6" destOrd="0" presId="urn:microsoft.com/office/officeart/2008/layout/VerticalCurvedList#8"/>
    <dgm:cxn modelId="{69DF5929-0D84-4E4C-99B6-87B07CDB4303}" type="presParOf" srcId="{6FA34F86-5920-0D47-A3F4-2C23F06C28AC}" destId="{F278917E-1892-9B4C-9845-F3B067D82928}" srcOrd="0" destOrd="0" presId="urn:microsoft.com/office/officeart/2008/layout/VerticalCurvedList#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22DFA6-6B2B-DD42-B5BC-EF39822BA02C}" type="doc">
      <dgm:prSet loTypeId="urn:microsoft.com/office/officeart/2008/layout/VerticalCurvedList#8" loCatId="" qsTypeId="urn:microsoft.com/office/officeart/2005/8/quickstyle/simple1#16" qsCatId="simple" csTypeId="urn:microsoft.com/office/officeart/2005/8/colors/colorful1#10" csCatId="colorful" phldr="1"/>
      <dgm:spPr/>
      <dgm:t>
        <a:bodyPr/>
        <a:lstStyle/>
        <a:p>
          <a:endParaRPr lang="en-US"/>
        </a:p>
      </dgm:t>
    </dgm:pt>
    <dgm:pt modelId="{6B86AB32-0660-BF44-AA9B-2E7275F2C859}">
      <dgm:prSet phldrT="[Text]" custT="1"/>
      <dgm:spPr>
        <a:solidFill>
          <a:srgbClr val="60C3AD"/>
        </a:solidFill>
      </dgm:spPr>
      <dgm:t>
        <a:bodyPr/>
        <a:lstStyle/>
        <a:p>
          <a:r>
            <a:rPr lang="en-US" sz="2800" b="1" dirty="0" err="1">
              <a:latin typeface="+mj-ea"/>
              <a:ea typeface="+mj-ea"/>
            </a:rPr>
            <a:t>银行APP营销活动概述</a:t>
          </a:r>
          <a:endParaRPr lang="en-US" sz="2800" b="1" dirty="0">
            <a:latin typeface="+mj-ea"/>
            <a:ea typeface="+mj-ea"/>
          </a:endParaRPr>
        </a:p>
      </dgm:t>
    </dgm:pt>
    <dgm:pt modelId="{7CB80919-9EEA-7C47-B33D-CB83206E0133}" cxnId="{58203E07-04CA-9E44-B795-1CB351934588}" type="parTrans">
      <dgm:prSet/>
      <dgm:spPr/>
      <dgm:t>
        <a:bodyPr/>
        <a:lstStyle/>
        <a:p>
          <a:endParaRPr lang="en-US"/>
        </a:p>
      </dgm:t>
    </dgm:pt>
    <dgm:pt modelId="{4DCB2D21-118D-714A-B520-3743F70C5D0F}" cxnId="{58203E07-04CA-9E44-B795-1CB351934588}" type="sibTrans">
      <dgm:prSet/>
      <dgm:spPr/>
      <dgm:t>
        <a:bodyPr/>
        <a:lstStyle/>
        <a:p>
          <a:endParaRPr lang="en-US"/>
        </a:p>
      </dgm:t>
    </dgm:pt>
    <dgm:pt modelId="{B555A9B5-5F5E-9844-812D-36F1D4977935}">
      <dgm:prSet phldrT="[Text]" custT="1"/>
      <dgm:spPr/>
      <dgm:t>
        <a:bodyPr/>
        <a:lstStyle/>
        <a:p>
          <a:r>
            <a:rPr lang="en-US" sz="2800" b="1" dirty="0" err="1">
              <a:latin typeface="+mj-ea"/>
              <a:ea typeface="+mj-ea"/>
            </a:rPr>
            <a:t>各银行APP营销总结</a:t>
          </a:r>
          <a:endParaRPr lang="en-US" sz="2800" b="1" dirty="0">
            <a:latin typeface="+mj-ea"/>
            <a:ea typeface="+mj-ea"/>
          </a:endParaRPr>
        </a:p>
      </dgm:t>
    </dgm:pt>
    <dgm:pt modelId="{B255BA12-6F39-9C41-91A2-D6BEE981A020}" cxnId="{0161BEC9-EA13-C14C-8C00-D4635FB0D01B}" type="parTrans">
      <dgm:prSet/>
      <dgm:spPr/>
      <dgm:t>
        <a:bodyPr/>
        <a:lstStyle/>
        <a:p>
          <a:endParaRPr lang="en-US"/>
        </a:p>
      </dgm:t>
    </dgm:pt>
    <dgm:pt modelId="{0C6187BA-AA48-B042-86C1-FCC963A801BE}" cxnId="{0161BEC9-EA13-C14C-8C00-D4635FB0D01B}" type="sibTrans">
      <dgm:prSet/>
      <dgm:spPr/>
      <dgm:t>
        <a:bodyPr/>
        <a:lstStyle/>
        <a:p>
          <a:endParaRPr lang="en-US"/>
        </a:p>
      </dgm:t>
    </dgm:pt>
    <dgm:pt modelId="{6B76B02F-F074-3445-91F9-7E506E9A2651}">
      <dgm:prSet custT="1"/>
      <dgm:spPr/>
      <dgm:t>
        <a:bodyPr/>
        <a:lstStyle/>
        <a:p>
          <a:r>
            <a:rPr lang="zh-CN" altLang="en-US" sz="2800" b="1" dirty="0"/>
            <a:t>总结与建议</a:t>
          </a:r>
        </a:p>
      </dgm:t>
    </dgm:pt>
    <dgm:pt modelId="{7C1F5D7F-704D-664E-A326-0A04928C8CA9}" cxnId="{F65F1FC5-2A6D-A84D-A505-E2F9D12E9449}" type="parTrans">
      <dgm:prSet/>
      <dgm:spPr/>
      <dgm:t>
        <a:bodyPr/>
        <a:lstStyle/>
        <a:p>
          <a:endParaRPr lang="zh-CN" altLang="en-US"/>
        </a:p>
      </dgm:t>
    </dgm:pt>
    <dgm:pt modelId="{EF77316C-2EC6-2A43-A10C-32FA60484E3C}" cxnId="{F65F1FC5-2A6D-A84D-A505-E2F9D12E9449}" type="sibTrans">
      <dgm:prSet/>
      <dgm:spPr/>
      <dgm:t>
        <a:bodyPr/>
        <a:lstStyle/>
        <a:p>
          <a:endParaRPr lang="zh-CN" altLang="en-US"/>
        </a:p>
      </dgm:t>
    </dgm:pt>
    <dgm:pt modelId="{077B3744-1746-E446-AB06-A430CFF2DD1C}" type="pres">
      <dgm:prSet presAssocID="{B822DFA6-6B2B-DD42-B5BC-EF39822BA02C}" presName="Name0" presStyleCnt="0">
        <dgm:presLayoutVars>
          <dgm:chMax val="7"/>
          <dgm:chPref val="7"/>
          <dgm:dir/>
        </dgm:presLayoutVars>
      </dgm:prSet>
      <dgm:spPr/>
    </dgm:pt>
    <dgm:pt modelId="{8489B7B7-68F3-8A41-892F-99632AD5F6C5}" type="pres">
      <dgm:prSet presAssocID="{B822DFA6-6B2B-DD42-B5BC-EF39822BA02C}" presName="Name1" presStyleCnt="0"/>
      <dgm:spPr/>
    </dgm:pt>
    <dgm:pt modelId="{5B4A802D-50F1-9A45-87FB-5FD10DCBC8C3}" type="pres">
      <dgm:prSet presAssocID="{B822DFA6-6B2B-DD42-B5BC-EF39822BA02C}" presName="cycle" presStyleCnt="0"/>
      <dgm:spPr/>
    </dgm:pt>
    <dgm:pt modelId="{E89180EA-F49E-8E44-8908-4D515CFA04CF}" type="pres">
      <dgm:prSet presAssocID="{B822DFA6-6B2B-DD42-B5BC-EF39822BA02C}" presName="srcNode" presStyleLbl="node1" presStyleIdx="0" presStyleCnt="3"/>
      <dgm:spPr/>
    </dgm:pt>
    <dgm:pt modelId="{2AD3FC22-B179-2842-BCCB-00042936EDA1}" type="pres">
      <dgm:prSet presAssocID="{B822DFA6-6B2B-DD42-B5BC-EF39822BA02C}" presName="conn" presStyleLbl="parChTrans1D2" presStyleIdx="0" presStyleCnt="1"/>
      <dgm:spPr/>
    </dgm:pt>
    <dgm:pt modelId="{25E50954-8D0D-384F-B7CB-4333664B1A29}" type="pres">
      <dgm:prSet presAssocID="{B822DFA6-6B2B-DD42-B5BC-EF39822BA02C}" presName="extraNode" presStyleLbl="node1" presStyleIdx="0" presStyleCnt="3"/>
      <dgm:spPr/>
    </dgm:pt>
    <dgm:pt modelId="{BF5087AD-2C0B-9C48-AE8A-F4D17DDFD1C1}" type="pres">
      <dgm:prSet presAssocID="{B822DFA6-6B2B-DD42-B5BC-EF39822BA02C}" presName="dstNode" presStyleLbl="node1" presStyleIdx="0" presStyleCnt="3"/>
      <dgm:spPr/>
    </dgm:pt>
    <dgm:pt modelId="{794F0559-6E1E-8243-8D7E-BD4C952ED008}" type="pres">
      <dgm:prSet presAssocID="{6B86AB32-0660-BF44-AA9B-2E7275F2C859}" presName="text_1" presStyleLbl="node1" presStyleIdx="0" presStyleCnt="3">
        <dgm:presLayoutVars>
          <dgm:bulletEnabled val="1"/>
        </dgm:presLayoutVars>
      </dgm:prSet>
      <dgm:spPr/>
    </dgm:pt>
    <dgm:pt modelId="{802A2356-87E0-B346-A555-A0F3959A537A}" type="pres">
      <dgm:prSet presAssocID="{6B86AB32-0660-BF44-AA9B-2E7275F2C859}" presName="accent_1" presStyleCnt="0"/>
      <dgm:spPr/>
    </dgm:pt>
    <dgm:pt modelId="{0C455CEF-0326-4548-A7D9-73D31C8EC0DA}" type="pres">
      <dgm:prSet presAssocID="{6B86AB32-0660-BF44-AA9B-2E7275F2C859}" presName="accentRepeatNode" presStyleLbl="solidFgAcc1" presStyleIdx="0" presStyleCnt="3"/>
      <dgm:spPr/>
    </dgm:pt>
    <dgm:pt modelId="{48532EF0-5E68-AE48-ABEF-1EFA451E1EE6}" type="pres">
      <dgm:prSet presAssocID="{B555A9B5-5F5E-9844-812D-36F1D4977935}" presName="text_2" presStyleLbl="node1" presStyleIdx="1" presStyleCnt="3">
        <dgm:presLayoutVars>
          <dgm:bulletEnabled val="1"/>
        </dgm:presLayoutVars>
      </dgm:prSet>
      <dgm:spPr/>
    </dgm:pt>
    <dgm:pt modelId="{1AD9ACAF-55F1-DF4D-9F6F-B5FF6D8C8B51}" type="pres">
      <dgm:prSet presAssocID="{B555A9B5-5F5E-9844-812D-36F1D4977935}" presName="accent_2" presStyleCnt="0"/>
      <dgm:spPr/>
    </dgm:pt>
    <dgm:pt modelId="{F75BFFB5-B52C-1B42-B173-9215BA39A0B4}" type="pres">
      <dgm:prSet presAssocID="{B555A9B5-5F5E-9844-812D-36F1D4977935}" presName="accentRepeatNode" presStyleLbl="solidFgAcc1" presStyleIdx="1" presStyleCnt="3"/>
      <dgm:spPr/>
    </dgm:pt>
    <dgm:pt modelId="{C2B1BA6E-E265-724F-B849-BD8603314258}" type="pres">
      <dgm:prSet presAssocID="{6B76B02F-F074-3445-91F9-7E506E9A2651}" presName="text_3" presStyleLbl="node1" presStyleIdx="2" presStyleCnt="3">
        <dgm:presLayoutVars>
          <dgm:bulletEnabled val="1"/>
        </dgm:presLayoutVars>
      </dgm:prSet>
      <dgm:spPr/>
    </dgm:pt>
    <dgm:pt modelId="{6FA34F86-5920-0D47-A3F4-2C23F06C28AC}" type="pres">
      <dgm:prSet presAssocID="{6B76B02F-F074-3445-91F9-7E506E9A2651}" presName="accent_3" presStyleCnt="0"/>
      <dgm:spPr/>
    </dgm:pt>
    <dgm:pt modelId="{F278917E-1892-9B4C-9845-F3B067D82928}" type="pres">
      <dgm:prSet presAssocID="{6B76B02F-F074-3445-91F9-7E506E9A2651}" presName="accentRepeatNode" presStyleLbl="solidFgAcc1" presStyleIdx="2" presStyleCnt="3"/>
      <dgm:spPr/>
    </dgm:pt>
  </dgm:ptLst>
  <dgm:cxnLst>
    <dgm:cxn modelId="{58203E07-04CA-9E44-B795-1CB351934588}" srcId="{B822DFA6-6B2B-DD42-B5BC-EF39822BA02C}" destId="{6B86AB32-0660-BF44-AA9B-2E7275F2C859}" srcOrd="0" destOrd="0" parTransId="{7CB80919-9EEA-7C47-B33D-CB83206E0133}" sibTransId="{4DCB2D21-118D-714A-B520-3743F70C5D0F}"/>
    <dgm:cxn modelId="{2BAA8C41-54EC-6F4E-96E3-50C68E5530DD}" type="presOf" srcId="{6B76B02F-F074-3445-91F9-7E506E9A2651}" destId="{C2B1BA6E-E265-724F-B849-BD8603314258}" srcOrd="0" destOrd="0" presId="urn:microsoft.com/office/officeart/2008/layout/VerticalCurvedList#8"/>
    <dgm:cxn modelId="{575A6E5A-CA0F-794A-84BB-9CB9224674E9}" type="presOf" srcId="{4DCB2D21-118D-714A-B520-3743F70C5D0F}" destId="{2AD3FC22-B179-2842-BCCB-00042936EDA1}" srcOrd="0" destOrd="0" presId="urn:microsoft.com/office/officeart/2008/layout/VerticalCurvedList#8"/>
    <dgm:cxn modelId="{83E5656B-D719-6E47-A029-8CB0B44F382D}" type="presOf" srcId="{B822DFA6-6B2B-DD42-B5BC-EF39822BA02C}" destId="{077B3744-1746-E446-AB06-A430CFF2DD1C}" srcOrd="0" destOrd="0" presId="urn:microsoft.com/office/officeart/2008/layout/VerticalCurvedList#8"/>
    <dgm:cxn modelId="{2DCC3F92-4936-754B-80E3-1FB084B608AB}" type="presOf" srcId="{B555A9B5-5F5E-9844-812D-36F1D4977935}" destId="{48532EF0-5E68-AE48-ABEF-1EFA451E1EE6}" srcOrd="0" destOrd="0" presId="urn:microsoft.com/office/officeart/2008/layout/VerticalCurvedList#8"/>
    <dgm:cxn modelId="{148A1FB7-D6A7-D449-A3F1-F4C0AE3FA89E}" type="presOf" srcId="{6B86AB32-0660-BF44-AA9B-2E7275F2C859}" destId="{794F0559-6E1E-8243-8D7E-BD4C952ED008}" srcOrd="0" destOrd="0" presId="urn:microsoft.com/office/officeart/2008/layout/VerticalCurvedList#8"/>
    <dgm:cxn modelId="{F65F1FC5-2A6D-A84D-A505-E2F9D12E9449}" srcId="{B822DFA6-6B2B-DD42-B5BC-EF39822BA02C}" destId="{6B76B02F-F074-3445-91F9-7E506E9A2651}" srcOrd="2" destOrd="0" parTransId="{7C1F5D7F-704D-664E-A326-0A04928C8CA9}" sibTransId="{EF77316C-2EC6-2A43-A10C-32FA60484E3C}"/>
    <dgm:cxn modelId="{0161BEC9-EA13-C14C-8C00-D4635FB0D01B}" srcId="{B822DFA6-6B2B-DD42-B5BC-EF39822BA02C}" destId="{B555A9B5-5F5E-9844-812D-36F1D4977935}" srcOrd="1" destOrd="0" parTransId="{B255BA12-6F39-9C41-91A2-D6BEE981A020}" sibTransId="{0C6187BA-AA48-B042-86C1-FCC963A801BE}"/>
    <dgm:cxn modelId="{3EB89D43-8783-0E40-BFC8-9F2480B529B2}" type="presParOf" srcId="{077B3744-1746-E446-AB06-A430CFF2DD1C}" destId="{8489B7B7-68F3-8A41-892F-99632AD5F6C5}" srcOrd="0" destOrd="0" presId="urn:microsoft.com/office/officeart/2008/layout/VerticalCurvedList#8"/>
    <dgm:cxn modelId="{D775E8B9-1ADA-5142-A685-51AC5C54391F}" type="presParOf" srcId="{8489B7B7-68F3-8A41-892F-99632AD5F6C5}" destId="{5B4A802D-50F1-9A45-87FB-5FD10DCBC8C3}" srcOrd="0" destOrd="0" presId="urn:microsoft.com/office/officeart/2008/layout/VerticalCurvedList#8"/>
    <dgm:cxn modelId="{0244D68C-7ADA-D141-B72F-61898F22817F}" type="presParOf" srcId="{5B4A802D-50F1-9A45-87FB-5FD10DCBC8C3}" destId="{E89180EA-F49E-8E44-8908-4D515CFA04CF}" srcOrd="0" destOrd="0" presId="urn:microsoft.com/office/officeart/2008/layout/VerticalCurvedList#8"/>
    <dgm:cxn modelId="{64F8FD56-1F8E-7E4E-9F7D-7A46CEA3390C}" type="presParOf" srcId="{5B4A802D-50F1-9A45-87FB-5FD10DCBC8C3}" destId="{2AD3FC22-B179-2842-BCCB-00042936EDA1}" srcOrd="1" destOrd="0" presId="urn:microsoft.com/office/officeart/2008/layout/VerticalCurvedList#8"/>
    <dgm:cxn modelId="{33A434A6-2111-DE49-A975-A773A2647891}" type="presParOf" srcId="{5B4A802D-50F1-9A45-87FB-5FD10DCBC8C3}" destId="{25E50954-8D0D-384F-B7CB-4333664B1A29}" srcOrd="2" destOrd="0" presId="urn:microsoft.com/office/officeart/2008/layout/VerticalCurvedList#8"/>
    <dgm:cxn modelId="{62A22379-3D25-8649-936F-51B06D495BE8}" type="presParOf" srcId="{5B4A802D-50F1-9A45-87FB-5FD10DCBC8C3}" destId="{BF5087AD-2C0B-9C48-AE8A-F4D17DDFD1C1}" srcOrd="3" destOrd="0" presId="urn:microsoft.com/office/officeart/2008/layout/VerticalCurvedList#8"/>
    <dgm:cxn modelId="{E6AC442F-9EE6-4044-9691-C978A718CAAC}" type="presParOf" srcId="{8489B7B7-68F3-8A41-892F-99632AD5F6C5}" destId="{794F0559-6E1E-8243-8D7E-BD4C952ED008}" srcOrd="1" destOrd="0" presId="urn:microsoft.com/office/officeart/2008/layout/VerticalCurvedList#8"/>
    <dgm:cxn modelId="{74564510-E983-4F4E-A422-E37B799E81BD}" type="presParOf" srcId="{8489B7B7-68F3-8A41-892F-99632AD5F6C5}" destId="{802A2356-87E0-B346-A555-A0F3959A537A}" srcOrd="2" destOrd="0" presId="urn:microsoft.com/office/officeart/2008/layout/VerticalCurvedList#8"/>
    <dgm:cxn modelId="{FE7775C5-49F4-4444-BCD9-5422CABBDE0E}" type="presParOf" srcId="{802A2356-87E0-B346-A555-A0F3959A537A}" destId="{0C455CEF-0326-4548-A7D9-73D31C8EC0DA}" srcOrd="0" destOrd="0" presId="urn:microsoft.com/office/officeart/2008/layout/VerticalCurvedList#8"/>
    <dgm:cxn modelId="{49721C73-19DE-E644-9AD8-222A3F465738}" type="presParOf" srcId="{8489B7B7-68F3-8A41-892F-99632AD5F6C5}" destId="{48532EF0-5E68-AE48-ABEF-1EFA451E1EE6}" srcOrd="3" destOrd="0" presId="urn:microsoft.com/office/officeart/2008/layout/VerticalCurvedList#8"/>
    <dgm:cxn modelId="{4A35E2FA-947B-C646-830B-423694908F7E}" type="presParOf" srcId="{8489B7B7-68F3-8A41-892F-99632AD5F6C5}" destId="{1AD9ACAF-55F1-DF4D-9F6F-B5FF6D8C8B51}" srcOrd="4" destOrd="0" presId="urn:microsoft.com/office/officeart/2008/layout/VerticalCurvedList#8"/>
    <dgm:cxn modelId="{E6BFBDC1-39A7-5342-A240-C47C1274CA82}" type="presParOf" srcId="{1AD9ACAF-55F1-DF4D-9F6F-B5FF6D8C8B51}" destId="{F75BFFB5-B52C-1B42-B173-9215BA39A0B4}" srcOrd="0" destOrd="0" presId="urn:microsoft.com/office/officeart/2008/layout/VerticalCurvedList#8"/>
    <dgm:cxn modelId="{019F4A8E-1906-1547-A779-07A8911769DD}" type="presParOf" srcId="{8489B7B7-68F3-8A41-892F-99632AD5F6C5}" destId="{C2B1BA6E-E265-724F-B849-BD8603314258}" srcOrd="5" destOrd="0" presId="urn:microsoft.com/office/officeart/2008/layout/VerticalCurvedList#8"/>
    <dgm:cxn modelId="{ECA6C3B5-194D-FF46-BD71-2A1541484B91}" type="presParOf" srcId="{8489B7B7-68F3-8A41-892F-99632AD5F6C5}" destId="{6FA34F86-5920-0D47-A3F4-2C23F06C28AC}" srcOrd="6" destOrd="0" presId="urn:microsoft.com/office/officeart/2008/layout/VerticalCurvedList#8"/>
    <dgm:cxn modelId="{69DF5929-0D84-4E4C-99B6-87B07CDB4303}" type="presParOf" srcId="{6FA34F86-5920-0D47-A3F4-2C23F06C28AC}" destId="{F278917E-1892-9B4C-9845-F3B067D82928}" srcOrd="0" destOrd="0" presId="urn:microsoft.com/office/officeart/2008/layout/VerticalCurvedList#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58DFE8-ED2C-9440-8FA0-4064C2F9F8F2}" type="doc">
      <dgm:prSet loTypeId="urn:microsoft.com/office/officeart/2005/8/layout/venn3#3" loCatId="" qsTypeId="urn:microsoft.com/office/officeart/2005/8/quickstyle/simple1#18" qsCatId="simple" csTypeId="urn:microsoft.com/office/officeart/2005/8/colors/colorful1#12" csCatId="colorful" phldr="1"/>
      <dgm:spPr/>
      <dgm:t>
        <a:bodyPr/>
        <a:lstStyle/>
        <a:p>
          <a:endParaRPr lang="en-US"/>
        </a:p>
      </dgm:t>
    </dgm:pt>
    <dgm:pt modelId="{98809B6B-5F05-D14F-B3D2-375148A5D48D}">
      <dgm:prSet phldrT="[Text]"/>
      <dgm:spPr/>
      <dgm:t>
        <a:bodyPr/>
        <a:lstStyle/>
        <a:p>
          <a:r>
            <a:rPr lang="en-US" dirty="0" err="1"/>
            <a:t>工商银行</a:t>
          </a:r>
          <a:endParaRPr lang="en-US" dirty="0"/>
        </a:p>
      </dgm:t>
    </dgm:pt>
    <dgm:pt modelId="{6162F46F-81D9-4B4E-88F8-8D3CD87C7FDA}" cxnId="{F1DEE6A5-85D6-2B42-820A-A6D7B8816056}" type="parTrans">
      <dgm:prSet/>
      <dgm:spPr/>
      <dgm:t>
        <a:bodyPr/>
        <a:lstStyle/>
        <a:p>
          <a:endParaRPr lang="en-US"/>
        </a:p>
      </dgm:t>
    </dgm:pt>
    <dgm:pt modelId="{0AEBC3E4-98B9-AC42-B8F5-A57ADDF6695E}" cxnId="{F1DEE6A5-85D6-2B42-820A-A6D7B8816056}" type="sibTrans">
      <dgm:prSet/>
      <dgm:spPr/>
      <dgm:t>
        <a:bodyPr/>
        <a:lstStyle/>
        <a:p>
          <a:endParaRPr lang="en-US"/>
        </a:p>
      </dgm:t>
    </dgm:pt>
    <dgm:pt modelId="{F2DCEFA1-760D-A648-A399-73ABEE3CA1A7}">
      <dgm:prSet phldrT="[Text]"/>
      <dgm:spPr/>
      <dgm:t>
        <a:bodyPr/>
        <a:lstStyle/>
        <a:p>
          <a:r>
            <a:rPr lang="en-US" dirty="0" err="1"/>
            <a:t>农业银行</a:t>
          </a:r>
          <a:endParaRPr lang="en-US" dirty="0"/>
        </a:p>
      </dgm:t>
    </dgm:pt>
    <dgm:pt modelId="{EF80E016-3B8C-2249-9504-455D85429124}" cxnId="{B284D7F3-6025-3D47-8D8B-F799480BE94C}" type="parTrans">
      <dgm:prSet/>
      <dgm:spPr/>
      <dgm:t>
        <a:bodyPr/>
        <a:lstStyle/>
        <a:p>
          <a:endParaRPr lang="en-US"/>
        </a:p>
      </dgm:t>
    </dgm:pt>
    <dgm:pt modelId="{4EC1F1AF-D3D5-7647-9470-7EE8ADB733EE}" cxnId="{B284D7F3-6025-3D47-8D8B-F799480BE94C}" type="sibTrans">
      <dgm:prSet/>
      <dgm:spPr/>
      <dgm:t>
        <a:bodyPr/>
        <a:lstStyle/>
        <a:p>
          <a:endParaRPr lang="en-US"/>
        </a:p>
      </dgm:t>
    </dgm:pt>
    <dgm:pt modelId="{65F259F2-67E4-CC4C-AC7A-ACE781A3CD49}">
      <dgm:prSet/>
      <dgm:spPr/>
      <dgm:t>
        <a:bodyPr/>
        <a:lstStyle/>
        <a:p>
          <a:r>
            <a:rPr lang="en-US" dirty="0" err="1"/>
            <a:t>中国银行</a:t>
          </a:r>
          <a:endParaRPr lang="en-US" dirty="0"/>
        </a:p>
      </dgm:t>
    </dgm:pt>
    <dgm:pt modelId="{99B0515E-030F-9349-9BDB-77C1E214A472}" cxnId="{B07F7249-9508-4646-8782-617DFBC975BB}" type="parTrans">
      <dgm:prSet/>
      <dgm:spPr/>
      <dgm:t>
        <a:bodyPr/>
        <a:lstStyle/>
        <a:p>
          <a:endParaRPr lang="en-US"/>
        </a:p>
      </dgm:t>
    </dgm:pt>
    <dgm:pt modelId="{BD592441-B93E-0A47-A74C-3D829923A3B9}" cxnId="{B07F7249-9508-4646-8782-617DFBC975BB}" type="sibTrans">
      <dgm:prSet/>
      <dgm:spPr/>
      <dgm:t>
        <a:bodyPr/>
        <a:lstStyle/>
        <a:p>
          <a:endParaRPr lang="en-US"/>
        </a:p>
      </dgm:t>
    </dgm:pt>
    <dgm:pt modelId="{9840E80D-A675-9142-81FE-08DE5F44767B}">
      <dgm:prSet/>
      <dgm:spPr/>
      <dgm:t>
        <a:bodyPr/>
        <a:lstStyle/>
        <a:p>
          <a:r>
            <a:rPr lang="en-US" dirty="0" err="1"/>
            <a:t>建设银行</a:t>
          </a:r>
          <a:endParaRPr lang="en-US" dirty="0"/>
        </a:p>
      </dgm:t>
    </dgm:pt>
    <dgm:pt modelId="{F123F86A-3608-8D49-BF6F-1F2E6639F39E}" cxnId="{BC7613FE-5B0B-8E47-AFA6-69028B5CA4D1}" type="parTrans">
      <dgm:prSet/>
      <dgm:spPr/>
      <dgm:t>
        <a:bodyPr/>
        <a:lstStyle/>
        <a:p>
          <a:endParaRPr lang="en-US"/>
        </a:p>
      </dgm:t>
    </dgm:pt>
    <dgm:pt modelId="{CEA797E1-9B7F-6A4F-BA31-13C1691A1C6F}" cxnId="{BC7613FE-5B0B-8E47-AFA6-69028B5CA4D1}" type="sibTrans">
      <dgm:prSet/>
      <dgm:spPr/>
      <dgm:t>
        <a:bodyPr/>
        <a:lstStyle/>
        <a:p>
          <a:endParaRPr lang="en-US"/>
        </a:p>
      </dgm:t>
    </dgm:pt>
    <dgm:pt modelId="{ADA6D5DE-B8CC-8243-A948-421656A8B8A4}">
      <dgm:prSet/>
      <dgm:spPr/>
      <dgm:t>
        <a:bodyPr/>
        <a:lstStyle/>
        <a:p>
          <a:r>
            <a:rPr lang="en-US" dirty="0" err="1"/>
            <a:t>交通银行</a:t>
          </a:r>
          <a:endParaRPr lang="en-US" dirty="0"/>
        </a:p>
      </dgm:t>
    </dgm:pt>
    <dgm:pt modelId="{C52DDF0F-4BE7-FF4E-BCD1-3229016DADEB}" cxnId="{1DCF7120-119C-C346-85A6-08EEEAF72C8C}" type="parTrans">
      <dgm:prSet/>
      <dgm:spPr/>
      <dgm:t>
        <a:bodyPr/>
        <a:lstStyle/>
        <a:p>
          <a:endParaRPr lang="en-US"/>
        </a:p>
      </dgm:t>
    </dgm:pt>
    <dgm:pt modelId="{219872EB-F573-E54B-9129-971C3CD2F131}" cxnId="{1DCF7120-119C-C346-85A6-08EEEAF72C8C}" type="sibTrans">
      <dgm:prSet/>
      <dgm:spPr/>
      <dgm:t>
        <a:bodyPr/>
        <a:lstStyle/>
        <a:p>
          <a:endParaRPr lang="en-US"/>
        </a:p>
      </dgm:t>
    </dgm:pt>
    <dgm:pt modelId="{597C78B8-5E10-6F48-B5F9-B208237207CC}">
      <dgm:prSet/>
      <dgm:spPr/>
      <dgm:t>
        <a:bodyPr/>
        <a:lstStyle/>
        <a:p>
          <a:r>
            <a:rPr lang="zh-CN" altLang="en-US" dirty="0"/>
            <a:t>浦发银行</a:t>
          </a:r>
        </a:p>
      </dgm:t>
    </dgm:pt>
    <dgm:pt modelId="{132EBAED-A646-1749-9EA9-4A5B5D0684CD}" cxnId="{98CF1286-332D-B348-BB13-8BD22F5A32FC}" type="parTrans">
      <dgm:prSet/>
      <dgm:spPr/>
      <dgm:t>
        <a:bodyPr/>
        <a:lstStyle/>
        <a:p>
          <a:endParaRPr lang="zh-CN" altLang="en-US"/>
        </a:p>
      </dgm:t>
    </dgm:pt>
    <dgm:pt modelId="{EE0B820E-2F56-5649-84CD-7E3316521A6B}" cxnId="{98CF1286-332D-B348-BB13-8BD22F5A32FC}" type="sibTrans">
      <dgm:prSet/>
      <dgm:spPr/>
      <dgm:t>
        <a:bodyPr/>
        <a:lstStyle/>
        <a:p>
          <a:endParaRPr lang="zh-CN" altLang="en-US"/>
        </a:p>
      </dgm:t>
    </dgm:pt>
    <dgm:pt modelId="{030FB783-069E-4546-A1AD-0C672B94555C}">
      <dgm:prSet/>
      <dgm:spPr/>
      <dgm:t>
        <a:bodyPr/>
        <a:lstStyle/>
        <a:p>
          <a:r>
            <a:rPr lang="zh-CN" altLang="en-US" dirty="0"/>
            <a:t>光大银行</a:t>
          </a:r>
        </a:p>
      </dgm:t>
    </dgm:pt>
    <dgm:pt modelId="{654D60E5-559B-FC4E-895E-554B0BC0582E}" cxnId="{A65D20A9-160C-4E42-AAEE-EB17806849BC}" type="parTrans">
      <dgm:prSet/>
      <dgm:spPr/>
      <dgm:t>
        <a:bodyPr/>
        <a:lstStyle/>
        <a:p>
          <a:endParaRPr lang="zh-CN" altLang="en-US"/>
        </a:p>
      </dgm:t>
    </dgm:pt>
    <dgm:pt modelId="{88CEA050-3964-8142-A6AD-8108D741ACC8}" cxnId="{A65D20A9-160C-4E42-AAEE-EB17806849BC}" type="sibTrans">
      <dgm:prSet/>
      <dgm:spPr/>
      <dgm:t>
        <a:bodyPr/>
        <a:lstStyle/>
        <a:p>
          <a:endParaRPr lang="zh-CN" altLang="en-US"/>
        </a:p>
      </dgm:t>
    </dgm:pt>
    <dgm:pt modelId="{C50151DE-DF5C-0040-867E-03B8C308EFCB}">
      <dgm:prSet/>
      <dgm:spPr/>
      <dgm:t>
        <a:bodyPr/>
        <a:lstStyle/>
        <a:p>
          <a:r>
            <a:rPr lang="zh-CN" altLang="en-US" dirty="0"/>
            <a:t>民生银行</a:t>
          </a:r>
          <a:endParaRPr lang="en-US" altLang="zh-CN" dirty="0"/>
        </a:p>
      </dgm:t>
    </dgm:pt>
    <dgm:pt modelId="{473F52F6-9BD9-1946-BDDE-93208C02DC42}" cxnId="{DD68220E-4620-9940-8CD7-DFAAB0BB21D0}" type="parTrans">
      <dgm:prSet/>
      <dgm:spPr/>
      <dgm:t>
        <a:bodyPr/>
        <a:lstStyle/>
        <a:p>
          <a:endParaRPr lang="zh-CN" altLang="en-US"/>
        </a:p>
      </dgm:t>
    </dgm:pt>
    <dgm:pt modelId="{AEB60A73-4A0C-5348-A125-4DE9333BBD02}" cxnId="{DD68220E-4620-9940-8CD7-DFAAB0BB21D0}" type="sibTrans">
      <dgm:prSet/>
      <dgm:spPr/>
      <dgm:t>
        <a:bodyPr/>
        <a:lstStyle/>
        <a:p>
          <a:endParaRPr lang="zh-CN" altLang="en-US"/>
        </a:p>
      </dgm:t>
    </dgm:pt>
    <dgm:pt modelId="{7EA3A897-DE35-464F-97CC-76E0391C1FE2}" type="pres">
      <dgm:prSet presAssocID="{A258DFE8-ED2C-9440-8FA0-4064C2F9F8F2}" presName="Name0" presStyleCnt="0">
        <dgm:presLayoutVars>
          <dgm:dir/>
          <dgm:resizeHandles val="exact"/>
        </dgm:presLayoutVars>
      </dgm:prSet>
      <dgm:spPr/>
    </dgm:pt>
    <dgm:pt modelId="{6FF2B92C-A992-7D4D-925A-F23879E4F411}" type="pres">
      <dgm:prSet presAssocID="{98809B6B-5F05-D14F-B3D2-375148A5D48D}" presName="Name5" presStyleLbl="vennNode1" presStyleIdx="0" presStyleCnt="8">
        <dgm:presLayoutVars>
          <dgm:bulletEnabled val="1"/>
        </dgm:presLayoutVars>
      </dgm:prSet>
      <dgm:spPr/>
    </dgm:pt>
    <dgm:pt modelId="{5FCE819E-B965-2E40-AEC6-5B2E6D36576B}" type="pres">
      <dgm:prSet presAssocID="{0AEBC3E4-98B9-AC42-B8F5-A57ADDF6695E}" presName="space" presStyleCnt="0"/>
      <dgm:spPr/>
    </dgm:pt>
    <dgm:pt modelId="{2B8AA175-FF4F-3440-B290-AAF1A81721DA}" type="pres">
      <dgm:prSet presAssocID="{F2DCEFA1-760D-A648-A399-73ABEE3CA1A7}" presName="Name5" presStyleLbl="vennNode1" presStyleIdx="1" presStyleCnt="8">
        <dgm:presLayoutVars>
          <dgm:bulletEnabled val="1"/>
        </dgm:presLayoutVars>
      </dgm:prSet>
      <dgm:spPr/>
    </dgm:pt>
    <dgm:pt modelId="{BF6A6307-8634-3D4C-A434-848ED192B259}" type="pres">
      <dgm:prSet presAssocID="{4EC1F1AF-D3D5-7647-9470-7EE8ADB733EE}" presName="space" presStyleCnt="0"/>
      <dgm:spPr/>
    </dgm:pt>
    <dgm:pt modelId="{6BC39DD7-EF01-E844-AFD7-16EC8C5B2686}" type="pres">
      <dgm:prSet presAssocID="{65F259F2-67E4-CC4C-AC7A-ACE781A3CD49}" presName="Name5" presStyleLbl="vennNode1" presStyleIdx="2" presStyleCnt="8">
        <dgm:presLayoutVars>
          <dgm:bulletEnabled val="1"/>
        </dgm:presLayoutVars>
      </dgm:prSet>
      <dgm:spPr/>
    </dgm:pt>
    <dgm:pt modelId="{9F267C8A-77C5-6F4D-9841-F5A4565AD544}" type="pres">
      <dgm:prSet presAssocID="{BD592441-B93E-0A47-A74C-3D829923A3B9}" presName="space" presStyleCnt="0"/>
      <dgm:spPr/>
    </dgm:pt>
    <dgm:pt modelId="{C6661D89-13A7-594D-BD08-5E6863831154}" type="pres">
      <dgm:prSet presAssocID="{9840E80D-A675-9142-81FE-08DE5F44767B}" presName="Name5" presStyleLbl="vennNode1" presStyleIdx="3" presStyleCnt="8">
        <dgm:presLayoutVars>
          <dgm:bulletEnabled val="1"/>
        </dgm:presLayoutVars>
      </dgm:prSet>
      <dgm:spPr/>
    </dgm:pt>
    <dgm:pt modelId="{7A50BC6D-E6E8-E745-9563-ADA284A5CF69}" type="pres">
      <dgm:prSet presAssocID="{CEA797E1-9B7F-6A4F-BA31-13C1691A1C6F}" presName="space" presStyleCnt="0"/>
      <dgm:spPr/>
    </dgm:pt>
    <dgm:pt modelId="{D5BF60D1-8385-FB40-8A7D-AC8F212FE950}" type="pres">
      <dgm:prSet presAssocID="{ADA6D5DE-B8CC-8243-A948-421656A8B8A4}" presName="Name5" presStyleLbl="vennNode1" presStyleIdx="4" presStyleCnt="8">
        <dgm:presLayoutVars>
          <dgm:bulletEnabled val="1"/>
        </dgm:presLayoutVars>
      </dgm:prSet>
      <dgm:spPr/>
    </dgm:pt>
    <dgm:pt modelId="{F527232B-73A7-9D4E-B409-3604337E0F95}" type="pres">
      <dgm:prSet presAssocID="{219872EB-F573-E54B-9129-971C3CD2F131}" presName="space" presStyleCnt="0"/>
      <dgm:spPr/>
    </dgm:pt>
    <dgm:pt modelId="{A0167E88-4FE5-D848-ABA3-526AD65FAC00}" type="pres">
      <dgm:prSet presAssocID="{597C78B8-5E10-6F48-B5F9-B208237207CC}" presName="Name5" presStyleLbl="vennNode1" presStyleIdx="5" presStyleCnt="8">
        <dgm:presLayoutVars>
          <dgm:bulletEnabled val="1"/>
        </dgm:presLayoutVars>
      </dgm:prSet>
      <dgm:spPr/>
    </dgm:pt>
    <dgm:pt modelId="{359276CF-5440-C343-AD12-7988DD91EA55}" type="pres">
      <dgm:prSet presAssocID="{EE0B820E-2F56-5649-84CD-7E3316521A6B}" presName="space" presStyleCnt="0"/>
      <dgm:spPr/>
    </dgm:pt>
    <dgm:pt modelId="{1B688F40-FB42-104E-BD5C-2C5E52FBA984}" type="pres">
      <dgm:prSet presAssocID="{030FB783-069E-4546-A1AD-0C672B94555C}" presName="Name5" presStyleLbl="vennNode1" presStyleIdx="6" presStyleCnt="8">
        <dgm:presLayoutVars>
          <dgm:bulletEnabled val="1"/>
        </dgm:presLayoutVars>
      </dgm:prSet>
      <dgm:spPr/>
    </dgm:pt>
    <dgm:pt modelId="{9AF61F3A-8F07-BF4F-A0DD-EF7B2F1A4FA0}" type="pres">
      <dgm:prSet presAssocID="{88CEA050-3964-8142-A6AD-8108D741ACC8}" presName="space" presStyleCnt="0"/>
      <dgm:spPr/>
    </dgm:pt>
    <dgm:pt modelId="{75183A0F-128D-6043-AEB1-241AC3F2E111}" type="pres">
      <dgm:prSet presAssocID="{C50151DE-DF5C-0040-867E-03B8C308EFCB}" presName="Name5" presStyleLbl="vennNode1" presStyleIdx="7" presStyleCnt="8">
        <dgm:presLayoutVars>
          <dgm:bulletEnabled val="1"/>
        </dgm:presLayoutVars>
      </dgm:prSet>
      <dgm:spPr/>
    </dgm:pt>
  </dgm:ptLst>
  <dgm:cxnLst>
    <dgm:cxn modelId="{DD68220E-4620-9940-8CD7-DFAAB0BB21D0}" srcId="{A258DFE8-ED2C-9440-8FA0-4064C2F9F8F2}" destId="{C50151DE-DF5C-0040-867E-03B8C308EFCB}" srcOrd="7" destOrd="0" parTransId="{473F52F6-9BD9-1946-BDDE-93208C02DC42}" sibTransId="{AEB60A73-4A0C-5348-A125-4DE9333BBD02}"/>
    <dgm:cxn modelId="{1DCF7120-119C-C346-85A6-08EEEAF72C8C}" srcId="{A258DFE8-ED2C-9440-8FA0-4064C2F9F8F2}" destId="{ADA6D5DE-B8CC-8243-A948-421656A8B8A4}" srcOrd="4" destOrd="0" parTransId="{C52DDF0F-4BE7-FF4E-BCD1-3229016DADEB}" sibTransId="{219872EB-F573-E54B-9129-971C3CD2F131}"/>
    <dgm:cxn modelId="{B9D8D025-BFB5-0D4C-8A4B-D74595CFACFA}" type="presOf" srcId="{65F259F2-67E4-CC4C-AC7A-ACE781A3CD49}" destId="{6BC39DD7-EF01-E844-AFD7-16EC8C5B2686}" srcOrd="0" destOrd="0" presId="urn:microsoft.com/office/officeart/2005/8/layout/venn3#3"/>
    <dgm:cxn modelId="{AD726B31-80CA-3549-AD3F-9872653DEDC2}" type="presOf" srcId="{9840E80D-A675-9142-81FE-08DE5F44767B}" destId="{C6661D89-13A7-594D-BD08-5E6863831154}" srcOrd="0" destOrd="0" presId="urn:microsoft.com/office/officeart/2005/8/layout/venn3#3"/>
    <dgm:cxn modelId="{82E2FD33-DE89-D246-9508-AF4BB3D15FFC}" type="presOf" srcId="{030FB783-069E-4546-A1AD-0C672B94555C}" destId="{1B688F40-FB42-104E-BD5C-2C5E52FBA984}" srcOrd="0" destOrd="0" presId="urn:microsoft.com/office/officeart/2005/8/layout/venn3#3"/>
    <dgm:cxn modelId="{B07F7249-9508-4646-8782-617DFBC975BB}" srcId="{A258DFE8-ED2C-9440-8FA0-4064C2F9F8F2}" destId="{65F259F2-67E4-CC4C-AC7A-ACE781A3CD49}" srcOrd="2" destOrd="0" parTransId="{99B0515E-030F-9349-9BDB-77C1E214A472}" sibTransId="{BD592441-B93E-0A47-A74C-3D829923A3B9}"/>
    <dgm:cxn modelId="{98CF1286-332D-B348-BB13-8BD22F5A32FC}" srcId="{A258DFE8-ED2C-9440-8FA0-4064C2F9F8F2}" destId="{597C78B8-5E10-6F48-B5F9-B208237207CC}" srcOrd="5" destOrd="0" parTransId="{132EBAED-A646-1749-9EA9-4A5B5D0684CD}" sibTransId="{EE0B820E-2F56-5649-84CD-7E3316521A6B}"/>
    <dgm:cxn modelId="{5095A18F-D9A6-1F45-AA2B-015340945AFF}" type="presOf" srcId="{597C78B8-5E10-6F48-B5F9-B208237207CC}" destId="{A0167E88-4FE5-D848-ABA3-526AD65FAC00}" srcOrd="0" destOrd="0" presId="urn:microsoft.com/office/officeart/2005/8/layout/venn3#3"/>
    <dgm:cxn modelId="{FEFF0A92-D24C-9944-A62D-E4CB3CE351A8}" type="presOf" srcId="{98809B6B-5F05-D14F-B3D2-375148A5D48D}" destId="{6FF2B92C-A992-7D4D-925A-F23879E4F411}" srcOrd="0" destOrd="0" presId="urn:microsoft.com/office/officeart/2005/8/layout/venn3#3"/>
    <dgm:cxn modelId="{F1DEE6A5-85D6-2B42-820A-A6D7B8816056}" srcId="{A258DFE8-ED2C-9440-8FA0-4064C2F9F8F2}" destId="{98809B6B-5F05-D14F-B3D2-375148A5D48D}" srcOrd="0" destOrd="0" parTransId="{6162F46F-81D9-4B4E-88F8-8D3CD87C7FDA}" sibTransId="{0AEBC3E4-98B9-AC42-B8F5-A57ADDF6695E}"/>
    <dgm:cxn modelId="{A65D20A9-160C-4E42-AAEE-EB17806849BC}" srcId="{A258DFE8-ED2C-9440-8FA0-4064C2F9F8F2}" destId="{030FB783-069E-4546-A1AD-0C672B94555C}" srcOrd="6" destOrd="0" parTransId="{654D60E5-559B-FC4E-895E-554B0BC0582E}" sibTransId="{88CEA050-3964-8142-A6AD-8108D741ACC8}"/>
    <dgm:cxn modelId="{2A5248AC-9DDF-B54D-A8F9-1F67221AE55A}" type="presOf" srcId="{C50151DE-DF5C-0040-867E-03B8C308EFCB}" destId="{75183A0F-128D-6043-AEB1-241AC3F2E111}" srcOrd="0" destOrd="0" presId="urn:microsoft.com/office/officeart/2005/8/layout/venn3#3"/>
    <dgm:cxn modelId="{B3188DC0-6501-1245-B7C8-0F5D6354923A}" type="presOf" srcId="{F2DCEFA1-760D-A648-A399-73ABEE3CA1A7}" destId="{2B8AA175-FF4F-3440-B290-AAF1A81721DA}" srcOrd="0" destOrd="0" presId="urn:microsoft.com/office/officeart/2005/8/layout/venn3#3"/>
    <dgm:cxn modelId="{7364C3F3-A51E-0549-A115-D94AB7A5265C}" type="presOf" srcId="{ADA6D5DE-B8CC-8243-A948-421656A8B8A4}" destId="{D5BF60D1-8385-FB40-8A7D-AC8F212FE950}" srcOrd="0" destOrd="0" presId="urn:microsoft.com/office/officeart/2005/8/layout/venn3#3"/>
    <dgm:cxn modelId="{B284D7F3-6025-3D47-8D8B-F799480BE94C}" srcId="{A258DFE8-ED2C-9440-8FA0-4064C2F9F8F2}" destId="{F2DCEFA1-760D-A648-A399-73ABEE3CA1A7}" srcOrd="1" destOrd="0" parTransId="{EF80E016-3B8C-2249-9504-455D85429124}" sibTransId="{4EC1F1AF-D3D5-7647-9470-7EE8ADB733EE}"/>
    <dgm:cxn modelId="{1EBBC8FB-D9CF-3A41-B55D-540089CBC6CC}" type="presOf" srcId="{A258DFE8-ED2C-9440-8FA0-4064C2F9F8F2}" destId="{7EA3A897-DE35-464F-97CC-76E0391C1FE2}" srcOrd="0" destOrd="0" presId="urn:microsoft.com/office/officeart/2005/8/layout/venn3#3"/>
    <dgm:cxn modelId="{BC7613FE-5B0B-8E47-AFA6-69028B5CA4D1}" srcId="{A258DFE8-ED2C-9440-8FA0-4064C2F9F8F2}" destId="{9840E80D-A675-9142-81FE-08DE5F44767B}" srcOrd="3" destOrd="0" parTransId="{F123F86A-3608-8D49-BF6F-1F2E6639F39E}" sibTransId="{CEA797E1-9B7F-6A4F-BA31-13C1691A1C6F}"/>
    <dgm:cxn modelId="{A6C8C891-7074-CB4C-846F-BBB45C649B8B}" type="presParOf" srcId="{7EA3A897-DE35-464F-97CC-76E0391C1FE2}" destId="{6FF2B92C-A992-7D4D-925A-F23879E4F411}" srcOrd="0" destOrd="0" presId="urn:microsoft.com/office/officeart/2005/8/layout/venn3#3"/>
    <dgm:cxn modelId="{FBDF67BF-9406-DB48-B2F6-55BBD17E29EA}" type="presParOf" srcId="{7EA3A897-DE35-464F-97CC-76E0391C1FE2}" destId="{5FCE819E-B965-2E40-AEC6-5B2E6D36576B}" srcOrd="1" destOrd="0" presId="urn:microsoft.com/office/officeart/2005/8/layout/venn3#3"/>
    <dgm:cxn modelId="{B996D9C2-209D-8843-9B1B-B7F66E5EE364}" type="presParOf" srcId="{7EA3A897-DE35-464F-97CC-76E0391C1FE2}" destId="{2B8AA175-FF4F-3440-B290-AAF1A81721DA}" srcOrd="2" destOrd="0" presId="urn:microsoft.com/office/officeart/2005/8/layout/venn3#3"/>
    <dgm:cxn modelId="{CC4F0FE4-66B6-5547-A3E1-18400432BB70}" type="presParOf" srcId="{7EA3A897-DE35-464F-97CC-76E0391C1FE2}" destId="{BF6A6307-8634-3D4C-A434-848ED192B259}" srcOrd="3" destOrd="0" presId="urn:microsoft.com/office/officeart/2005/8/layout/venn3#3"/>
    <dgm:cxn modelId="{C8A8222A-45F3-7649-85C6-AA3E4AD98EE2}" type="presParOf" srcId="{7EA3A897-DE35-464F-97CC-76E0391C1FE2}" destId="{6BC39DD7-EF01-E844-AFD7-16EC8C5B2686}" srcOrd="4" destOrd="0" presId="urn:microsoft.com/office/officeart/2005/8/layout/venn3#3"/>
    <dgm:cxn modelId="{E94C128C-329F-C941-B461-46B93700F514}" type="presParOf" srcId="{7EA3A897-DE35-464F-97CC-76E0391C1FE2}" destId="{9F267C8A-77C5-6F4D-9841-F5A4565AD544}" srcOrd="5" destOrd="0" presId="urn:microsoft.com/office/officeart/2005/8/layout/venn3#3"/>
    <dgm:cxn modelId="{2ECA7579-A169-3444-B23A-D590448A151D}" type="presParOf" srcId="{7EA3A897-DE35-464F-97CC-76E0391C1FE2}" destId="{C6661D89-13A7-594D-BD08-5E6863831154}" srcOrd="6" destOrd="0" presId="urn:microsoft.com/office/officeart/2005/8/layout/venn3#3"/>
    <dgm:cxn modelId="{6C389521-79F7-B943-B9BE-D0DDCA16E1DA}" type="presParOf" srcId="{7EA3A897-DE35-464F-97CC-76E0391C1FE2}" destId="{7A50BC6D-E6E8-E745-9563-ADA284A5CF69}" srcOrd="7" destOrd="0" presId="urn:microsoft.com/office/officeart/2005/8/layout/venn3#3"/>
    <dgm:cxn modelId="{F6DC3EC0-3042-E54C-B1E9-E013CB1F0BB6}" type="presParOf" srcId="{7EA3A897-DE35-464F-97CC-76E0391C1FE2}" destId="{D5BF60D1-8385-FB40-8A7D-AC8F212FE950}" srcOrd="8" destOrd="0" presId="urn:microsoft.com/office/officeart/2005/8/layout/venn3#3"/>
    <dgm:cxn modelId="{FB0F979B-A48A-8D41-BE52-892505E681CB}" type="presParOf" srcId="{7EA3A897-DE35-464F-97CC-76E0391C1FE2}" destId="{F527232B-73A7-9D4E-B409-3604337E0F95}" srcOrd="9" destOrd="0" presId="urn:microsoft.com/office/officeart/2005/8/layout/venn3#3"/>
    <dgm:cxn modelId="{76AE9EB9-5B52-A34C-8FEA-3894EAD61D00}" type="presParOf" srcId="{7EA3A897-DE35-464F-97CC-76E0391C1FE2}" destId="{A0167E88-4FE5-D848-ABA3-526AD65FAC00}" srcOrd="10" destOrd="0" presId="urn:microsoft.com/office/officeart/2005/8/layout/venn3#3"/>
    <dgm:cxn modelId="{C8D5820A-E1C6-4D41-8346-A505C589A5B6}" type="presParOf" srcId="{7EA3A897-DE35-464F-97CC-76E0391C1FE2}" destId="{359276CF-5440-C343-AD12-7988DD91EA55}" srcOrd="11" destOrd="0" presId="urn:microsoft.com/office/officeart/2005/8/layout/venn3#3"/>
    <dgm:cxn modelId="{B4E31097-1E37-BE47-B41F-25A52D5E9CB5}" type="presParOf" srcId="{7EA3A897-DE35-464F-97CC-76E0391C1FE2}" destId="{1B688F40-FB42-104E-BD5C-2C5E52FBA984}" srcOrd="12" destOrd="0" presId="urn:microsoft.com/office/officeart/2005/8/layout/venn3#3"/>
    <dgm:cxn modelId="{D15C044B-D712-8C4F-B580-57C22175A702}" type="presParOf" srcId="{7EA3A897-DE35-464F-97CC-76E0391C1FE2}" destId="{9AF61F3A-8F07-BF4F-A0DD-EF7B2F1A4FA0}" srcOrd="13" destOrd="0" presId="urn:microsoft.com/office/officeart/2005/8/layout/venn3#3"/>
    <dgm:cxn modelId="{A484DFB3-FC90-FE4F-903B-DFD5E69CF273}" type="presParOf" srcId="{7EA3A897-DE35-464F-97CC-76E0391C1FE2}" destId="{75183A0F-128D-6043-AEB1-241AC3F2E111}" srcOrd="14" destOrd="0" presId="urn:microsoft.com/office/officeart/2005/8/layout/venn3#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83E132-17DC-9144-836F-824FCF6B1FDA}" type="doc">
      <dgm:prSet loTypeId="urn:microsoft.com/office/officeart/2009/3/layout/HorizontalOrganizationChart" loCatId="" qsTypeId="urn:microsoft.com/office/officeart/2005/8/quickstyle/simple2" qsCatId="simple" csTypeId="urn:microsoft.com/office/officeart/2005/8/colors/colorful3" csCatId="colorful" phldr="1"/>
      <dgm:spPr/>
      <dgm:t>
        <a:bodyPr/>
        <a:lstStyle/>
        <a:p>
          <a:endParaRPr lang="zh-CN" altLang="en-US"/>
        </a:p>
      </dgm:t>
    </dgm:pt>
    <dgm:pt modelId="{2477BE6B-6BB0-7940-8401-C21261DA8495}">
      <dgm:prSet phldrT="[文本]" custT="1"/>
      <dgm:spPr/>
      <dgm:t>
        <a:bodyPr/>
        <a:lstStyle/>
        <a:p>
          <a:r>
            <a:rPr lang="zh-CN" altLang="en-US" sz="1200" dirty="0">
              <a:latin typeface="+mn-ea"/>
              <a:ea typeface="+mn-ea"/>
            </a:rPr>
            <a:t>信用卡交易促动类活动</a:t>
          </a:r>
        </a:p>
      </dgm:t>
    </dgm:pt>
    <dgm:pt modelId="{D6139DF2-EFA2-FD41-A800-96C5D6783EBA}" cxnId="{A0798961-1D8B-4C40-BA3F-1A51D17800D3}" type="parTrans">
      <dgm:prSet/>
      <dgm:spPr/>
      <dgm:t>
        <a:bodyPr/>
        <a:lstStyle/>
        <a:p>
          <a:endParaRPr lang="zh-CN" altLang="en-US" sz="1200">
            <a:latin typeface="+mn-ea"/>
            <a:ea typeface="+mn-ea"/>
          </a:endParaRPr>
        </a:p>
      </dgm:t>
    </dgm:pt>
    <dgm:pt modelId="{2153BD1E-D01B-804D-82AB-42CC892F5533}" cxnId="{A0798961-1D8B-4C40-BA3F-1A51D17800D3}" type="sibTrans">
      <dgm:prSet/>
      <dgm:spPr/>
      <dgm:t>
        <a:bodyPr/>
        <a:lstStyle/>
        <a:p>
          <a:endParaRPr lang="zh-CN" altLang="en-US" sz="1200">
            <a:latin typeface="+mn-ea"/>
            <a:ea typeface="+mn-ea"/>
          </a:endParaRPr>
        </a:p>
      </dgm:t>
    </dgm:pt>
    <dgm:pt modelId="{E4D1863E-6561-B145-9B35-F892D9ED2F7C}" type="asst">
      <dgm:prSet phldrT="[文本]" custT="1"/>
      <dgm:spPr/>
      <dgm:t>
        <a:bodyPr/>
        <a:lstStyle/>
        <a:p>
          <a:r>
            <a:rPr lang="zh-CN" altLang="en-US" sz="1200" dirty="0">
              <a:latin typeface="+mn-ea"/>
              <a:ea typeface="+mn-ea"/>
            </a:rPr>
            <a:t>支付方式</a:t>
          </a:r>
        </a:p>
      </dgm:t>
    </dgm:pt>
    <dgm:pt modelId="{60F8C3E4-B802-5348-AAC0-ABF1B0989B2B}" cxnId="{0A4A1B4F-38A1-B644-89CA-30B32F2A1165}" type="parTrans">
      <dgm:prSet/>
      <dgm:spPr/>
      <dgm:t>
        <a:bodyPr/>
        <a:lstStyle/>
        <a:p>
          <a:endParaRPr lang="zh-CN" altLang="en-US" sz="1200">
            <a:latin typeface="+mn-ea"/>
            <a:ea typeface="+mn-ea"/>
          </a:endParaRPr>
        </a:p>
      </dgm:t>
    </dgm:pt>
    <dgm:pt modelId="{87683CAB-D2F2-6F41-8171-09797E9D9A5D}" cxnId="{0A4A1B4F-38A1-B644-89CA-30B32F2A1165}" type="sibTrans">
      <dgm:prSet/>
      <dgm:spPr/>
      <dgm:t>
        <a:bodyPr/>
        <a:lstStyle/>
        <a:p>
          <a:endParaRPr lang="zh-CN" altLang="en-US" sz="1200">
            <a:latin typeface="+mn-ea"/>
            <a:ea typeface="+mn-ea"/>
          </a:endParaRPr>
        </a:p>
      </dgm:t>
    </dgm:pt>
    <dgm:pt modelId="{CAF349CE-29B1-054E-B1BD-38B44E344917}">
      <dgm:prSet phldrT="[文本]" custT="1"/>
      <dgm:spPr/>
      <dgm:t>
        <a:bodyPr/>
        <a:lstStyle/>
        <a:p>
          <a:r>
            <a:rPr lang="zh-CN" altLang="en-US" sz="1200" b="1" dirty="0">
              <a:solidFill>
                <a:schemeClr val="accent1">
                  <a:lumMod val="75000"/>
                </a:schemeClr>
              </a:solidFill>
              <a:latin typeface="+mn-ea"/>
              <a:ea typeface="+mn-ea"/>
            </a:rPr>
            <a:t>微信</a:t>
          </a:r>
          <a:r>
            <a:rPr lang="en-US" altLang="zh-CN" sz="1200" b="1" dirty="0">
              <a:solidFill>
                <a:schemeClr val="accent1">
                  <a:lumMod val="75000"/>
                </a:schemeClr>
              </a:solidFill>
              <a:latin typeface="+mn-ea"/>
              <a:ea typeface="+mn-ea"/>
            </a:rPr>
            <a:t>(40%)</a:t>
          </a:r>
          <a:endParaRPr lang="zh-CN" altLang="en-US" sz="1200" b="1" dirty="0">
            <a:solidFill>
              <a:schemeClr val="accent1">
                <a:lumMod val="75000"/>
              </a:schemeClr>
            </a:solidFill>
            <a:latin typeface="+mn-ea"/>
            <a:ea typeface="+mn-ea"/>
          </a:endParaRPr>
        </a:p>
      </dgm:t>
    </dgm:pt>
    <dgm:pt modelId="{FA7636F6-3A9D-1847-BF6D-5594FF91E6CE}" cxnId="{8736EF69-5987-C542-A75C-2767D9D327B4}" type="parTrans">
      <dgm:prSet/>
      <dgm:spPr/>
      <dgm:t>
        <a:bodyPr/>
        <a:lstStyle/>
        <a:p>
          <a:endParaRPr lang="zh-CN" altLang="en-US" sz="1200">
            <a:latin typeface="+mn-ea"/>
            <a:ea typeface="+mn-ea"/>
          </a:endParaRPr>
        </a:p>
      </dgm:t>
    </dgm:pt>
    <dgm:pt modelId="{E8F72F0C-2DF8-B747-BE81-98D18663B457}" cxnId="{8736EF69-5987-C542-A75C-2767D9D327B4}" type="sibTrans">
      <dgm:prSet/>
      <dgm:spPr/>
      <dgm:t>
        <a:bodyPr/>
        <a:lstStyle/>
        <a:p>
          <a:endParaRPr lang="zh-CN" altLang="en-US" sz="1200">
            <a:latin typeface="+mn-ea"/>
            <a:ea typeface="+mn-ea"/>
          </a:endParaRPr>
        </a:p>
      </dgm:t>
    </dgm:pt>
    <dgm:pt modelId="{570762B6-83A9-1E46-BB77-A92123ADEC96}">
      <dgm:prSet phldrT="[文本]" custT="1"/>
      <dgm:spPr/>
      <dgm:t>
        <a:bodyPr/>
        <a:lstStyle/>
        <a:p>
          <a:r>
            <a:rPr lang="zh-CN" altLang="en-US" sz="1200" dirty="0">
              <a:latin typeface="+mn-ea"/>
              <a:ea typeface="+mn-ea"/>
            </a:rPr>
            <a:t>不限</a:t>
          </a:r>
          <a:r>
            <a:rPr lang="en-US" altLang="zh-CN" sz="1200" dirty="0">
              <a:latin typeface="+mn-ea"/>
              <a:ea typeface="+mn-ea"/>
            </a:rPr>
            <a:t>(60%)</a:t>
          </a:r>
          <a:endParaRPr lang="zh-CN" altLang="en-US" sz="1200" dirty="0">
            <a:latin typeface="+mn-ea"/>
            <a:ea typeface="+mn-ea"/>
          </a:endParaRPr>
        </a:p>
      </dgm:t>
    </dgm:pt>
    <dgm:pt modelId="{86392C70-091E-FF43-AE5A-AE08238E69DA}" cxnId="{90568268-A0A1-1E40-BD00-029003E200CC}" type="parTrans">
      <dgm:prSet/>
      <dgm:spPr/>
      <dgm:t>
        <a:bodyPr/>
        <a:lstStyle/>
        <a:p>
          <a:endParaRPr lang="zh-CN" altLang="en-US" sz="1200">
            <a:latin typeface="+mn-ea"/>
            <a:ea typeface="+mn-ea"/>
          </a:endParaRPr>
        </a:p>
      </dgm:t>
    </dgm:pt>
    <dgm:pt modelId="{8AA753B5-2185-1F44-851C-B3896148C9E3}" cxnId="{90568268-A0A1-1E40-BD00-029003E200CC}" type="sibTrans">
      <dgm:prSet/>
      <dgm:spPr/>
      <dgm:t>
        <a:bodyPr/>
        <a:lstStyle/>
        <a:p>
          <a:endParaRPr lang="zh-CN" altLang="en-US" sz="1200">
            <a:latin typeface="+mn-ea"/>
            <a:ea typeface="+mn-ea"/>
          </a:endParaRPr>
        </a:p>
      </dgm:t>
    </dgm:pt>
    <dgm:pt modelId="{41E3F64D-B2F8-4043-A7D9-6FCEC19A6BF6}" type="asst">
      <dgm:prSet custT="1"/>
      <dgm:spPr/>
      <dgm:t>
        <a:bodyPr/>
        <a:lstStyle/>
        <a:p>
          <a:r>
            <a:rPr lang="zh-CN" altLang="en-US" sz="1200" dirty="0">
              <a:latin typeface="+mn-ea"/>
              <a:ea typeface="+mn-ea"/>
            </a:rPr>
            <a:t>场景</a:t>
          </a:r>
        </a:p>
      </dgm:t>
    </dgm:pt>
    <dgm:pt modelId="{C6D34E4B-7426-A944-BDD5-4BBD96AF7F58}" cxnId="{B8A75046-0FE4-E940-9435-DD40C8267043}" type="parTrans">
      <dgm:prSet/>
      <dgm:spPr/>
      <dgm:t>
        <a:bodyPr/>
        <a:lstStyle/>
        <a:p>
          <a:endParaRPr lang="zh-CN" altLang="en-US" sz="1200">
            <a:latin typeface="+mn-ea"/>
            <a:ea typeface="+mn-ea"/>
          </a:endParaRPr>
        </a:p>
      </dgm:t>
    </dgm:pt>
    <dgm:pt modelId="{E50C5A89-B6D2-7245-A62D-DB5D6F70B572}" cxnId="{B8A75046-0FE4-E940-9435-DD40C8267043}" type="sibTrans">
      <dgm:prSet/>
      <dgm:spPr/>
      <dgm:t>
        <a:bodyPr/>
        <a:lstStyle/>
        <a:p>
          <a:endParaRPr lang="zh-CN" altLang="en-US" sz="1200">
            <a:latin typeface="+mn-ea"/>
            <a:ea typeface="+mn-ea"/>
          </a:endParaRPr>
        </a:p>
      </dgm:t>
    </dgm:pt>
    <dgm:pt modelId="{DE3CE884-E289-2543-BB4D-E18127B37626}">
      <dgm:prSet custT="1"/>
      <dgm:spPr/>
      <dgm:t>
        <a:bodyPr/>
        <a:lstStyle/>
        <a:p>
          <a:r>
            <a:rPr lang="zh-CN" altLang="en-US" sz="1200" dirty="0">
              <a:latin typeface="+mn-ea"/>
              <a:ea typeface="+mn-ea"/>
            </a:rPr>
            <a:t>满减</a:t>
          </a:r>
        </a:p>
      </dgm:t>
    </dgm:pt>
    <dgm:pt modelId="{B1F9A905-1BE6-6B4D-AE73-D6F2B870D196}" cxnId="{9258B3E2-98B5-724E-97BB-16F1F551E6DF}" type="parTrans">
      <dgm:prSet/>
      <dgm:spPr/>
      <dgm:t>
        <a:bodyPr/>
        <a:lstStyle/>
        <a:p>
          <a:endParaRPr lang="zh-CN" altLang="en-US" sz="1200">
            <a:latin typeface="+mn-ea"/>
            <a:ea typeface="+mn-ea"/>
          </a:endParaRPr>
        </a:p>
      </dgm:t>
    </dgm:pt>
    <dgm:pt modelId="{ACFDFEE5-438B-6441-983A-4C257FE3CDC0}" cxnId="{9258B3E2-98B5-724E-97BB-16F1F551E6DF}" type="sibTrans">
      <dgm:prSet/>
      <dgm:spPr/>
      <dgm:t>
        <a:bodyPr/>
        <a:lstStyle/>
        <a:p>
          <a:endParaRPr lang="zh-CN" altLang="en-US" sz="1200">
            <a:latin typeface="+mn-ea"/>
            <a:ea typeface="+mn-ea"/>
          </a:endParaRPr>
        </a:p>
      </dgm:t>
    </dgm:pt>
    <dgm:pt modelId="{95E603E3-920D-9446-BFC7-FEB132590759}">
      <dgm:prSet custT="1"/>
      <dgm:spPr/>
      <dgm:t>
        <a:bodyPr/>
        <a:lstStyle/>
        <a:p>
          <a:r>
            <a:rPr lang="zh-CN" altLang="en-US" sz="1200" dirty="0">
              <a:latin typeface="+mn-ea"/>
              <a:ea typeface="+mn-ea"/>
            </a:rPr>
            <a:t>随机立减</a:t>
          </a:r>
        </a:p>
      </dgm:t>
    </dgm:pt>
    <dgm:pt modelId="{B0F35B0B-6E27-8746-8275-D73A9EC6CC5B}" cxnId="{C26D3620-98B8-384F-A300-DE4ADFE879CF}" type="parTrans">
      <dgm:prSet/>
      <dgm:spPr/>
      <dgm:t>
        <a:bodyPr/>
        <a:lstStyle/>
        <a:p>
          <a:endParaRPr lang="zh-CN" altLang="en-US" sz="1200">
            <a:latin typeface="+mn-ea"/>
            <a:ea typeface="+mn-ea"/>
          </a:endParaRPr>
        </a:p>
      </dgm:t>
    </dgm:pt>
    <dgm:pt modelId="{C8C9F71C-2C35-2641-A5A6-480ECEB5D746}" cxnId="{C26D3620-98B8-384F-A300-DE4ADFE879CF}" type="sibTrans">
      <dgm:prSet/>
      <dgm:spPr/>
      <dgm:t>
        <a:bodyPr/>
        <a:lstStyle/>
        <a:p>
          <a:endParaRPr lang="zh-CN" altLang="en-US" sz="1200">
            <a:latin typeface="+mn-ea"/>
            <a:ea typeface="+mn-ea"/>
          </a:endParaRPr>
        </a:p>
      </dgm:t>
    </dgm:pt>
    <dgm:pt modelId="{ACCD1DA8-BF7A-F44A-87D6-F2DFED4233C4}">
      <dgm:prSet custT="1"/>
      <dgm:spPr/>
      <dgm:t>
        <a:bodyPr/>
        <a:lstStyle/>
        <a:p>
          <a:r>
            <a:rPr lang="zh-CN" altLang="en-US" sz="1200" dirty="0">
              <a:latin typeface="+mn-ea"/>
              <a:ea typeface="+mn-ea"/>
            </a:rPr>
            <a:t>多倍积分</a:t>
          </a:r>
        </a:p>
      </dgm:t>
    </dgm:pt>
    <dgm:pt modelId="{03E565F8-7BBC-5C43-8C28-F0C4E2AA02D7}" cxnId="{583F5E06-B665-DC40-BACA-F858D8C3D6B5}" type="parTrans">
      <dgm:prSet/>
      <dgm:spPr/>
      <dgm:t>
        <a:bodyPr/>
        <a:lstStyle/>
        <a:p>
          <a:endParaRPr lang="zh-CN" altLang="en-US" sz="1200">
            <a:latin typeface="+mn-ea"/>
            <a:ea typeface="+mn-ea"/>
          </a:endParaRPr>
        </a:p>
      </dgm:t>
    </dgm:pt>
    <dgm:pt modelId="{8B953777-39EB-7D4C-BE27-BA70AF616E90}" cxnId="{583F5E06-B665-DC40-BACA-F858D8C3D6B5}" type="sibTrans">
      <dgm:prSet/>
      <dgm:spPr/>
      <dgm:t>
        <a:bodyPr/>
        <a:lstStyle/>
        <a:p>
          <a:endParaRPr lang="zh-CN" altLang="en-US" sz="1200">
            <a:latin typeface="+mn-ea"/>
            <a:ea typeface="+mn-ea"/>
          </a:endParaRPr>
        </a:p>
      </dgm:t>
    </dgm:pt>
    <dgm:pt modelId="{C275081A-BC20-A841-91F2-71E89FFBE68E}">
      <dgm:prSet custT="1"/>
      <dgm:spPr/>
      <dgm:t>
        <a:bodyPr/>
        <a:lstStyle/>
        <a:p>
          <a:r>
            <a:rPr lang="zh-CN" altLang="en-US" sz="1200" dirty="0">
              <a:latin typeface="+mn-ea"/>
              <a:ea typeface="+mn-ea"/>
            </a:rPr>
            <a:t>返现</a:t>
          </a:r>
          <a:r>
            <a:rPr lang="en-US" altLang="zh-CN" sz="1200" dirty="0">
              <a:latin typeface="+mn-ea"/>
              <a:ea typeface="+mn-ea"/>
            </a:rPr>
            <a:t>(20%)</a:t>
          </a:r>
          <a:endParaRPr lang="zh-CN" altLang="en-US" sz="1200" dirty="0">
            <a:latin typeface="+mn-ea"/>
            <a:ea typeface="+mn-ea"/>
          </a:endParaRPr>
        </a:p>
      </dgm:t>
    </dgm:pt>
    <dgm:pt modelId="{D68F4782-742B-D246-AC28-388C5097C419}" cxnId="{D7923215-1E64-BC43-BBE8-B8D9AA5E7558}" type="parTrans">
      <dgm:prSet/>
      <dgm:spPr/>
      <dgm:t>
        <a:bodyPr/>
        <a:lstStyle/>
        <a:p>
          <a:endParaRPr lang="zh-CN" altLang="en-US" sz="1200">
            <a:latin typeface="+mn-ea"/>
            <a:ea typeface="+mn-ea"/>
          </a:endParaRPr>
        </a:p>
      </dgm:t>
    </dgm:pt>
    <dgm:pt modelId="{18E91926-12AA-114B-895A-4202E8365065}" cxnId="{D7923215-1E64-BC43-BBE8-B8D9AA5E7558}" type="sibTrans">
      <dgm:prSet/>
      <dgm:spPr/>
      <dgm:t>
        <a:bodyPr/>
        <a:lstStyle/>
        <a:p>
          <a:endParaRPr lang="zh-CN" altLang="en-US" sz="1200">
            <a:latin typeface="+mn-ea"/>
            <a:ea typeface="+mn-ea"/>
          </a:endParaRPr>
        </a:p>
      </dgm:t>
    </dgm:pt>
    <dgm:pt modelId="{029C4076-3117-8A42-B71C-6045D81A3967}">
      <dgm:prSet custT="1"/>
      <dgm:spPr/>
      <dgm:t>
        <a:bodyPr/>
        <a:lstStyle/>
        <a:p>
          <a:r>
            <a:rPr lang="zh-CN" altLang="en-US" sz="1200" dirty="0">
              <a:latin typeface="+mn-ea"/>
              <a:ea typeface="+mn-ea"/>
            </a:rPr>
            <a:t>外卡</a:t>
          </a:r>
          <a:r>
            <a:rPr lang="en-US" altLang="zh-CN" sz="1200" dirty="0">
              <a:latin typeface="+mn-ea"/>
              <a:ea typeface="+mn-ea"/>
            </a:rPr>
            <a:t>(20%)</a:t>
          </a:r>
          <a:endParaRPr lang="zh-CN" altLang="en-US" sz="1200" dirty="0">
            <a:latin typeface="+mn-ea"/>
            <a:ea typeface="+mn-ea"/>
          </a:endParaRPr>
        </a:p>
      </dgm:t>
    </dgm:pt>
    <dgm:pt modelId="{B389B382-8278-9842-B8D1-C927674C1A62}" cxnId="{D3B119CA-FF09-A14F-84F0-7FE89C53B81C}" type="parTrans">
      <dgm:prSet/>
      <dgm:spPr/>
      <dgm:t>
        <a:bodyPr/>
        <a:lstStyle/>
        <a:p>
          <a:endParaRPr lang="zh-CN" altLang="en-US" sz="1200">
            <a:latin typeface="+mn-ea"/>
            <a:ea typeface="+mn-ea"/>
          </a:endParaRPr>
        </a:p>
      </dgm:t>
    </dgm:pt>
    <dgm:pt modelId="{AED9F015-B483-8346-9F66-A2266F40725E}" cxnId="{D3B119CA-FF09-A14F-84F0-7FE89C53B81C}" type="sibTrans">
      <dgm:prSet/>
      <dgm:spPr/>
      <dgm:t>
        <a:bodyPr/>
        <a:lstStyle/>
        <a:p>
          <a:endParaRPr lang="zh-CN" altLang="en-US" sz="1200">
            <a:latin typeface="+mn-ea"/>
            <a:ea typeface="+mn-ea"/>
          </a:endParaRPr>
        </a:p>
      </dgm:t>
    </dgm:pt>
    <dgm:pt modelId="{3F79F4F4-666F-CF45-8747-A8FAF015756E}">
      <dgm:prSet custT="1"/>
      <dgm:spPr/>
      <dgm:t>
        <a:bodyPr/>
        <a:lstStyle/>
        <a:p>
          <a:r>
            <a:rPr lang="zh-CN" altLang="en-US" sz="1200" b="1" dirty="0">
              <a:solidFill>
                <a:schemeClr val="accent1">
                  <a:lumMod val="75000"/>
                </a:schemeClr>
              </a:solidFill>
              <a:latin typeface="+mn-ea"/>
              <a:ea typeface="+mn-ea"/>
            </a:rPr>
            <a:t>银联专属</a:t>
          </a:r>
          <a:r>
            <a:rPr lang="en-US" altLang="zh-CN" sz="1200" b="1" dirty="0">
              <a:solidFill>
                <a:schemeClr val="accent1">
                  <a:lumMod val="75000"/>
                </a:schemeClr>
              </a:solidFill>
              <a:latin typeface="+mn-ea"/>
              <a:ea typeface="+mn-ea"/>
            </a:rPr>
            <a:t>(20%)</a:t>
          </a:r>
          <a:endParaRPr lang="zh-CN" altLang="en-US" sz="1200" b="1" dirty="0">
            <a:solidFill>
              <a:schemeClr val="accent1">
                <a:lumMod val="75000"/>
              </a:schemeClr>
            </a:solidFill>
            <a:latin typeface="+mn-ea"/>
            <a:ea typeface="+mn-ea"/>
          </a:endParaRPr>
        </a:p>
      </dgm:t>
    </dgm:pt>
    <dgm:pt modelId="{D3DC3088-4DFB-484F-8B57-18ED11B7C8E5}" cxnId="{FF333D73-DC70-2440-87BE-F372F65EF25B}" type="parTrans">
      <dgm:prSet/>
      <dgm:spPr/>
      <dgm:t>
        <a:bodyPr/>
        <a:lstStyle/>
        <a:p>
          <a:endParaRPr lang="zh-CN" altLang="en-US" sz="1200">
            <a:latin typeface="+mn-ea"/>
            <a:ea typeface="+mn-ea"/>
          </a:endParaRPr>
        </a:p>
      </dgm:t>
    </dgm:pt>
    <dgm:pt modelId="{D03A61F0-F5BD-B340-B9C2-10E898F68E5E}" cxnId="{FF333D73-DC70-2440-87BE-F372F65EF25B}" type="sibTrans">
      <dgm:prSet/>
      <dgm:spPr/>
      <dgm:t>
        <a:bodyPr/>
        <a:lstStyle/>
        <a:p>
          <a:endParaRPr lang="zh-CN" altLang="en-US" sz="1200">
            <a:latin typeface="+mn-ea"/>
            <a:ea typeface="+mn-ea"/>
          </a:endParaRPr>
        </a:p>
      </dgm:t>
    </dgm:pt>
    <dgm:pt modelId="{B219BA18-155D-464E-A19A-336C43BEF37A}" type="asst">
      <dgm:prSet custT="1"/>
      <dgm:spPr/>
      <dgm:t>
        <a:bodyPr/>
        <a:lstStyle/>
        <a:p>
          <a:r>
            <a:rPr lang="zh-CN" altLang="en-US" sz="1200" dirty="0">
              <a:latin typeface="+mn-ea"/>
              <a:ea typeface="+mn-ea"/>
            </a:rPr>
            <a:t>不限</a:t>
          </a:r>
          <a:r>
            <a:rPr lang="en-US" altLang="zh-CN" sz="1200" dirty="0">
              <a:latin typeface="+mn-ea"/>
              <a:ea typeface="+mn-ea"/>
            </a:rPr>
            <a:t>(60%)</a:t>
          </a:r>
          <a:endParaRPr lang="zh-CN" altLang="en-US" sz="1200" dirty="0">
            <a:latin typeface="+mn-ea"/>
            <a:ea typeface="+mn-ea"/>
          </a:endParaRPr>
        </a:p>
      </dgm:t>
    </dgm:pt>
    <dgm:pt modelId="{A1492068-9684-664D-8B29-E74A94C854FC}" cxnId="{8F60CE45-B2E0-C24C-B028-299E97376515}" type="parTrans">
      <dgm:prSet/>
      <dgm:spPr/>
      <dgm:t>
        <a:bodyPr/>
        <a:lstStyle/>
        <a:p>
          <a:endParaRPr lang="zh-CN" altLang="en-US" sz="1200">
            <a:latin typeface="+mn-ea"/>
            <a:ea typeface="+mn-ea"/>
          </a:endParaRPr>
        </a:p>
      </dgm:t>
    </dgm:pt>
    <dgm:pt modelId="{CABA193F-85DE-5C48-8DE7-A6B094A9E578}" cxnId="{8F60CE45-B2E0-C24C-B028-299E97376515}" type="sibTrans">
      <dgm:prSet/>
      <dgm:spPr/>
      <dgm:t>
        <a:bodyPr/>
        <a:lstStyle/>
        <a:p>
          <a:endParaRPr lang="zh-CN" altLang="en-US" sz="1200">
            <a:latin typeface="+mn-ea"/>
            <a:ea typeface="+mn-ea"/>
          </a:endParaRPr>
        </a:p>
      </dgm:t>
    </dgm:pt>
    <dgm:pt modelId="{7A3DC497-58CD-994B-A516-FF2CAE2904D9}" type="asst">
      <dgm:prSet custT="1"/>
      <dgm:spPr/>
      <dgm:t>
        <a:bodyPr/>
        <a:lstStyle/>
        <a:p>
          <a:r>
            <a:rPr lang="zh-CN" altLang="en-US" sz="1200" dirty="0">
              <a:latin typeface="+mn-ea"/>
              <a:ea typeface="+mn-ea"/>
            </a:rPr>
            <a:t>餐饮</a:t>
          </a:r>
          <a:r>
            <a:rPr lang="en-US" altLang="zh-CN" sz="1200" dirty="0">
              <a:latin typeface="+mn-ea"/>
              <a:ea typeface="+mn-ea"/>
            </a:rPr>
            <a:t>(20%)</a:t>
          </a:r>
          <a:endParaRPr lang="zh-CN" altLang="en-US" sz="1200" dirty="0">
            <a:latin typeface="+mn-ea"/>
            <a:ea typeface="+mn-ea"/>
          </a:endParaRPr>
        </a:p>
      </dgm:t>
    </dgm:pt>
    <dgm:pt modelId="{2C5767A7-F951-B947-818E-B004DCE7AD9E}" cxnId="{433D29E9-A96F-0A42-939E-D4F49566F212}" type="parTrans">
      <dgm:prSet/>
      <dgm:spPr/>
      <dgm:t>
        <a:bodyPr/>
        <a:lstStyle/>
        <a:p>
          <a:endParaRPr lang="zh-CN" altLang="en-US" sz="1200">
            <a:latin typeface="+mn-ea"/>
            <a:ea typeface="+mn-ea"/>
          </a:endParaRPr>
        </a:p>
      </dgm:t>
    </dgm:pt>
    <dgm:pt modelId="{0EED1BFB-A96E-4447-A29B-79D5B1713717}" cxnId="{433D29E9-A96F-0A42-939E-D4F49566F212}" type="sibTrans">
      <dgm:prSet/>
      <dgm:spPr/>
      <dgm:t>
        <a:bodyPr/>
        <a:lstStyle/>
        <a:p>
          <a:endParaRPr lang="zh-CN" altLang="en-US" sz="1200">
            <a:latin typeface="+mn-ea"/>
            <a:ea typeface="+mn-ea"/>
          </a:endParaRPr>
        </a:p>
      </dgm:t>
    </dgm:pt>
    <dgm:pt modelId="{F286C98C-6935-E44E-9812-B6E075C05CD0}" type="asst">
      <dgm:prSet custT="1"/>
      <dgm:spPr/>
      <dgm:t>
        <a:bodyPr/>
        <a:lstStyle/>
        <a:p>
          <a:r>
            <a:rPr lang="zh-CN" altLang="en-US" sz="1200" dirty="0">
              <a:latin typeface="+mn-ea"/>
              <a:ea typeface="+mn-ea"/>
            </a:rPr>
            <a:t>出行</a:t>
          </a:r>
          <a:r>
            <a:rPr lang="en-US" altLang="zh-CN" sz="1200" dirty="0">
              <a:latin typeface="+mn-ea"/>
              <a:ea typeface="+mn-ea"/>
            </a:rPr>
            <a:t>(10%)</a:t>
          </a:r>
          <a:endParaRPr lang="zh-CN" altLang="en-US" sz="1200" dirty="0">
            <a:latin typeface="+mn-ea"/>
            <a:ea typeface="+mn-ea"/>
          </a:endParaRPr>
        </a:p>
      </dgm:t>
    </dgm:pt>
    <dgm:pt modelId="{93BF90B6-6C4D-C94A-9476-9374C58FEEC1}" cxnId="{8D8AC189-5910-0142-B8FA-BAE9EDE23268}" type="parTrans">
      <dgm:prSet/>
      <dgm:spPr/>
      <dgm:t>
        <a:bodyPr/>
        <a:lstStyle/>
        <a:p>
          <a:endParaRPr lang="zh-CN" altLang="en-US" sz="1200">
            <a:latin typeface="+mn-ea"/>
            <a:ea typeface="+mn-ea"/>
          </a:endParaRPr>
        </a:p>
      </dgm:t>
    </dgm:pt>
    <dgm:pt modelId="{668BB4B1-996D-644F-BCAB-EAC368ED49BE}" cxnId="{8D8AC189-5910-0142-B8FA-BAE9EDE23268}" type="sibTrans">
      <dgm:prSet/>
      <dgm:spPr/>
      <dgm:t>
        <a:bodyPr/>
        <a:lstStyle/>
        <a:p>
          <a:endParaRPr lang="zh-CN" altLang="en-US" sz="1200">
            <a:latin typeface="+mn-ea"/>
            <a:ea typeface="+mn-ea"/>
          </a:endParaRPr>
        </a:p>
      </dgm:t>
    </dgm:pt>
    <dgm:pt modelId="{5AF1DE48-540C-F846-8E74-48FA7453B12B}" type="asst">
      <dgm:prSet custT="1"/>
      <dgm:spPr/>
      <dgm:t>
        <a:bodyPr/>
        <a:lstStyle/>
        <a:p>
          <a:r>
            <a:rPr lang="zh-CN" altLang="en-US" sz="1200" dirty="0">
              <a:latin typeface="+mn-ea"/>
              <a:ea typeface="+mn-ea"/>
            </a:rPr>
            <a:t>文旅</a:t>
          </a:r>
          <a:r>
            <a:rPr lang="en-US" altLang="zh-CN" sz="1200" dirty="0">
              <a:latin typeface="+mn-ea"/>
              <a:ea typeface="+mn-ea"/>
            </a:rPr>
            <a:t>(10%)</a:t>
          </a:r>
          <a:endParaRPr lang="zh-CN" altLang="en-US" sz="1200" dirty="0">
            <a:latin typeface="+mn-ea"/>
            <a:ea typeface="+mn-ea"/>
          </a:endParaRPr>
        </a:p>
      </dgm:t>
    </dgm:pt>
    <dgm:pt modelId="{DF611F95-D9B9-1843-B48F-61F2B8E59D56}" cxnId="{265AFBAE-6EF6-F141-A984-47B9B95CA577}" type="parTrans">
      <dgm:prSet/>
      <dgm:spPr/>
      <dgm:t>
        <a:bodyPr/>
        <a:lstStyle/>
        <a:p>
          <a:endParaRPr lang="zh-CN" altLang="en-US" sz="1200">
            <a:latin typeface="+mn-ea"/>
            <a:ea typeface="+mn-ea"/>
          </a:endParaRPr>
        </a:p>
      </dgm:t>
    </dgm:pt>
    <dgm:pt modelId="{9B15ACAE-F391-CD47-AF15-EA668396F4E1}" cxnId="{265AFBAE-6EF6-F141-A984-47B9B95CA577}" type="sibTrans">
      <dgm:prSet/>
      <dgm:spPr/>
      <dgm:t>
        <a:bodyPr/>
        <a:lstStyle/>
        <a:p>
          <a:endParaRPr lang="zh-CN" altLang="en-US" sz="1200">
            <a:latin typeface="+mn-ea"/>
            <a:ea typeface="+mn-ea"/>
          </a:endParaRPr>
        </a:p>
      </dgm:t>
    </dgm:pt>
    <dgm:pt modelId="{D78FECF8-7F63-884C-BDBF-EC8A291B149C}" type="pres">
      <dgm:prSet presAssocID="{4483E132-17DC-9144-836F-824FCF6B1FDA}" presName="hierChild1" presStyleCnt="0">
        <dgm:presLayoutVars>
          <dgm:orgChart val="1"/>
          <dgm:chPref val="1"/>
          <dgm:dir/>
          <dgm:animOne val="branch"/>
          <dgm:animLvl val="lvl"/>
          <dgm:resizeHandles/>
        </dgm:presLayoutVars>
      </dgm:prSet>
      <dgm:spPr/>
    </dgm:pt>
    <dgm:pt modelId="{98E714D1-B060-1F4D-8AF2-21E1585A07AF}" type="pres">
      <dgm:prSet presAssocID="{2477BE6B-6BB0-7940-8401-C21261DA8495}" presName="hierRoot1" presStyleCnt="0">
        <dgm:presLayoutVars>
          <dgm:hierBranch val="init"/>
        </dgm:presLayoutVars>
      </dgm:prSet>
      <dgm:spPr/>
    </dgm:pt>
    <dgm:pt modelId="{722EC8DD-F5E1-504D-93DE-E234D4B77759}" type="pres">
      <dgm:prSet presAssocID="{2477BE6B-6BB0-7940-8401-C21261DA8495}" presName="rootComposite1" presStyleCnt="0"/>
      <dgm:spPr/>
    </dgm:pt>
    <dgm:pt modelId="{D6DD7F53-8DFB-DE47-B1A7-F3E83191CB3A}" type="pres">
      <dgm:prSet presAssocID="{2477BE6B-6BB0-7940-8401-C21261DA8495}" presName="rootText1" presStyleLbl="node0" presStyleIdx="0" presStyleCnt="1" custScaleX="167406">
        <dgm:presLayoutVars>
          <dgm:chPref val="3"/>
        </dgm:presLayoutVars>
      </dgm:prSet>
      <dgm:spPr/>
    </dgm:pt>
    <dgm:pt modelId="{3D9E15B1-1901-C141-9B4B-A668E840DD20}" type="pres">
      <dgm:prSet presAssocID="{2477BE6B-6BB0-7940-8401-C21261DA8495}" presName="rootConnector1" presStyleLbl="node1" presStyleIdx="0" presStyleCnt="0"/>
      <dgm:spPr/>
    </dgm:pt>
    <dgm:pt modelId="{68DAACD5-2B48-A249-B87B-18FC9AE4CDA9}" type="pres">
      <dgm:prSet presAssocID="{2477BE6B-6BB0-7940-8401-C21261DA8495}" presName="hierChild2" presStyleCnt="0"/>
      <dgm:spPr/>
    </dgm:pt>
    <dgm:pt modelId="{395973B9-6349-C845-AE11-4E9E5951FF58}" type="pres">
      <dgm:prSet presAssocID="{2477BE6B-6BB0-7940-8401-C21261DA8495}" presName="hierChild3" presStyleCnt="0"/>
      <dgm:spPr/>
    </dgm:pt>
    <dgm:pt modelId="{571BD946-AE92-8648-A847-4226B032BFED}" type="pres">
      <dgm:prSet presAssocID="{60F8C3E4-B802-5348-AAC0-ABF1B0989B2B}" presName="Name115" presStyleLbl="parChTrans1D2" presStyleIdx="0" presStyleCnt="2"/>
      <dgm:spPr/>
    </dgm:pt>
    <dgm:pt modelId="{F7174937-5C99-0147-939B-42D23F222B5B}" type="pres">
      <dgm:prSet presAssocID="{E4D1863E-6561-B145-9B35-F892D9ED2F7C}" presName="hierRoot3" presStyleCnt="0">
        <dgm:presLayoutVars>
          <dgm:hierBranch val="init"/>
        </dgm:presLayoutVars>
      </dgm:prSet>
      <dgm:spPr/>
    </dgm:pt>
    <dgm:pt modelId="{5CCA1E92-F451-D646-8E68-C834406D6774}" type="pres">
      <dgm:prSet presAssocID="{E4D1863E-6561-B145-9B35-F892D9ED2F7C}" presName="rootComposite3" presStyleCnt="0"/>
      <dgm:spPr/>
    </dgm:pt>
    <dgm:pt modelId="{B1273B3C-5ADC-CE49-80D5-C12894DC0507}" type="pres">
      <dgm:prSet presAssocID="{E4D1863E-6561-B145-9B35-F892D9ED2F7C}" presName="rootText3" presStyleLbl="asst1" presStyleIdx="0" presStyleCnt="6">
        <dgm:presLayoutVars>
          <dgm:chPref val="3"/>
        </dgm:presLayoutVars>
      </dgm:prSet>
      <dgm:spPr/>
    </dgm:pt>
    <dgm:pt modelId="{164871E7-9A41-BE41-9BEB-F4DF07DF87CD}" type="pres">
      <dgm:prSet presAssocID="{E4D1863E-6561-B145-9B35-F892D9ED2F7C}" presName="rootConnector3" presStyleLbl="asst1" presStyleIdx="0" presStyleCnt="6"/>
      <dgm:spPr/>
    </dgm:pt>
    <dgm:pt modelId="{A846927F-63B2-9B4E-99A8-7AF593967A65}" type="pres">
      <dgm:prSet presAssocID="{E4D1863E-6561-B145-9B35-F892D9ED2F7C}" presName="hierChild6" presStyleCnt="0"/>
      <dgm:spPr/>
    </dgm:pt>
    <dgm:pt modelId="{3CDBC524-6C26-244B-87A6-E21FF5A0B07B}" type="pres">
      <dgm:prSet presAssocID="{FA7636F6-3A9D-1847-BF6D-5594FF91E6CE}" presName="Name64" presStyleLbl="parChTrans1D3" presStyleIdx="0" presStyleCnt="6"/>
      <dgm:spPr/>
    </dgm:pt>
    <dgm:pt modelId="{A10A9AF7-C60D-2D40-A911-072C949EF8B5}" type="pres">
      <dgm:prSet presAssocID="{CAF349CE-29B1-054E-B1BD-38B44E344917}" presName="hierRoot2" presStyleCnt="0">
        <dgm:presLayoutVars>
          <dgm:hierBranch val="init"/>
        </dgm:presLayoutVars>
      </dgm:prSet>
      <dgm:spPr/>
    </dgm:pt>
    <dgm:pt modelId="{890D185B-8ADC-CB45-8CC8-6307F711F1AA}" type="pres">
      <dgm:prSet presAssocID="{CAF349CE-29B1-054E-B1BD-38B44E344917}" presName="rootComposite" presStyleCnt="0"/>
      <dgm:spPr/>
    </dgm:pt>
    <dgm:pt modelId="{E0389502-47A8-3447-AD81-37D48CFA510E}" type="pres">
      <dgm:prSet presAssocID="{CAF349CE-29B1-054E-B1BD-38B44E344917}" presName="rootText" presStyleLbl="node3" presStyleIdx="0" presStyleCnt="2">
        <dgm:presLayoutVars>
          <dgm:chPref val="3"/>
        </dgm:presLayoutVars>
      </dgm:prSet>
      <dgm:spPr/>
    </dgm:pt>
    <dgm:pt modelId="{40CAD4FE-6B46-0F4C-95E9-585487D4DE17}" type="pres">
      <dgm:prSet presAssocID="{CAF349CE-29B1-054E-B1BD-38B44E344917}" presName="rootConnector" presStyleLbl="node3" presStyleIdx="0" presStyleCnt="2"/>
      <dgm:spPr/>
    </dgm:pt>
    <dgm:pt modelId="{CB20C10D-8697-1840-954A-5D147922F2C4}" type="pres">
      <dgm:prSet presAssocID="{CAF349CE-29B1-054E-B1BD-38B44E344917}" presName="hierChild4" presStyleCnt="0"/>
      <dgm:spPr/>
    </dgm:pt>
    <dgm:pt modelId="{F61C58AF-4443-7748-8D36-49F59F90CEF7}" type="pres">
      <dgm:prSet presAssocID="{B1F9A905-1BE6-6B4D-AE73-D6F2B870D196}" presName="Name64" presStyleLbl="parChTrans1D4" presStyleIdx="0" presStyleCnt="6"/>
      <dgm:spPr/>
    </dgm:pt>
    <dgm:pt modelId="{98AC5828-0FEE-7442-A0A5-58791954E028}" type="pres">
      <dgm:prSet presAssocID="{DE3CE884-E289-2543-BB4D-E18127B37626}" presName="hierRoot2" presStyleCnt="0">
        <dgm:presLayoutVars>
          <dgm:hierBranch val="init"/>
        </dgm:presLayoutVars>
      </dgm:prSet>
      <dgm:spPr/>
    </dgm:pt>
    <dgm:pt modelId="{6748007D-A02C-6440-B166-3B8B0B355156}" type="pres">
      <dgm:prSet presAssocID="{DE3CE884-E289-2543-BB4D-E18127B37626}" presName="rootComposite" presStyleCnt="0"/>
      <dgm:spPr/>
    </dgm:pt>
    <dgm:pt modelId="{E1498CF0-079A-274F-A150-0D7A75DBAFA1}" type="pres">
      <dgm:prSet presAssocID="{DE3CE884-E289-2543-BB4D-E18127B37626}" presName="rootText" presStyleLbl="node4" presStyleIdx="0" presStyleCnt="6">
        <dgm:presLayoutVars>
          <dgm:chPref val="3"/>
        </dgm:presLayoutVars>
      </dgm:prSet>
      <dgm:spPr/>
    </dgm:pt>
    <dgm:pt modelId="{77ADDDF8-9BB0-7A4F-9FF4-ACE0CB91D070}" type="pres">
      <dgm:prSet presAssocID="{DE3CE884-E289-2543-BB4D-E18127B37626}" presName="rootConnector" presStyleLbl="node4" presStyleIdx="0" presStyleCnt="6"/>
      <dgm:spPr/>
    </dgm:pt>
    <dgm:pt modelId="{419F74A4-9A01-AE4E-B2DF-CB3B20634A94}" type="pres">
      <dgm:prSet presAssocID="{DE3CE884-E289-2543-BB4D-E18127B37626}" presName="hierChild4" presStyleCnt="0"/>
      <dgm:spPr/>
    </dgm:pt>
    <dgm:pt modelId="{03C928FF-B7B0-9644-8038-EFBC5DE5F908}" type="pres">
      <dgm:prSet presAssocID="{DE3CE884-E289-2543-BB4D-E18127B37626}" presName="hierChild5" presStyleCnt="0"/>
      <dgm:spPr/>
    </dgm:pt>
    <dgm:pt modelId="{A78A4C86-E2E0-6448-8184-55AA0A92BB35}" type="pres">
      <dgm:prSet presAssocID="{B0F35B0B-6E27-8746-8275-D73A9EC6CC5B}" presName="Name64" presStyleLbl="parChTrans1D4" presStyleIdx="1" presStyleCnt="6"/>
      <dgm:spPr/>
    </dgm:pt>
    <dgm:pt modelId="{2FE06B7A-DABE-7C4A-837F-3E59C4D24699}" type="pres">
      <dgm:prSet presAssocID="{95E603E3-920D-9446-BFC7-FEB132590759}" presName="hierRoot2" presStyleCnt="0">
        <dgm:presLayoutVars>
          <dgm:hierBranch val="init"/>
        </dgm:presLayoutVars>
      </dgm:prSet>
      <dgm:spPr/>
    </dgm:pt>
    <dgm:pt modelId="{BEEA806E-E3D3-EC4A-9320-1712D4C8F718}" type="pres">
      <dgm:prSet presAssocID="{95E603E3-920D-9446-BFC7-FEB132590759}" presName="rootComposite" presStyleCnt="0"/>
      <dgm:spPr/>
    </dgm:pt>
    <dgm:pt modelId="{F59802F9-01AF-0446-BC65-DFF2E2A9E7BD}" type="pres">
      <dgm:prSet presAssocID="{95E603E3-920D-9446-BFC7-FEB132590759}" presName="rootText" presStyleLbl="node4" presStyleIdx="1" presStyleCnt="6">
        <dgm:presLayoutVars>
          <dgm:chPref val="3"/>
        </dgm:presLayoutVars>
      </dgm:prSet>
      <dgm:spPr/>
    </dgm:pt>
    <dgm:pt modelId="{482ADAFF-32C7-5744-AF03-E8BF3437008D}" type="pres">
      <dgm:prSet presAssocID="{95E603E3-920D-9446-BFC7-FEB132590759}" presName="rootConnector" presStyleLbl="node4" presStyleIdx="1" presStyleCnt="6"/>
      <dgm:spPr/>
    </dgm:pt>
    <dgm:pt modelId="{3287E06C-4E21-D14E-8511-62ACC8A4E2C1}" type="pres">
      <dgm:prSet presAssocID="{95E603E3-920D-9446-BFC7-FEB132590759}" presName="hierChild4" presStyleCnt="0"/>
      <dgm:spPr/>
    </dgm:pt>
    <dgm:pt modelId="{DBB45818-1CE1-D545-B899-444C0D3A29E1}" type="pres">
      <dgm:prSet presAssocID="{95E603E3-920D-9446-BFC7-FEB132590759}" presName="hierChild5" presStyleCnt="0"/>
      <dgm:spPr/>
    </dgm:pt>
    <dgm:pt modelId="{D8798B03-A101-0442-BDA7-8E85E20DBC93}" type="pres">
      <dgm:prSet presAssocID="{03E565F8-7BBC-5C43-8C28-F0C4E2AA02D7}" presName="Name64" presStyleLbl="parChTrans1D4" presStyleIdx="2" presStyleCnt="6"/>
      <dgm:spPr/>
    </dgm:pt>
    <dgm:pt modelId="{36F0D3E6-F81C-EA42-A2B3-2A09A7B2FF9C}" type="pres">
      <dgm:prSet presAssocID="{ACCD1DA8-BF7A-F44A-87D6-F2DFED4233C4}" presName="hierRoot2" presStyleCnt="0">
        <dgm:presLayoutVars>
          <dgm:hierBranch val="init"/>
        </dgm:presLayoutVars>
      </dgm:prSet>
      <dgm:spPr/>
    </dgm:pt>
    <dgm:pt modelId="{E8B6A0EA-4576-4F4C-9D7E-7F97B333C52D}" type="pres">
      <dgm:prSet presAssocID="{ACCD1DA8-BF7A-F44A-87D6-F2DFED4233C4}" presName="rootComposite" presStyleCnt="0"/>
      <dgm:spPr/>
    </dgm:pt>
    <dgm:pt modelId="{C564AFBD-3F90-B241-ADEF-6549DAE56F21}" type="pres">
      <dgm:prSet presAssocID="{ACCD1DA8-BF7A-F44A-87D6-F2DFED4233C4}" presName="rootText" presStyleLbl="node4" presStyleIdx="2" presStyleCnt="6">
        <dgm:presLayoutVars>
          <dgm:chPref val="3"/>
        </dgm:presLayoutVars>
      </dgm:prSet>
      <dgm:spPr/>
    </dgm:pt>
    <dgm:pt modelId="{833E4AF6-F9CD-DC4B-A4BD-95ED6D4ACC50}" type="pres">
      <dgm:prSet presAssocID="{ACCD1DA8-BF7A-F44A-87D6-F2DFED4233C4}" presName="rootConnector" presStyleLbl="node4" presStyleIdx="2" presStyleCnt="6"/>
      <dgm:spPr/>
    </dgm:pt>
    <dgm:pt modelId="{546100E4-79B3-5044-9EE9-246AE9FF1427}" type="pres">
      <dgm:prSet presAssocID="{ACCD1DA8-BF7A-F44A-87D6-F2DFED4233C4}" presName="hierChild4" presStyleCnt="0"/>
      <dgm:spPr/>
    </dgm:pt>
    <dgm:pt modelId="{0ED8A762-76DB-B043-90D5-822BE95424A5}" type="pres">
      <dgm:prSet presAssocID="{ACCD1DA8-BF7A-F44A-87D6-F2DFED4233C4}" presName="hierChild5" presStyleCnt="0"/>
      <dgm:spPr/>
    </dgm:pt>
    <dgm:pt modelId="{368BCAD3-60D7-6F46-86A2-B6A3EF3F66E0}" type="pres">
      <dgm:prSet presAssocID="{CAF349CE-29B1-054E-B1BD-38B44E344917}" presName="hierChild5" presStyleCnt="0"/>
      <dgm:spPr/>
    </dgm:pt>
    <dgm:pt modelId="{A34EA668-68B7-174F-B186-4A79144589B3}" type="pres">
      <dgm:prSet presAssocID="{86392C70-091E-FF43-AE5A-AE08238E69DA}" presName="Name64" presStyleLbl="parChTrans1D3" presStyleIdx="1" presStyleCnt="6"/>
      <dgm:spPr/>
    </dgm:pt>
    <dgm:pt modelId="{E34ED6D5-E17F-614D-AF65-98E1C55BE278}" type="pres">
      <dgm:prSet presAssocID="{570762B6-83A9-1E46-BB77-A92123ADEC96}" presName="hierRoot2" presStyleCnt="0">
        <dgm:presLayoutVars>
          <dgm:hierBranch val="init"/>
        </dgm:presLayoutVars>
      </dgm:prSet>
      <dgm:spPr/>
    </dgm:pt>
    <dgm:pt modelId="{2F0DFAB8-785D-6A48-8446-8B0647AD8569}" type="pres">
      <dgm:prSet presAssocID="{570762B6-83A9-1E46-BB77-A92123ADEC96}" presName="rootComposite" presStyleCnt="0"/>
      <dgm:spPr/>
    </dgm:pt>
    <dgm:pt modelId="{CA61A482-FCB4-0143-AFA1-8A152EA99DAA}" type="pres">
      <dgm:prSet presAssocID="{570762B6-83A9-1E46-BB77-A92123ADEC96}" presName="rootText" presStyleLbl="node3" presStyleIdx="1" presStyleCnt="2">
        <dgm:presLayoutVars>
          <dgm:chPref val="3"/>
        </dgm:presLayoutVars>
      </dgm:prSet>
      <dgm:spPr/>
    </dgm:pt>
    <dgm:pt modelId="{87398DDD-63C4-D442-A4A2-423EB00781D5}" type="pres">
      <dgm:prSet presAssocID="{570762B6-83A9-1E46-BB77-A92123ADEC96}" presName="rootConnector" presStyleLbl="node3" presStyleIdx="1" presStyleCnt="2"/>
      <dgm:spPr/>
    </dgm:pt>
    <dgm:pt modelId="{8F350846-6353-7A4B-9AF9-3CF9491910EA}" type="pres">
      <dgm:prSet presAssocID="{570762B6-83A9-1E46-BB77-A92123ADEC96}" presName="hierChild4" presStyleCnt="0"/>
      <dgm:spPr/>
    </dgm:pt>
    <dgm:pt modelId="{AA06C787-EA9C-E543-A391-530A05AFAB60}" type="pres">
      <dgm:prSet presAssocID="{D68F4782-742B-D246-AC28-388C5097C419}" presName="Name64" presStyleLbl="parChTrans1D4" presStyleIdx="3" presStyleCnt="6"/>
      <dgm:spPr/>
    </dgm:pt>
    <dgm:pt modelId="{C99530D2-0A8C-7E4E-BCD5-C4AE33E309E3}" type="pres">
      <dgm:prSet presAssocID="{C275081A-BC20-A841-91F2-71E89FFBE68E}" presName="hierRoot2" presStyleCnt="0">
        <dgm:presLayoutVars>
          <dgm:hierBranch val="init"/>
        </dgm:presLayoutVars>
      </dgm:prSet>
      <dgm:spPr/>
    </dgm:pt>
    <dgm:pt modelId="{504A1203-CB0C-884E-96E8-31998DA2E373}" type="pres">
      <dgm:prSet presAssocID="{C275081A-BC20-A841-91F2-71E89FFBE68E}" presName="rootComposite" presStyleCnt="0"/>
      <dgm:spPr/>
    </dgm:pt>
    <dgm:pt modelId="{B43FC474-3AA8-3F4D-86E9-EB0E88E01B7E}" type="pres">
      <dgm:prSet presAssocID="{C275081A-BC20-A841-91F2-71E89FFBE68E}" presName="rootText" presStyleLbl="node4" presStyleIdx="3" presStyleCnt="6">
        <dgm:presLayoutVars>
          <dgm:chPref val="3"/>
        </dgm:presLayoutVars>
      </dgm:prSet>
      <dgm:spPr/>
    </dgm:pt>
    <dgm:pt modelId="{4661A791-36F6-EE45-8228-8F8014759CB4}" type="pres">
      <dgm:prSet presAssocID="{C275081A-BC20-A841-91F2-71E89FFBE68E}" presName="rootConnector" presStyleLbl="node4" presStyleIdx="3" presStyleCnt="6"/>
      <dgm:spPr/>
    </dgm:pt>
    <dgm:pt modelId="{4F59C642-51D0-8741-A4CF-BD0A92E8262A}" type="pres">
      <dgm:prSet presAssocID="{C275081A-BC20-A841-91F2-71E89FFBE68E}" presName="hierChild4" presStyleCnt="0"/>
      <dgm:spPr/>
    </dgm:pt>
    <dgm:pt modelId="{666C27F0-6DF4-3A42-90ED-554F5A3B6F98}" type="pres">
      <dgm:prSet presAssocID="{C275081A-BC20-A841-91F2-71E89FFBE68E}" presName="hierChild5" presStyleCnt="0"/>
      <dgm:spPr/>
    </dgm:pt>
    <dgm:pt modelId="{3710BDA9-1754-1446-91B7-2453C99ED7C4}" type="pres">
      <dgm:prSet presAssocID="{B389B382-8278-9842-B8D1-C927674C1A62}" presName="Name64" presStyleLbl="parChTrans1D4" presStyleIdx="4" presStyleCnt="6"/>
      <dgm:spPr/>
    </dgm:pt>
    <dgm:pt modelId="{7A437592-D106-5B47-BCB1-0B25C90154EA}" type="pres">
      <dgm:prSet presAssocID="{029C4076-3117-8A42-B71C-6045D81A3967}" presName="hierRoot2" presStyleCnt="0">
        <dgm:presLayoutVars>
          <dgm:hierBranch val="init"/>
        </dgm:presLayoutVars>
      </dgm:prSet>
      <dgm:spPr/>
    </dgm:pt>
    <dgm:pt modelId="{085DD895-072D-C441-A423-26B4F9D77921}" type="pres">
      <dgm:prSet presAssocID="{029C4076-3117-8A42-B71C-6045D81A3967}" presName="rootComposite" presStyleCnt="0"/>
      <dgm:spPr/>
    </dgm:pt>
    <dgm:pt modelId="{CE43D31B-CAF8-8647-A549-ED97E0D185D0}" type="pres">
      <dgm:prSet presAssocID="{029C4076-3117-8A42-B71C-6045D81A3967}" presName="rootText" presStyleLbl="node4" presStyleIdx="4" presStyleCnt="6">
        <dgm:presLayoutVars>
          <dgm:chPref val="3"/>
        </dgm:presLayoutVars>
      </dgm:prSet>
      <dgm:spPr/>
    </dgm:pt>
    <dgm:pt modelId="{AF712666-3F9A-734E-B3DB-954CCC45CABB}" type="pres">
      <dgm:prSet presAssocID="{029C4076-3117-8A42-B71C-6045D81A3967}" presName="rootConnector" presStyleLbl="node4" presStyleIdx="4" presStyleCnt="6"/>
      <dgm:spPr/>
    </dgm:pt>
    <dgm:pt modelId="{E0BEDFE7-CA9B-024D-9943-D7F7B4E3BBDF}" type="pres">
      <dgm:prSet presAssocID="{029C4076-3117-8A42-B71C-6045D81A3967}" presName="hierChild4" presStyleCnt="0"/>
      <dgm:spPr/>
    </dgm:pt>
    <dgm:pt modelId="{E30FB268-71CE-3042-98D6-254EF7A97113}" type="pres">
      <dgm:prSet presAssocID="{029C4076-3117-8A42-B71C-6045D81A3967}" presName="hierChild5" presStyleCnt="0"/>
      <dgm:spPr/>
    </dgm:pt>
    <dgm:pt modelId="{0D9CEF2D-FF72-554F-9813-6117FAD3970D}" type="pres">
      <dgm:prSet presAssocID="{D3DC3088-4DFB-484F-8B57-18ED11B7C8E5}" presName="Name64" presStyleLbl="parChTrans1D4" presStyleIdx="5" presStyleCnt="6"/>
      <dgm:spPr/>
    </dgm:pt>
    <dgm:pt modelId="{C4E2429E-48C8-C54A-9C37-7249B899C1A7}" type="pres">
      <dgm:prSet presAssocID="{3F79F4F4-666F-CF45-8747-A8FAF015756E}" presName="hierRoot2" presStyleCnt="0">
        <dgm:presLayoutVars>
          <dgm:hierBranch val="init"/>
        </dgm:presLayoutVars>
      </dgm:prSet>
      <dgm:spPr/>
    </dgm:pt>
    <dgm:pt modelId="{CC891F2C-43CB-074C-978F-7A34A745FEC6}" type="pres">
      <dgm:prSet presAssocID="{3F79F4F4-666F-CF45-8747-A8FAF015756E}" presName="rootComposite" presStyleCnt="0"/>
      <dgm:spPr/>
    </dgm:pt>
    <dgm:pt modelId="{0A03B7FD-B75C-BC43-AE4C-9D1F36DB93ED}" type="pres">
      <dgm:prSet presAssocID="{3F79F4F4-666F-CF45-8747-A8FAF015756E}" presName="rootText" presStyleLbl="node4" presStyleIdx="5" presStyleCnt="6">
        <dgm:presLayoutVars>
          <dgm:chPref val="3"/>
        </dgm:presLayoutVars>
      </dgm:prSet>
      <dgm:spPr/>
    </dgm:pt>
    <dgm:pt modelId="{B67B9B0F-2CAE-B543-9FD3-211325DA9EA4}" type="pres">
      <dgm:prSet presAssocID="{3F79F4F4-666F-CF45-8747-A8FAF015756E}" presName="rootConnector" presStyleLbl="node4" presStyleIdx="5" presStyleCnt="6"/>
      <dgm:spPr/>
    </dgm:pt>
    <dgm:pt modelId="{36E5AB53-43A8-A146-A1EB-DB2618503F83}" type="pres">
      <dgm:prSet presAssocID="{3F79F4F4-666F-CF45-8747-A8FAF015756E}" presName="hierChild4" presStyleCnt="0"/>
      <dgm:spPr/>
    </dgm:pt>
    <dgm:pt modelId="{80E37040-20EE-0E4A-AB88-AD2BAB3560B8}" type="pres">
      <dgm:prSet presAssocID="{3F79F4F4-666F-CF45-8747-A8FAF015756E}" presName="hierChild5" presStyleCnt="0"/>
      <dgm:spPr/>
    </dgm:pt>
    <dgm:pt modelId="{82D3AD16-4CC3-D34E-92BB-742875AD926A}" type="pres">
      <dgm:prSet presAssocID="{570762B6-83A9-1E46-BB77-A92123ADEC96}" presName="hierChild5" presStyleCnt="0"/>
      <dgm:spPr/>
    </dgm:pt>
    <dgm:pt modelId="{CE4F49A9-7F63-0044-9155-A80EA0DFF128}" type="pres">
      <dgm:prSet presAssocID="{E4D1863E-6561-B145-9B35-F892D9ED2F7C}" presName="hierChild7" presStyleCnt="0"/>
      <dgm:spPr/>
    </dgm:pt>
    <dgm:pt modelId="{1D219DFF-80EA-2944-BF42-8F4931F2E88B}" type="pres">
      <dgm:prSet presAssocID="{C6D34E4B-7426-A944-BDD5-4BBD96AF7F58}" presName="Name115" presStyleLbl="parChTrans1D2" presStyleIdx="1" presStyleCnt="2"/>
      <dgm:spPr/>
    </dgm:pt>
    <dgm:pt modelId="{0CBBCBA2-BA62-F141-8897-5241D22FD719}" type="pres">
      <dgm:prSet presAssocID="{41E3F64D-B2F8-4043-A7D9-6FCEC19A6BF6}" presName="hierRoot3" presStyleCnt="0">
        <dgm:presLayoutVars>
          <dgm:hierBranch val="init"/>
        </dgm:presLayoutVars>
      </dgm:prSet>
      <dgm:spPr/>
    </dgm:pt>
    <dgm:pt modelId="{5E50BEB9-2E14-DF4C-94BC-AF6FCCC78686}" type="pres">
      <dgm:prSet presAssocID="{41E3F64D-B2F8-4043-A7D9-6FCEC19A6BF6}" presName="rootComposite3" presStyleCnt="0"/>
      <dgm:spPr/>
    </dgm:pt>
    <dgm:pt modelId="{A11A0AC4-9995-2A4D-8E74-3185C76E8D49}" type="pres">
      <dgm:prSet presAssocID="{41E3F64D-B2F8-4043-A7D9-6FCEC19A6BF6}" presName="rootText3" presStyleLbl="asst1" presStyleIdx="1" presStyleCnt="6">
        <dgm:presLayoutVars>
          <dgm:chPref val="3"/>
        </dgm:presLayoutVars>
      </dgm:prSet>
      <dgm:spPr/>
    </dgm:pt>
    <dgm:pt modelId="{E5CA765F-2E1B-3C42-B316-59B638E086C4}" type="pres">
      <dgm:prSet presAssocID="{41E3F64D-B2F8-4043-A7D9-6FCEC19A6BF6}" presName="rootConnector3" presStyleLbl="asst1" presStyleIdx="1" presStyleCnt="6"/>
      <dgm:spPr/>
    </dgm:pt>
    <dgm:pt modelId="{10837B5D-519A-C748-958C-4835BD394BBE}" type="pres">
      <dgm:prSet presAssocID="{41E3F64D-B2F8-4043-A7D9-6FCEC19A6BF6}" presName="hierChild6" presStyleCnt="0"/>
      <dgm:spPr/>
    </dgm:pt>
    <dgm:pt modelId="{D4957733-54CB-5D49-B2CE-B7A8C627CAEB}" type="pres">
      <dgm:prSet presAssocID="{41E3F64D-B2F8-4043-A7D9-6FCEC19A6BF6}" presName="hierChild7" presStyleCnt="0"/>
      <dgm:spPr/>
    </dgm:pt>
    <dgm:pt modelId="{B774DAE7-F39A-F14C-95CF-6390E19FD448}" type="pres">
      <dgm:prSet presAssocID="{A1492068-9684-664D-8B29-E74A94C854FC}" presName="Name115" presStyleLbl="parChTrans1D3" presStyleIdx="2" presStyleCnt="6"/>
      <dgm:spPr/>
    </dgm:pt>
    <dgm:pt modelId="{552844E0-1ECF-0844-A9A6-1AAC55E6099C}" type="pres">
      <dgm:prSet presAssocID="{B219BA18-155D-464E-A19A-336C43BEF37A}" presName="hierRoot3" presStyleCnt="0">
        <dgm:presLayoutVars>
          <dgm:hierBranch val="init"/>
        </dgm:presLayoutVars>
      </dgm:prSet>
      <dgm:spPr/>
    </dgm:pt>
    <dgm:pt modelId="{A3E4FFA1-9E8A-EA43-883A-BA2B7DBDA0E9}" type="pres">
      <dgm:prSet presAssocID="{B219BA18-155D-464E-A19A-336C43BEF37A}" presName="rootComposite3" presStyleCnt="0"/>
      <dgm:spPr/>
    </dgm:pt>
    <dgm:pt modelId="{0DEBF506-0F29-6146-AD4A-04C70B930C53}" type="pres">
      <dgm:prSet presAssocID="{B219BA18-155D-464E-A19A-336C43BEF37A}" presName="rootText3" presStyleLbl="asst1" presStyleIdx="2" presStyleCnt="6">
        <dgm:presLayoutVars>
          <dgm:chPref val="3"/>
        </dgm:presLayoutVars>
      </dgm:prSet>
      <dgm:spPr/>
    </dgm:pt>
    <dgm:pt modelId="{A7DE4387-0BF5-774D-8AED-A84FA9E63BB5}" type="pres">
      <dgm:prSet presAssocID="{B219BA18-155D-464E-A19A-336C43BEF37A}" presName="rootConnector3" presStyleLbl="asst1" presStyleIdx="2" presStyleCnt="6"/>
      <dgm:spPr/>
    </dgm:pt>
    <dgm:pt modelId="{669C3648-BE2B-364E-90C1-F4A4D5D55BBC}" type="pres">
      <dgm:prSet presAssocID="{B219BA18-155D-464E-A19A-336C43BEF37A}" presName="hierChild6" presStyleCnt="0"/>
      <dgm:spPr/>
    </dgm:pt>
    <dgm:pt modelId="{59C12C9A-86D4-654E-A179-67B6FE0A56FB}" type="pres">
      <dgm:prSet presAssocID="{B219BA18-155D-464E-A19A-336C43BEF37A}" presName="hierChild7" presStyleCnt="0"/>
      <dgm:spPr/>
    </dgm:pt>
    <dgm:pt modelId="{C3E30A29-9A57-8344-94FB-70874808B8A0}" type="pres">
      <dgm:prSet presAssocID="{2C5767A7-F951-B947-818E-B004DCE7AD9E}" presName="Name115" presStyleLbl="parChTrans1D3" presStyleIdx="3" presStyleCnt="6"/>
      <dgm:spPr/>
    </dgm:pt>
    <dgm:pt modelId="{B78D6217-B354-E64D-A425-7F727BD0CD9D}" type="pres">
      <dgm:prSet presAssocID="{7A3DC497-58CD-994B-A516-FF2CAE2904D9}" presName="hierRoot3" presStyleCnt="0">
        <dgm:presLayoutVars>
          <dgm:hierBranch val="init"/>
        </dgm:presLayoutVars>
      </dgm:prSet>
      <dgm:spPr/>
    </dgm:pt>
    <dgm:pt modelId="{9DC10BA0-C526-DC48-9E35-C88477331901}" type="pres">
      <dgm:prSet presAssocID="{7A3DC497-58CD-994B-A516-FF2CAE2904D9}" presName="rootComposite3" presStyleCnt="0"/>
      <dgm:spPr/>
    </dgm:pt>
    <dgm:pt modelId="{CC96FB8A-C172-CF4E-A5C2-77F64C2AC53C}" type="pres">
      <dgm:prSet presAssocID="{7A3DC497-58CD-994B-A516-FF2CAE2904D9}" presName="rootText3" presStyleLbl="asst1" presStyleIdx="3" presStyleCnt="6">
        <dgm:presLayoutVars>
          <dgm:chPref val="3"/>
        </dgm:presLayoutVars>
      </dgm:prSet>
      <dgm:spPr/>
    </dgm:pt>
    <dgm:pt modelId="{BB8DE080-95ED-F74E-806D-DFAFFB2E8141}" type="pres">
      <dgm:prSet presAssocID="{7A3DC497-58CD-994B-A516-FF2CAE2904D9}" presName="rootConnector3" presStyleLbl="asst1" presStyleIdx="3" presStyleCnt="6"/>
      <dgm:spPr/>
    </dgm:pt>
    <dgm:pt modelId="{64E96193-4875-4645-9258-940ECE2D8E84}" type="pres">
      <dgm:prSet presAssocID="{7A3DC497-58CD-994B-A516-FF2CAE2904D9}" presName="hierChild6" presStyleCnt="0"/>
      <dgm:spPr/>
    </dgm:pt>
    <dgm:pt modelId="{FBC47AB6-9F9A-4048-B80F-E91E2951D542}" type="pres">
      <dgm:prSet presAssocID="{7A3DC497-58CD-994B-A516-FF2CAE2904D9}" presName="hierChild7" presStyleCnt="0"/>
      <dgm:spPr/>
    </dgm:pt>
    <dgm:pt modelId="{1859DA65-5ED3-B245-A9FF-2EED0321D16B}" type="pres">
      <dgm:prSet presAssocID="{93BF90B6-6C4D-C94A-9476-9374C58FEEC1}" presName="Name115" presStyleLbl="parChTrans1D3" presStyleIdx="4" presStyleCnt="6"/>
      <dgm:spPr/>
    </dgm:pt>
    <dgm:pt modelId="{2CEB1639-11DB-8346-8AD3-D7E742AA8BAE}" type="pres">
      <dgm:prSet presAssocID="{F286C98C-6935-E44E-9812-B6E075C05CD0}" presName="hierRoot3" presStyleCnt="0">
        <dgm:presLayoutVars>
          <dgm:hierBranch val="init"/>
        </dgm:presLayoutVars>
      </dgm:prSet>
      <dgm:spPr/>
    </dgm:pt>
    <dgm:pt modelId="{7C7A88EA-9864-6247-B823-A8A2A49E9294}" type="pres">
      <dgm:prSet presAssocID="{F286C98C-6935-E44E-9812-B6E075C05CD0}" presName="rootComposite3" presStyleCnt="0"/>
      <dgm:spPr/>
    </dgm:pt>
    <dgm:pt modelId="{D534518A-B1FC-7F4E-AA9C-B86FF4CC16C1}" type="pres">
      <dgm:prSet presAssocID="{F286C98C-6935-E44E-9812-B6E075C05CD0}" presName="rootText3" presStyleLbl="asst1" presStyleIdx="4" presStyleCnt="6">
        <dgm:presLayoutVars>
          <dgm:chPref val="3"/>
        </dgm:presLayoutVars>
      </dgm:prSet>
      <dgm:spPr/>
    </dgm:pt>
    <dgm:pt modelId="{6EEE36E6-0607-3E41-9BA4-AC2339959DB7}" type="pres">
      <dgm:prSet presAssocID="{F286C98C-6935-E44E-9812-B6E075C05CD0}" presName="rootConnector3" presStyleLbl="asst1" presStyleIdx="4" presStyleCnt="6"/>
      <dgm:spPr/>
    </dgm:pt>
    <dgm:pt modelId="{BF18B090-1D61-3E4B-A242-0CE4A4E4C4E8}" type="pres">
      <dgm:prSet presAssocID="{F286C98C-6935-E44E-9812-B6E075C05CD0}" presName="hierChild6" presStyleCnt="0"/>
      <dgm:spPr/>
    </dgm:pt>
    <dgm:pt modelId="{DBC38F9F-C532-7349-9CBA-8EAC3C02D05A}" type="pres">
      <dgm:prSet presAssocID="{F286C98C-6935-E44E-9812-B6E075C05CD0}" presName="hierChild7" presStyleCnt="0"/>
      <dgm:spPr/>
    </dgm:pt>
    <dgm:pt modelId="{BCC83425-8B47-0845-BCB7-57E995BB4888}" type="pres">
      <dgm:prSet presAssocID="{DF611F95-D9B9-1843-B48F-61F2B8E59D56}" presName="Name115" presStyleLbl="parChTrans1D3" presStyleIdx="5" presStyleCnt="6"/>
      <dgm:spPr/>
    </dgm:pt>
    <dgm:pt modelId="{863F7B7D-4C54-F34D-A14C-097EE13F9DBA}" type="pres">
      <dgm:prSet presAssocID="{5AF1DE48-540C-F846-8E74-48FA7453B12B}" presName="hierRoot3" presStyleCnt="0">
        <dgm:presLayoutVars>
          <dgm:hierBranch val="init"/>
        </dgm:presLayoutVars>
      </dgm:prSet>
      <dgm:spPr/>
    </dgm:pt>
    <dgm:pt modelId="{C581B773-7ED8-B04D-84BD-C1A19BDA17E0}" type="pres">
      <dgm:prSet presAssocID="{5AF1DE48-540C-F846-8E74-48FA7453B12B}" presName="rootComposite3" presStyleCnt="0"/>
      <dgm:spPr/>
    </dgm:pt>
    <dgm:pt modelId="{2E5D83A9-13A3-3D45-9436-7545BCC96154}" type="pres">
      <dgm:prSet presAssocID="{5AF1DE48-540C-F846-8E74-48FA7453B12B}" presName="rootText3" presStyleLbl="asst1" presStyleIdx="5" presStyleCnt="6">
        <dgm:presLayoutVars>
          <dgm:chPref val="3"/>
        </dgm:presLayoutVars>
      </dgm:prSet>
      <dgm:spPr/>
    </dgm:pt>
    <dgm:pt modelId="{16FAC721-E958-474B-8B9F-6403281D7293}" type="pres">
      <dgm:prSet presAssocID="{5AF1DE48-540C-F846-8E74-48FA7453B12B}" presName="rootConnector3" presStyleLbl="asst1" presStyleIdx="5" presStyleCnt="6"/>
      <dgm:spPr/>
    </dgm:pt>
    <dgm:pt modelId="{0C266EAD-F60B-4549-8D7C-79369F53C9DC}" type="pres">
      <dgm:prSet presAssocID="{5AF1DE48-540C-F846-8E74-48FA7453B12B}" presName="hierChild6" presStyleCnt="0"/>
      <dgm:spPr/>
    </dgm:pt>
    <dgm:pt modelId="{D7882241-8110-BF43-BB20-094BF03365F7}" type="pres">
      <dgm:prSet presAssocID="{5AF1DE48-540C-F846-8E74-48FA7453B12B}" presName="hierChild7" presStyleCnt="0"/>
      <dgm:spPr/>
    </dgm:pt>
  </dgm:ptLst>
  <dgm:cxnLst>
    <dgm:cxn modelId="{583F5E06-B665-DC40-BACA-F858D8C3D6B5}" srcId="{CAF349CE-29B1-054E-B1BD-38B44E344917}" destId="{ACCD1DA8-BF7A-F44A-87D6-F2DFED4233C4}" srcOrd="2" destOrd="0" parTransId="{03E565F8-7BBC-5C43-8C28-F0C4E2AA02D7}" sibTransId="{8B953777-39EB-7D4C-BE27-BA70AF616E90}"/>
    <dgm:cxn modelId="{72BF1B0A-8515-7747-BE2F-8948C1134B68}" type="presOf" srcId="{03E565F8-7BBC-5C43-8C28-F0C4E2AA02D7}" destId="{D8798B03-A101-0442-BDA7-8E85E20DBC93}" srcOrd="0" destOrd="0" presId="urn:microsoft.com/office/officeart/2009/3/layout/HorizontalOrganizationChart"/>
    <dgm:cxn modelId="{F1D63B0C-7B04-C54E-A308-BD05C36BB59B}" type="presOf" srcId="{E4D1863E-6561-B145-9B35-F892D9ED2F7C}" destId="{164871E7-9A41-BE41-9BEB-F4DF07DF87CD}" srcOrd="1" destOrd="0" presId="urn:microsoft.com/office/officeart/2009/3/layout/HorizontalOrganizationChart"/>
    <dgm:cxn modelId="{71A0870F-0434-E448-B76E-AF11D15CF293}" type="presOf" srcId="{B1F9A905-1BE6-6B4D-AE73-D6F2B870D196}" destId="{F61C58AF-4443-7748-8D36-49F59F90CEF7}" srcOrd="0" destOrd="0" presId="urn:microsoft.com/office/officeart/2009/3/layout/HorizontalOrganizationChart"/>
    <dgm:cxn modelId="{EA5C1D11-F9ED-6946-B036-0DC62B64CFAB}" type="presOf" srcId="{B219BA18-155D-464E-A19A-336C43BEF37A}" destId="{0DEBF506-0F29-6146-AD4A-04C70B930C53}" srcOrd="0" destOrd="0" presId="urn:microsoft.com/office/officeart/2009/3/layout/HorizontalOrganizationChart"/>
    <dgm:cxn modelId="{D7923215-1E64-BC43-BBE8-B8D9AA5E7558}" srcId="{570762B6-83A9-1E46-BB77-A92123ADEC96}" destId="{C275081A-BC20-A841-91F2-71E89FFBE68E}" srcOrd="0" destOrd="0" parTransId="{D68F4782-742B-D246-AC28-388C5097C419}" sibTransId="{18E91926-12AA-114B-895A-4202E8365065}"/>
    <dgm:cxn modelId="{C26D3620-98B8-384F-A300-DE4ADFE879CF}" srcId="{CAF349CE-29B1-054E-B1BD-38B44E344917}" destId="{95E603E3-920D-9446-BFC7-FEB132590759}" srcOrd="1" destOrd="0" parTransId="{B0F35B0B-6E27-8746-8275-D73A9EC6CC5B}" sibTransId="{C8C9F71C-2C35-2641-A5A6-480ECEB5D746}"/>
    <dgm:cxn modelId="{FC891322-8692-5C49-9150-B2F2BF72F0E9}" type="presOf" srcId="{FA7636F6-3A9D-1847-BF6D-5594FF91E6CE}" destId="{3CDBC524-6C26-244B-87A6-E21FF5A0B07B}" srcOrd="0" destOrd="0" presId="urn:microsoft.com/office/officeart/2009/3/layout/HorizontalOrganizationChart"/>
    <dgm:cxn modelId="{51C98F28-7716-2A4C-A9BE-19AC01444DDE}" type="presOf" srcId="{D68F4782-742B-D246-AC28-388C5097C419}" destId="{AA06C787-EA9C-E543-A391-530A05AFAB60}" srcOrd="0" destOrd="0" presId="urn:microsoft.com/office/officeart/2009/3/layout/HorizontalOrganizationChart"/>
    <dgm:cxn modelId="{9FEFAF28-20FA-A24D-BBCB-1F9824C40EE0}" type="presOf" srcId="{CAF349CE-29B1-054E-B1BD-38B44E344917}" destId="{40CAD4FE-6B46-0F4C-95E9-585487D4DE17}" srcOrd="1" destOrd="0" presId="urn:microsoft.com/office/officeart/2009/3/layout/HorizontalOrganizationChart"/>
    <dgm:cxn modelId="{D1407B2A-9448-D945-BF46-7375A94EE1D5}" type="presOf" srcId="{7A3DC497-58CD-994B-A516-FF2CAE2904D9}" destId="{BB8DE080-95ED-F74E-806D-DFAFFB2E8141}" srcOrd="1" destOrd="0" presId="urn:microsoft.com/office/officeart/2009/3/layout/HorizontalOrganizationChart"/>
    <dgm:cxn modelId="{26601D43-29B0-C048-819C-66BCF1632DB0}" type="presOf" srcId="{A1492068-9684-664D-8B29-E74A94C854FC}" destId="{B774DAE7-F39A-F14C-95CF-6390E19FD448}" srcOrd="0" destOrd="0" presId="urn:microsoft.com/office/officeart/2009/3/layout/HorizontalOrganizationChart"/>
    <dgm:cxn modelId="{BC34A643-B6C8-D04C-B9D1-2B66E07F6CEA}" type="presOf" srcId="{B389B382-8278-9842-B8D1-C927674C1A62}" destId="{3710BDA9-1754-1446-91B7-2453C99ED7C4}" srcOrd="0" destOrd="0" presId="urn:microsoft.com/office/officeart/2009/3/layout/HorizontalOrganizationChart"/>
    <dgm:cxn modelId="{8F60CE45-B2E0-C24C-B028-299E97376515}" srcId="{41E3F64D-B2F8-4043-A7D9-6FCEC19A6BF6}" destId="{B219BA18-155D-464E-A19A-336C43BEF37A}" srcOrd="0" destOrd="0" parTransId="{A1492068-9684-664D-8B29-E74A94C854FC}" sibTransId="{CABA193F-85DE-5C48-8DE7-A6B094A9E578}"/>
    <dgm:cxn modelId="{B8A75046-0FE4-E940-9435-DD40C8267043}" srcId="{2477BE6B-6BB0-7940-8401-C21261DA8495}" destId="{41E3F64D-B2F8-4043-A7D9-6FCEC19A6BF6}" srcOrd="1" destOrd="0" parTransId="{C6D34E4B-7426-A944-BDD5-4BBD96AF7F58}" sibTransId="{E50C5A89-B6D2-7245-A62D-DB5D6F70B572}"/>
    <dgm:cxn modelId="{2465B249-6209-8842-BA49-7C5A2630C58B}" type="presOf" srcId="{DE3CE884-E289-2543-BB4D-E18127B37626}" destId="{E1498CF0-079A-274F-A150-0D7A75DBAFA1}" srcOrd="0" destOrd="0" presId="urn:microsoft.com/office/officeart/2009/3/layout/HorizontalOrganizationChart"/>
    <dgm:cxn modelId="{7099674C-C007-6742-815C-09F95BAF4E13}" type="presOf" srcId="{7A3DC497-58CD-994B-A516-FF2CAE2904D9}" destId="{CC96FB8A-C172-CF4E-A5C2-77F64C2AC53C}" srcOrd="0" destOrd="0" presId="urn:microsoft.com/office/officeart/2009/3/layout/HorizontalOrganizationChart"/>
    <dgm:cxn modelId="{0A4A1B4F-38A1-B644-89CA-30B32F2A1165}" srcId="{2477BE6B-6BB0-7940-8401-C21261DA8495}" destId="{E4D1863E-6561-B145-9B35-F892D9ED2F7C}" srcOrd="0" destOrd="0" parTransId="{60F8C3E4-B802-5348-AAC0-ABF1B0989B2B}" sibTransId="{87683CAB-D2F2-6F41-8171-09797E9D9A5D}"/>
    <dgm:cxn modelId="{BEB01658-CC71-A142-9CBF-0C6787859635}" type="presOf" srcId="{60F8C3E4-B802-5348-AAC0-ABF1B0989B2B}" destId="{571BD946-AE92-8648-A847-4226B032BFED}" srcOrd="0" destOrd="0" presId="urn:microsoft.com/office/officeart/2009/3/layout/HorizontalOrganizationChart"/>
    <dgm:cxn modelId="{C42D445E-32F8-DC4F-BA7F-1BF34E2186DF}" type="presOf" srcId="{3F79F4F4-666F-CF45-8747-A8FAF015756E}" destId="{B67B9B0F-2CAE-B543-9FD3-211325DA9EA4}" srcOrd="1" destOrd="0" presId="urn:microsoft.com/office/officeart/2009/3/layout/HorizontalOrganizationChart"/>
    <dgm:cxn modelId="{2BEEF95E-4D27-A14E-B015-83AD2BB2D577}" type="presOf" srcId="{2477BE6B-6BB0-7940-8401-C21261DA8495}" destId="{D6DD7F53-8DFB-DE47-B1A7-F3E83191CB3A}" srcOrd="0" destOrd="0" presId="urn:microsoft.com/office/officeart/2009/3/layout/HorizontalOrganizationChart"/>
    <dgm:cxn modelId="{16DCA260-3ED1-A04C-AF1F-04CB75E85886}" type="presOf" srcId="{DE3CE884-E289-2543-BB4D-E18127B37626}" destId="{77ADDDF8-9BB0-7A4F-9FF4-ACE0CB91D070}" srcOrd="1" destOrd="0" presId="urn:microsoft.com/office/officeart/2009/3/layout/HorizontalOrganizationChart"/>
    <dgm:cxn modelId="{A0798961-1D8B-4C40-BA3F-1A51D17800D3}" srcId="{4483E132-17DC-9144-836F-824FCF6B1FDA}" destId="{2477BE6B-6BB0-7940-8401-C21261DA8495}" srcOrd="0" destOrd="0" parTransId="{D6139DF2-EFA2-FD41-A800-96C5D6783EBA}" sibTransId="{2153BD1E-D01B-804D-82AB-42CC892F5533}"/>
    <dgm:cxn modelId="{8DAD8B65-6E87-1845-955D-52DA6A0C02C1}" type="presOf" srcId="{C6D34E4B-7426-A944-BDD5-4BBD96AF7F58}" destId="{1D219DFF-80EA-2944-BF42-8F4931F2E88B}" srcOrd="0" destOrd="0" presId="urn:microsoft.com/office/officeart/2009/3/layout/HorizontalOrganizationChart"/>
    <dgm:cxn modelId="{90568268-A0A1-1E40-BD00-029003E200CC}" srcId="{E4D1863E-6561-B145-9B35-F892D9ED2F7C}" destId="{570762B6-83A9-1E46-BB77-A92123ADEC96}" srcOrd="1" destOrd="0" parTransId="{86392C70-091E-FF43-AE5A-AE08238E69DA}" sibTransId="{8AA753B5-2185-1F44-851C-B3896148C9E3}"/>
    <dgm:cxn modelId="{8736EF69-5987-C542-A75C-2767D9D327B4}" srcId="{E4D1863E-6561-B145-9B35-F892D9ED2F7C}" destId="{CAF349CE-29B1-054E-B1BD-38B44E344917}" srcOrd="0" destOrd="0" parTransId="{FA7636F6-3A9D-1847-BF6D-5594FF91E6CE}" sibTransId="{E8F72F0C-2DF8-B747-BE81-98D18663B457}"/>
    <dgm:cxn modelId="{FF333D73-DC70-2440-87BE-F372F65EF25B}" srcId="{570762B6-83A9-1E46-BB77-A92123ADEC96}" destId="{3F79F4F4-666F-CF45-8747-A8FAF015756E}" srcOrd="2" destOrd="0" parTransId="{D3DC3088-4DFB-484F-8B57-18ED11B7C8E5}" sibTransId="{D03A61F0-F5BD-B340-B9C2-10E898F68E5E}"/>
    <dgm:cxn modelId="{6865657C-4CA8-5047-8363-C172348C7163}" type="presOf" srcId="{41E3F64D-B2F8-4043-A7D9-6FCEC19A6BF6}" destId="{E5CA765F-2E1B-3C42-B316-59B638E086C4}" srcOrd="1" destOrd="0" presId="urn:microsoft.com/office/officeart/2009/3/layout/HorizontalOrganizationChart"/>
    <dgm:cxn modelId="{06963E80-810A-214C-A483-38F8B191E6D8}" type="presOf" srcId="{2477BE6B-6BB0-7940-8401-C21261DA8495}" destId="{3D9E15B1-1901-C141-9B4B-A668E840DD20}" srcOrd="1" destOrd="0" presId="urn:microsoft.com/office/officeart/2009/3/layout/HorizontalOrganizationChart"/>
    <dgm:cxn modelId="{BA688783-D888-5D4D-81B4-E457D9F7C200}" type="presOf" srcId="{E4D1863E-6561-B145-9B35-F892D9ED2F7C}" destId="{B1273B3C-5ADC-CE49-80D5-C12894DC0507}" srcOrd="0" destOrd="0" presId="urn:microsoft.com/office/officeart/2009/3/layout/HorizontalOrganizationChart"/>
    <dgm:cxn modelId="{D0407B87-5A85-6442-917D-FCB61344CC64}" type="presOf" srcId="{4483E132-17DC-9144-836F-824FCF6B1FDA}" destId="{D78FECF8-7F63-884C-BDBF-EC8A291B149C}" srcOrd="0" destOrd="0" presId="urn:microsoft.com/office/officeart/2009/3/layout/HorizontalOrganizationChart"/>
    <dgm:cxn modelId="{8D8AC189-5910-0142-B8FA-BAE9EDE23268}" srcId="{41E3F64D-B2F8-4043-A7D9-6FCEC19A6BF6}" destId="{F286C98C-6935-E44E-9812-B6E075C05CD0}" srcOrd="2" destOrd="0" parTransId="{93BF90B6-6C4D-C94A-9476-9374C58FEEC1}" sibTransId="{668BB4B1-996D-644F-BCAB-EAC368ED49BE}"/>
    <dgm:cxn modelId="{99A2D595-1619-3B4D-BA06-C373C435CECF}" type="presOf" srcId="{2C5767A7-F951-B947-818E-B004DCE7AD9E}" destId="{C3E30A29-9A57-8344-94FB-70874808B8A0}" srcOrd="0" destOrd="0" presId="urn:microsoft.com/office/officeart/2009/3/layout/HorizontalOrganizationChart"/>
    <dgm:cxn modelId="{C363EF98-DA81-934F-8AF3-81E14B711520}" type="presOf" srcId="{F286C98C-6935-E44E-9812-B6E075C05CD0}" destId="{D534518A-B1FC-7F4E-AA9C-B86FF4CC16C1}" srcOrd="0" destOrd="0" presId="urn:microsoft.com/office/officeart/2009/3/layout/HorizontalOrganizationChart"/>
    <dgm:cxn modelId="{A8472399-E27A-AE44-A04F-77501345B13B}" type="presOf" srcId="{CAF349CE-29B1-054E-B1BD-38B44E344917}" destId="{E0389502-47A8-3447-AD81-37D48CFA510E}" srcOrd="0" destOrd="0" presId="urn:microsoft.com/office/officeart/2009/3/layout/HorizontalOrganizationChart"/>
    <dgm:cxn modelId="{EC00B4A0-C1EB-6444-B22A-A56BBBEB3C06}" type="presOf" srcId="{570762B6-83A9-1E46-BB77-A92123ADEC96}" destId="{87398DDD-63C4-D442-A4A2-423EB00781D5}" srcOrd="1" destOrd="0" presId="urn:microsoft.com/office/officeart/2009/3/layout/HorizontalOrganizationChart"/>
    <dgm:cxn modelId="{672815A2-E2AD-6245-A164-6C48A668BC89}" type="presOf" srcId="{95E603E3-920D-9446-BFC7-FEB132590759}" destId="{482ADAFF-32C7-5744-AF03-E8BF3437008D}" srcOrd="1" destOrd="0" presId="urn:microsoft.com/office/officeart/2009/3/layout/HorizontalOrganizationChart"/>
    <dgm:cxn modelId="{A8C916AA-CCBA-B64F-BA96-F479CBDB7F3D}" type="presOf" srcId="{C275081A-BC20-A841-91F2-71E89FFBE68E}" destId="{4661A791-36F6-EE45-8228-8F8014759CB4}" srcOrd="1" destOrd="0" presId="urn:microsoft.com/office/officeart/2009/3/layout/HorizontalOrganizationChart"/>
    <dgm:cxn modelId="{265AFBAE-6EF6-F141-A984-47B9B95CA577}" srcId="{41E3F64D-B2F8-4043-A7D9-6FCEC19A6BF6}" destId="{5AF1DE48-540C-F846-8E74-48FA7453B12B}" srcOrd="3" destOrd="0" parTransId="{DF611F95-D9B9-1843-B48F-61F2B8E59D56}" sibTransId="{9B15ACAE-F391-CD47-AF15-EA668396F4E1}"/>
    <dgm:cxn modelId="{762D0FB4-F173-F14E-84D5-E351725E636E}" type="presOf" srcId="{F286C98C-6935-E44E-9812-B6E075C05CD0}" destId="{6EEE36E6-0607-3E41-9BA4-AC2339959DB7}" srcOrd="1" destOrd="0" presId="urn:microsoft.com/office/officeart/2009/3/layout/HorizontalOrganizationChart"/>
    <dgm:cxn modelId="{9F9678B6-62AA-714E-B665-180113678FC4}" type="presOf" srcId="{ACCD1DA8-BF7A-F44A-87D6-F2DFED4233C4}" destId="{833E4AF6-F9CD-DC4B-A4BD-95ED6D4ACC50}" srcOrd="1" destOrd="0" presId="urn:microsoft.com/office/officeart/2009/3/layout/HorizontalOrganizationChart"/>
    <dgm:cxn modelId="{6604E3B8-D43F-E745-8E02-E24727F7ADFD}" type="presOf" srcId="{C275081A-BC20-A841-91F2-71E89FFBE68E}" destId="{B43FC474-3AA8-3F4D-86E9-EB0E88E01B7E}" srcOrd="0" destOrd="0" presId="urn:microsoft.com/office/officeart/2009/3/layout/HorizontalOrganizationChart"/>
    <dgm:cxn modelId="{42E5CAB9-9D96-EE43-97DD-D13C66E00524}" type="presOf" srcId="{B219BA18-155D-464E-A19A-336C43BEF37A}" destId="{A7DE4387-0BF5-774D-8AED-A84FA9E63BB5}" srcOrd="1" destOrd="0" presId="urn:microsoft.com/office/officeart/2009/3/layout/HorizontalOrganizationChart"/>
    <dgm:cxn modelId="{B9751CBE-1613-434B-BBC0-713EC1B78AE0}" type="presOf" srcId="{95E603E3-920D-9446-BFC7-FEB132590759}" destId="{F59802F9-01AF-0446-BC65-DFF2E2A9E7BD}" srcOrd="0" destOrd="0" presId="urn:microsoft.com/office/officeart/2009/3/layout/HorizontalOrganizationChart"/>
    <dgm:cxn modelId="{5A3C82BF-DACF-EF40-9B53-4C42CF32CCFC}" type="presOf" srcId="{029C4076-3117-8A42-B71C-6045D81A3967}" destId="{CE43D31B-CAF8-8647-A549-ED97E0D185D0}" srcOrd="0" destOrd="0" presId="urn:microsoft.com/office/officeart/2009/3/layout/HorizontalOrganizationChart"/>
    <dgm:cxn modelId="{BA9ABAC4-16FF-A843-A737-2594563338CA}" type="presOf" srcId="{5AF1DE48-540C-F846-8E74-48FA7453B12B}" destId="{2E5D83A9-13A3-3D45-9436-7545BCC96154}" srcOrd="0" destOrd="0" presId="urn:microsoft.com/office/officeart/2009/3/layout/HorizontalOrganizationChart"/>
    <dgm:cxn modelId="{52651CC7-C10C-CA41-AE8A-E1229F3BB31E}" type="presOf" srcId="{86392C70-091E-FF43-AE5A-AE08238E69DA}" destId="{A34EA668-68B7-174F-B186-4A79144589B3}" srcOrd="0" destOrd="0" presId="urn:microsoft.com/office/officeart/2009/3/layout/HorizontalOrganizationChart"/>
    <dgm:cxn modelId="{D3B119CA-FF09-A14F-84F0-7FE89C53B81C}" srcId="{570762B6-83A9-1E46-BB77-A92123ADEC96}" destId="{029C4076-3117-8A42-B71C-6045D81A3967}" srcOrd="1" destOrd="0" parTransId="{B389B382-8278-9842-B8D1-C927674C1A62}" sibTransId="{AED9F015-B483-8346-9F66-A2266F40725E}"/>
    <dgm:cxn modelId="{600499CE-367E-B546-AE76-C65CAA3EE8B8}" type="presOf" srcId="{93BF90B6-6C4D-C94A-9476-9374C58FEEC1}" destId="{1859DA65-5ED3-B245-A9FF-2EED0321D16B}" srcOrd="0" destOrd="0" presId="urn:microsoft.com/office/officeart/2009/3/layout/HorizontalOrganizationChart"/>
    <dgm:cxn modelId="{4C6BFED0-BECD-504C-9C5F-508831F7933E}" type="presOf" srcId="{570762B6-83A9-1E46-BB77-A92123ADEC96}" destId="{CA61A482-FCB4-0143-AFA1-8A152EA99DAA}" srcOrd="0" destOrd="0" presId="urn:microsoft.com/office/officeart/2009/3/layout/HorizontalOrganizationChart"/>
    <dgm:cxn modelId="{E724E6D2-C829-9D47-B228-0DD56BBDDBBF}" type="presOf" srcId="{ACCD1DA8-BF7A-F44A-87D6-F2DFED4233C4}" destId="{C564AFBD-3F90-B241-ADEF-6549DAE56F21}" srcOrd="0" destOrd="0" presId="urn:microsoft.com/office/officeart/2009/3/layout/HorizontalOrganizationChart"/>
    <dgm:cxn modelId="{9258B3E2-98B5-724E-97BB-16F1F551E6DF}" srcId="{CAF349CE-29B1-054E-B1BD-38B44E344917}" destId="{DE3CE884-E289-2543-BB4D-E18127B37626}" srcOrd="0" destOrd="0" parTransId="{B1F9A905-1BE6-6B4D-AE73-D6F2B870D196}" sibTransId="{ACFDFEE5-438B-6441-983A-4C257FE3CDC0}"/>
    <dgm:cxn modelId="{4592CDE2-8577-BE4B-935C-02275B8E6168}" type="presOf" srcId="{5AF1DE48-540C-F846-8E74-48FA7453B12B}" destId="{16FAC721-E958-474B-8B9F-6403281D7293}" srcOrd="1" destOrd="0" presId="urn:microsoft.com/office/officeart/2009/3/layout/HorizontalOrganizationChart"/>
    <dgm:cxn modelId="{108EB0E7-4BD0-C64B-AAD4-A4983BE48712}" type="presOf" srcId="{B0F35B0B-6E27-8746-8275-D73A9EC6CC5B}" destId="{A78A4C86-E2E0-6448-8184-55AA0A92BB35}" srcOrd="0" destOrd="0" presId="urn:microsoft.com/office/officeart/2009/3/layout/HorizontalOrganizationChart"/>
    <dgm:cxn modelId="{433D29E9-A96F-0A42-939E-D4F49566F212}" srcId="{41E3F64D-B2F8-4043-A7D9-6FCEC19A6BF6}" destId="{7A3DC497-58CD-994B-A516-FF2CAE2904D9}" srcOrd="1" destOrd="0" parTransId="{2C5767A7-F951-B947-818E-B004DCE7AD9E}" sibTransId="{0EED1BFB-A96E-4447-A29B-79D5B1713717}"/>
    <dgm:cxn modelId="{555FC5EC-254E-BD4D-ADBA-FA5E87F0653F}" type="presOf" srcId="{029C4076-3117-8A42-B71C-6045D81A3967}" destId="{AF712666-3F9A-734E-B3DB-954CCC45CABB}" srcOrd="1" destOrd="0" presId="urn:microsoft.com/office/officeart/2009/3/layout/HorizontalOrganizationChart"/>
    <dgm:cxn modelId="{ABE60CF6-4AF7-964F-945C-96FC3FAFBB5C}" type="presOf" srcId="{DF611F95-D9B9-1843-B48F-61F2B8E59D56}" destId="{BCC83425-8B47-0845-BCB7-57E995BB4888}" srcOrd="0" destOrd="0" presId="urn:microsoft.com/office/officeart/2009/3/layout/HorizontalOrganizationChart"/>
    <dgm:cxn modelId="{DD0B5AF7-A031-D947-806D-2E40E6A9D265}" type="presOf" srcId="{3F79F4F4-666F-CF45-8747-A8FAF015756E}" destId="{0A03B7FD-B75C-BC43-AE4C-9D1F36DB93ED}" srcOrd="0" destOrd="0" presId="urn:microsoft.com/office/officeart/2009/3/layout/HorizontalOrganizationChart"/>
    <dgm:cxn modelId="{BAA163FC-DB56-DD4C-BE43-442B76302A1A}" type="presOf" srcId="{D3DC3088-4DFB-484F-8B57-18ED11B7C8E5}" destId="{0D9CEF2D-FF72-554F-9813-6117FAD3970D}" srcOrd="0" destOrd="0" presId="urn:microsoft.com/office/officeart/2009/3/layout/HorizontalOrganizationChart"/>
    <dgm:cxn modelId="{C7888DFE-25DC-9F4B-A7E7-E261B3A75CC5}" type="presOf" srcId="{41E3F64D-B2F8-4043-A7D9-6FCEC19A6BF6}" destId="{A11A0AC4-9995-2A4D-8E74-3185C76E8D49}" srcOrd="0" destOrd="0" presId="urn:microsoft.com/office/officeart/2009/3/layout/HorizontalOrganizationChart"/>
    <dgm:cxn modelId="{EA7095C6-3E4F-1641-81D8-128CC6D4BD2A}" type="presParOf" srcId="{D78FECF8-7F63-884C-BDBF-EC8A291B149C}" destId="{98E714D1-B060-1F4D-8AF2-21E1585A07AF}" srcOrd="0" destOrd="0" presId="urn:microsoft.com/office/officeart/2009/3/layout/HorizontalOrganizationChart"/>
    <dgm:cxn modelId="{3D0475F8-DE88-BE48-8CC6-710B3E5AB978}" type="presParOf" srcId="{98E714D1-B060-1F4D-8AF2-21E1585A07AF}" destId="{722EC8DD-F5E1-504D-93DE-E234D4B77759}" srcOrd="0" destOrd="0" presId="urn:microsoft.com/office/officeart/2009/3/layout/HorizontalOrganizationChart"/>
    <dgm:cxn modelId="{8387C797-D5E9-A844-B9EE-7D30FAC13838}" type="presParOf" srcId="{722EC8DD-F5E1-504D-93DE-E234D4B77759}" destId="{D6DD7F53-8DFB-DE47-B1A7-F3E83191CB3A}" srcOrd="0" destOrd="0" presId="urn:microsoft.com/office/officeart/2009/3/layout/HorizontalOrganizationChart"/>
    <dgm:cxn modelId="{9663DA81-10F1-1A4A-8DA9-E0645374616C}" type="presParOf" srcId="{722EC8DD-F5E1-504D-93DE-E234D4B77759}" destId="{3D9E15B1-1901-C141-9B4B-A668E840DD20}" srcOrd="1" destOrd="0" presId="urn:microsoft.com/office/officeart/2009/3/layout/HorizontalOrganizationChart"/>
    <dgm:cxn modelId="{178C806A-57E5-784E-B8B2-CEC3857AC3DD}" type="presParOf" srcId="{98E714D1-B060-1F4D-8AF2-21E1585A07AF}" destId="{68DAACD5-2B48-A249-B87B-18FC9AE4CDA9}" srcOrd="1" destOrd="0" presId="urn:microsoft.com/office/officeart/2009/3/layout/HorizontalOrganizationChart"/>
    <dgm:cxn modelId="{E8027901-5F45-9342-8E36-E1DAC59262F4}" type="presParOf" srcId="{98E714D1-B060-1F4D-8AF2-21E1585A07AF}" destId="{395973B9-6349-C845-AE11-4E9E5951FF58}" srcOrd="2" destOrd="0" presId="urn:microsoft.com/office/officeart/2009/3/layout/HorizontalOrganizationChart"/>
    <dgm:cxn modelId="{E3B3D72A-61A5-1E43-BA7C-2EA4D2D60AA3}" type="presParOf" srcId="{395973B9-6349-C845-AE11-4E9E5951FF58}" destId="{571BD946-AE92-8648-A847-4226B032BFED}" srcOrd="0" destOrd="0" presId="urn:microsoft.com/office/officeart/2009/3/layout/HorizontalOrganizationChart"/>
    <dgm:cxn modelId="{21BA3E6B-B7BF-CF4C-B510-B3CA06593670}" type="presParOf" srcId="{395973B9-6349-C845-AE11-4E9E5951FF58}" destId="{F7174937-5C99-0147-939B-42D23F222B5B}" srcOrd="1" destOrd="0" presId="urn:microsoft.com/office/officeart/2009/3/layout/HorizontalOrganizationChart"/>
    <dgm:cxn modelId="{58404E9B-B526-AC48-A466-D2426CDFE551}" type="presParOf" srcId="{F7174937-5C99-0147-939B-42D23F222B5B}" destId="{5CCA1E92-F451-D646-8E68-C834406D6774}" srcOrd="0" destOrd="0" presId="urn:microsoft.com/office/officeart/2009/3/layout/HorizontalOrganizationChart"/>
    <dgm:cxn modelId="{C26EDC22-4C1C-D146-9E42-F7EBBE6D5032}" type="presParOf" srcId="{5CCA1E92-F451-D646-8E68-C834406D6774}" destId="{B1273B3C-5ADC-CE49-80D5-C12894DC0507}" srcOrd="0" destOrd="0" presId="urn:microsoft.com/office/officeart/2009/3/layout/HorizontalOrganizationChart"/>
    <dgm:cxn modelId="{11A26786-D7F8-1E48-B98E-22713BEAA57D}" type="presParOf" srcId="{5CCA1E92-F451-D646-8E68-C834406D6774}" destId="{164871E7-9A41-BE41-9BEB-F4DF07DF87CD}" srcOrd="1" destOrd="0" presId="urn:microsoft.com/office/officeart/2009/3/layout/HorizontalOrganizationChart"/>
    <dgm:cxn modelId="{C4767636-3851-0C4D-ADE5-362AAC213819}" type="presParOf" srcId="{F7174937-5C99-0147-939B-42D23F222B5B}" destId="{A846927F-63B2-9B4E-99A8-7AF593967A65}" srcOrd="1" destOrd="0" presId="urn:microsoft.com/office/officeart/2009/3/layout/HorizontalOrganizationChart"/>
    <dgm:cxn modelId="{6D755A34-3651-6147-B121-173ED7C00DFE}" type="presParOf" srcId="{A846927F-63B2-9B4E-99A8-7AF593967A65}" destId="{3CDBC524-6C26-244B-87A6-E21FF5A0B07B}" srcOrd="0" destOrd="0" presId="urn:microsoft.com/office/officeart/2009/3/layout/HorizontalOrganizationChart"/>
    <dgm:cxn modelId="{05B8BE93-E087-BF40-8C1F-CE7D0F180A77}" type="presParOf" srcId="{A846927F-63B2-9B4E-99A8-7AF593967A65}" destId="{A10A9AF7-C60D-2D40-A911-072C949EF8B5}" srcOrd="1" destOrd="0" presId="urn:microsoft.com/office/officeart/2009/3/layout/HorizontalOrganizationChart"/>
    <dgm:cxn modelId="{F9E28925-FB57-1D41-BAAE-5A88CFA88722}" type="presParOf" srcId="{A10A9AF7-C60D-2D40-A911-072C949EF8B5}" destId="{890D185B-8ADC-CB45-8CC8-6307F711F1AA}" srcOrd="0" destOrd="0" presId="urn:microsoft.com/office/officeart/2009/3/layout/HorizontalOrganizationChart"/>
    <dgm:cxn modelId="{5F045633-F1D3-6445-9CC6-6D9DFE1A6393}" type="presParOf" srcId="{890D185B-8ADC-CB45-8CC8-6307F711F1AA}" destId="{E0389502-47A8-3447-AD81-37D48CFA510E}" srcOrd="0" destOrd="0" presId="urn:microsoft.com/office/officeart/2009/3/layout/HorizontalOrganizationChart"/>
    <dgm:cxn modelId="{4DCC1EA7-A122-7941-9300-73CF33116C35}" type="presParOf" srcId="{890D185B-8ADC-CB45-8CC8-6307F711F1AA}" destId="{40CAD4FE-6B46-0F4C-95E9-585487D4DE17}" srcOrd="1" destOrd="0" presId="urn:microsoft.com/office/officeart/2009/3/layout/HorizontalOrganizationChart"/>
    <dgm:cxn modelId="{487C2B0D-0301-3441-9D0F-BCBC68568B5D}" type="presParOf" srcId="{A10A9AF7-C60D-2D40-A911-072C949EF8B5}" destId="{CB20C10D-8697-1840-954A-5D147922F2C4}" srcOrd="1" destOrd="0" presId="urn:microsoft.com/office/officeart/2009/3/layout/HorizontalOrganizationChart"/>
    <dgm:cxn modelId="{1CA003A3-5DBF-EA4F-838C-403CBF30F95A}" type="presParOf" srcId="{CB20C10D-8697-1840-954A-5D147922F2C4}" destId="{F61C58AF-4443-7748-8D36-49F59F90CEF7}" srcOrd="0" destOrd="0" presId="urn:microsoft.com/office/officeart/2009/3/layout/HorizontalOrganizationChart"/>
    <dgm:cxn modelId="{A66AC6DE-AD71-1845-B881-2116AC165D3F}" type="presParOf" srcId="{CB20C10D-8697-1840-954A-5D147922F2C4}" destId="{98AC5828-0FEE-7442-A0A5-58791954E028}" srcOrd="1" destOrd="0" presId="urn:microsoft.com/office/officeart/2009/3/layout/HorizontalOrganizationChart"/>
    <dgm:cxn modelId="{B249DA1A-C99A-9845-827A-F99987F0D702}" type="presParOf" srcId="{98AC5828-0FEE-7442-A0A5-58791954E028}" destId="{6748007D-A02C-6440-B166-3B8B0B355156}" srcOrd="0" destOrd="0" presId="urn:microsoft.com/office/officeart/2009/3/layout/HorizontalOrganizationChart"/>
    <dgm:cxn modelId="{3CE9E69E-B0F3-2B4C-AE37-1FD0A0DF274E}" type="presParOf" srcId="{6748007D-A02C-6440-B166-3B8B0B355156}" destId="{E1498CF0-079A-274F-A150-0D7A75DBAFA1}" srcOrd="0" destOrd="0" presId="urn:microsoft.com/office/officeart/2009/3/layout/HorizontalOrganizationChart"/>
    <dgm:cxn modelId="{6247E6A2-1FB8-E941-937D-8F97BA0E56EC}" type="presParOf" srcId="{6748007D-A02C-6440-B166-3B8B0B355156}" destId="{77ADDDF8-9BB0-7A4F-9FF4-ACE0CB91D070}" srcOrd="1" destOrd="0" presId="urn:microsoft.com/office/officeart/2009/3/layout/HorizontalOrganizationChart"/>
    <dgm:cxn modelId="{FBF1E191-697E-604D-919E-FF3C90A2E8AC}" type="presParOf" srcId="{98AC5828-0FEE-7442-A0A5-58791954E028}" destId="{419F74A4-9A01-AE4E-B2DF-CB3B20634A94}" srcOrd="1" destOrd="0" presId="urn:microsoft.com/office/officeart/2009/3/layout/HorizontalOrganizationChart"/>
    <dgm:cxn modelId="{705322ED-C18D-6848-B820-59390EBADD55}" type="presParOf" srcId="{98AC5828-0FEE-7442-A0A5-58791954E028}" destId="{03C928FF-B7B0-9644-8038-EFBC5DE5F908}" srcOrd="2" destOrd="0" presId="urn:microsoft.com/office/officeart/2009/3/layout/HorizontalOrganizationChart"/>
    <dgm:cxn modelId="{B87D091F-7D52-7C42-B561-5B627E9054A8}" type="presParOf" srcId="{CB20C10D-8697-1840-954A-5D147922F2C4}" destId="{A78A4C86-E2E0-6448-8184-55AA0A92BB35}" srcOrd="2" destOrd="0" presId="urn:microsoft.com/office/officeart/2009/3/layout/HorizontalOrganizationChart"/>
    <dgm:cxn modelId="{46B104BF-1783-DF43-BA29-B6DB397A9E5D}" type="presParOf" srcId="{CB20C10D-8697-1840-954A-5D147922F2C4}" destId="{2FE06B7A-DABE-7C4A-837F-3E59C4D24699}" srcOrd="3" destOrd="0" presId="urn:microsoft.com/office/officeart/2009/3/layout/HorizontalOrganizationChart"/>
    <dgm:cxn modelId="{A98A5E79-C2EF-7844-9033-D0B5B92F4449}" type="presParOf" srcId="{2FE06B7A-DABE-7C4A-837F-3E59C4D24699}" destId="{BEEA806E-E3D3-EC4A-9320-1712D4C8F718}" srcOrd="0" destOrd="0" presId="urn:microsoft.com/office/officeart/2009/3/layout/HorizontalOrganizationChart"/>
    <dgm:cxn modelId="{D6B56DF6-CCC3-0D49-A17B-AC26BFB183A2}" type="presParOf" srcId="{BEEA806E-E3D3-EC4A-9320-1712D4C8F718}" destId="{F59802F9-01AF-0446-BC65-DFF2E2A9E7BD}" srcOrd="0" destOrd="0" presId="urn:microsoft.com/office/officeart/2009/3/layout/HorizontalOrganizationChart"/>
    <dgm:cxn modelId="{370B0F86-0685-E141-AD53-20BFED39BDE6}" type="presParOf" srcId="{BEEA806E-E3D3-EC4A-9320-1712D4C8F718}" destId="{482ADAFF-32C7-5744-AF03-E8BF3437008D}" srcOrd="1" destOrd="0" presId="urn:microsoft.com/office/officeart/2009/3/layout/HorizontalOrganizationChart"/>
    <dgm:cxn modelId="{E7AFB432-895D-FC42-AF9D-BB2D4803B008}" type="presParOf" srcId="{2FE06B7A-DABE-7C4A-837F-3E59C4D24699}" destId="{3287E06C-4E21-D14E-8511-62ACC8A4E2C1}" srcOrd="1" destOrd="0" presId="urn:microsoft.com/office/officeart/2009/3/layout/HorizontalOrganizationChart"/>
    <dgm:cxn modelId="{501B4265-F27C-4843-84B0-6F6D3362DA1B}" type="presParOf" srcId="{2FE06B7A-DABE-7C4A-837F-3E59C4D24699}" destId="{DBB45818-1CE1-D545-B899-444C0D3A29E1}" srcOrd="2" destOrd="0" presId="urn:microsoft.com/office/officeart/2009/3/layout/HorizontalOrganizationChart"/>
    <dgm:cxn modelId="{019121F6-DF9E-A847-B641-24BA3BCA6902}" type="presParOf" srcId="{CB20C10D-8697-1840-954A-5D147922F2C4}" destId="{D8798B03-A101-0442-BDA7-8E85E20DBC93}" srcOrd="4" destOrd="0" presId="urn:microsoft.com/office/officeart/2009/3/layout/HorizontalOrganizationChart"/>
    <dgm:cxn modelId="{1734C0DD-397F-284E-8B8B-4ABDFE380195}" type="presParOf" srcId="{CB20C10D-8697-1840-954A-5D147922F2C4}" destId="{36F0D3E6-F81C-EA42-A2B3-2A09A7B2FF9C}" srcOrd="5" destOrd="0" presId="urn:microsoft.com/office/officeart/2009/3/layout/HorizontalOrganizationChart"/>
    <dgm:cxn modelId="{70079065-60D8-F742-BEA7-B2B4CA69136F}" type="presParOf" srcId="{36F0D3E6-F81C-EA42-A2B3-2A09A7B2FF9C}" destId="{E8B6A0EA-4576-4F4C-9D7E-7F97B333C52D}" srcOrd="0" destOrd="0" presId="urn:microsoft.com/office/officeart/2009/3/layout/HorizontalOrganizationChart"/>
    <dgm:cxn modelId="{7A804170-84B7-5546-ABC3-654C616F8B04}" type="presParOf" srcId="{E8B6A0EA-4576-4F4C-9D7E-7F97B333C52D}" destId="{C564AFBD-3F90-B241-ADEF-6549DAE56F21}" srcOrd="0" destOrd="0" presId="urn:microsoft.com/office/officeart/2009/3/layout/HorizontalOrganizationChart"/>
    <dgm:cxn modelId="{A1AFFE24-7C52-E247-A21C-16F30AA0C079}" type="presParOf" srcId="{E8B6A0EA-4576-4F4C-9D7E-7F97B333C52D}" destId="{833E4AF6-F9CD-DC4B-A4BD-95ED6D4ACC50}" srcOrd="1" destOrd="0" presId="urn:microsoft.com/office/officeart/2009/3/layout/HorizontalOrganizationChart"/>
    <dgm:cxn modelId="{0E86ECD9-A040-714E-9ECA-3BB0B18A6411}" type="presParOf" srcId="{36F0D3E6-F81C-EA42-A2B3-2A09A7B2FF9C}" destId="{546100E4-79B3-5044-9EE9-246AE9FF1427}" srcOrd="1" destOrd="0" presId="urn:microsoft.com/office/officeart/2009/3/layout/HorizontalOrganizationChart"/>
    <dgm:cxn modelId="{7D01E434-2CE8-4B44-93D9-47D40BFCC8E2}" type="presParOf" srcId="{36F0D3E6-F81C-EA42-A2B3-2A09A7B2FF9C}" destId="{0ED8A762-76DB-B043-90D5-822BE95424A5}" srcOrd="2" destOrd="0" presId="urn:microsoft.com/office/officeart/2009/3/layout/HorizontalOrganizationChart"/>
    <dgm:cxn modelId="{2A7A567F-FDC2-1A40-8BC1-461E545B202F}" type="presParOf" srcId="{A10A9AF7-C60D-2D40-A911-072C949EF8B5}" destId="{368BCAD3-60D7-6F46-86A2-B6A3EF3F66E0}" srcOrd="2" destOrd="0" presId="urn:microsoft.com/office/officeart/2009/3/layout/HorizontalOrganizationChart"/>
    <dgm:cxn modelId="{82D69E56-0A2C-D94F-8884-9A0B8F4BED79}" type="presParOf" srcId="{A846927F-63B2-9B4E-99A8-7AF593967A65}" destId="{A34EA668-68B7-174F-B186-4A79144589B3}" srcOrd="2" destOrd="0" presId="urn:microsoft.com/office/officeart/2009/3/layout/HorizontalOrganizationChart"/>
    <dgm:cxn modelId="{DA644FFB-4DC1-054D-8934-DD9AD1CF6E6C}" type="presParOf" srcId="{A846927F-63B2-9B4E-99A8-7AF593967A65}" destId="{E34ED6D5-E17F-614D-AF65-98E1C55BE278}" srcOrd="3" destOrd="0" presId="urn:microsoft.com/office/officeart/2009/3/layout/HorizontalOrganizationChart"/>
    <dgm:cxn modelId="{17B70B4B-5E96-0742-ADBC-04C7453D0ED1}" type="presParOf" srcId="{E34ED6D5-E17F-614D-AF65-98E1C55BE278}" destId="{2F0DFAB8-785D-6A48-8446-8B0647AD8569}" srcOrd="0" destOrd="0" presId="urn:microsoft.com/office/officeart/2009/3/layout/HorizontalOrganizationChart"/>
    <dgm:cxn modelId="{99D3BB42-1E85-8C46-859D-18F521D3EA60}" type="presParOf" srcId="{2F0DFAB8-785D-6A48-8446-8B0647AD8569}" destId="{CA61A482-FCB4-0143-AFA1-8A152EA99DAA}" srcOrd="0" destOrd="0" presId="urn:microsoft.com/office/officeart/2009/3/layout/HorizontalOrganizationChart"/>
    <dgm:cxn modelId="{22D2376C-0FB8-5842-A004-79A56B9913F7}" type="presParOf" srcId="{2F0DFAB8-785D-6A48-8446-8B0647AD8569}" destId="{87398DDD-63C4-D442-A4A2-423EB00781D5}" srcOrd="1" destOrd="0" presId="urn:microsoft.com/office/officeart/2009/3/layout/HorizontalOrganizationChart"/>
    <dgm:cxn modelId="{FD662E2C-26FC-694B-8039-C52D2D5A8253}" type="presParOf" srcId="{E34ED6D5-E17F-614D-AF65-98E1C55BE278}" destId="{8F350846-6353-7A4B-9AF9-3CF9491910EA}" srcOrd="1" destOrd="0" presId="urn:microsoft.com/office/officeart/2009/3/layout/HorizontalOrganizationChart"/>
    <dgm:cxn modelId="{2B6E5545-C058-C84F-BE86-780E85426679}" type="presParOf" srcId="{8F350846-6353-7A4B-9AF9-3CF9491910EA}" destId="{AA06C787-EA9C-E543-A391-530A05AFAB60}" srcOrd="0" destOrd="0" presId="urn:microsoft.com/office/officeart/2009/3/layout/HorizontalOrganizationChart"/>
    <dgm:cxn modelId="{97FF7E7E-F17F-2844-9E01-34A67A35054C}" type="presParOf" srcId="{8F350846-6353-7A4B-9AF9-3CF9491910EA}" destId="{C99530D2-0A8C-7E4E-BCD5-C4AE33E309E3}" srcOrd="1" destOrd="0" presId="urn:microsoft.com/office/officeart/2009/3/layout/HorizontalOrganizationChart"/>
    <dgm:cxn modelId="{249806FE-86C7-DD48-8941-5FF2161DF532}" type="presParOf" srcId="{C99530D2-0A8C-7E4E-BCD5-C4AE33E309E3}" destId="{504A1203-CB0C-884E-96E8-31998DA2E373}" srcOrd="0" destOrd="0" presId="urn:microsoft.com/office/officeart/2009/3/layout/HorizontalOrganizationChart"/>
    <dgm:cxn modelId="{1D10F254-682E-F046-AA09-FE6F694E7A6B}" type="presParOf" srcId="{504A1203-CB0C-884E-96E8-31998DA2E373}" destId="{B43FC474-3AA8-3F4D-86E9-EB0E88E01B7E}" srcOrd="0" destOrd="0" presId="urn:microsoft.com/office/officeart/2009/3/layout/HorizontalOrganizationChart"/>
    <dgm:cxn modelId="{9E84236B-EC9A-6549-9939-F235ED7E0706}" type="presParOf" srcId="{504A1203-CB0C-884E-96E8-31998DA2E373}" destId="{4661A791-36F6-EE45-8228-8F8014759CB4}" srcOrd="1" destOrd="0" presId="urn:microsoft.com/office/officeart/2009/3/layout/HorizontalOrganizationChart"/>
    <dgm:cxn modelId="{CB6D8221-5C2F-1B48-8D9E-A3D21DE7FB9B}" type="presParOf" srcId="{C99530D2-0A8C-7E4E-BCD5-C4AE33E309E3}" destId="{4F59C642-51D0-8741-A4CF-BD0A92E8262A}" srcOrd="1" destOrd="0" presId="urn:microsoft.com/office/officeart/2009/3/layout/HorizontalOrganizationChart"/>
    <dgm:cxn modelId="{09414C1F-83E0-1642-BE9C-AE6C6911066B}" type="presParOf" srcId="{C99530D2-0A8C-7E4E-BCD5-C4AE33E309E3}" destId="{666C27F0-6DF4-3A42-90ED-554F5A3B6F98}" srcOrd="2" destOrd="0" presId="urn:microsoft.com/office/officeart/2009/3/layout/HorizontalOrganizationChart"/>
    <dgm:cxn modelId="{62575276-53AA-724A-9A82-EB2AE849F89F}" type="presParOf" srcId="{8F350846-6353-7A4B-9AF9-3CF9491910EA}" destId="{3710BDA9-1754-1446-91B7-2453C99ED7C4}" srcOrd="2" destOrd="0" presId="urn:microsoft.com/office/officeart/2009/3/layout/HorizontalOrganizationChart"/>
    <dgm:cxn modelId="{0D42CF79-6419-AD47-8DDE-E3585205D893}" type="presParOf" srcId="{8F350846-6353-7A4B-9AF9-3CF9491910EA}" destId="{7A437592-D106-5B47-BCB1-0B25C90154EA}" srcOrd="3" destOrd="0" presId="urn:microsoft.com/office/officeart/2009/3/layout/HorizontalOrganizationChart"/>
    <dgm:cxn modelId="{20FD4BA1-ACFB-5742-8D7B-DB8D5F41AE89}" type="presParOf" srcId="{7A437592-D106-5B47-BCB1-0B25C90154EA}" destId="{085DD895-072D-C441-A423-26B4F9D77921}" srcOrd="0" destOrd="0" presId="urn:microsoft.com/office/officeart/2009/3/layout/HorizontalOrganizationChart"/>
    <dgm:cxn modelId="{19D7E8E7-C536-DC46-ACF6-3C7E9EF7B1D8}" type="presParOf" srcId="{085DD895-072D-C441-A423-26B4F9D77921}" destId="{CE43D31B-CAF8-8647-A549-ED97E0D185D0}" srcOrd="0" destOrd="0" presId="urn:microsoft.com/office/officeart/2009/3/layout/HorizontalOrganizationChart"/>
    <dgm:cxn modelId="{AAD91020-CFE2-1048-A62C-1B50901FED74}" type="presParOf" srcId="{085DD895-072D-C441-A423-26B4F9D77921}" destId="{AF712666-3F9A-734E-B3DB-954CCC45CABB}" srcOrd="1" destOrd="0" presId="urn:microsoft.com/office/officeart/2009/3/layout/HorizontalOrganizationChart"/>
    <dgm:cxn modelId="{2AAE1BF0-C3AB-AD4D-A399-508030F312E2}" type="presParOf" srcId="{7A437592-D106-5B47-BCB1-0B25C90154EA}" destId="{E0BEDFE7-CA9B-024D-9943-D7F7B4E3BBDF}" srcOrd="1" destOrd="0" presId="urn:microsoft.com/office/officeart/2009/3/layout/HorizontalOrganizationChart"/>
    <dgm:cxn modelId="{38588D44-BBFF-E245-82FA-A96BA471629C}" type="presParOf" srcId="{7A437592-D106-5B47-BCB1-0B25C90154EA}" destId="{E30FB268-71CE-3042-98D6-254EF7A97113}" srcOrd="2" destOrd="0" presId="urn:microsoft.com/office/officeart/2009/3/layout/HorizontalOrganizationChart"/>
    <dgm:cxn modelId="{66B15653-409E-6F4F-B0B7-63E3ACF62A0A}" type="presParOf" srcId="{8F350846-6353-7A4B-9AF9-3CF9491910EA}" destId="{0D9CEF2D-FF72-554F-9813-6117FAD3970D}" srcOrd="4" destOrd="0" presId="urn:microsoft.com/office/officeart/2009/3/layout/HorizontalOrganizationChart"/>
    <dgm:cxn modelId="{CC66684E-B6FC-F745-BFD5-A0A7A00A5DB7}" type="presParOf" srcId="{8F350846-6353-7A4B-9AF9-3CF9491910EA}" destId="{C4E2429E-48C8-C54A-9C37-7249B899C1A7}" srcOrd="5" destOrd="0" presId="urn:microsoft.com/office/officeart/2009/3/layout/HorizontalOrganizationChart"/>
    <dgm:cxn modelId="{76444D6A-34DC-6345-8FE7-1F5E4FBCB36D}" type="presParOf" srcId="{C4E2429E-48C8-C54A-9C37-7249B899C1A7}" destId="{CC891F2C-43CB-074C-978F-7A34A745FEC6}" srcOrd="0" destOrd="0" presId="urn:microsoft.com/office/officeart/2009/3/layout/HorizontalOrganizationChart"/>
    <dgm:cxn modelId="{5E83416D-44D7-4344-8A7D-0271BA26C6B3}" type="presParOf" srcId="{CC891F2C-43CB-074C-978F-7A34A745FEC6}" destId="{0A03B7FD-B75C-BC43-AE4C-9D1F36DB93ED}" srcOrd="0" destOrd="0" presId="urn:microsoft.com/office/officeart/2009/3/layout/HorizontalOrganizationChart"/>
    <dgm:cxn modelId="{EB55449F-2409-2347-8F14-EE8086D5D7D2}" type="presParOf" srcId="{CC891F2C-43CB-074C-978F-7A34A745FEC6}" destId="{B67B9B0F-2CAE-B543-9FD3-211325DA9EA4}" srcOrd="1" destOrd="0" presId="urn:microsoft.com/office/officeart/2009/3/layout/HorizontalOrganizationChart"/>
    <dgm:cxn modelId="{C9D01C4A-7C9F-D348-93B0-D4E6D5DAD3C1}" type="presParOf" srcId="{C4E2429E-48C8-C54A-9C37-7249B899C1A7}" destId="{36E5AB53-43A8-A146-A1EB-DB2618503F83}" srcOrd="1" destOrd="0" presId="urn:microsoft.com/office/officeart/2009/3/layout/HorizontalOrganizationChart"/>
    <dgm:cxn modelId="{783DEDA1-3436-624A-A5D6-F1074ADCFB97}" type="presParOf" srcId="{C4E2429E-48C8-C54A-9C37-7249B899C1A7}" destId="{80E37040-20EE-0E4A-AB88-AD2BAB3560B8}" srcOrd="2" destOrd="0" presId="urn:microsoft.com/office/officeart/2009/3/layout/HorizontalOrganizationChart"/>
    <dgm:cxn modelId="{D84A1252-8A18-EC45-9878-3038025C50E9}" type="presParOf" srcId="{E34ED6D5-E17F-614D-AF65-98E1C55BE278}" destId="{82D3AD16-4CC3-D34E-92BB-742875AD926A}" srcOrd="2" destOrd="0" presId="urn:microsoft.com/office/officeart/2009/3/layout/HorizontalOrganizationChart"/>
    <dgm:cxn modelId="{C600E824-2285-A544-8BBD-C690766D9F94}" type="presParOf" srcId="{F7174937-5C99-0147-939B-42D23F222B5B}" destId="{CE4F49A9-7F63-0044-9155-A80EA0DFF128}" srcOrd="2" destOrd="0" presId="urn:microsoft.com/office/officeart/2009/3/layout/HorizontalOrganizationChart"/>
    <dgm:cxn modelId="{96CC3128-0072-1A40-B032-BBFF7D5B5B0B}" type="presParOf" srcId="{395973B9-6349-C845-AE11-4E9E5951FF58}" destId="{1D219DFF-80EA-2944-BF42-8F4931F2E88B}" srcOrd="2" destOrd="0" presId="urn:microsoft.com/office/officeart/2009/3/layout/HorizontalOrganizationChart"/>
    <dgm:cxn modelId="{87DAE238-68EE-6942-9437-98AD98AF11E4}" type="presParOf" srcId="{395973B9-6349-C845-AE11-4E9E5951FF58}" destId="{0CBBCBA2-BA62-F141-8897-5241D22FD719}" srcOrd="3" destOrd="0" presId="urn:microsoft.com/office/officeart/2009/3/layout/HorizontalOrganizationChart"/>
    <dgm:cxn modelId="{FDCD3D62-F619-6541-ADB7-9B227378CB8E}" type="presParOf" srcId="{0CBBCBA2-BA62-F141-8897-5241D22FD719}" destId="{5E50BEB9-2E14-DF4C-94BC-AF6FCCC78686}" srcOrd="0" destOrd="0" presId="urn:microsoft.com/office/officeart/2009/3/layout/HorizontalOrganizationChart"/>
    <dgm:cxn modelId="{75004279-C0D3-0B49-818A-0EAD27F44651}" type="presParOf" srcId="{5E50BEB9-2E14-DF4C-94BC-AF6FCCC78686}" destId="{A11A0AC4-9995-2A4D-8E74-3185C76E8D49}" srcOrd="0" destOrd="0" presId="urn:microsoft.com/office/officeart/2009/3/layout/HorizontalOrganizationChart"/>
    <dgm:cxn modelId="{CD5AA031-44F3-6B4B-BD28-6BF43E0DB5DD}" type="presParOf" srcId="{5E50BEB9-2E14-DF4C-94BC-AF6FCCC78686}" destId="{E5CA765F-2E1B-3C42-B316-59B638E086C4}" srcOrd="1" destOrd="0" presId="urn:microsoft.com/office/officeart/2009/3/layout/HorizontalOrganizationChart"/>
    <dgm:cxn modelId="{B81545F3-B1BA-394D-823E-AABF3248331E}" type="presParOf" srcId="{0CBBCBA2-BA62-F141-8897-5241D22FD719}" destId="{10837B5D-519A-C748-958C-4835BD394BBE}" srcOrd="1" destOrd="0" presId="urn:microsoft.com/office/officeart/2009/3/layout/HorizontalOrganizationChart"/>
    <dgm:cxn modelId="{277958DE-D698-7446-955F-70F2385C072C}" type="presParOf" srcId="{0CBBCBA2-BA62-F141-8897-5241D22FD719}" destId="{D4957733-54CB-5D49-B2CE-B7A8C627CAEB}" srcOrd="2" destOrd="0" presId="urn:microsoft.com/office/officeart/2009/3/layout/HorizontalOrganizationChart"/>
    <dgm:cxn modelId="{8C285F31-BDF3-BC42-84C7-51E7A46A615E}" type="presParOf" srcId="{D4957733-54CB-5D49-B2CE-B7A8C627CAEB}" destId="{B774DAE7-F39A-F14C-95CF-6390E19FD448}" srcOrd="0" destOrd="0" presId="urn:microsoft.com/office/officeart/2009/3/layout/HorizontalOrganizationChart"/>
    <dgm:cxn modelId="{240C9FFC-57CF-8943-B394-A4056BBBB8EA}" type="presParOf" srcId="{D4957733-54CB-5D49-B2CE-B7A8C627CAEB}" destId="{552844E0-1ECF-0844-A9A6-1AAC55E6099C}" srcOrd="1" destOrd="0" presId="urn:microsoft.com/office/officeart/2009/3/layout/HorizontalOrganizationChart"/>
    <dgm:cxn modelId="{4CA1FC8D-AD70-2242-B55A-412330712ABB}" type="presParOf" srcId="{552844E0-1ECF-0844-A9A6-1AAC55E6099C}" destId="{A3E4FFA1-9E8A-EA43-883A-BA2B7DBDA0E9}" srcOrd="0" destOrd="0" presId="urn:microsoft.com/office/officeart/2009/3/layout/HorizontalOrganizationChart"/>
    <dgm:cxn modelId="{568BD170-C7E3-5F46-A3AC-5FB8B76947AB}" type="presParOf" srcId="{A3E4FFA1-9E8A-EA43-883A-BA2B7DBDA0E9}" destId="{0DEBF506-0F29-6146-AD4A-04C70B930C53}" srcOrd="0" destOrd="0" presId="urn:microsoft.com/office/officeart/2009/3/layout/HorizontalOrganizationChart"/>
    <dgm:cxn modelId="{020B2D83-D462-884D-B221-D0F6E41C862E}" type="presParOf" srcId="{A3E4FFA1-9E8A-EA43-883A-BA2B7DBDA0E9}" destId="{A7DE4387-0BF5-774D-8AED-A84FA9E63BB5}" srcOrd="1" destOrd="0" presId="urn:microsoft.com/office/officeart/2009/3/layout/HorizontalOrganizationChart"/>
    <dgm:cxn modelId="{A7CD884F-D013-754C-A776-CA45E68268E0}" type="presParOf" srcId="{552844E0-1ECF-0844-A9A6-1AAC55E6099C}" destId="{669C3648-BE2B-364E-90C1-F4A4D5D55BBC}" srcOrd="1" destOrd="0" presId="urn:microsoft.com/office/officeart/2009/3/layout/HorizontalOrganizationChart"/>
    <dgm:cxn modelId="{E5DF954E-C400-AD47-863D-DA7BC6FD7653}" type="presParOf" srcId="{552844E0-1ECF-0844-A9A6-1AAC55E6099C}" destId="{59C12C9A-86D4-654E-A179-67B6FE0A56FB}" srcOrd="2" destOrd="0" presId="urn:microsoft.com/office/officeart/2009/3/layout/HorizontalOrganizationChart"/>
    <dgm:cxn modelId="{BD434B62-0E1A-2440-B68F-FED9E30D60EC}" type="presParOf" srcId="{D4957733-54CB-5D49-B2CE-B7A8C627CAEB}" destId="{C3E30A29-9A57-8344-94FB-70874808B8A0}" srcOrd="2" destOrd="0" presId="urn:microsoft.com/office/officeart/2009/3/layout/HorizontalOrganizationChart"/>
    <dgm:cxn modelId="{FD7D448A-7AD3-9F41-BE6C-02A6020E321B}" type="presParOf" srcId="{D4957733-54CB-5D49-B2CE-B7A8C627CAEB}" destId="{B78D6217-B354-E64D-A425-7F727BD0CD9D}" srcOrd="3" destOrd="0" presId="urn:microsoft.com/office/officeart/2009/3/layout/HorizontalOrganizationChart"/>
    <dgm:cxn modelId="{5A9B6934-EB0E-024F-913E-310DEB19FE31}" type="presParOf" srcId="{B78D6217-B354-E64D-A425-7F727BD0CD9D}" destId="{9DC10BA0-C526-DC48-9E35-C88477331901}" srcOrd="0" destOrd="0" presId="urn:microsoft.com/office/officeart/2009/3/layout/HorizontalOrganizationChart"/>
    <dgm:cxn modelId="{C57E4E3B-E2F0-854A-850A-AA34C4098944}" type="presParOf" srcId="{9DC10BA0-C526-DC48-9E35-C88477331901}" destId="{CC96FB8A-C172-CF4E-A5C2-77F64C2AC53C}" srcOrd="0" destOrd="0" presId="urn:microsoft.com/office/officeart/2009/3/layout/HorizontalOrganizationChart"/>
    <dgm:cxn modelId="{56806A56-F2E9-604A-9C2B-AFFD07221AB8}" type="presParOf" srcId="{9DC10BA0-C526-DC48-9E35-C88477331901}" destId="{BB8DE080-95ED-F74E-806D-DFAFFB2E8141}" srcOrd="1" destOrd="0" presId="urn:microsoft.com/office/officeart/2009/3/layout/HorizontalOrganizationChart"/>
    <dgm:cxn modelId="{DDDF4116-2552-044F-B7D2-C16E3A361056}" type="presParOf" srcId="{B78D6217-B354-E64D-A425-7F727BD0CD9D}" destId="{64E96193-4875-4645-9258-940ECE2D8E84}" srcOrd="1" destOrd="0" presId="urn:microsoft.com/office/officeart/2009/3/layout/HorizontalOrganizationChart"/>
    <dgm:cxn modelId="{C8BB911C-2BBA-E047-A04F-60AFD55C254A}" type="presParOf" srcId="{B78D6217-B354-E64D-A425-7F727BD0CD9D}" destId="{FBC47AB6-9F9A-4048-B80F-E91E2951D542}" srcOrd="2" destOrd="0" presId="urn:microsoft.com/office/officeart/2009/3/layout/HorizontalOrganizationChart"/>
    <dgm:cxn modelId="{A89109B6-9366-514E-BBBA-2C3BAFD4DA3A}" type="presParOf" srcId="{D4957733-54CB-5D49-B2CE-B7A8C627CAEB}" destId="{1859DA65-5ED3-B245-A9FF-2EED0321D16B}" srcOrd="4" destOrd="0" presId="urn:microsoft.com/office/officeart/2009/3/layout/HorizontalOrganizationChart"/>
    <dgm:cxn modelId="{EAE2A915-28E8-2344-9DA8-002940D4DFB2}" type="presParOf" srcId="{D4957733-54CB-5D49-B2CE-B7A8C627CAEB}" destId="{2CEB1639-11DB-8346-8AD3-D7E742AA8BAE}" srcOrd="5" destOrd="0" presId="urn:microsoft.com/office/officeart/2009/3/layout/HorizontalOrganizationChart"/>
    <dgm:cxn modelId="{0C7C86CC-08F7-C143-8C9D-8A57D7D3D518}" type="presParOf" srcId="{2CEB1639-11DB-8346-8AD3-D7E742AA8BAE}" destId="{7C7A88EA-9864-6247-B823-A8A2A49E9294}" srcOrd="0" destOrd="0" presId="urn:microsoft.com/office/officeart/2009/3/layout/HorizontalOrganizationChart"/>
    <dgm:cxn modelId="{CF5551F3-8DEF-1747-8DB5-3D92D42D8D56}" type="presParOf" srcId="{7C7A88EA-9864-6247-B823-A8A2A49E9294}" destId="{D534518A-B1FC-7F4E-AA9C-B86FF4CC16C1}" srcOrd="0" destOrd="0" presId="urn:microsoft.com/office/officeart/2009/3/layout/HorizontalOrganizationChart"/>
    <dgm:cxn modelId="{1E8C8797-4F0C-BF41-A37C-8FD9A394EA14}" type="presParOf" srcId="{7C7A88EA-9864-6247-B823-A8A2A49E9294}" destId="{6EEE36E6-0607-3E41-9BA4-AC2339959DB7}" srcOrd="1" destOrd="0" presId="urn:microsoft.com/office/officeart/2009/3/layout/HorizontalOrganizationChart"/>
    <dgm:cxn modelId="{89B5B995-281C-4F42-8B68-E8E87CFF74B1}" type="presParOf" srcId="{2CEB1639-11DB-8346-8AD3-D7E742AA8BAE}" destId="{BF18B090-1D61-3E4B-A242-0CE4A4E4C4E8}" srcOrd="1" destOrd="0" presId="urn:microsoft.com/office/officeart/2009/3/layout/HorizontalOrganizationChart"/>
    <dgm:cxn modelId="{03D2A88E-65A3-A743-A2C4-E941E91B20FB}" type="presParOf" srcId="{2CEB1639-11DB-8346-8AD3-D7E742AA8BAE}" destId="{DBC38F9F-C532-7349-9CBA-8EAC3C02D05A}" srcOrd="2" destOrd="0" presId="urn:microsoft.com/office/officeart/2009/3/layout/HorizontalOrganizationChart"/>
    <dgm:cxn modelId="{F57C86D9-9097-6E4F-82DD-A4A33680F5A9}" type="presParOf" srcId="{D4957733-54CB-5D49-B2CE-B7A8C627CAEB}" destId="{BCC83425-8B47-0845-BCB7-57E995BB4888}" srcOrd="6" destOrd="0" presId="urn:microsoft.com/office/officeart/2009/3/layout/HorizontalOrganizationChart"/>
    <dgm:cxn modelId="{9BB35A24-8D24-2245-9988-FD156CF75887}" type="presParOf" srcId="{D4957733-54CB-5D49-B2CE-B7A8C627CAEB}" destId="{863F7B7D-4C54-F34D-A14C-097EE13F9DBA}" srcOrd="7" destOrd="0" presId="urn:microsoft.com/office/officeart/2009/3/layout/HorizontalOrganizationChart"/>
    <dgm:cxn modelId="{B495BD79-8F41-A84F-BCF1-9FE00BB56A02}" type="presParOf" srcId="{863F7B7D-4C54-F34D-A14C-097EE13F9DBA}" destId="{C581B773-7ED8-B04D-84BD-C1A19BDA17E0}" srcOrd="0" destOrd="0" presId="urn:microsoft.com/office/officeart/2009/3/layout/HorizontalOrganizationChart"/>
    <dgm:cxn modelId="{34CF0B31-0D9A-104A-A6D4-4F5091DCB43E}" type="presParOf" srcId="{C581B773-7ED8-B04D-84BD-C1A19BDA17E0}" destId="{2E5D83A9-13A3-3D45-9436-7545BCC96154}" srcOrd="0" destOrd="0" presId="urn:microsoft.com/office/officeart/2009/3/layout/HorizontalOrganizationChart"/>
    <dgm:cxn modelId="{941AC8E2-ED3C-1743-A3BC-2885E978FDFE}" type="presParOf" srcId="{C581B773-7ED8-B04D-84BD-C1A19BDA17E0}" destId="{16FAC721-E958-474B-8B9F-6403281D7293}" srcOrd="1" destOrd="0" presId="urn:microsoft.com/office/officeart/2009/3/layout/HorizontalOrganizationChart"/>
    <dgm:cxn modelId="{CFF4F241-2BBD-E749-91EC-54B79C5B2ED8}" type="presParOf" srcId="{863F7B7D-4C54-F34D-A14C-097EE13F9DBA}" destId="{0C266EAD-F60B-4549-8D7C-79369F53C9DC}" srcOrd="1" destOrd="0" presId="urn:microsoft.com/office/officeart/2009/3/layout/HorizontalOrganizationChart"/>
    <dgm:cxn modelId="{153BFA0D-1AD0-7D47-B746-DB0430B7972B}" type="presParOf" srcId="{863F7B7D-4C54-F34D-A14C-097EE13F9DBA}" destId="{D7882241-8110-BF43-BB20-094BF03365F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22DFA6-6B2B-DD42-B5BC-EF39822BA02C}" type="doc">
      <dgm:prSet loTypeId="urn:microsoft.com/office/officeart/2008/layout/VerticalCurvedList#8" loCatId="" qsTypeId="urn:microsoft.com/office/officeart/2005/8/quickstyle/simple1#16" qsCatId="simple" csTypeId="urn:microsoft.com/office/officeart/2005/8/colors/colorful1#10" csCatId="colorful" phldr="1"/>
      <dgm:spPr/>
      <dgm:t>
        <a:bodyPr/>
        <a:lstStyle/>
        <a:p>
          <a:endParaRPr lang="en-US"/>
        </a:p>
      </dgm:t>
    </dgm:pt>
    <dgm:pt modelId="{6B86AB32-0660-BF44-AA9B-2E7275F2C859}">
      <dgm:prSet phldrT="[Text]" custT="1"/>
      <dgm:spPr>
        <a:solidFill>
          <a:srgbClr val="60C3AD"/>
        </a:solidFill>
      </dgm:spPr>
      <dgm:t>
        <a:bodyPr/>
        <a:lstStyle/>
        <a:p>
          <a:r>
            <a:rPr lang="en-US" sz="2800" b="1" dirty="0" err="1">
              <a:latin typeface="+mj-ea"/>
              <a:ea typeface="+mj-ea"/>
            </a:rPr>
            <a:t>银行APP营销活动概述</a:t>
          </a:r>
          <a:endParaRPr lang="en-US" sz="2800" b="1" dirty="0">
            <a:latin typeface="+mj-ea"/>
            <a:ea typeface="+mj-ea"/>
          </a:endParaRPr>
        </a:p>
      </dgm:t>
    </dgm:pt>
    <dgm:pt modelId="{7CB80919-9EEA-7C47-B33D-CB83206E0133}" cxnId="{58203E07-04CA-9E44-B795-1CB351934588}" type="parTrans">
      <dgm:prSet/>
      <dgm:spPr/>
      <dgm:t>
        <a:bodyPr/>
        <a:lstStyle/>
        <a:p>
          <a:endParaRPr lang="en-US"/>
        </a:p>
      </dgm:t>
    </dgm:pt>
    <dgm:pt modelId="{4DCB2D21-118D-714A-B520-3743F70C5D0F}" cxnId="{58203E07-04CA-9E44-B795-1CB351934588}" type="sibTrans">
      <dgm:prSet/>
      <dgm:spPr/>
      <dgm:t>
        <a:bodyPr/>
        <a:lstStyle/>
        <a:p>
          <a:endParaRPr lang="en-US"/>
        </a:p>
      </dgm:t>
    </dgm:pt>
    <dgm:pt modelId="{B555A9B5-5F5E-9844-812D-36F1D4977935}">
      <dgm:prSet phldrT="[Text]" custT="1"/>
      <dgm:spPr/>
      <dgm:t>
        <a:bodyPr/>
        <a:lstStyle/>
        <a:p>
          <a:r>
            <a:rPr lang="en-US" sz="2800" b="1" dirty="0" err="1">
              <a:latin typeface="+mj-ea"/>
              <a:ea typeface="+mj-ea"/>
            </a:rPr>
            <a:t>各银行APP营销总结</a:t>
          </a:r>
          <a:endParaRPr lang="en-US" sz="2800" b="1" dirty="0">
            <a:latin typeface="+mj-ea"/>
            <a:ea typeface="+mj-ea"/>
          </a:endParaRPr>
        </a:p>
      </dgm:t>
    </dgm:pt>
    <dgm:pt modelId="{B255BA12-6F39-9C41-91A2-D6BEE981A020}" cxnId="{0161BEC9-EA13-C14C-8C00-D4635FB0D01B}" type="parTrans">
      <dgm:prSet/>
      <dgm:spPr/>
      <dgm:t>
        <a:bodyPr/>
        <a:lstStyle/>
        <a:p>
          <a:endParaRPr lang="en-US"/>
        </a:p>
      </dgm:t>
    </dgm:pt>
    <dgm:pt modelId="{0C6187BA-AA48-B042-86C1-FCC963A801BE}" cxnId="{0161BEC9-EA13-C14C-8C00-D4635FB0D01B}" type="sibTrans">
      <dgm:prSet/>
      <dgm:spPr/>
      <dgm:t>
        <a:bodyPr/>
        <a:lstStyle/>
        <a:p>
          <a:endParaRPr lang="en-US"/>
        </a:p>
      </dgm:t>
    </dgm:pt>
    <dgm:pt modelId="{6B76B02F-F074-3445-91F9-7E506E9A2651}">
      <dgm:prSet custT="1"/>
      <dgm:spPr/>
      <dgm:t>
        <a:bodyPr/>
        <a:lstStyle/>
        <a:p>
          <a:r>
            <a:rPr lang="zh-CN" altLang="en-US" sz="2800" b="1" dirty="0"/>
            <a:t>总结与建议</a:t>
          </a:r>
        </a:p>
      </dgm:t>
    </dgm:pt>
    <dgm:pt modelId="{7C1F5D7F-704D-664E-A326-0A04928C8CA9}" cxnId="{F65F1FC5-2A6D-A84D-A505-E2F9D12E9449}" type="parTrans">
      <dgm:prSet/>
      <dgm:spPr/>
      <dgm:t>
        <a:bodyPr/>
        <a:lstStyle/>
        <a:p>
          <a:endParaRPr lang="zh-CN" altLang="en-US"/>
        </a:p>
      </dgm:t>
    </dgm:pt>
    <dgm:pt modelId="{EF77316C-2EC6-2A43-A10C-32FA60484E3C}" cxnId="{F65F1FC5-2A6D-A84D-A505-E2F9D12E9449}" type="sibTrans">
      <dgm:prSet/>
      <dgm:spPr/>
      <dgm:t>
        <a:bodyPr/>
        <a:lstStyle/>
        <a:p>
          <a:endParaRPr lang="zh-CN" altLang="en-US"/>
        </a:p>
      </dgm:t>
    </dgm:pt>
    <dgm:pt modelId="{077B3744-1746-E446-AB06-A430CFF2DD1C}" type="pres">
      <dgm:prSet presAssocID="{B822DFA6-6B2B-DD42-B5BC-EF39822BA02C}" presName="Name0" presStyleCnt="0">
        <dgm:presLayoutVars>
          <dgm:chMax val="7"/>
          <dgm:chPref val="7"/>
          <dgm:dir/>
        </dgm:presLayoutVars>
      </dgm:prSet>
      <dgm:spPr/>
    </dgm:pt>
    <dgm:pt modelId="{8489B7B7-68F3-8A41-892F-99632AD5F6C5}" type="pres">
      <dgm:prSet presAssocID="{B822DFA6-6B2B-DD42-B5BC-EF39822BA02C}" presName="Name1" presStyleCnt="0"/>
      <dgm:spPr/>
    </dgm:pt>
    <dgm:pt modelId="{5B4A802D-50F1-9A45-87FB-5FD10DCBC8C3}" type="pres">
      <dgm:prSet presAssocID="{B822DFA6-6B2B-DD42-B5BC-EF39822BA02C}" presName="cycle" presStyleCnt="0"/>
      <dgm:spPr/>
    </dgm:pt>
    <dgm:pt modelId="{E89180EA-F49E-8E44-8908-4D515CFA04CF}" type="pres">
      <dgm:prSet presAssocID="{B822DFA6-6B2B-DD42-B5BC-EF39822BA02C}" presName="srcNode" presStyleLbl="node1" presStyleIdx="0" presStyleCnt="3"/>
      <dgm:spPr/>
    </dgm:pt>
    <dgm:pt modelId="{2AD3FC22-B179-2842-BCCB-00042936EDA1}" type="pres">
      <dgm:prSet presAssocID="{B822DFA6-6B2B-DD42-B5BC-EF39822BA02C}" presName="conn" presStyleLbl="parChTrans1D2" presStyleIdx="0" presStyleCnt="1"/>
      <dgm:spPr/>
    </dgm:pt>
    <dgm:pt modelId="{25E50954-8D0D-384F-B7CB-4333664B1A29}" type="pres">
      <dgm:prSet presAssocID="{B822DFA6-6B2B-DD42-B5BC-EF39822BA02C}" presName="extraNode" presStyleLbl="node1" presStyleIdx="0" presStyleCnt="3"/>
      <dgm:spPr/>
    </dgm:pt>
    <dgm:pt modelId="{BF5087AD-2C0B-9C48-AE8A-F4D17DDFD1C1}" type="pres">
      <dgm:prSet presAssocID="{B822DFA6-6B2B-DD42-B5BC-EF39822BA02C}" presName="dstNode" presStyleLbl="node1" presStyleIdx="0" presStyleCnt="3"/>
      <dgm:spPr/>
    </dgm:pt>
    <dgm:pt modelId="{794F0559-6E1E-8243-8D7E-BD4C952ED008}" type="pres">
      <dgm:prSet presAssocID="{6B86AB32-0660-BF44-AA9B-2E7275F2C859}" presName="text_1" presStyleLbl="node1" presStyleIdx="0" presStyleCnt="3">
        <dgm:presLayoutVars>
          <dgm:bulletEnabled val="1"/>
        </dgm:presLayoutVars>
      </dgm:prSet>
      <dgm:spPr/>
    </dgm:pt>
    <dgm:pt modelId="{802A2356-87E0-B346-A555-A0F3959A537A}" type="pres">
      <dgm:prSet presAssocID="{6B86AB32-0660-BF44-AA9B-2E7275F2C859}" presName="accent_1" presStyleCnt="0"/>
      <dgm:spPr/>
    </dgm:pt>
    <dgm:pt modelId="{0C455CEF-0326-4548-A7D9-73D31C8EC0DA}" type="pres">
      <dgm:prSet presAssocID="{6B86AB32-0660-BF44-AA9B-2E7275F2C859}" presName="accentRepeatNode" presStyleLbl="solidFgAcc1" presStyleIdx="0" presStyleCnt="3"/>
      <dgm:spPr/>
    </dgm:pt>
    <dgm:pt modelId="{48532EF0-5E68-AE48-ABEF-1EFA451E1EE6}" type="pres">
      <dgm:prSet presAssocID="{B555A9B5-5F5E-9844-812D-36F1D4977935}" presName="text_2" presStyleLbl="node1" presStyleIdx="1" presStyleCnt="3">
        <dgm:presLayoutVars>
          <dgm:bulletEnabled val="1"/>
        </dgm:presLayoutVars>
      </dgm:prSet>
      <dgm:spPr/>
    </dgm:pt>
    <dgm:pt modelId="{1AD9ACAF-55F1-DF4D-9F6F-B5FF6D8C8B51}" type="pres">
      <dgm:prSet presAssocID="{B555A9B5-5F5E-9844-812D-36F1D4977935}" presName="accent_2" presStyleCnt="0"/>
      <dgm:spPr/>
    </dgm:pt>
    <dgm:pt modelId="{F75BFFB5-B52C-1B42-B173-9215BA39A0B4}" type="pres">
      <dgm:prSet presAssocID="{B555A9B5-5F5E-9844-812D-36F1D4977935}" presName="accentRepeatNode" presStyleLbl="solidFgAcc1" presStyleIdx="1" presStyleCnt="3"/>
      <dgm:spPr/>
    </dgm:pt>
    <dgm:pt modelId="{C2B1BA6E-E265-724F-B849-BD8603314258}" type="pres">
      <dgm:prSet presAssocID="{6B76B02F-F074-3445-91F9-7E506E9A2651}" presName="text_3" presStyleLbl="node1" presStyleIdx="2" presStyleCnt="3">
        <dgm:presLayoutVars>
          <dgm:bulletEnabled val="1"/>
        </dgm:presLayoutVars>
      </dgm:prSet>
      <dgm:spPr/>
    </dgm:pt>
    <dgm:pt modelId="{6FA34F86-5920-0D47-A3F4-2C23F06C28AC}" type="pres">
      <dgm:prSet presAssocID="{6B76B02F-F074-3445-91F9-7E506E9A2651}" presName="accent_3" presStyleCnt="0"/>
      <dgm:spPr/>
    </dgm:pt>
    <dgm:pt modelId="{F278917E-1892-9B4C-9845-F3B067D82928}" type="pres">
      <dgm:prSet presAssocID="{6B76B02F-F074-3445-91F9-7E506E9A2651}" presName="accentRepeatNode" presStyleLbl="solidFgAcc1" presStyleIdx="2" presStyleCnt="3"/>
      <dgm:spPr/>
    </dgm:pt>
  </dgm:ptLst>
  <dgm:cxnLst>
    <dgm:cxn modelId="{58203E07-04CA-9E44-B795-1CB351934588}" srcId="{B822DFA6-6B2B-DD42-B5BC-EF39822BA02C}" destId="{6B86AB32-0660-BF44-AA9B-2E7275F2C859}" srcOrd="0" destOrd="0" parTransId="{7CB80919-9EEA-7C47-B33D-CB83206E0133}" sibTransId="{4DCB2D21-118D-714A-B520-3743F70C5D0F}"/>
    <dgm:cxn modelId="{2BAA8C41-54EC-6F4E-96E3-50C68E5530DD}" type="presOf" srcId="{6B76B02F-F074-3445-91F9-7E506E9A2651}" destId="{C2B1BA6E-E265-724F-B849-BD8603314258}" srcOrd="0" destOrd="0" presId="urn:microsoft.com/office/officeart/2008/layout/VerticalCurvedList#8"/>
    <dgm:cxn modelId="{575A6E5A-CA0F-794A-84BB-9CB9224674E9}" type="presOf" srcId="{4DCB2D21-118D-714A-B520-3743F70C5D0F}" destId="{2AD3FC22-B179-2842-BCCB-00042936EDA1}" srcOrd="0" destOrd="0" presId="urn:microsoft.com/office/officeart/2008/layout/VerticalCurvedList#8"/>
    <dgm:cxn modelId="{83E5656B-D719-6E47-A029-8CB0B44F382D}" type="presOf" srcId="{B822DFA6-6B2B-DD42-B5BC-EF39822BA02C}" destId="{077B3744-1746-E446-AB06-A430CFF2DD1C}" srcOrd="0" destOrd="0" presId="urn:microsoft.com/office/officeart/2008/layout/VerticalCurvedList#8"/>
    <dgm:cxn modelId="{2DCC3F92-4936-754B-80E3-1FB084B608AB}" type="presOf" srcId="{B555A9B5-5F5E-9844-812D-36F1D4977935}" destId="{48532EF0-5E68-AE48-ABEF-1EFA451E1EE6}" srcOrd="0" destOrd="0" presId="urn:microsoft.com/office/officeart/2008/layout/VerticalCurvedList#8"/>
    <dgm:cxn modelId="{148A1FB7-D6A7-D449-A3F1-F4C0AE3FA89E}" type="presOf" srcId="{6B86AB32-0660-BF44-AA9B-2E7275F2C859}" destId="{794F0559-6E1E-8243-8D7E-BD4C952ED008}" srcOrd="0" destOrd="0" presId="urn:microsoft.com/office/officeart/2008/layout/VerticalCurvedList#8"/>
    <dgm:cxn modelId="{F65F1FC5-2A6D-A84D-A505-E2F9D12E9449}" srcId="{B822DFA6-6B2B-DD42-B5BC-EF39822BA02C}" destId="{6B76B02F-F074-3445-91F9-7E506E9A2651}" srcOrd="2" destOrd="0" parTransId="{7C1F5D7F-704D-664E-A326-0A04928C8CA9}" sibTransId="{EF77316C-2EC6-2A43-A10C-32FA60484E3C}"/>
    <dgm:cxn modelId="{0161BEC9-EA13-C14C-8C00-D4635FB0D01B}" srcId="{B822DFA6-6B2B-DD42-B5BC-EF39822BA02C}" destId="{B555A9B5-5F5E-9844-812D-36F1D4977935}" srcOrd="1" destOrd="0" parTransId="{B255BA12-6F39-9C41-91A2-D6BEE981A020}" sibTransId="{0C6187BA-AA48-B042-86C1-FCC963A801BE}"/>
    <dgm:cxn modelId="{3EB89D43-8783-0E40-BFC8-9F2480B529B2}" type="presParOf" srcId="{077B3744-1746-E446-AB06-A430CFF2DD1C}" destId="{8489B7B7-68F3-8A41-892F-99632AD5F6C5}" srcOrd="0" destOrd="0" presId="urn:microsoft.com/office/officeart/2008/layout/VerticalCurvedList#8"/>
    <dgm:cxn modelId="{D775E8B9-1ADA-5142-A685-51AC5C54391F}" type="presParOf" srcId="{8489B7B7-68F3-8A41-892F-99632AD5F6C5}" destId="{5B4A802D-50F1-9A45-87FB-5FD10DCBC8C3}" srcOrd="0" destOrd="0" presId="urn:microsoft.com/office/officeart/2008/layout/VerticalCurvedList#8"/>
    <dgm:cxn modelId="{0244D68C-7ADA-D141-B72F-61898F22817F}" type="presParOf" srcId="{5B4A802D-50F1-9A45-87FB-5FD10DCBC8C3}" destId="{E89180EA-F49E-8E44-8908-4D515CFA04CF}" srcOrd="0" destOrd="0" presId="urn:microsoft.com/office/officeart/2008/layout/VerticalCurvedList#8"/>
    <dgm:cxn modelId="{64F8FD56-1F8E-7E4E-9F7D-7A46CEA3390C}" type="presParOf" srcId="{5B4A802D-50F1-9A45-87FB-5FD10DCBC8C3}" destId="{2AD3FC22-B179-2842-BCCB-00042936EDA1}" srcOrd="1" destOrd="0" presId="urn:microsoft.com/office/officeart/2008/layout/VerticalCurvedList#8"/>
    <dgm:cxn modelId="{33A434A6-2111-DE49-A975-A773A2647891}" type="presParOf" srcId="{5B4A802D-50F1-9A45-87FB-5FD10DCBC8C3}" destId="{25E50954-8D0D-384F-B7CB-4333664B1A29}" srcOrd="2" destOrd="0" presId="urn:microsoft.com/office/officeart/2008/layout/VerticalCurvedList#8"/>
    <dgm:cxn modelId="{62A22379-3D25-8649-936F-51B06D495BE8}" type="presParOf" srcId="{5B4A802D-50F1-9A45-87FB-5FD10DCBC8C3}" destId="{BF5087AD-2C0B-9C48-AE8A-F4D17DDFD1C1}" srcOrd="3" destOrd="0" presId="urn:microsoft.com/office/officeart/2008/layout/VerticalCurvedList#8"/>
    <dgm:cxn modelId="{E6AC442F-9EE6-4044-9691-C978A718CAAC}" type="presParOf" srcId="{8489B7B7-68F3-8A41-892F-99632AD5F6C5}" destId="{794F0559-6E1E-8243-8D7E-BD4C952ED008}" srcOrd="1" destOrd="0" presId="urn:microsoft.com/office/officeart/2008/layout/VerticalCurvedList#8"/>
    <dgm:cxn modelId="{74564510-E983-4F4E-A422-E37B799E81BD}" type="presParOf" srcId="{8489B7B7-68F3-8A41-892F-99632AD5F6C5}" destId="{802A2356-87E0-B346-A555-A0F3959A537A}" srcOrd="2" destOrd="0" presId="urn:microsoft.com/office/officeart/2008/layout/VerticalCurvedList#8"/>
    <dgm:cxn modelId="{FE7775C5-49F4-4444-BCD9-5422CABBDE0E}" type="presParOf" srcId="{802A2356-87E0-B346-A555-A0F3959A537A}" destId="{0C455CEF-0326-4548-A7D9-73D31C8EC0DA}" srcOrd="0" destOrd="0" presId="urn:microsoft.com/office/officeart/2008/layout/VerticalCurvedList#8"/>
    <dgm:cxn modelId="{49721C73-19DE-E644-9AD8-222A3F465738}" type="presParOf" srcId="{8489B7B7-68F3-8A41-892F-99632AD5F6C5}" destId="{48532EF0-5E68-AE48-ABEF-1EFA451E1EE6}" srcOrd="3" destOrd="0" presId="urn:microsoft.com/office/officeart/2008/layout/VerticalCurvedList#8"/>
    <dgm:cxn modelId="{4A35E2FA-947B-C646-830B-423694908F7E}" type="presParOf" srcId="{8489B7B7-68F3-8A41-892F-99632AD5F6C5}" destId="{1AD9ACAF-55F1-DF4D-9F6F-B5FF6D8C8B51}" srcOrd="4" destOrd="0" presId="urn:microsoft.com/office/officeart/2008/layout/VerticalCurvedList#8"/>
    <dgm:cxn modelId="{E6BFBDC1-39A7-5342-A240-C47C1274CA82}" type="presParOf" srcId="{1AD9ACAF-55F1-DF4D-9F6F-B5FF6D8C8B51}" destId="{F75BFFB5-B52C-1B42-B173-9215BA39A0B4}" srcOrd="0" destOrd="0" presId="urn:microsoft.com/office/officeart/2008/layout/VerticalCurvedList#8"/>
    <dgm:cxn modelId="{019F4A8E-1906-1547-A779-07A8911769DD}" type="presParOf" srcId="{8489B7B7-68F3-8A41-892F-99632AD5F6C5}" destId="{C2B1BA6E-E265-724F-B849-BD8603314258}" srcOrd="5" destOrd="0" presId="urn:microsoft.com/office/officeart/2008/layout/VerticalCurvedList#8"/>
    <dgm:cxn modelId="{ECA6C3B5-194D-FF46-BD71-2A1541484B91}" type="presParOf" srcId="{8489B7B7-68F3-8A41-892F-99632AD5F6C5}" destId="{6FA34F86-5920-0D47-A3F4-2C23F06C28AC}" srcOrd="6" destOrd="0" presId="urn:microsoft.com/office/officeart/2008/layout/VerticalCurvedList#8"/>
    <dgm:cxn modelId="{69DF5929-0D84-4E4C-99B6-87B07CDB4303}" type="presParOf" srcId="{6FA34F86-5920-0D47-A3F4-2C23F06C28AC}" destId="{F278917E-1892-9B4C-9845-F3B067D82928}" srcOrd="0" destOrd="0" presId="urn:microsoft.com/office/officeart/2008/layout/VerticalCurvedList#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3FC22-B179-2842-BCCB-00042936EDA1}">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F0559-6E1E-8243-8D7E-BD4C952ED008}">
      <dsp:nvSpPr>
        <dsp:cNvPr id="0" name=""/>
        <dsp:cNvSpPr/>
      </dsp:nvSpPr>
      <dsp:spPr>
        <a:xfrm>
          <a:off x="564979" y="406400"/>
          <a:ext cx="5475833" cy="812800"/>
        </a:xfrm>
        <a:prstGeom prst="rect">
          <a:avLst/>
        </a:prstGeom>
        <a:solidFill>
          <a:srgbClr val="60C3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err="1">
              <a:latin typeface="+mj-ea"/>
              <a:ea typeface="+mj-ea"/>
            </a:rPr>
            <a:t>银行APP营销活动概述</a:t>
          </a:r>
          <a:endParaRPr lang="en-US" sz="2800" b="1" kern="1200" dirty="0">
            <a:latin typeface="+mj-ea"/>
            <a:ea typeface="+mj-ea"/>
          </a:endParaRPr>
        </a:p>
      </dsp:txBody>
      <dsp:txXfrm>
        <a:off x="564979" y="406400"/>
        <a:ext cx="5475833" cy="812800"/>
      </dsp:txXfrm>
    </dsp:sp>
    <dsp:sp modelId="{0C455CEF-0326-4548-A7D9-73D31C8EC0DA}">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532EF0-5E68-AE48-ABEF-1EFA451E1EE6}">
      <dsp:nvSpPr>
        <dsp:cNvPr id="0" name=""/>
        <dsp:cNvSpPr/>
      </dsp:nvSpPr>
      <dsp:spPr>
        <a:xfrm>
          <a:off x="860432" y="1625599"/>
          <a:ext cx="5180380" cy="8128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err="1">
              <a:latin typeface="+mj-ea"/>
              <a:ea typeface="+mj-ea"/>
            </a:rPr>
            <a:t>各银行APP营销总结</a:t>
          </a:r>
          <a:endParaRPr lang="en-US" sz="2800" b="1" kern="1200" dirty="0">
            <a:latin typeface="+mj-ea"/>
            <a:ea typeface="+mj-ea"/>
          </a:endParaRPr>
        </a:p>
      </dsp:txBody>
      <dsp:txXfrm>
        <a:off x="860432" y="1625599"/>
        <a:ext cx="5180380" cy="812800"/>
      </dsp:txXfrm>
    </dsp:sp>
    <dsp:sp modelId="{F75BFFB5-B52C-1B42-B173-9215BA39A0B4}">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B1BA6E-E265-724F-B849-BD8603314258}">
      <dsp:nvSpPr>
        <dsp:cNvPr id="0" name=""/>
        <dsp:cNvSpPr/>
      </dsp:nvSpPr>
      <dsp:spPr>
        <a:xfrm>
          <a:off x="564979" y="2844800"/>
          <a:ext cx="5475833" cy="8128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t>总结与建议</a:t>
          </a:r>
        </a:p>
      </dsp:txBody>
      <dsp:txXfrm>
        <a:off x="564979" y="2844800"/>
        <a:ext cx="5475833" cy="812800"/>
      </dsp:txXfrm>
    </dsp:sp>
    <dsp:sp modelId="{F278917E-1892-9B4C-9845-F3B067D82928}">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3FC22-B179-2842-BCCB-00042936EDA1}">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F0559-6E1E-8243-8D7E-BD4C952ED008}">
      <dsp:nvSpPr>
        <dsp:cNvPr id="0" name=""/>
        <dsp:cNvSpPr/>
      </dsp:nvSpPr>
      <dsp:spPr>
        <a:xfrm>
          <a:off x="564979" y="406400"/>
          <a:ext cx="5475833" cy="812800"/>
        </a:xfrm>
        <a:prstGeom prst="rect">
          <a:avLst/>
        </a:prstGeom>
        <a:solidFill>
          <a:srgbClr val="60C3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err="1">
              <a:latin typeface="+mj-ea"/>
              <a:ea typeface="+mj-ea"/>
            </a:rPr>
            <a:t>银行APP营销活动概述</a:t>
          </a:r>
          <a:endParaRPr lang="en-US" sz="2800" b="1" kern="1200" dirty="0">
            <a:latin typeface="+mj-ea"/>
            <a:ea typeface="+mj-ea"/>
          </a:endParaRPr>
        </a:p>
      </dsp:txBody>
      <dsp:txXfrm>
        <a:off x="564979" y="406400"/>
        <a:ext cx="5475833" cy="812800"/>
      </dsp:txXfrm>
    </dsp:sp>
    <dsp:sp modelId="{0C455CEF-0326-4548-A7D9-73D31C8EC0DA}">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532EF0-5E68-AE48-ABEF-1EFA451E1EE6}">
      <dsp:nvSpPr>
        <dsp:cNvPr id="0" name=""/>
        <dsp:cNvSpPr/>
      </dsp:nvSpPr>
      <dsp:spPr>
        <a:xfrm>
          <a:off x="860432" y="1625599"/>
          <a:ext cx="5180380" cy="8128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err="1">
              <a:latin typeface="+mj-ea"/>
              <a:ea typeface="+mj-ea"/>
            </a:rPr>
            <a:t>各银行APP营销总结</a:t>
          </a:r>
          <a:endParaRPr lang="en-US" sz="2800" b="1" kern="1200" dirty="0">
            <a:latin typeface="+mj-ea"/>
            <a:ea typeface="+mj-ea"/>
          </a:endParaRPr>
        </a:p>
      </dsp:txBody>
      <dsp:txXfrm>
        <a:off x="860432" y="1625599"/>
        <a:ext cx="5180380" cy="812800"/>
      </dsp:txXfrm>
    </dsp:sp>
    <dsp:sp modelId="{F75BFFB5-B52C-1B42-B173-9215BA39A0B4}">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B1BA6E-E265-724F-B849-BD8603314258}">
      <dsp:nvSpPr>
        <dsp:cNvPr id="0" name=""/>
        <dsp:cNvSpPr/>
      </dsp:nvSpPr>
      <dsp:spPr>
        <a:xfrm>
          <a:off x="564979" y="2844800"/>
          <a:ext cx="5475833" cy="8128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t>总结与建议</a:t>
          </a:r>
        </a:p>
      </dsp:txBody>
      <dsp:txXfrm>
        <a:off x="564979" y="2844800"/>
        <a:ext cx="5475833" cy="812800"/>
      </dsp:txXfrm>
    </dsp:sp>
    <dsp:sp modelId="{F278917E-1892-9B4C-9845-F3B067D82928}">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2B92C-A992-7D4D-925A-F23879E4F411}">
      <dsp:nvSpPr>
        <dsp:cNvPr id="0" name=""/>
        <dsp:cNvSpPr/>
      </dsp:nvSpPr>
      <dsp:spPr>
        <a:xfrm>
          <a:off x="3867" y="2352847"/>
          <a:ext cx="1198961" cy="119896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5983" tIns="25400" rIns="65983"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工商银行</a:t>
          </a:r>
          <a:endParaRPr lang="en-US" sz="2000" kern="1200" dirty="0"/>
        </a:p>
      </dsp:txBody>
      <dsp:txXfrm>
        <a:off x="179451" y="2528431"/>
        <a:ext cx="847793" cy="847793"/>
      </dsp:txXfrm>
    </dsp:sp>
    <dsp:sp modelId="{2B8AA175-FF4F-3440-B290-AAF1A81721DA}">
      <dsp:nvSpPr>
        <dsp:cNvPr id="0" name=""/>
        <dsp:cNvSpPr/>
      </dsp:nvSpPr>
      <dsp:spPr>
        <a:xfrm>
          <a:off x="963036" y="2352847"/>
          <a:ext cx="1198961" cy="1198961"/>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5983" tIns="25400" rIns="65983"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农业银行</a:t>
          </a:r>
          <a:endParaRPr lang="en-US" sz="2000" kern="1200" dirty="0"/>
        </a:p>
      </dsp:txBody>
      <dsp:txXfrm>
        <a:off x="1138620" y="2528431"/>
        <a:ext cx="847793" cy="847793"/>
      </dsp:txXfrm>
    </dsp:sp>
    <dsp:sp modelId="{6BC39DD7-EF01-E844-AFD7-16EC8C5B2686}">
      <dsp:nvSpPr>
        <dsp:cNvPr id="0" name=""/>
        <dsp:cNvSpPr/>
      </dsp:nvSpPr>
      <dsp:spPr>
        <a:xfrm>
          <a:off x="1922205" y="2352847"/>
          <a:ext cx="1198961" cy="1198961"/>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5983" tIns="25400" rIns="65983"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中国银行</a:t>
          </a:r>
          <a:endParaRPr lang="en-US" sz="2000" kern="1200" dirty="0"/>
        </a:p>
      </dsp:txBody>
      <dsp:txXfrm>
        <a:off x="2097789" y="2528431"/>
        <a:ext cx="847793" cy="847793"/>
      </dsp:txXfrm>
    </dsp:sp>
    <dsp:sp modelId="{C6661D89-13A7-594D-BD08-5E6863831154}">
      <dsp:nvSpPr>
        <dsp:cNvPr id="0" name=""/>
        <dsp:cNvSpPr/>
      </dsp:nvSpPr>
      <dsp:spPr>
        <a:xfrm>
          <a:off x="2881374" y="2352847"/>
          <a:ext cx="1198961" cy="1198961"/>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5983" tIns="25400" rIns="65983"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建设银行</a:t>
          </a:r>
          <a:endParaRPr lang="en-US" sz="2000" kern="1200" dirty="0"/>
        </a:p>
      </dsp:txBody>
      <dsp:txXfrm>
        <a:off x="3056958" y="2528431"/>
        <a:ext cx="847793" cy="847793"/>
      </dsp:txXfrm>
    </dsp:sp>
    <dsp:sp modelId="{D5BF60D1-8385-FB40-8A7D-AC8F212FE950}">
      <dsp:nvSpPr>
        <dsp:cNvPr id="0" name=""/>
        <dsp:cNvSpPr/>
      </dsp:nvSpPr>
      <dsp:spPr>
        <a:xfrm>
          <a:off x="3840543" y="2352847"/>
          <a:ext cx="1198961" cy="1198961"/>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5983" tIns="25400" rIns="65983"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交通银行</a:t>
          </a:r>
          <a:endParaRPr lang="en-US" sz="2000" kern="1200" dirty="0"/>
        </a:p>
      </dsp:txBody>
      <dsp:txXfrm>
        <a:off x="4016127" y="2528431"/>
        <a:ext cx="847793" cy="847793"/>
      </dsp:txXfrm>
    </dsp:sp>
    <dsp:sp modelId="{A0167E88-4FE5-D848-ABA3-526AD65FAC00}">
      <dsp:nvSpPr>
        <dsp:cNvPr id="0" name=""/>
        <dsp:cNvSpPr/>
      </dsp:nvSpPr>
      <dsp:spPr>
        <a:xfrm>
          <a:off x="4799712" y="2352847"/>
          <a:ext cx="1198961" cy="119896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5983" tIns="25400" rIns="65983"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浦发银行</a:t>
          </a:r>
        </a:p>
      </dsp:txBody>
      <dsp:txXfrm>
        <a:off x="4975296" y="2528431"/>
        <a:ext cx="847793" cy="847793"/>
      </dsp:txXfrm>
    </dsp:sp>
    <dsp:sp modelId="{1B688F40-FB42-104E-BD5C-2C5E52FBA984}">
      <dsp:nvSpPr>
        <dsp:cNvPr id="0" name=""/>
        <dsp:cNvSpPr/>
      </dsp:nvSpPr>
      <dsp:spPr>
        <a:xfrm>
          <a:off x="5758881" y="2352847"/>
          <a:ext cx="1198961" cy="1198961"/>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5983" tIns="25400" rIns="65983"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光大银行</a:t>
          </a:r>
        </a:p>
      </dsp:txBody>
      <dsp:txXfrm>
        <a:off x="5934465" y="2528431"/>
        <a:ext cx="847793" cy="847793"/>
      </dsp:txXfrm>
    </dsp:sp>
    <dsp:sp modelId="{75183A0F-128D-6043-AEB1-241AC3F2E111}">
      <dsp:nvSpPr>
        <dsp:cNvPr id="0" name=""/>
        <dsp:cNvSpPr/>
      </dsp:nvSpPr>
      <dsp:spPr>
        <a:xfrm>
          <a:off x="6718051" y="2352847"/>
          <a:ext cx="1198961" cy="1198961"/>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5983" tIns="25400" rIns="65983"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民生银行</a:t>
          </a:r>
          <a:endParaRPr lang="en-US" altLang="zh-CN" sz="2000" kern="1200" dirty="0"/>
        </a:p>
      </dsp:txBody>
      <dsp:txXfrm>
        <a:off x="6893635" y="2528431"/>
        <a:ext cx="847793" cy="8477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3425-8B47-0845-BCB7-57E995BB4888}">
      <dsp:nvSpPr>
        <dsp:cNvPr id="0" name=""/>
        <dsp:cNvSpPr/>
      </dsp:nvSpPr>
      <dsp:spPr>
        <a:xfrm>
          <a:off x="3321835" y="3476589"/>
          <a:ext cx="2108382" cy="91440"/>
        </a:xfrm>
        <a:custGeom>
          <a:avLst/>
          <a:gdLst/>
          <a:ahLst/>
          <a:cxnLst/>
          <a:rect l="0" t="0" r="0" b="0"/>
          <a:pathLst>
            <a:path>
              <a:moveTo>
                <a:pt x="0" y="45720"/>
              </a:moveTo>
              <a:lnTo>
                <a:pt x="2108382" y="45720"/>
              </a:lnTo>
              <a:lnTo>
                <a:pt x="2108382" y="11792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59DA65-5ED3-B245-A9FF-2EED0321D16B}">
      <dsp:nvSpPr>
        <dsp:cNvPr id="0" name=""/>
        <dsp:cNvSpPr/>
      </dsp:nvSpPr>
      <dsp:spPr>
        <a:xfrm>
          <a:off x="3321835" y="3404384"/>
          <a:ext cx="2108382" cy="91440"/>
        </a:xfrm>
        <a:custGeom>
          <a:avLst/>
          <a:gdLst/>
          <a:ahLst/>
          <a:cxnLst/>
          <a:rect l="0" t="0" r="0" b="0"/>
          <a:pathLst>
            <a:path>
              <a:moveTo>
                <a:pt x="0" y="117924"/>
              </a:moveTo>
              <a:lnTo>
                <a:pt x="2108382" y="117924"/>
              </a:lnTo>
              <a:lnTo>
                <a:pt x="2108382"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E30A29-9A57-8344-94FB-70874808B8A0}">
      <dsp:nvSpPr>
        <dsp:cNvPr id="0" name=""/>
        <dsp:cNvSpPr/>
      </dsp:nvSpPr>
      <dsp:spPr>
        <a:xfrm>
          <a:off x="3321835" y="3476589"/>
          <a:ext cx="808694" cy="91440"/>
        </a:xfrm>
        <a:custGeom>
          <a:avLst/>
          <a:gdLst/>
          <a:ahLst/>
          <a:cxnLst/>
          <a:rect l="0" t="0" r="0" b="0"/>
          <a:pathLst>
            <a:path>
              <a:moveTo>
                <a:pt x="0" y="45720"/>
              </a:moveTo>
              <a:lnTo>
                <a:pt x="808694" y="45720"/>
              </a:lnTo>
              <a:lnTo>
                <a:pt x="808694" y="11792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74DAE7-F39A-F14C-95CF-6390E19FD448}">
      <dsp:nvSpPr>
        <dsp:cNvPr id="0" name=""/>
        <dsp:cNvSpPr/>
      </dsp:nvSpPr>
      <dsp:spPr>
        <a:xfrm>
          <a:off x="3321835" y="3404384"/>
          <a:ext cx="808694" cy="91440"/>
        </a:xfrm>
        <a:custGeom>
          <a:avLst/>
          <a:gdLst/>
          <a:ahLst/>
          <a:cxnLst/>
          <a:rect l="0" t="0" r="0" b="0"/>
          <a:pathLst>
            <a:path>
              <a:moveTo>
                <a:pt x="0" y="117924"/>
              </a:moveTo>
              <a:lnTo>
                <a:pt x="808694" y="117924"/>
              </a:lnTo>
              <a:lnTo>
                <a:pt x="808694"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19DFF-80EA-2944-BF42-8F4931F2E88B}">
      <dsp:nvSpPr>
        <dsp:cNvPr id="0" name=""/>
        <dsp:cNvSpPr/>
      </dsp:nvSpPr>
      <dsp:spPr>
        <a:xfrm>
          <a:off x="1935501" y="3025539"/>
          <a:ext cx="808694" cy="320589"/>
        </a:xfrm>
        <a:custGeom>
          <a:avLst/>
          <a:gdLst/>
          <a:ahLst/>
          <a:cxnLst/>
          <a:rect l="0" t="0" r="0" b="0"/>
          <a:pathLst>
            <a:path>
              <a:moveTo>
                <a:pt x="0" y="0"/>
              </a:moveTo>
              <a:lnTo>
                <a:pt x="808694" y="0"/>
              </a:lnTo>
              <a:lnTo>
                <a:pt x="808694" y="3205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9CEF2D-FF72-554F-9813-6117FAD3970D}">
      <dsp:nvSpPr>
        <dsp:cNvPr id="0" name=""/>
        <dsp:cNvSpPr/>
      </dsp:nvSpPr>
      <dsp:spPr>
        <a:xfrm>
          <a:off x="4708169" y="2280384"/>
          <a:ext cx="231055" cy="496769"/>
        </a:xfrm>
        <a:custGeom>
          <a:avLst/>
          <a:gdLst/>
          <a:ahLst/>
          <a:cxnLst/>
          <a:rect l="0" t="0" r="0" b="0"/>
          <a:pathLst>
            <a:path>
              <a:moveTo>
                <a:pt x="0" y="0"/>
              </a:moveTo>
              <a:lnTo>
                <a:pt x="115527" y="0"/>
              </a:lnTo>
              <a:lnTo>
                <a:pt x="115527" y="496769"/>
              </a:lnTo>
              <a:lnTo>
                <a:pt x="231055" y="4967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10BDA9-1754-1446-91B7-2453C99ED7C4}">
      <dsp:nvSpPr>
        <dsp:cNvPr id="0" name=""/>
        <dsp:cNvSpPr/>
      </dsp:nvSpPr>
      <dsp:spPr>
        <a:xfrm>
          <a:off x="4708169" y="2234664"/>
          <a:ext cx="231055" cy="91440"/>
        </a:xfrm>
        <a:custGeom>
          <a:avLst/>
          <a:gdLst/>
          <a:ahLst/>
          <a:cxnLst/>
          <a:rect l="0" t="0" r="0" b="0"/>
          <a:pathLst>
            <a:path>
              <a:moveTo>
                <a:pt x="0" y="45720"/>
              </a:moveTo>
              <a:lnTo>
                <a:pt x="231055"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06C787-EA9C-E543-A391-530A05AFAB60}">
      <dsp:nvSpPr>
        <dsp:cNvPr id="0" name=""/>
        <dsp:cNvSpPr/>
      </dsp:nvSpPr>
      <dsp:spPr>
        <a:xfrm>
          <a:off x="4708169" y="1783615"/>
          <a:ext cx="231055" cy="496769"/>
        </a:xfrm>
        <a:custGeom>
          <a:avLst/>
          <a:gdLst/>
          <a:ahLst/>
          <a:cxnLst/>
          <a:rect l="0" t="0" r="0" b="0"/>
          <a:pathLst>
            <a:path>
              <a:moveTo>
                <a:pt x="0" y="496769"/>
              </a:moveTo>
              <a:lnTo>
                <a:pt x="115527" y="496769"/>
              </a:lnTo>
              <a:lnTo>
                <a:pt x="115527" y="0"/>
              </a:lnTo>
              <a:lnTo>
                <a:pt x="23105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EA668-68B7-174F-B186-4A79144589B3}">
      <dsp:nvSpPr>
        <dsp:cNvPr id="0" name=""/>
        <dsp:cNvSpPr/>
      </dsp:nvSpPr>
      <dsp:spPr>
        <a:xfrm>
          <a:off x="3321835" y="1535230"/>
          <a:ext cx="231055" cy="745154"/>
        </a:xfrm>
        <a:custGeom>
          <a:avLst/>
          <a:gdLst/>
          <a:ahLst/>
          <a:cxnLst/>
          <a:rect l="0" t="0" r="0" b="0"/>
          <a:pathLst>
            <a:path>
              <a:moveTo>
                <a:pt x="0" y="0"/>
              </a:moveTo>
              <a:lnTo>
                <a:pt x="115527" y="0"/>
              </a:lnTo>
              <a:lnTo>
                <a:pt x="115527" y="745154"/>
              </a:lnTo>
              <a:lnTo>
                <a:pt x="231055" y="74515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798B03-A101-0442-BDA7-8E85E20DBC93}">
      <dsp:nvSpPr>
        <dsp:cNvPr id="0" name=""/>
        <dsp:cNvSpPr/>
      </dsp:nvSpPr>
      <dsp:spPr>
        <a:xfrm>
          <a:off x="4708169" y="790075"/>
          <a:ext cx="231055" cy="496769"/>
        </a:xfrm>
        <a:custGeom>
          <a:avLst/>
          <a:gdLst/>
          <a:ahLst/>
          <a:cxnLst/>
          <a:rect l="0" t="0" r="0" b="0"/>
          <a:pathLst>
            <a:path>
              <a:moveTo>
                <a:pt x="0" y="0"/>
              </a:moveTo>
              <a:lnTo>
                <a:pt x="115527" y="0"/>
              </a:lnTo>
              <a:lnTo>
                <a:pt x="115527" y="496769"/>
              </a:lnTo>
              <a:lnTo>
                <a:pt x="231055" y="4967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8A4C86-E2E0-6448-8184-55AA0A92BB35}">
      <dsp:nvSpPr>
        <dsp:cNvPr id="0" name=""/>
        <dsp:cNvSpPr/>
      </dsp:nvSpPr>
      <dsp:spPr>
        <a:xfrm>
          <a:off x="4708169" y="744355"/>
          <a:ext cx="231055" cy="91440"/>
        </a:xfrm>
        <a:custGeom>
          <a:avLst/>
          <a:gdLst/>
          <a:ahLst/>
          <a:cxnLst/>
          <a:rect l="0" t="0" r="0" b="0"/>
          <a:pathLst>
            <a:path>
              <a:moveTo>
                <a:pt x="0" y="45720"/>
              </a:moveTo>
              <a:lnTo>
                <a:pt x="231055"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1C58AF-4443-7748-8D36-49F59F90CEF7}">
      <dsp:nvSpPr>
        <dsp:cNvPr id="0" name=""/>
        <dsp:cNvSpPr/>
      </dsp:nvSpPr>
      <dsp:spPr>
        <a:xfrm>
          <a:off x="4708169" y="293306"/>
          <a:ext cx="231055" cy="496769"/>
        </a:xfrm>
        <a:custGeom>
          <a:avLst/>
          <a:gdLst/>
          <a:ahLst/>
          <a:cxnLst/>
          <a:rect l="0" t="0" r="0" b="0"/>
          <a:pathLst>
            <a:path>
              <a:moveTo>
                <a:pt x="0" y="496769"/>
              </a:moveTo>
              <a:lnTo>
                <a:pt x="115527" y="496769"/>
              </a:lnTo>
              <a:lnTo>
                <a:pt x="115527" y="0"/>
              </a:lnTo>
              <a:lnTo>
                <a:pt x="23105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DBC524-6C26-244B-87A6-E21FF5A0B07B}">
      <dsp:nvSpPr>
        <dsp:cNvPr id="0" name=""/>
        <dsp:cNvSpPr/>
      </dsp:nvSpPr>
      <dsp:spPr>
        <a:xfrm>
          <a:off x="3321835" y="790075"/>
          <a:ext cx="231055" cy="745154"/>
        </a:xfrm>
        <a:custGeom>
          <a:avLst/>
          <a:gdLst/>
          <a:ahLst/>
          <a:cxnLst/>
          <a:rect l="0" t="0" r="0" b="0"/>
          <a:pathLst>
            <a:path>
              <a:moveTo>
                <a:pt x="0" y="745154"/>
              </a:moveTo>
              <a:lnTo>
                <a:pt x="115527" y="745154"/>
              </a:lnTo>
              <a:lnTo>
                <a:pt x="115527" y="0"/>
              </a:lnTo>
              <a:lnTo>
                <a:pt x="231055"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1BD946-AE92-8648-A847-4226B032BFED}">
      <dsp:nvSpPr>
        <dsp:cNvPr id="0" name=""/>
        <dsp:cNvSpPr/>
      </dsp:nvSpPr>
      <dsp:spPr>
        <a:xfrm>
          <a:off x="1935501" y="1711410"/>
          <a:ext cx="808694" cy="1314129"/>
        </a:xfrm>
        <a:custGeom>
          <a:avLst/>
          <a:gdLst/>
          <a:ahLst/>
          <a:cxnLst/>
          <a:rect l="0" t="0" r="0" b="0"/>
          <a:pathLst>
            <a:path>
              <a:moveTo>
                <a:pt x="0" y="1314129"/>
              </a:moveTo>
              <a:lnTo>
                <a:pt x="808694" y="1314129"/>
              </a:lnTo>
              <a:lnTo>
                <a:pt x="808694"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DD7F53-8DFB-DE47-B1A7-F3E83191CB3A}">
      <dsp:nvSpPr>
        <dsp:cNvPr id="0" name=""/>
        <dsp:cNvSpPr/>
      </dsp:nvSpPr>
      <dsp:spPr>
        <a:xfrm>
          <a:off x="1496" y="2849359"/>
          <a:ext cx="1934005" cy="35235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信用卡交易促动类活动</a:t>
          </a:r>
        </a:p>
      </dsp:txBody>
      <dsp:txXfrm>
        <a:off x="1496" y="2849359"/>
        <a:ext cx="1934005" cy="352359"/>
      </dsp:txXfrm>
    </dsp:sp>
    <dsp:sp modelId="{B1273B3C-5ADC-CE49-80D5-C12894DC0507}">
      <dsp:nvSpPr>
        <dsp:cNvPr id="0" name=""/>
        <dsp:cNvSpPr/>
      </dsp:nvSpPr>
      <dsp:spPr>
        <a:xfrm>
          <a:off x="2166557" y="1359050"/>
          <a:ext cx="1155278" cy="352359"/>
        </a:xfrm>
        <a:prstGeom prst="rect">
          <a:avLst/>
        </a:prstGeom>
        <a:solidFill>
          <a:schemeClr val="accent4">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支付方式</a:t>
          </a:r>
        </a:p>
      </dsp:txBody>
      <dsp:txXfrm>
        <a:off x="2166557" y="1359050"/>
        <a:ext cx="1155278" cy="352359"/>
      </dsp:txXfrm>
    </dsp:sp>
    <dsp:sp modelId="{E0389502-47A8-3447-AD81-37D48CFA510E}">
      <dsp:nvSpPr>
        <dsp:cNvPr id="0" name=""/>
        <dsp:cNvSpPr/>
      </dsp:nvSpPr>
      <dsp:spPr>
        <a:xfrm>
          <a:off x="3552891" y="613895"/>
          <a:ext cx="1155278" cy="35235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accent1">
                  <a:lumMod val="75000"/>
                </a:schemeClr>
              </a:solidFill>
              <a:latin typeface="+mn-ea"/>
              <a:ea typeface="+mn-ea"/>
            </a:rPr>
            <a:t>微信</a:t>
          </a:r>
          <a:r>
            <a:rPr lang="en-US" altLang="zh-CN" sz="1200" b="1" kern="1200" dirty="0">
              <a:solidFill>
                <a:schemeClr val="accent1">
                  <a:lumMod val="75000"/>
                </a:schemeClr>
              </a:solidFill>
              <a:latin typeface="+mn-ea"/>
              <a:ea typeface="+mn-ea"/>
            </a:rPr>
            <a:t>(40%)</a:t>
          </a:r>
          <a:endParaRPr lang="zh-CN" altLang="en-US" sz="1200" b="1" kern="1200" dirty="0">
            <a:solidFill>
              <a:schemeClr val="accent1">
                <a:lumMod val="75000"/>
              </a:schemeClr>
            </a:solidFill>
            <a:latin typeface="+mn-ea"/>
            <a:ea typeface="+mn-ea"/>
          </a:endParaRPr>
        </a:p>
      </dsp:txBody>
      <dsp:txXfrm>
        <a:off x="3552891" y="613895"/>
        <a:ext cx="1155278" cy="352359"/>
      </dsp:txXfrm>
    </dsp:sp>
    <dsp:sp modelId="{E1498CF0-079A-274F-A150-0D7A75DBAFA1}">
      <dsp:nvSpPr>
        <dsp:cNvPr id="0" name=""/>
        <dsp:cNvSpPr/>
      </dsp:nvSpPr>
      <dsp:spPr>
        <a:xfrm>
          <a:off x="4939225" y="117126"/>
          <a:ext cx="1155278" cy="35235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满减</a:t>
          </a:r>
        </a:p>
      </dsp:txBody>
      <dsp:txXfrm>
        <a:off x="4939225" y="117126"/>
        <a:ext cx="1155278" cy="352359"/>
      </dsp:txXfrm>
    </dsp:sp>
    <dsp:sp modelId="{F59802F9-01AF-0446-BC65-DFF2E2A9E7BD}">
      <dsp:nvSpPr>
        <dsp:cNvPr id="0" name=""/>
        <dsp:cNvSpPr/>
      </dsp:nvSpPr>
      <dsp:spPr>
        <a:xfrm>
          <a:off x="4939225" y="613895"/>
          <a:ext cx="1155278" cy="35235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随机立减</a:t>
          </a:r>
        </a:p>
      </dsp:txBody>
      <dsp:txXfrm>
        <a:off x="4939225" y="613895"/>
        <a:ext cx="1155278" cy="352359"/>
      </dsp:txXfrm>
    </dsp:sp>
    <dsp:sp modelId="{C564AFBD-3F90-B241-ADEF-6549DAE56F21}">
      <dsp:nvSpPr>
        <dsp:cNvPr id="0" name=""/>
        <dsp:cNvSpPr/>
      </dsp:nvSpPr>
      <dsp:spPr>
        <a:xfrm>
          <a:off x="4939225" y="1110665"/>
          <a:ext cx="1155278" cy="35235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多倍积分</a:t>
          </a:r>
        </a:p>
      </dsp:txBody>
      <dsp:txXfrm>
        <a:off x="4939225" y="1110665"/>
        <a:ext cx="1155278" cy="352359"/>
      </dsp:txXfrm>
    </dsp:sp>
    <dsp:sp modelId="{CA61A482-FCB4-0143-AFA1-8A152EA99DAA}">
      <dsp:nvSpPr>
        <dsp:cNvPr id="0" name=""/>
        <dsp:cNvSpPr/>
      </dsp:nvSpPr>
      <dsp:spPr>
        <a:xfrm>
          <a:off x="3552891" y="2104204"/>
          <a:ext cx="1155278" cy="35235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不限</a:t>
          </a:r>
          <a:r>
            <a:rPr lang="en-US" altLang="zh-CN" sz="1200" kern="1200" dirty="0">
              <a:latin typeface="+mn-ea"/>
              <a:ea typeface="+mn-ea"/>
            </a:rPr>
            <a:t>(60%)</a:t>
          </a:r>
          <a:endParaRPr lang="zh-CN" altLang="en-US" sz="1200" kern="1200" dirty="0">
            <a:latin typeface="+mn-ea"/>
            <a:ea typeface="+mn-ea"/>
          </a:endParaRPr>
        </a:p>
      </dsp:txBody>
      <dsp:txXfrm>
        <a:off x="3552891" y="2104204"/>
        <a:ext cx="1155278" cy="352359"/>
      </dsp:txXfrm>
    </dsp:sp>
    <dsp:sp modelId="{B43FC474-3AA8-3F4D-86E9-EB0E88E01B7E}">
      <dsp:nvSpPr>
        <dsp:cNvPr id="0" name=""/>
        <dsp:cNvSpPr/>
      </dsp:nvSpPr>
      <dsp:spPr>
        <a:xfrm>
          <a:off x="4939225" y="1607435"/>
          <a:ext cx="1155278" cy="35235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返现</a:t>
          </a:r>
          <a:r>
            <a:rPr lang="en-US" altLang="zh-CN" sz="1200" kern="1200" dirty="0">
              <a:latin typeface="+mn-ea"/>
              <a:ea typeface="+mn-ea"/>
            </a:rPr>
            <a:t>(20%)</a:t>
          </a:r>
          <a:endParaRPr lang="zh-CN" altLang="en-US" sz="1200" kern="1200" dirty="0">
            <a:latin typeface="+mn-ea"/>
            <a:ea typeface="+mn-ea"/>
          </a:endParaRPr>
        </a:p>
      </dsp:txBody>
      <dsp:txXfrm>
        <a:off x="4939225" y="1607435"/>
        <a:ext cx="1155278" cy="352359"/>
      </dsp:txXfrm>
    </dsp:sp>
    <dsp:sp modelId="{CE43D31B-CAF8-8647-A549-ED97E0D185D0}">
      <dsp:nvSpPr>
        <dsp:cNvPr id="0" name=""/>
        <dsp:cNvSpPr/>
      </dsp:nvSpPr>
      <dsp:spPr>
        <a:xfrm>
          <a:off x="4939225" y="2104204"/>
          <a:ext cx="1155278" cy="35235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外卡</a:t>
          </a:r>
          <a:r>
            <a:rPr lang="en-US" altLang="zh-CN" sz="1200" kern="1200" dirty="0">
              <a:latin typeface="+mn-ea"/>
              <a:ea typeface="+mn-ea"/>
            </a:rPr>
            <a:t>(20%)</a:t>
          </a:r>
          <a:endParaRPr lang="zh-CN" altLang="en-US" sz="1200" kern="1200" dirty="0">
            <a:latin typeface="+mn-ea"/>
            <a:ea typeface="+mn-ea"/>
          </a:endParaRPr>
        </a:p>
      </dsp:txBody>
      <dsp:txXfrm>
        <a:off x="4939225" y="2104204"/>
        <a:ext cx="1155278" cy="352359"/>
      </dsp:txXfrm>
    </dsp:sp>
    <dsp:sp modelId="{0A03B7FD-B75C-BC43-AE4C-9D1F36DB93ED}">
      <dsp:nvSpPr>
        <dsp:cNvPr id="0" name=""/>
        <dsp:cNvSpPr/>
      </dsp:nvSpPr>
      <dsp:spPr>
        <a:xfrm>
          <a:off x="4939225" y="2600974"/>
          <a:ext cx="1155278" cy="35235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accent1">
                  <a:lumMod val="75000"/>
                </a:schemeClr>
              </a:solidFill>
              <a:latin typeface="+mn-ea"/>
              <a:ea typeface="+mn-ea"/>
            </a:rPr>
            <a:t>银联专属</a:t>
          </a:r>
          <a:r>
            <a:rPr lang="en-US" altLang="zh-CN" sz="1200" b="1" kern="1200" dirty="0">
              <a:solidFill>
                <a:schemeClr val="accent1">
                  <a:lumMod val="75000"/>
                </a:schemeClr>
              </a:solidFill>
              <a:latin typeface="+mn-ea"/>
              <a:ea typeface="+mn-ea"/>
            </a:rPr>
            <a:t>(20%)</a:t>
          </a:r>
          <a:endParaRPr lang="zh-CN" altLang="en-US" sz="1200" b="1" kern="1200" dirty="0">
            <a:solidFill>
              <a:schemeClr val="accent1">
                <a:lumMod val="75000"/>
              </a:schemeClr>
            </a:solidFill>
            <a:latin typeface="+mn-ea"/>
            <a:ea typeface="+mn-ea"/>
          </a:endParaRPr>
        </a:p>
      </dsp:txBody>
      <dsp:txXfrm>
        <a:off x="4939225" y="2600974"/>
        <a:ext cx="1155278" cy="352359"/>
      </dsp:txXfrm>
    </dsp:sp>
    <dsp:sp modelId="{A11A0AC4-9995-2A4D-8E74-3185C76E8D49}">
      <dsp:nvSpPr>
        <dsp:cNvPr id="0" name=""/>
        <dsp:cNvSpPr/>
      </dsp:nvSpPr>
      <dsp:spPr>
        <a:xfrm>
          <a:off x="2166557" y="3346129"/>
          <a:ext cx="1155278" cy="352359"/>
        </a:xfrm>
        <a:prstGeom prst="rect">
          <a:avLst/>
        </a:prstGeom>
        <a:solidFill>
          <a:schemeClr val="accent4">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场景</a:t>
          </a:r>
        </a:p>
      </dsp:txBody>
      <dsp:txXfrm>
        <a:off x="2166557" y="3346129"/>
        <a:ext cx="1155278" cy="352359"/>
      </dsp:txXfrm>
    </dsp:sp>
    <dsp:sp modelId="{0DEBF506-0F29-6146-AD4A-04C70B930C53}">
      <dsp:nvSpPr>
        <dsp:cNvPr id="0" name=""/>
        <dsp:cNvSpPr/>
      </dsp:nvSpPr>
      <dsp:spPr>
        <a:xfrm>
          <a:off x="3552891" y="3097744"/>
          <a:ext cx="1155278" cy="352359"/>
        </a:xfrm>
        <a:prstGeom prst="rect">
          <a:avLst/>
        </a:prstGeom>
        <a:solidFill>
          <a:schemeClr val="accent4">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不限</a:t>
          </a:r>
          <a:r>
            <a:rPr lang="en-US" altLang="zh-CN" sz="1200" kern="1200" dirty="0">
              <a:latin typeface="+mn-ea"/>
              <a:ea typeface="+mn-ea"/>
            </a:rPr>
            <a:t>(60%)</a:t>
          </a:r>
          <a:endParaRPr lang="zh-CN" altLang="en-US" sz="1200" kern="1200" dirty="0">
            <a:latin typeface="+mn-ea"/>
            <a:ea typeface="+mn-ea"/>
          </a:endParaRPr>
        </a:p>
      </dsp:txBody>
      <dsp:txXfrm>
        <a:off x="3552891" y="3097744"/>
        <a:ext cx="1155278" cy="352359"/>
      </dsp:txXfrm>
    </dsp:sp>
    <dsp:sp modelId="{CC96FB8A-C172-CF4E-A5C2-77F64C2AC53C}">
      <dsp:nvSpPr>
        <dsp:cNvPr id="0" name=""/>
        <dsp:cNvSpPr/>
      </dsp:nvSpPr>
      <dsp:spPr>
        <a:xfrm>
          <a:off x="3552891" y="3594513"/>
          <a:ext cx="1155278" cy="352359"/>
        </a:xfrm>
        <a:prstGeom prst="rect">
          <a:avLst/>
        </a:prstGeom>
        <a:solidFill>
          <a:schemeClr val="accent4">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餐饮</a:t>
          </a:r>
          <a:r>
            <a:rPr lang="en-US" altLang="zh-CN" sz="1200" kern="1200" dirty="0">
              <a:latin typeface="+mn-ea"/>
              <a:ea typeface="+mn-ea"/>
            </a:rPr>
            <a:t>(20%)</a:t>
          </a:r>
          <a:endParaRPr lang="zh-CN" altLang="en-US" sz="1200" kern="1200" dirty="0">
            <a:latin typeface="+mn-ea"/>
            <a:ea typeface="+mn-ea"/>
          </a:endParaRPr>
        </a:p>
      </dsp:txBody>
      <dsp:txXfrm>
        <a:off x="3552891" y="3594513"/>
        <a:ext cx="1155278" cy="352359"/>
      </dsp:txXfrm>
    </dsp:sp>
    <dsp:sp modelId="{D534518A-B1FC-7F4E-AA9C-B86FF4CC16C1}">
      <dsp:nvSpPr>
        <dsp:cNvPr id="0" name=""/>
        <dsp:cNvSpPr/>
      </dsp:nvSpPr>
      <dsp:spPr>
        <a:xfrm>
          <a:off x="4852579" y="3097744"/>
          <a:ext cx="1155278" cy="352359"/>
        </a:xfrm>
        <a:prstGeom prst="rect">
          <a:avLst/>
        </a:prstGeom>
        <a:solidFill>
          <a:schemeClr val="accent4">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出行</a:t>
          </a:r>
          <a:r>
            <a:rPr lang="en-US" altLang="zh-CN" sz="1200" kern="1200" dirty="0">
              <a:latin typeface="+mn-ea"/>
              <a:ea typeface="+mn-ea"/>
            </a:rPr>
            <a:t>(10%)</a:t>
          </a:r>
          <a:endParaRPr lang="zh-CN" altLang="en-US" sz="1200" kern="1200" dirty="0">
            <a:latin typeface="+mn-ea"/>
            <a:ea typeface="+mn-ea"/>
          </a:endParaRPr>
        </a:p>
      </dsp:txBody>
      <dsp:txXfrm>
        <a:off x="4852579" y="3097744"/>
        <a:ext cx="1155278" cy="352359"/>
      </dsp:txXfrm>
    </dsp:sp>
    <dsp:sp modelId="{2E5D83A9-13A3-3D45-9436-7545BCC96154}">
      <dsp:nvSpPr>
        <dsp:cNvPr id="0" name=""/>
        <dsp:cNvSpPr/>
      </dsp:nvSpPr>
      <dsp:spPr>
        <a:xfrm>
          <a:off x="4852579" y="3594513"/>
          <a:ext cx="1155278" cy="352359"/>
        </a:xfrm>
        <a:prstGeom prst="rect">
          <a:avLst/>
        </a:prstGeom>
        <a:solidFill>
          <a:schemeClr val="accent4">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n-ea"/>
              <a:ea typeface="+mn-ea"/>
            </a:rPr>
            <a:t>文旅</a:t>
          </a:r>
          <a:r>
            <a:rPr lang="en-US" altLang="zh-CN" sz="1200" kern="1200" dirty="0">
              <a:latin typeface="+mn-ea"/>
              <a:ea typeface="+mn-ea"/>
            </a:rPr>
            <a:t>(10%)</a:t>
          </a:r>
          <a:endParaRPr lang="zh-CN" altLang="en-US" sz="1200" kern="1200" dirty="0">
            <a:latin typeface="+mn-ea"/>
            <a:ea typeface="+mn-ea"/>
          </a:endParaRPr>
        </a:p>
      </dsp:txBody>
      <dsp:txXfrm>
        <a:off x="4852579" y="3594513"/>
        <a:ext cx="1155278" cy="3523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3FC22-B179-2842-BCCB-00042936EDA1}">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F0559-6E1E-8243-8D7E-BD4C952ED008}">
      <dsp:nvSpPr>
        <dsp:cNvPr id="0" name=""/>
        <dsp:cNvSpPr/>
      </dsp:nvSpPr>
      <dsp:spPr>
        <a:xfrm>
          <a:off x="564979" y="406400"/>
          <a:ext cx="5475833" cy="812800"/>
        </a:xfrm>
        <a:prstGeom prst="rect">
          <a:avLst/>
        </a:prstGeom>
        <a:solidFill>
          <a:srgbClr val="60C3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err="1">
              <a:latin typeface="+mj-ea"/>
              <a:ea typeface="+mj-ea"/>
            </a:rPr>
            <a:t>银行APP营销活动概述</a:t>
          </a:r>
          <a:endParaRPr lang="en-US" sz="2800" b="1" kern="1200" dirty="0">
            <a:latin typeface="+mj-ea"/>
            <a:ea typeface="+mj-ea"/>
          </a:endParaRPr>
        </a:p>
      </dsp:txBody>
      <dsp:txXfrm>
        <a:off x="564979" y="406400"/>
        <a:ext cx="5475833" cy="812800"/>
      </dsp:txXfrm>
    </dsp:sp>
    <dsp:sp modelId="{0C455CEF-0326-4548-A7D9-73D31C8EC0DA}">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532EF0-5E68-AE48-ABEF-1EFA451E1EE6}">
      <dsp:nvSpPr>
        <dsp:cNvPr id="0" name=""/>
        <dsp:cNvSpPr/>
      </dsp:nvSpPr>
      <dsp:spPr>
        <a:xfrm>
          <a:off x="860432" y="1625599"/>
          <a:ext cx="5180380" cy="8128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err="1">
              <a:latin typeface="+mj-ea"/>
              <a:ea typeface="+mj-ea"/>
            </a:rPr>
            <a:t>各银行APP营销总结</a:t>
          </a:r>
          <a:endParaRPr lang="en-US" sz="2800" b="1" kern="1200" dirty="0">
            <a:latin typeface="+mj-ea"/>
            <a:ea typeface="+mj-ea"/>
          </a:endParaRPr>
        </a:p>
      </dsp:txBody>
      <dsp:txXfrm>
        <a:off x="860432" y="1625599"/>
        <a:ext cx="5180380" cy="812800"/>
      </dsp:txXfrm>
    </dsp:sp>
    <dsp:sp modelId="{F75BFFB5-B52C-1B42-B173-9215BA39A0B4}">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B1BA6E-E265-724F-B849-BD8603314258}">
      <dsp:nvSpPr>
        <dsp:cNvPr id="0" name=""/>
        <dsp:cNvSpPr/>
      </dsp:nvSpPr>
      <dsp:spPr>
        <a:xfrm>
          <a:off x="564979" y="2844800"/>
          <a:ext cx="5475833" cy="8128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t>总结与建议</a:t>
          </a:r>
        </a:p>
      </dsp:txBody>
      <dsp:txXfrm>
        <a:off x="564979" y="2844800"/>
        <a:ext cx="5475833" cy="812800"/>
      </dsp:txXfrm>
    </dsp:sp>
    <dsp:sp modelId="{F278917E-1892-9B4C-9845-F3B067D82928}">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8">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8">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3#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8">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674" cy="496179"/>
          </a:xfrm>
          <a:prstGeom prst="rect">
            <a:avLst/>
          </a:prstGeom>
        </p:spPr>
        <p:txBody>
          <a:bodyPr vert="horz" wrap="square" lIns="91440" tIns="45720" rIns="91440" bIns="45720" numCol="1" anchor="t" anchorCtr="0" compatLnSpc="1"/>
          <a:lstStyle>
            <a:lvl1pPr eaLnBrk="0" hangingPunct="0">
              <a:defRPr sz="1200">
                <a:ea typeface="MS PGothic" panose="020B0600070205080204" pitchFamily="34" charset="-128"/>
              </a:defRPr>
            </a:lvl1pPr>
          </a:lstStyle>
          <a:p>
            <a:pPr>
              <a:defRPr/>
            </a:pPr>
            <a:endParaRPr lang="en-US" altLang="zh-CN"/>
          </a:p>
        </p:txBody>
      </p:sp>
      <p:sp>
        <p:nvSpPr>
          <p:cNvPr id="3" name="Date Placeholder 2"/>
          <p:cNvSpPr>
            <a:spLocks noGrp="1"/>
          </p:cNvSpPr>
          <p:nvPr>
            <p:ph type="dt" sz="quarter" idx="1"/>
          </p:nvPr>
        </p:nvSpPr>
        <p:spPr>
          <a:xfrm>
            <a:off x="3849915" y="1"/>
            <a:ext cx="2946674" cy="496179"/>
          </a:xfrm>
          <a:prstGeom prst="rect">
            <a:avLst/>
          </a:prstGeom>
        </p:spPr>
        <p:txBody>
          <a:bodyPr vert="horz" wrap="square" lIns="91440" tIns="45720" rIns="91440" bIns="45720" numCol="1" anchor="t" anchorCtr="0" compatLnSpc="1"/>
          <a:lstStyle>
            <a:lvl1pPr algn="r" eaLnBrk="0" hangingPunct="0">
              <a:defRPr sz="1200">
                <a:ea typeface="MS PGothic" panose="020B0600070205080204" pitchFamily="34" charset="-128"/>
              </a:defRPr>
            </a:lvl1pPr>
          </a:lstStyle>
          <a:p>
            <a:pPr>
              <a:defRPr/>
            </a:pPr>
            <a:fld id="{7A5B181F-4C58-4302-9FD6-58C7A8C3AB3A}" type="datetimeFigureOut">
              <a:rPr lang="en-US" altLang="zh-CN"/>
            </a:fld>
            <a:endParaRPr lang="en-US" altLang="zh-CN"/>
          </a:p>
        </p:txBody>
      </p:sp>
      <p:sp>
        <p:nvSpPr>
          <p:cNvPr id="4" name="Footer Placeholder 3"/>
          <p:cNvSpPr>
            <a:spLocks noGrp="1"/>
          </p:cNvSpPr>
          <p:nvPr>
            <p:ph type="ftr" sz="quarter" idx="2"/>
          </p:nvPr>
        </p:nvSpPr>
        <p:spPr>
          <a:xfrm>
            <a:off x="0" y="9429729"/>
            <a:ext cx="2946674" cy="496179"/>
          </a:xfrm>
          <a:prstGeom prst="rect">
            <a:avLst/>
          </a:prstGeom>
        </p:spPr>
        <p:txBody>
          <a:bodyPr vert="horz" wrap="square" lIns="91440" tIns="45720" rIns="91440" bIns="45720" numCol="1" anchor="b" anchorCtr="0" compatLnSpc="1"/>
          <a:lstStyle>
            <a:lvl1pPr eaLnBrk="0" hangingPunct="0">
              <a:defRPr sz="1200">
                <a:ea typeface="MS PGothic" panose="020B0600070205080204" pitchFamily="34" charset="-128"/>
              </a:defRPr>
            </a:lvl1pPr>
          </a:lstStyle>
          <a:p>
            <a:pPr>
              <a:defRPr/>
            </a:pPr>
            <a:endParaRPr lang="en-US" altLang="zh-CN"/>
          </a:p>
        </p:txBody>
      </p:sp>
      <p:sp>
        <p:nvSpPr>
          <p:cNvPr id="5" name="Slide Number Placeholder 4"/>
          <p:cNvSpPr>
            <a:spLocks noGrp="1"/>
          </p:cNvSpPr>
          <p:nvPr>
            <p:ph type="sldNum" sz="quarter" idx="3"/>
          </p:nvPr>
        </p:nvSpPr>
        <p:spPr>
          <a:xfrm>
            <a:off x="3849915" y="9429729"/>
            <a:ext cx="2946674" cy="496179"/>
          </a:xfrm>
          <a:prstGeom prst="rect">
            <a:avLst/>
          </a:prstGeom>
        </p:spPr>
        <p:txBody>
          <a:bodyPr vert="horz" wrap="square" lIns="91440" tIns="45720" rIns="91440" bIns="45720" numCol="1" anchor="b" anchorCtr="0" compatLnSpc="1"/>
          <a:lstStyle>
            <a:lvl1pPr algn="r" eaLnBrk="0" hangingPunct="0">
              <a:defRPr sz="1200">
                <a:ea typeface="MS PGothic" panose="020B0600070205080204" pitchFamily="34" charset="-128"/>
              </a:defRPr>
            </a:lvl1pPr>
          </a:lstStyle>
          <a:p>
            <a:pPr>
              <a:defRPr/>
            </a:pPr>
            <a:fld id="{0AF76397-2A65-4C5B-9C71-2E530E721156}"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4.png"/><Relationship Id="rId1"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4"/>
          <p:cNvSpPr>
            <a:spLocks noGrp="1" noRot="1" noChangeAspect="1" noChangeArrowheads="1" noTextEdit="1"/>
          </p:cNvSpPr>
          <p:nvPr>
            <p:ph type="sldImg" idx="2"/>
          </p:nvPr>
        </p:nvSpPr>
        <p:spPr bwMode="auto">
          <a:xfrm>
            <a:off x="744538" y="644525"/>
            <a:ext cx="3406775" cy="25558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755419" y="3651788"/>
            <a:ext cx="5580311" cy="5601726"/>
          </a:xfrm>
          <a:prstGeom prst="rect">
            <a:avLst/>
          </a:prstGeom>
          <a:noFill/>
          <a:ln w="9525">
            <a:noFill/>
            <a:miter lim="800000"/>
          </a:ln>
        </p:spPr>
        <p:txBody>
          <a:bodyPr vert="horz" wrap="square" lIns="91440" tIns="45720" rIns="91440" bIns="45720" numCol="1" anchor="t" anchorCtr="0" compatLnSpc="1"/>
          <a:lstStyle/>
          <a:p>
            <a:pPr lvl="0"/>
            <a:r>
              <a:rPr lang="en-US" altLang="zh-CN" noProof="0" dirty="0"/>
              <a:t>Click to edit Master text styles</a:t>
            </a:r>
            <a:endParaRPr lang="en-US" altLang="zh-CN" noProof="0" dirty="0"/>
          </a:p>
        </p:txBody>
      </p:sp>
      <p:sp>
        <p:nvSpPr>
          <p:cNvPr id="12295" name="Rectangle 7"/>
          <p:cNvSpPr>
            <a:spLocks noGrp="1" noChangeArrowheads="1"/>
          </p:cNvSpPr>
          <p:nvPr>
            <p:ph type="sldNum" sz="quarter" idx="5"/>
          </p:nvPr>
        </p:nvSpPr>
        <p:spPr bwMode="auto">
          <a:xfrm>
            <a:off x="5469444" y="9432047"/>
            <a:ext cx="905415" cy="496179"/>
          </a:xfrm>
          <a:prstGeom prst="rect">
            <a:avLst/>
          </a:prstGeom>
          <a:noFill/>
          <a:ln w="9525">
            <a:noFill/>
            <a:miter lim="800000"/>
          </a:ln>
        </p:spPr>
        <p:txBody>
          <a:bodyPr vert="horz" wrap="square" lIns="91440" tIns="45720" rIns="91440" bIns="45720" numCol="1" anchor="b" anchorCtr="0" compatLnSpc="1"/>
          <a:lstStyle>
            <a:lvl1pPr algn="r" eaLnBrk="0" hangingPunct="0">
              <a:defRPr sz="1000">
                <a:latin typeface="Calibri" panose="020F0502020204030204" pitchFamily="34" charset="0"/>
                <a:ea typeface="MS PGothic" panose="020B0600070205080204" pitchFamily="34" charset="-128"/>
              </a:defRPr>
            </a:lvl1pPr>
          </a:lstStyle>
          <a:p>
            <a:pPr>
              <a:defRPr/>
            </a:pPr>
            <a:fld id="{546522B4-FA87-4935-B9A3-7148FB7CE523}" type="slidenum">
              <a:rPr lang="zh-CN" altLang="en-US"/>
            </a:fld>
            <a:endParaRPr lang="en-US" altLang="zh-CN"/>
          </a:p>
        </p:txBody>
      </p:sp>
      <p:cxnSp>
        <p:nvCxnSpPr>
          <p:cNvPr id="3" name="直接连接符 2"/>
          <p:cNvCxnSpPr/>
          <p:nvPr/>
        </p:nvCxnSpPr>
        <p:spPr>
          <a:xfrm>
            <a:off x="4297731" y="1027138"/>
            <a:ext cx="197930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4297731" y="1463034"/>
            <a:ext cx="197930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a:off x="4297731" y="1896611"/>
            <a:ext cx="197930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a:off x="4297731" y="2330189"/>
            <a:ext cx="197930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a:off x="4297731" y="2763766"/>
            <a:ext cx="197930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a:off x="4297731" y="3199661"/>
            <a:ext cx="197930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pic>
        <p:nvPicPr>
          <p:cNvPr id="26635" name="Picture 2" descr="C:\Users\unionpay\Desktop\课程教材标准化PPT备注模式\图标\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87927" y="0"/>
            <a:ext cx="1093454" cy="2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6"/>
          <p:cNvSpPr txBox="1">
            <a:spLocks noChangeArrowheads="1"/>
          </p:cNvSpPr>
          <p:nvPr/>
        </p:nvSpPr>
        <p:spPr bwMode="auto">
          <a:xfrm>
            <a:off x="3053194" y="9443639"/>
            <a:ext cx="1606486" cy="498497"/>
          </a:xfrm>
          <a:prstGeom prst="rect">
            <a:avLst/>
          </a:prstGeom>
          <a:noFill/>
          <a:ln w="9525">
            <a:noFill/>
            <a:miter lim="800000"/>
          </a:ln>
        </p:spPr>
        <p:txBody>
          <a:bodyPr anchor="b"/>
          <a:lstStyle>
            <a:lvl1pPr>
              <a:defRPr sz="2400">
                <a:solidFill>
                  <a:schemeClr val="tx1"/>
                </a:solidFill>
                <a:latin typeface="Verdana" panose="020B0604030504040204" pitchFamily="34" charset="0"/>
                <a:ea typeface="微软雅黑" panose="020B0503020204020204" pitchFamily="34" charset="-122"/>
              </a:defRPr>
            </a:lvl1pPr>
            <a:lvl2pPr marL="742950" indent="-285750">
              <a:defRPr sz="2400">
                <a:solidFill>
                  <a:schemeClr val="tx1"/>
                </a:solidFill>
                <a:latin typeface="Verdana" panose="020B0604030504040204" pitchFamily="34" charset="0"/>
                <a:ea typeface="微软雅黑" panose="020B0503020204020204" pitchFamily="34" charset="-122"/>
              </a:defRPr>
            </a:lvl2pPr>
            <a:lvl3pPr marL="1143000" indent="-228600">
              <a:defRPr sz="2400">
                <a:solidFill>
                  <a:schemeClr val="tx1"/>
                </a:solidFill>
                <a:latin typeface="Verdana" panose="020B0604030504040204" pitchFamily="34" charset="0"/>
                <a:ea typeface="微软雅黑" panose="020B0503020204020204" pitchFamily="34" charset="-122"/>
              </a:defRPr>
            </a:lvl3pPr>
            <a:lvl4pPr marL="1600200" indent="-228600">
              <a:defRPr sz="2400">
                <a:solidFill>
                  <a:schemeClr val="tx1"/>
                </a:solidFill>
                <a:latin typeface="Verdana" panose="020B0604030504040204" pitchFamily="34" charset="0"/>
                <a:ea typeface="微软雅黑" panose="020B0503020204020204" pitchFamily="34" charset="-122"/>
              </a:defRPr>
            </a:lvl4pPr>
            <a:lvl5pPr marL="2057400" indent="-228600">
              <a:defRPr sz="2400">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9pPr>
          </a:lstStyle>
          <a:p>
            <a:pPr>
              <a:defRPr/>
            </a:pPr>
            <a:r>
              <a:rPr lang="zh-CN" altLang="en-US" sz="1000" dirty="0">
                <a:latin typeface="方正银联黑简体" panose="02000000000000000000" pitchFamily="2" charset="-122"/>
                <a:ea typeface="MS PGothic" panose="020B0600070205080204" pitchFamily="34" charset="-128"/>
              </a:rPr>
              <a:t>版权所有 不得翻录</a:t>
            </a:r>
            <a:endParaRPr lang="en-US" altLang="zh-CN" sz="1000" dirty="0">
              <a:latin typeface="方正银联黑简体" panose="02000000000000000000" pitchFamily="2" charset="-122"/>
              <a:ea typeface="MS PGothic" panose="020B0600070205080204" pitchFamily="34" charset="-128"/>
            </a:endParaRPr>
          </a:p>
        </p:txBody>
      </p:sp>
      <p:sp>
        <p:nvSpPr>
          <p:cNvPr id="18" name="Rectangle 6"/>
          <p:cNvSpPr txBox="1">
            <a:spLocks noChangeArrowheads="1"/>
          </p:cNvSpPr>
          <p:nvPr/>
        </p:nvSpPr>
        <p:spPr bwMode="auto">
          <a:xfrm>
            <a:off x="683681" y="1"/>
            <a:ext cx="1607573" cy="496179"/>
          </a:xfrm>
          <a:prstGeom prst="rect">
            <a:avLst/>
          </a:prstGeom>
          <a:noFill/>
          <a:ln w="9525">
            <a:noFill/>
            <a:miter lim="800000"/>
          </a:ln>
        </p:spPr>
        <p:txBody>
          <a:bodyPr/>
          <a:lstStyle>
            <a:lvl1pPr>
              <a:defRPr sz="2400">
                <a:solidFill>
                  <a:schemeClr val="tx1"/>
                </a:solidFill>
                <a:latin typeface="Verdana" panose="020B0604030504040204" pitchFamily="34" charset="0"/>
                <a:ea typeface="微软雅黑" panose="020B0503020204020204" pitchFamily="34" charset="-122"/>
              </a:defRPr>
            </a:lvl1pPr>
            <a:lvl2pPr marL="742950" indent="-285750">
              <a:defRPr sz="2400">
                <a:solidFill>
                  <a:schemeClr val="tx1"/>
                </a:solidFill>
                <a:latin typeface="Verdana" panose="020B0604030504040204" pitchFamily="34" charset="0"/>
                <a:ea typeface="微软雅黑" panose="020B0503020204020204" pitchFamily="34" charset="-122"/>
              </a:defRPr>
            </a:lvl2pPr>
            <a:lvl3pPr marL="1143000" indent="-228600">
              <a:defRPr sz="2400">
                <a:solidFill>
                  <a:schemeClr val="tx1"/>
                </a:solidFill>
                <a:latin typeface="Verdana" panose="020B0604030504040204" pitchFamily="34" charset="0"/>
                <a:ea typeface="微软雅黑" panose="020B0503020204020204" pitchFamily="34" charset="-122"/>
              </a:defRPr>
            </a:lvl3pPr>
            <a:lvl4pPr marL="1600200" indent="-228600">
              <a:defRPr sz="2400">
                <a:solidFill>
                  <a:schemeClr val="tx1"/>
                </a:solidFill>
                <a:latin typeface="Verdana" panose="020B0604030504040204" pitchFamily="34" charset="0"/>
                <a:ea typeface="微软雅黑" panose="020B0503020204020204" pitchFamily="34" charset="-122"/>
              </a:defRPr>
            </a:lvl4pPr>
            <a:lvl5pPr marL="2057400" indent="-228600">
              <a:defRPr sz="2400">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9pPr>
          </a:lstStyle>
          <a:p>
            <a:pPr>
              <a:defRPr/>
            </a:pPr>
            <a:r>
              <a:rPr lang="zh-CN" altLang="en-US" sz="1000" dirty="0">
                <a:latin typeface="方正银联黑简体" panose="02000000000000000000" pitchFamily="2" charset="-122"/>
                <a:ea typeface="MS PGothic" panose="020B0600070205080204" pitchFamily="34" charset="-128"/>
              </a:rPr>
              <a:t>语音支付产品介绍</a:t>
            </a:r>
            <a:endParaRPr lang="en-US" altLang="zh-CN" sz="1000" dirty="0">
              <a:latin typeface="方正银联黑简体" panose="02000000000000000000" pitchFamily="2" charset="-122"/>
              <a:ea typeface="MS PGothic" panose="020B0600070205080204" pitchFamily="34" charset="-128"/>
            </a:endParaRPr>
          </a:p>
        </p:txBody>
      </p:sp>
      <p:sp>
        <p:nvSpPr>
          <p:cNvPr id="19" name="Rectangle 6"/>
          <p:cNvSpPr txBox="1">
            <a:spLocks noChangeArrowheads="1"/>
          </p:cNvSpPr>
          <p:nvPr/>
        </p:nvSpPr>
        <p:spPr bwMode="auto">
          <a:xfrm>
            <a:off x="743462" y="9443639"/>
            <a:ext cx="1606486" cy="498497"/>
          </a:xfrm>
          <a:prstGeom prst="rect">
            <a:avLst/>
          </a:prstGeom>
          <a:noFill/>
          <a:ln w="9525">
            <a:noFill/>
            <a:miter lim="800000"/>
          </a:ln>
        </p:spPr>
        <p:txBody>
          <a:bodyPr anchor="b"/>
          <a:lstStyle>
            <a:lvl1pPr>
              <a:defRPr sz="2400">
                <a:solidFill>
                  <a:schemeClr val="tx1"/>
                </a:solidFill>
                <a:latin typeface="Verdana" panose="020B0604030504040204" pitchFamily="34" charset="0"/>
                <a:ea typeface="微软雅黑" panose="020B0503020204020204" pitchFamily="34" charset="-122"/>
              </a:defRPr>
            </a:lvl1pPr>
            <a:lvl2pPr marL="742950" indent="-285750">
              <a:defRPr sz="2400">
                <a:solidFill>
                  <a:schemeClr val="tx1"/>
                </a:solidFill>
                <a:latin typeface="Verdana" panose="020B0604030504040204" pitchFamily="34" charset="0"/>
                <a:ea typeface="微软雅黑" panose="020B0503020204020204" pitchFamily="34" charset="-122"/>
              </a:defRPr>
            </a:lvl2pPr>
            <a:lvl3pPr marL="1143000" indent="-228600">
              <a:defRPr sz="2400">
                <a:solidFill>
                  <a:schemeClr val="tx1"/>
                </a:solidFill>
                <a:latin typeface="Verdana" panose="020B0604030504040204" pitchFamily="34" charset="0"/>
                <a:ea typeface="微软雅黑" panose="020B0503020204020204" pitchFamily="34" charset="-122"/>
              </a:defRPr>
            </a:lvl3pPr>
            <a:lvl4pPr marL="1600200" indent="-228600">
              <a:defRPr sz="2400">
                <a:solidFill>
                  <a:schemeClr val="tx1"/>
                </a:solidFill>
                <a:latin typeface="Verdana" panose="020B0604030504040204" pitchFamily="34" charset="0"/>
                <a:ea typeface="微软雅黑" panose="020B0503020204020204" pitchFamily="34" charset="-122"/>
              </a:defRPr>
            </a:lvl4pPr>
            <a:lvl5pPr marL="2057400" indent="-228600">
              <a:defRPr sz="2400">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微软雅黑" panose="020B0503020204020204" pitchFamily="34" charset="-122"/>
              </a:defRPr>
            </a:lvl9pPr>
          </a:lstStyle>
          <a:p>
            <a:pPr>
              <a:defRPr/>
            </a:pPr>
            <a:r>
              <a:rPr lang="zh-CN" altLang="en-US" sz="1000" dirty="0">
                <a:latin typeface="方正银联黑简体" panose="02000000000000000000" pitchFamily="2" charset="-122"/>
                <a:ea typeface="MS PGothic" panose="020B0600070205080204" pitchFamily="34" charset="-128"/>
              </a:rPr>
              <a:t>讲师手册</a:t>
            </a:r>
            <a:endParaRPr lang="en-US" altLang="zh-CN" sz="1000" dirty="0">
              <a:latin typeface="方正银联黑简体" panose="02000000000000000000" pitchFamily="2" charset="-122"/>
              <a:ea typeface="MS PGothic" panose="020B0600070205080204" pitchFamily="34" charset="-128"/>
            </a:endParaRPr>
          </a:p>
        </p:txBody>
      </p:sp>
      <p:pic>
        <p:nvPicPr>
          <p:cNvPr id="266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254" y="734996"/>
            <a:ext cx="2385817" cy="255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100" kern="120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defRPr>
    </a:lvl1pPr>
    <a:lvl2pPr marL="742950" indent="-28575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宋体" panose="02010600030101010101" pitchFamily="2" charset="-122"/>
      </a:defRPr>
    </a:lvl2pPr>
    <a:lvl3pPr marL="1143000" indent="-228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宋体" panose="02010600030101010101" pitchFamily="2" charset="-122"/>
      </a:defRPr>
    </a:lvl3pPr>
    <a:lvl4pPr marL="1600200" indent="-228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4538" y="644525"/>
            <a:ext cx="3406775" cy="25558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6522B4-FA87-4935-B9A3-7148FB7CE523}"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4538" y="644525"/>
            <a:ext cx="3406775" cy="25558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6522B4-FA87-4935-B9A3-7148FB7CE523}"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4538" y="644525"/>
            <a:ext cx="3406775" cy="25558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6522B4-FA87-4935-B9A3-7148FB7CE523}"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4538" y="644525"/>
            <a:ext cx="3406775" cy="25558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6522B4-FA87-4935-B9A3-7148FB7CE523}"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46522B4-FA87-4935-B9A3-7148FB7CE523}" type="slidenum">
              <a:rPr lang="zh-CN" altLang="en-US"/>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4538" y="644525"/>
            <a:ext cx="3406775" cy="25558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6522B4-FA87-4935-B9A3-7148FB7CE523}"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528900"/>
            <a:ext cx="7886700" cy="1325563"/>
          </a:xfrm>
        </p:spPr>
        <p:txBody>
          <a:bodyPr>
            <a:normAutofit/>
          </a:bodyPr>
          <a:lstStyle>
            <a:lvl1pPr>
              <a:defRPr sz="4800"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618524" y="4293096"/>
            <a:ext cx="7886700" cy="864095"/>
          </a:xfrm>
        </p:spPr>
        <p:txBody>
          <a:bodyPr/>
          <a:lstStyle>
            <a:lvl1pPr>
              <a:lnSpc>
                <a:spcPct val="150000"/>
              </a:lnSpc>
              <a:defRPr sz="2000">
                <a:latin typeface="方正银联黑简体" panose="02000000000000000000" pitchFamily="2" charset="-122"/>
                <a:ea typeface="方正银联黑简体" panose="02000000000000000000" pitchFamily="2" charset="-122"/>
              </a:defRPr>
            </a:lvl1pPr>
            <a:lvl2pPr marL="342900" indent="0" algn="ctr">
              <a:lnSpc>
                <a:spcPct val="150000"/>
              </a:lnSpc>
              <a:buFontTx/>
              <a:buNone/>
              <a:defRPr sz="2000">
                <a:latin typeface="方正银联黑简体" panose="02000000000000000000" pitchFamily="2" charset="-122"/>
                <a:ea typeface="方正银联黑简体" panose="02000000000000000000" pitchFamily="2" charset="-122"/>
              </a:defRPr>
            </a:lvl2pPr>
            <a:lvl3pPr>
              <a:defRPr sz="1350">
                <a:latin typeface="+mj-ea"/>
                <a:ea typeface="+mj-ea"/>
              </a:defRPr>
            </a:lvl3pPr>
            <a:lvl4pPr>
              <a:defRPr sz="1200">
                <a:latin typeface="+mj-ea"/>
                <a:ea typeface="+mj-ea"/>
              </a:defRPr>
            </a:lvl4pPr>
            <a:lvl5pPr>
              <a:defRPr sz="1200">
                <a:latin typeface="+mj-ea"/>
                <a:ea typeface="+mj-ea"/>
              </a:defRPr>
            </a:lvl5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6" name="灯片编号占位符 5"/>
          <p:cNvSpPr>
            <a:spLocks noGrp="1"/>
          </p:cNvSpPr>
          <p:nvPr>
            <p:ph type="sldNum" sz="quarter" idx="12"/>
          </p:nvPr>
        </p:nvSpPr>
        <p:spPr>
          <a:xfrm>
            <a:off x="615847" y="6345324"/>
            <a:ext cx="2057400" cy="365125"/>
          </a:xfrm>
          <a:prstGeom prst="rect">
            <a:avLst/>
          </a:prstGeom>
        </p:spPr>
        <p:txBody>
          <a:bodyPr/>
          <a:lstStyle>
            <a:lvl1pPr algn="ctr">
              <a:defRPr>
                <a:ea typeface="方正银联黑简体" panose="02000000000000000000" pitchFamily="2" charset="-122"/>
              </a:defRPr>
            </a:lvl1pPr>
          </a:lstStyle>
          <a:p>
            <a:pPr algn="l">
              <a:defRPr/>
            </a:pPr>
            <a:fld id="{45490047-AB09-4C9C-A586-0A3EC6221562}" type="slidenum">
              <a:rPr lang="zh-CN" altLang="en-US" sz="900" smtClean="0">
                <a:solidFill>
                  <a:prstClr val="black">
                    <a:tint val="75000"/>
                  </a:prstClr>
                </a:solidFill>
              </a:rPr>
            </a:fld>
            <a:endParaRPr lang="zh-CN" altLang="en-US" sz="900"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196752"/>
            <a:ext cx="6858000" cy="1008112"/>
          </a:xfrm>
        </p:spPr>
        <p:txBody>
          <a:bodyPr anchor="b">
            <a:normAutofit/>
          </a:bodyPr>
          <a:lstStyle>
            <a:lvl1pPr algn="l">
              <a:defRPr sz="6000"/>
            </a:lvl1pPr>
          </a:lstStyle>
          <a:p>
            <a:r>
              <a:rPr lang="zh-CN" altLang="en-US" dirty="0"/>
              <a:t>单击此处编辑母版</a:t>
            </a:r>
            <a:endParaRPr lang="zh-CN" altLang="en-US" dirty="0"/>
          </a:p>
        </p:txBody>
      </p:sp>
      <p:sp>
        <p:nvSpPr>
          <p:cNvPr id="3" name="副标题 2"/>
          <p:cNvSpPr>
            <a:spLocks noGrp="1"/>
          </p:cNvSpPr>
          <p:nvPr>
            <p:ph type="subTitle" idx="1" hasCustomPrompt="1"/>
          </p:nvPr>
        </p:nvSpPr>
        <p:spPr>
          <a:xfrm>
            <a:off x="3275856" y="2636912"/>
            <a:ext cx="5561856" cy="1655762"/>
          </a:xfrm>
        </p:spPr>
        <p:txBody>
          <a:bodyPr>
            <a:normAutofit/>
          </a:bodyPr>
          <a:lstStyle>
            <a:lvl1pPr marL="342900" indent="-342900" algn="l">
              <a:buFont typeface="+mj-ea"/>
              <a:buAutoNum type="ea1JpnChsDbPeriod"/>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
        <p:nvSpPr>
          <p:cNvPr id="6" name="灯片编号占位符 5"/>
          <p:cNvSpPr>
            <a:spLocks noGrp="1"/>
          </p:cNvSpPr>
          <p:nvPr>
            <p:ph type="sldNum" sz="quarter" idx="12"/>
          </p:nvPr>
        </p:nvSpPr>
        <p:spPr>
          <a:xfrm>
            <a:off x="647564" y="6345324"/>
            <a:ext cx="2057400" cy="365125"/>
          </a:xfrm>
        </p:spPr>
        <p:txBody>
          <a:bodyPr/>
          <a:lstStyle/>
          <a:p>
            <a:fld id="{12C95FFE-FA41-4527-9660-ED588E06B5DA}"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4"/>
            <a:ext cx="7886700" cy="1325563"/>
          </a:xfrm>
        </p:spPr>
        <p:txBody>
          <a:bodyPr>
            <a:normAutofit/>
          </a:bodyPr>
          <a:lstStyle>
            <a:lvl1pPr>
              <a:defRPr sz="3600" b="0"/>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lvl2pPr>
              <a:defRPr sz="1800">
                <a:solidFill>
                  <a:schemeClr val="tx1"/>
                </a:solidFill>
              </a:defRPr>
            </a:lvl2pPr>
            <a:lvl3pPr>
              <a:defRPr sz="1800">
                <a:solidFill>
                  <a:schemeClr val="tx1"/>
                </a:solidFill>
              </a:defRPr>
            </a:lvl3pPr>
            <a:lvl4pPr>
              <a:defRPr sz="1800">
                <a:solidFill>
                  <a:schemeClr val="tx1"/>
                </a:solidFill>
                <a:latin typeface="方正银联黑简体" panose="02000000000000000000" pitchFamily="2" charset="-122"/>
                <a:ea typeface="方正银联黑简体" panose="02000000000000000000" pitchFamily="2" charset="-122"/>
              </a:defRPr>
            </a:lvl4pPr>
            <a:lvl5pPr>
              <a:defRPr sz="1800">
                <a:solidFill>
                  <a:schemeClr val="tx1"/>
                </a:solidFill>
                <a:latin typeface="方正银联黑简体" panose="02000000000000000000" pitchFamily="2" charset="-122"/>
                <a:ea typeface="方正银联黑简体" panose="02000000000000000000"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灯片编号占位符 5"/>
          <p:cNvSpPr>
            <a:spLocks noGrp="1"/>
          </p:cNvSpPr>
          <p:nvPr>
            <p:ph type="sldNum" sz="quarter" idx="4"/>
          </p:nvPr>
        </p:nvSpPr>
        <p:spPr>
          <a:xfrm>
            <a:off x="628650" y="6336182"/>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90204" pitchFamily="34" charset="0"/>
                <a:ea typeface="方正银联黑简体" panose="02000000000000000000" pitchFamily="2" charset="-122"/>
                <a:cs typeface="Arial" panose="020B0604020202090204" pitchFamily="34" charset="0"/>
              </a:defRPr>
            </a:lvl1pPr>
          </a:lstStyle>
          <a:p>
            <a:fld id="{39EEDE4D-C237-4DCB-971B-7273E93752F0}"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448784"/>
            <a:ext cx="3867150" cy="4728183"/>
          </a:xfrm>
        </p:spPr>
        <p:txBody>
          <a:bodyPr/>
          <a:lstStyle>
            <a:lvl2pPr>
              <a:defRPr sz="1800"/>
            </a:lvl2pPr>
            <a:lvl3pPr>
              <a:defRPr sz="1800"/>
            </a:lvl3pPr>
            <a:lvl4pPr>
              <a:defRPr sz="1800">
                <a:latin typeface="方正银联黑简体" panose="02000000000000000000" pitchFamily="2" charset="-122"/>
                <a:ea typeface="方正银联黑简体" panose="02000000000000000000" pitchFamily="2" charset="-122"/>
              </a:defRPr>
            </a:lvl4pPr>
            <a:lvl5pPr>
              <a:defRPr sz="1800">
                <a:latin typeface="方正银联黑简体" panose="02000000000000000000" pitchFamily="2" charset="-122"/>
                <a:ea typeface="方正银联黑简体" panose="02000000000000000000"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4648200" y="1448784"/>
            <a:ext cx="3867150" cy="4728183"/>
          </a:xfrm>
        </p:spPr>
        <p:txBody>
          <a:bodyPr/>
          <a:lstStyle>
            <a:lvl2pPr>
              <a:defRPr sz="1800"/>
            </a:lvl2pPr>
            <a:lvl3pPr>
              <a:defRPr sz="1800"/>
            </a:lvl3pPr>
            <a:lvl4pPr>
              <a:defRPr sz="1800">
                <a:latin typeface="方正银联黑简体" panose="02000000000000000000" pitchFamily="2" charset="-122"/>
                <a:ea typeface="方正银联黑简体" panose="02000000000000000000" pitchFamily="2" charset="-122"/>
              </a:defRPr>
            </a:lvl4pPr>
            <a:lvl5pPr>
              <a:defRPr sz="1800">
                <a:latin typeface="方正银联黑简体" panose="02000000000000000000" pitchFamily="2" charset="-122"/>
                <a:ea typeface="方正银联黑简体" panose="02000000000000000000"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灯片编号占位符 5"/>
          <p:cNvSpPr>
            <a:spLocks noGrp="1"/>
          </p:cNvSpPr>
          <p:nvPr>
            <p:ph type="sldNum" sz="quarter" idx="4"/>
          </p:nvPr>
        </p:nvSpPr>
        <p:spPr>
          <a:xfrm>
            <a:off x="619023" y="6351229"/>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90204" pitchFamily="34" charset="0"/>
                <a:ea typeface="方正银联黑简体" panose="02000000000000000000" pitchFamily="2" charset="-122"/>
                <a:cs typeface="Arial" panose="020B0604020202090204" pitchFamily="34" charset="0"/>
              </a:defRPr>
            </a:lvl1pPr>
          </a:lstStyle>
          <a:p>
            <a:fld id="{39EEDE4D-C237-4DCB-971B-7273E93752F0}"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9030" y="6612"/>
            <a:ext cx="78867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630239" y="1412777"/>
            <a:ext cx="3868737" cy="64807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9" y="2227540"/>
            <a:ext cx="3868737" cy="3962127"/>
          </a:xfrm>
        </p:spPr>
        <p:txBody>
          <a:bodyPr/>
          <a:lstStyle>
            <a:lvl2pPr>
              <a:defRPr sz="1800"/>
            </a:lvl2pPr>
            <a:lvl3pPr>
              <a:defRPr sz="1800"/>
            </a:lvl3pPr>
            <a:lvl4pPr>
              <a:defRPr sz="1800">
                <a:latin typeface="方正银联黑简体" panose="02000000000000000000" pitchFamily="2" charset="-122"/>
                <a:ea typeface="方正银联黑简体" panose="02000000000000000000" pitchFamily="2" charset="-122"/>
              </a:defRPr>
            </a:lvl4pPr>
            <a:lvl5pPr>
              <a:defRPr sz="1800">
                <a:latin typeface="方正银联黑简体" panose="02000000000000000000" pitchFamily="2" charset="-122"/>
                <a:ea typeface="方正银联黑简体" panose="02000000000000000000"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4629150" y="1412777"/>
            <a:ext cx="3887788" cy="64807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227540"/>
            <a:ext cx="3887788" cy="3962127"/>
          </a:xfrm>
        </p:spPr>
        <p:txBody>
          <a:bodyPr/>
          <a:lstStyle>
            <a:lvl2pPr>
              <a:defRPr sz="1800"/>
            </a:lvl2pPr>
            <a:lvl3pPr>
              <a:defRPr sz="1800"/>
            </a:lvl3pPr>
            <a:lvl4pPr>
              <a:defRPr sz="1800">
                <a:latin typeface="方正银联黑简体" panose="02000000000000000000" pitchFamily="2" charset="-122"/>
                <a:ea typeface="方正银联黑简体" panose="02000000000000000000" pitchFamily="2" charset="-122"/>
              </a:defRPr>
            </a:lvl4pPr>
            <a:lvl5pPr>
              <a:defRPr sz="1800">
                <a:latin typeface="方正银联黑简体" panose="02000000000000000000" pitchFamily="2" charset="-122"/>
                <a:ea typeface="方正银联黑简体" panose="02000000000000000000"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灯片编号占位符 8"/>
          <p:cNvSpPr>
            <a:spLocks noGrp="1"/>
          </p:cNvSpPr>
          <p:nvPr>
            <p:ph type="sldNum" sz="quarter" idx="12"/>
          </p:nvPr>
        </p:nvSpPr>
        <p:spPr/>
        <p:txBody>
          <a:bodyPr/>
          <a:lstStyle/>
          <a:p>
            <a:fld id="{39EEDE4D-C237-4DCB-971B-7273E93752F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7564" y="6345324"/>
            <a:ext cx="2057400" cy="365125"/>
          </a:xfrm>
        </p:spPr>
        <p:txBody>
          <a:bodyPr/>
          <a:lstStyle/>
          <a:p>
            <a:fld id="{39EEDE4D-C237-4DCB-971B-7273E93752F0}"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28650" y="0"/>
            <a:ext cx="6858000" cy="1008112"/>
          </a:xfrm>
        </p:spPr>
        <p:txBody>
          <a:bodyPr anchor="b">
            <a:normAutofit/>
          </a:bodyPr>
          <a:lstStyle>
            <a:lvl1pPr algn="l">
              <a:defRPr sz="3600"/>
            </a:lvl1pPr>
          </a:lstStyle>
          <a:p>
            <a:r>
              <a:rPr lang="zh-CN" altLang="en-US" dirty="0"/>
              <a:t>单击此处编辑母版</a:t>
            </a:r>
            <a:endParaRPr lang="zh-CN" altLang="en-US" dirty="0"/>
          </a:p>
        </p:txBody>
      </p:sp>
      <p:sp>
        <p:nvSpPr>
          <p:cNvPr id="3" name="副标题 2"/>
          <p:cNvSpPr>
            <a:spLocks noGrp="1"/>
          </p:cNvSpPr>
          <p:nvPr>
            <p:ph type="subTitle" idx="1" hasCustomPrompt="1"/>
          </p:nvPr>
        </p:nvSpPr>
        <p:spPr>
          <a:xfrm>
            <a:off x="628650" y="1412776"/>
            <a:ext cx="5561856" cy="1655762"/>
          </a:xfrm>
        </p:spPr>
        <p:txBody>
          <a:bodyPr>
            <a:normAutofit/>
          </a:bodyPr>
          <a:lstStyle>
            <a:lvl1pPr marL="342900" indent="-342900" algn="l">
              <a:buFont typeface="+mj-ea"/>
              <a:buAutoNum type="ea1JpnChsDbPeriod"/>
              <a:defRPr sz="1800" b="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
        <p:nvSpPr>
          <p:cNvPr id="6" name="灯片编号占位符 5"/>
          <p:cNvSpPr>
            <a:spLocks noGrp="1"/>
          </p:cNvSpPr>
          <p:nvPr>
            <p:ph type="sldNum" sz="quarter" idx="12"/>
          </p:nvPr>
        </p:nvSpPr>
        <p:spPr/>
        <p:txBody>
          <a:bodyPr/>
          <a:lstStyle/>
          <a:p>
            <a:fld id="{12C95FFE-FA41-4527-9660-ED588E06B5DA}"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6D624C-B8E9-4083-9225-A160C682E30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528900"/>
            <a:ext cx="7886700" cy="1325563"/>
          </a:xfrm>
        </p:spPr>
        <p:txBody>
          <a:bodyPr>
            <a:normAutofit/>
          </a:bodyPr>
          <a:lstStyle>
            <a:lvl1pPr>
              <a:defRPr sz="4800"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618524" y="4293096"/>
            <a:ext cx="7886700" cy="864095"/>
          </a:xfrm>
        </p:spPr>
        <p:txBody>
          <a:bodyPr/>
          <a:lstStyle>
            <a:lvl1pPr>
              <a:lnSpc>
                <a:spcPct val="150000"/>
              </a:lnSpc>
              <a:defRPr sz="2000">
                <a:latin typeface="方正银联黑简体" panose="02000000000000000000" pitchFamily="2" charset="-122"/>
                <a:ea typeface="方正银联黑简体" panose="02000000000000000000" pitchFamily="2" charset="-122"/>
              </a:defRPr>
            </a:lvl1pPr>
            <a:lvl2pPr marL="342900" indent="0" algn="ctr">
              <a:lnSpc>
                <a:spcPct val="150000"/>
              </a:lnSpc>
              <a:buFontTx/>
              <a:buNone/>
              <a:defRPr sz="2000">
                <a:latin typeface="方正银联黑简体" panose="02000000000000000000" pitchFamily="2" charset="-122"/>
                <a:ea typeface="方正银联黑简体" panose="02000000000000000000" pitchFamily="2" charset="-122"/>
              </a:defRPr>
            </a:lvl2pPr>
            <a:lvl3pPr>
              <a:defRPr sz="1350">
                <a:latin typeface="+mj-ea"/>
                <a:ea typeface="+mj-ea"/>
              </a:defRPr>
            </a:lvl3pPr>
            <a:lvl4pPr>
              <a:defRPr sz="1200">
                <a:latin typeface="+mj-ea"/>
                <a:ea typeface="+mj-ea"/>
              </a:defRPr>
            </a:lvl4pPr>
            <a:lvl5pPr>
              <a:defRPr sz="1200">
                <a:latin typeface="+mj-ea"/>
                <a:ea typeface="+mj-ea"/>
              </a:defRPr>
            </a:lvl5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6" name="灯片编号占位符 5"/>
          <p:cNvSpPr>
            <a:spLocks noGrp="1"/>
          </p:cNvSpPr>
          <p:nvPr>
            <p:ph type="sldNum" sz="quarter" idx="12"/>
          </p:nvPr>
        </p:nvSpPr>
        <p:spPr>
          <a:xfrm>
            <a:off x="615847" y="6345324"/>
            <a:ext cx="2057400" cy="365125"/>
          </a:xfrm>
          <a:prstGeom prst="rect">
            <a:avLst/>
          </a:prstGeom>
        </p:spPr>
        <p:txBody>
          <a:bodyPr/>
          <a:lstStyle>
            <a:lvl1pPr algn="ctr">
              <a:defRPr>
                <a:ea typeface="方正银联黑简体" panose="02000000000000000000" pitchFamily="2" charset="-122"/>
              </a:defRPr>
            </a:lvl1pPr>
          </a:lstStyle>
          <a:p>
            <a:pPr algn="l">
              <a:defRPr/>
            </a:pPr>
            <a:fld id="{45490047-AB09-4C9C-A586-0A3EC6221562}" type="slidenum">
              <a:rPr lang="zh-CN" altLang="en-US" sz="900" smtClean="0">
                <a:solidFill>
                  <a:prstClr val="black">
                    <a:tint val="75000"/>
                  </a:prstClr>
                </a:solidFill>
              </a:rPr>
            </a:fld>
            <a:endParaRPr lang="zh-CN" altLang="en-US" sz="900"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2.GIF"/><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2.GIF"/><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image" Target="../media/image2.GI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2.GIF"/><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1548" y="2528904"/>
            <a:ext cx="7886700" cy="1325563"/>
          </a:xfrm>
          <a:prstGeom prst="rect">
            <a:avLst/>
          </a:prstGeom>
        </p:spPr>
        <p:txBody>
          <a:bodyPr vert="horz" lIns="91440" tIns="45720" rIns="91440" bIns="45720" rtlCol="0" anchor="ctr">
            <a:normAutofit/>
          </a:bodyPr>
          <a:lstStyle/>
          <a:p>
            <a:r>
              <a:rPr lang="zh-CN" altLang="en-US" dirty="0"/>
              <a:t>标题</a:t>
            </a:r>
            <a:endParaRPr lang="zh-CN" altLang="en-US" dirty="0"/>
          </a:p>
        </p:txBody>
      </p:sp>
      <p:sp>
        <p:nvSpPr>
          <p:cNvPr id="3" name="文本占位符 2"/>
          <p:cNvSpPr>
            <a:spLocks noGrp="1"/>
          </p:cNvSpPr>
          <p:nvPr>
            <p:ph type="body" idx="1"/>
          </p:nvPr>
        </p:nvSpPr>
        <p:spPr>
          <a:xfrm>
            <a:off x="615294" y="4257096"/>
            <a:ext cx="7886700" cy="864095"/>
          </a:xfrm>
          <a:prstGeom prst="rect">
            <a:avLst/>
          </a:prstGeom>
        </p:spPr>
        <p:txBody>
          <a:bodyPr vert="horz" lIns="91440" tIns="45720" rIns="91440" bIns="45720" rtlCol="0">
            <a:noAutofit/>
          </a:bodyPr>
          <a:lstStyle/>
          <a:p>
            <a:pPr lvl="0"/>
            <a:r>
              <a:rPr lang="zh-CN" altLang="en-US" dirty="0"/>
              <a:t>部门名称</a:t>
            </a:r>
            <a:endParaRPr lang="en-US" altLang="zh-CN" dirty="0"/>
          </a:p>
          <a:p>
            <a:pPr lvl="0"/>
            <a:r>
              <a:rPr lang="en-US" altLang="zh-CN" dirty="0"/>
              <a:t>20XX</a:t>
            </a:r>
            <a:r>
              <a:rPr lang="zh-CN" altLang="en-US" dirty="0"/>
              <a:t>年</a:t>
            </a:r>
            <a:r>
              <a:rPr lang="en-US" altLang="zh-CN" dirty="0"/>
              <a:t>X</a:t>
            </a:r>
            <a:r>
              <a:rPr lang="zh-CN" altLang="en-US" dirty="0"/>
              <a:t>月</a:t>
            </a:r>
            <a:r>
              <a:rPr lang="en-US" altLang="zh-CN" dirty="0"/>
              <a:t>X</a:t>
            </a:r>
            <a:r>
              <a:rPr lang="zh-CN" altLang="en-US" dirty="0"/>
              <a:t>日</a:t>
            </a:r>
            <a:endParaRPr lang="en-US" altLang="zh-CN" dirty="0"/>
          </a:p>
        </p:txBody>
      </p:sp>
      <p:sp>
        <p:nvSpPr>
          <p:cNvPr id="7" name="文本占位符 2"/>
          <p:cNvSpPr txBox="1"/>
          <p:nvPr userDrawn="1"/>
        </p:nvSpPr>
        <p:spPr>
          <a:xfrm>
            <a:off x="600214" y="4761148"/>
            <a:ext cx="7886700" cy="36004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90204" pitchFamily="34" charset="0"/>
              <a:buNone/>
              <a:defRPr/>
            </a:pPr>
            <a:endParaRPr kumimoji="0" lang="en-US" altLang="zh-CN" sz="1800" b="0" i="0" u="none" strike="noStrike" kern="1200" cap="none" spc="0" normalizeH="0" baseline="0" noProof="0" dirty="0">
              <a:ln>
                <a:noFill/>
              </a:ln>
              <a:solidFill>
                <a:prstClr val="black"/>
              </a:solidFill>
              <a:effectLst/>
              <a:uLnTx/>
              <a:uFillTx/>
              <a:latin typeface="方正银联黑简体" panose="02000000000000000000" pitchFamily="2" charset="-122"/>
              <a:ea typeface="方正银联黑简体" panose="02000000000000000000" pitchFamily="2" charset="-122"/>
              <a:cs typeface="+mn-cs"/>
            </a:endParaRPr>
          </a:p>
        </p:txBody>
      </p:sp>
      <p:pic>
        <p:nvPicPr>
          <p:cNvPr id="4" name="图片 3"/>
          <p:cNvPicPr>
            <a:picLocks noChangeAspect="1"/>
          </p:cNvPicPr>
          <p:nvPr userDrawn="1"/>
        </p:nvPicPr>
        <p:blipFill>
          <a:blip r:embed="rId2"/>
          <a:stretch>
            <a:fillRect/>
          </a:stretch>
        </p:blipFill>
        <p:spPr>
          <a:xfrm>
            <a:off x="572" y="3822448"/>
            <a:ext cx="9142857" cy="466667"/>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47909" y="5527440"/>
            <a:ext cx="1448182"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685800" rtl="0" eaLnBrk="1" latinLnBrk="0" hangingPunct="1">
        <a:lnSpc>
          <a:spcPct val="90000"/>
        </a:lnSpc>
        <a:spcBef>
          <a:spcPct val="0"/>
        </a:spcBef>
        <a:buNone/>
        <a:defRPr sz="4800" b="1" kern="1200">
          <a:solidFill>
            <a:schemeClr val="tx1">
              <a:lumMod val="85000"/>
              <a:lumOff val="15000"/>
            </a:schemeClr>
          </a:solidFill>
          <a:latin typeface="方正银联黑简体" panose="02000000000000000000" pitchFamily="2" charset="-122"/>
          <a:ea typeface="方正银联黑简体" panose="02000000000000000000" pitchFamily="2" charset="-122"/>
          <a:cs typeface="+mj-cs"/>
        </a:defRPr>
      </a:lvl1pPr>
    </p:titleStyle>
    <p:bodyStyle>
      <a:lvl1pPr marL="0" indent="0" algn="ctr" defTabSz="685800" rtl="0" eaLnBrk="1" latinLnBrk="0" hangingPunct="1">
        <a:lnSpc>
          <a:spcPct val="90000"/>
        </a:lnSpc>
        <a:spcBef>
          <a:spcPts val="750"/>
        </a:spcBef>
        <a:buFont typeface="Arial" panose="020B0604020202090204" pitchFamily="34" charset="0"/>
        <a:buNone/>
        <a:defRPr sz="2000" kern="1200" baseline="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30985" y="1304764"/>
            <a:ext cx="4205112" cy="936070"/>
          </a:xfrm>
          <a:prstGeom prst="rect">
            <a:avLst/>
          </a:prstGeom>
        </p:spPr>
        <p:txBody>
          <a:bodyPr vert="horz" lIns="91440" tIns="45720" rIns="91440" bIns="45720" rtlCol="0" anchor="ctr">
            <a:normAutofit/>
          </a:bodyPr>
          <a:lstStyle/>
          <a:p>
            <a:r>
              <a:rPr lang="zh-CN" altLang="en-US" dirty="0"/>
              <a:t>目  录</a:t>
            </a:r>
            <a:endParaRPr lang="zh-CN" altLang="en-US" dirty="0"/>
          </a:p>
        </p:txBody>
      </p:sp>
      <p:sp>
        <p:nvSpPr>
          <p:cNvPr id="3" name="文本占位符 2"/>
          <p:cNvSpPr>
            <a:spLocks noGrp="1"/>
          </p:cNvSpPr>
          <p:nvPr>
            <p:ph type="body" idx="1"/>
          </p:nvPr>
        </p:nvSpPr>
        <p:spPr>
          <a:xfrm>
            <a:off x="3148651" y="2672916"/>
            <a:ext cx="5366701" cy="2952328"/>
          </a:xfrm>
          <a:prstGeom prst="rect">
            <a:avLst/>
          </a:prstGeom>
        </p:spPr>
        <p:txBody>
          <a:bodyPr vert="horz" lIns="91440" tIns="45720" rIns="91440" bIns="45720" rtlCol="0">
            <a:normAutofit/>
          </a:bodyPr>
          <a:lstStyle/>
          <a:p>
            <a:pPr lvl="0"/>
            <a:r>
              <a:rPr lang="zh-CN" altLang="en-US" dirty="0"/>
              <a:t>编辑母版文本样式</a:t>
            </a:r>
            <a:endParaRPr lang="en-US" altLang="zh-CN" dirty="0"/>
          </a:p>
          <a:p>
            <a:pPr lvl="0"/>
            <a:r>
              <a:rPr lang="zh-CN" altLang="en-US" dirty="0"/>
              <a:t>第二级</a:t>
            </a:r>
            <a:endParaRPr lang="en-US" altLang="zh-CN" dirty="0"/>
          </a:p>
          <a:p>
            <a:pPr lvl="0"/>
            <a:r>
              <a:rPr lang="zh-CN" altLang="en-US" dirty="0"/>
              <a:t>第三级</a:t>
            </a:r>
            <a:endParaRPr lang="en-US" altLang="zh-CN" dirty="0"/>
          </a:p>
          <a:p>
            <a:pPr lvl="0"/>
            <a:r>
              <a:rPr lang="zh-CN" altLang="en-US" dirty="0"/>
              <a:t>第四级</a:t>
            </a:r>
            <a:endParaRPr lang="en-US" altLang="zh-CN" dirty="0"/>
          </a:p>
          <a:p>
            <a:pPr lvl="0"/>
            <a:r>
              <a:rPr lang="zh-CN" altLang="en-US" dirty="0"/>
              <a:t>第五级</a:t>
            </a:r>
            <a:endParaRPr lang="zh-CN" altLang="en-US" dirty="0"/>
          </a:p>
        </p:txBody>
      </p:sp>
      <p:sp>
        <p:nvSpPr>
          <p:cNvPr id="6" name="灯片编号占位符 5"/>
          <p:cNvSpPr>
            <a:spLocks noGrp="1"/>
          </p:cNvSpPr>
          <p:nvPr>
            <p:ph type="sldNum" sz="quarter" idx="4"/>
          </p:nvPr>
        </p:nvSpPr>
        <p:spPr>
          <a:xfrm>
            <a:off x="596709" y="6356354"/>
            <a:ext cx="2057400" cy="365125"/>
          </a:xfrm>
          <a:prstGeom prst="rect">
            <a:avLst/>
          </a:prstGeom>
        </p:spPr>
        <p:txBody>
          <a:bodyPr vert="horz" lIns="91440" tIns="45720" rIns="91440" bIns="45720" rtlCol="0" anchor="ctr"/>
          <a:lstStyle>
            <a:lvl1pPr algn="l">
              <a:defRPr sz="900" b="0">
                <a:solidFill>
                  <a:schemeClr val="tx1">
                    <a:tint val="75000"/>
                  </a:schemeClr>
                </a:solidFill>
                <a:latin typeface="Arial" panose="020B0604020202090204" pitchFamily="34" charset="0"/>
                <a:ea typeface="方正银联黑简体" panose="02000000000000000000" pitchFamily="2" charset="-122"/>
                <a:cs typeface="Arial" panose="020B0604020202090204" pitchFamily="34" charset="0"/>
              </a:defRPr>
            </a:lvl1pPr>
          </a:lstStyle>
          <a:p>
            <a:fld id="{12C95FFE-FA41-4527-9660-ED588E06B5DA}" type="slidenum">
              <a:rPr lang="zh-CN" altLang="en-US" smtClean="0"/>
            </a:fld>
            <a:endParaRPr lang="zh-CN" altLang="en-US" dirty="0"/>
          </a:p>
        </p:txBody>
      </p:sp>
      <p:grpSp>
        <p:nvGrpSpPr>
          <p:cNvPr id="17" name="组合 16"/>
          <p:cNvGrpSpPr/>
          <p:nvPr userDrawn="1"/>
        </p:nvGrpSpPr>
        <p:grpSpPr>
          <a:xfrm>
            <a:off x="6009" y="2264130"/>
            <a:ext cx="9144001" cy="109849"/>
            <a:chOff x="6397" y="4089986"/>
            <a:chExt cx="9144001" cy="77091"/>
          </a:xfrm>
        </p:grpSpPr>
        <p:grpSp>
          <p:nvGrpSpPr>
            <p:cNvPr id="18" name="组合 17"/>
            <p:cNvGrpSpPr/>
            <p:nvPr/>
          </p:nvGrpSpPr>
          <p:grpSpPr>
            <a:xfrm rot="16200000" flipH="1">
              <a:off x="3344690" y="1974495"/>
              <a:ext cx="77091" cy="4308074"/>
              <a:chOff x="42367" y="1059628"/>
              <a:chExt cx="255348" cy="1267895"/>
            </a:xfrm>
          </p:grpSpPr>
          <p:sp>
            <p:nvSpPr>
              <p:cNvPr id="22" name="矩形 21"/>
              <p:cNvSpPr/>
              <p:nvPr/>
            </p:nvSpPr>
            <p:spPr>
              <a:xfrm>
                <a:off x="42367" y="1059628"/>
                <a:ext cx="255147" cy="42380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E03A3E"/>
                  </a:solidFill>
                  <a:effectLst/>
                  <a:uLnTx/>
                  <a:uFillTx/>
                  <a:latin typeface="等线" panose="02010600030101010101" charset="-122"/>
                  <a:ea typeface="等线" panose="02010600030101010101" charset="-122"/>
                  <a:cs typeface="+mn-cs"/>
                </a:endParaRPr>
              </a:p>
            </p:txBody>
          </p:sp>
          <p:sp>
            <p:nvSpPr>
              <p:cNvPr id="23" name="矩形 22"/>
              <p:cNvSpPr/>
              <p:nvPr/>
            </p:nvSpPr>
            <p:spPr>
              <a:xfrm>
                <a:off x="42380" y="1483101"/>
                <a:ext cx="255148" cy="4238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矩形 23"/>
              <p:cNvSpPr/>
              <p:nvPr/>
            </p:nvSpPr>
            <p:spPr>
              <a:xfrm>
                <a:off x="42567" y="1903721"/>
                <a:ext cx="255148" cy="4238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19" name="直接连接符 18"/>
            <p:cNvCxnSpPr/>
            <p:nvPr/>
          </p:nvCxnSpPr>
          <p:spPr>
            <a:xfrm>
              <a:off x="6397" y="4167015"/>
              <a:ext cx="266168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68080" y="4167015"/>
              <a:ext cx="142918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4100035" y="4167076"/>
              <a:ext cx="505036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25" name="图片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2320" y="6356354"/>
            <a:ext cx="1448182" cy="360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l" defTabSz="685800" rtl="0" eaLnBrk="1" latinLnBrk="0" hangingPunct="1">
        <a:lnSpc>
          <a:spcPct val="90000"/>
        </a:lnSpc>
        <a:spcBef>
          <a:spcPct val="0"/>
        </a:spcBef>
        <a:buNone/>
        <a:defRPr sz="5400" b="1" kern="1200">
          <a:solidFill>
            <a:srgbClr val="828282"/>
          </a:solidFill>
          <a:latin typeface="方正银联黑简体" panose="02000000000000000000" pitchFamily="2" charset="-122"/>
          <a:ea typeface="方正银联黑简体" panose="02000000000000000000" pitchFamily="2" charset="-122"/>
          <a:cs typeface="+mj-cs"/>
        </a:defRPr>
      </a:lvl1pPr>
    </p:titleStyle>
    <p:bodyStyle>
      <a:lvl1pPr marL="0" indent="-342900" algn="l" defTabSz="685800" rtl="0" eaLnBrk="1" latinLnBrk="0" hangingPunct="1">
        <a:lnSpc>
          <a:spcPct val="150000"/>
        </a:lnSpc>
        <a:spcBef>
          <a:spcPts val="0"/>
        </a:spcBef>
        <a:buFont typeface="+mj-ea"/>
        <a:buAutoNum type="ea1JpnChsDbPeriod"/>
        <a:defRPr sz="2400" kern="1200">
          <a:solidFill>
            <a:schemeClr val="tx1"/>
          </a:solidFill>
          <a:latin typeface="方正银联黑简体" panose="02000000000000000000" pitchFamily="2" charset="-122"/>
          <a:ea typeface="方正银联黑简体" panose="02000000000000000000" pitchFamily="2" charset="-122"/>
          <a:cs typeface="+mn-cs"/>
        </a:defRPr>
      </a:lvl1pPr>
      <a:lvl2pPr marL="342900" indent="0" algn="l" defTabSz="685800" rtl="0" eaLnBrk="1" latinLnBrk="0" hangingPunct="1">
        <a:lnSpc>
          <a:spcPct val="90000"/>
        </a:lnSpc>
        <a:spcBef>
          <a:spcPts val="375"/>
        </a:spcBef>
        <a:buFont typeface="+mj-lt"/>
        <a:buNone/>
        <a:defRPr sz="1500" kern="1200">
          <a:solidFill>
            <a:schemeClr val="tx1"/>
          </a:solidFill>
          <a:latin typeface="方正银联黑简体" panose="02000000000000000000" pitchFamily="2" charset="-122"/>
          <a:ea typeface="方正银联黑简体" panose="02000000000000000000" pitchFamily="2" charset="-122"/>
          <a:cs typeface="+mn-cs"/>
        </a:defRPr>
      </a:lvl2pPr>
      <a:lvl3pPr marL="685800" indent="0" algn="l" defTabSz="685800" rtl="0" eaLnBrk="1" latinLnBrk="0" hangingPunct="1">
        <a:lnSpc>
          <a:spcPct val="90000"/>
        </a:lnSpc>
        <a:spcBef>
          <a:spcPts val="375"/>
        </a:spcBef>
        <a:buFont typeface="+mj-lt"/>
        <a:buNone/>
        <a:defRPr sz="1500" kern="1200">
          <a:solidFill>
            <a:schemeClr val="tx1"/>
          </a:solidFill>
          <a:latin typeface="方正银联黑简体" panose="02000000000000000000" pitchFamily="2" charset="-122"/>
          <a:ea typeface="方正银联黑简体" panose="02000000000000000000" pitchFamily="2" charset="-122"/>
          <a:cs typeface="+mn-cs"/>
        </a:defRPr>
      </a:lvl3pPr>
      <a:lvl4pPr marL="1028700" indent="0" algn="l" defTabSz="685800" rtl="0" eaLnBrk="1" latinLnBrk="0" hangingPunct="1">
        <a:lnSpc>
          <a:spcPct val="90000"/>
        </a:lnSpc>
        <a:spcBef>
          <a:spcPts val="375"/>
        </a:spcBef>
        <a:buFont typeface="+mj-lt"/>
        <a:buNone/>
        <a:defRPr sz="1500" kern="1200">
          <a:solidFill>
            <a:schemeClr val="tx1"/>
          </a:solidFill>
          <a:latin typeface="方正银联黑简体" panose="02000000000000000000" pitchFamily="2" charset="-122"/>
          <a:ea typeface="方正银联黑简体" panose="02000000000000000000" pitchFamily="2" charset="-122"/>
          <a:cs typeface="+mn-cs"/>
        </a:defRPr>
      </a:lvl4pPr>
      <a:lvl5pPr marL="1371600" indent="0" algn="l" defTabSz="685800" rtl="0" eaLnBrk="1" latinLnBrk="0" hangingPunct="1">
        <a:lnSpc>
          <a:spcPct val="90000"/>
        </a:lnSpc>
        <a:spcBef>
          <a:spcPts val="375"/>
        </a:spcBef>
        <a:buFont typeface="+mj-lt"/>
        <a:buNone/>
        <a:defRPr sz="1500" kern="1200">
          <a:solidFill>
            <a:schemeClr val="tx1"/>
          </a:solidFill>
          <a:latin typeface="方正银联黑简体" panose="02000000000000000000" pitchFamily="2" charset="-122"/>
          <a:ea typeface="方正银联黑简体" panose="02000000000000000000" pitchFamily="2"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3369" y="4"/>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484785"/>
            <a:ext cx="7886700" cy="4692179"/>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灯片编号占位符 5"/>
          <p:cNvSpPr>
            <a:spLocks noGrp="1"/>
          </p:cNvSpPr>
          <p:nvPr>
            <p:ph type="sldNum" sz="quarter" idx="4"/>
          </p:nvPr>
        </p:nvSpPr>
        <p:spPr>
          <a:xfrm>
            <a:off x="619023" y="6351229"/>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90204" pitchFamily="34" charset="0"/>
                <a:ea typeface="方正银联黑简体" panose="02000000000000000000" pitchFamily="2" charset="-122"/>
                <a:cs typeface="Arial" panose="020B0604020202090204" pitchFamily="34" charset="0"/>
              </a:defRPr>
            </a:lvl1pPr>
          </a:lstStyle>
          <a:p>
            <a:fld id="{39EEDE4D-C237-4DCB-971B-7273E93752F0}" type="slidenum">
              <a:rPr lang="zh-CN" altLang="en-US" smtClean="0"/>
            </a:fld>
            <a:endParaRPr lang="zh-CN" altLang="en-US" dirty="0"/>
          </a:p>
        </p:txBody>
      </p:sp>
      <p:cxnSp>
        <p:nvCxnSpPr>
          <p:cNvPr id="11" name="直接连接符 10"/>
          <p:cNvCxnSpPr/>
          <p:nvPr userDrawn="1"/>
        </p:nvCxnSpPr>
        <p:spPr>
          <a:xfrm>
            <a:off x="623370" y="1016732"/>
            <a:ext cx="5220580" cy="0"/>
          </a:xfrm>
          <a:prstGeom prst="line">
            <a:avLst/>
          </a:prstGeom>
          <a:ln w="9525" cmpd="dbl">
            <a:solidFill>
              <a:srgbClr val="828282"/>
            </a:solidFill>
          </a:ln>
          <a:effectLst/>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rot="16200000" flipH="1">
            <a:off x="2284834" y="-1656184"/>
            <a:ext cx="116632" cy="3429000"/>
            <a:chOff x="-439" y="1059628"/>
            <a:chExt cx="297955" cy="1278224"/>
          </a:xfrm>
        </p:grpSpPr>
        <p:sp>
          <p:nvSpPr>
            <p:cNvPr id="35" name="矩形 34"/>
            <p:cNvSpPr/>
            <p:nvPr/>
          </p:nvSpPr>
          <p:spPr>
            <a:xfrm>
              <a:off x="-439" y="1059628"/>
              <a:ext cx="297954" cy="425438"/>
            </a:xfrm>
            <a:prstGeom prst="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E03A3E"/>
                </a:solidFill>
                <a:effectLst/>
                <a:uLnTx/>
                <a:uFillTx/>
                <a:latin typeface="等线" panose="02010600030101010101" charset="-122"/>
                <a:ea typeface="等线" panose="02010600030101010101" charset="-122"/>
                <a:cs typeface="+mn-cs"/>
              </a:endParaRPr>
            </a:p>
          </p:txBody>
        </p:sp>
        <p:sp>
          <p:nvSpPr>
            <p:cNvPr id="36" name="矩形 35"/>
            <p:cNvSpPr/>
            <p:nvPr/>
          </p:nvSpPr>
          <p:spPr>
            <a:xfrm>
              <a:off x="-439" y="1484662"/>
              <a:ext cx="297954" cy="426595"/>
            </a:xfrm>
            <a:prstGeom prst="rect">
              <a:avLst/>
            </a:prstGeom>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7" name="矩形 36"/>
            <p:cNvSpPr/>
            <p:nvPr/>
          </p:nvSpPr>
          <p:spPr>
            <a:xfrm>
              <a:off x="-438" y="1911257"/>
              <a:ext cx="297954" cy="426595"/>
            </a:xfrm>
            <a:prstGeom prst="rect">
              <a:avLst/>
            </a:prstGeom>
            <a:solidFill>
              <a:schemeClr val="accent6"/>
            </a:solidFill>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452320" y="6356354"/>
            <a:ext cx="1448182" cy="360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sldNum="0" hdr="0" ftr="0" dt="0"/>
  <p:txStyles>
    <p:titleStyle>
      <a:lvl1pPr algn="l" defTabSz="685800" rtl="0" eaLnBrk="1" latinLnBrk="0" hangingPunct="1">
        <a:lnSpc>
          <a:spcPct val="90000"/>
        </a:lnSpc>
        <a:spcBef>
          <a:spcPct val="0"/>
        </a:spcBef>
        <a:buNone/>
        <a:defRPr sz="3600" b="0" kern="1200">
          <a:solidFill>
            <a:srgbClr val="828282"/>
          </a:solidFill>
          <a:latin typeface="方正银联黑简体" panose="02000000000000000000" pitchFamily="2" charset="-122"/>
          <a:ea typeface="方正银联黑简体" panose="02000000000000000000" pitchFamily="2" charset="-122"/>
          <a:cs typeface="+mj-cs"/>
        </a:defRPr>
      </a:lvl1pPr>
    </p:titleStyle>
    <p:body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296656"/>
            <a:ext cx="7886700" cy="5880311"/>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灯片编号占位符 5"/>
          <p:cNvSpPr>
            <a:spLocks noGrp="1"/>
          </p:cNvSpPr>
          <p:nvPr>
            <p:ph type="sldNum" sz="quarter" idx="4"/>
          </p:nvPr>
        </p:nvSpPr>
        <p:spPr>
          <a:xfrm>
            <a:off x="629539" y="6356354"/>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90204" pitchFamily="34" charset="0"/>
                <a:ea typeface="方正银联黑简体" panose="02000000000000000000" pitchFamily="2" charset="-122"/>
                <a:cs typeface="Arial" panose="020B0604020202090204" pitchFamily="34" charset="0"/>
              </a:defRPr>
            </a:lvl1pPr>
          </a:lstStyle>
          <a:p>
            <a:fld id="{39EEDE4D-C237-4DCB-971B-7273E93752F0}" type="slidenum">
              <a:rPr lang="zh-CN" altLang="en-US" smtClean="0"/>
            </a:fld>
            <a:endParaRPr lang="zh-CN" altLang="en-US" dirty="0"/>
          </a:p>
        </p:txBody>
      </p:sp>
      <p:grpSp>
        <p:nvGrpSpPr>
          <p:cNvPr id="32" name="组合 31"/>
          <p:cNvGrpSpPr/>
          <p:nvPr/>
        </p:nvGrpSpPr>
        <p:grpSpPr>
          <a:xfrm rot="16200000" flipH="1">
            <a:off x="2284834" y="-1656184"/>
            <a:ext cx="116632" cy="3429000"/>
            <a:chOff x="-439" y="1059628"/>
            <a:chExt cx="297955" cy="1278224"/>
          </a:xfrm>
        </p:grpSpPr>
        <p:sp>
          <p:nvSpPr>
            <p:cNvPr id="35" name="矩形 34"/>
            <p:cNvSpPr/>
            <p:nvPr/>
          </p:nvSpPr>
          <p:spPr>
            <a:xfrm>
              <a:off x="-439" y="1059628"/>
              <a:ext cx="297954" cy="425438"/>
            </a:xfrm>
            <a:prstGeom prst="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E03A3E"/>
                </a:solidFill>
                <a:effectLst/>
                <a:uLnTx/>
                <a:uFillTx/>
                <a:latin typeface="等线" panose="02010600030101010101" charset="-122"/>
                <a:ea typeface="等线" panose="02010600030101010101" charset="-122"/>
                <a:cs typeface="+mn-cs"/>
              </a:endParaRPr>
            </a:p>
          </p:txBody>
        </p:sp>
        <p:sp>
          <p:nvSpPr>
            <p:cNvPr id="36" name="矩形 35"/>
            <p:cNvSpPr/>
            <p:nvPr/>
          </p:nvSpPr>
          <p:spPr>
            <a:xfrm>
              <a:off x="-439" y="1484662"/>
              <a:ext cx="297954" cy="426595"/>
            </a:xfrm>
            <a:prstGeom prst="rect">
              <a:avLst/>
            </a:prstGeom>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7" name="矩形 36"/>
            <p:cNvSpPr/>
            <p:nvPr/>
          </p:nvSpPr>
          <p:spPr>
            <a:xfrm>
              <a:off x="-438" y="1911257"/>
              <a:ext cx="297954" cy="426595"/>
            </a:xfrm>
            <a:prstGeom prst="rect">
              <a:avLst/>
            </a:prstGeom>
            <a:solidFill>
              <a:schemeClr val="accent6"/>
            </a:solidFill>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pic>
        <p:nvPicPr>
          <p:cNvPr id="11" name="图片 10"/>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7452320" y="6356354"/>
            <a:ext cx="1448182" cy="360000"/>
          </a:xfrm>
          <a:prstGeom prst="rect">
            <a:avLst/>
          </a:prstGeom>
        </p:spPr>
      </p:pic>
    </p:spTree>
  </p:cSld>
  <p:clrMap bg1="lt1" tx1="dk1" bg2="lt2" tx2="dk2" accent1="accent1" accent2="accent2" accent3="accent3" accent4="accent4" accent5="accent5" accent6="accent6" hlink="hlink" folHlink="folHlink"/>
  <p:hf sldNum="0" hdr="0" ftr="0" dt="0"/>
  <p:txStyles>
    <p:titleStyle>
      <a:lvl1pPr algn="l" defTabSz="685800" rtl="0" eaLnBrk="1" latinLnBrk="0" hangingPunct="1">
        <a:lnSpc>
          <a:spcPct val="90000"/>
        </a:lnSpc>
        <a:spcBef>
          <a:spcPct val="0"/>
        </a:spcBef>
        <a:buNone/>
        <a:defRPr sz="3000" b="1" kern="1200">
          <a:solidFill>
            <a:srgbClr val="828282"/>
          </a:solidFill>
          <a:latin typeface="方正悦准黑简体" panose="02000000000000000000" pitchFamily="2" charset="-122"/>
          <a:ea typeface="方正悦准黑简体" panose="02000000000000000000" pitchFamily="2" charset="-122"/>
          <a:cs typeface="+mj-cs"/>
        </a:defRPr>
      </a:lvl1pPr>
    </p:titleStyle>
    <p:body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18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35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35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577" y="2674301"/>
            <a:ext cx="6948772" cy="1325563"/>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55844" y="4837420"/>
            <a:ext cx="3727326" cy="1368301"/>
          </a:xfrm>
          <a:prstGeom prst="rect">
            <a:avLst/>
          </a:prstGeom>
        </p:spPr>
        <p:txBody>
          <a:bodyPr vert="horz" lIns="91440" tIns="45720" rIns="91440" bIns="45720" rtlCol="0">
            <a:noAutofit/>
          </a:bodyPr>
          <a:lstStyle/>
          <a:p>
            <a:pPr lvl="0"/>
            <a:r>
              <a:rPr lang="zh-CN" altLang="en-US" dirty="0"/>
              <a:t>编辑母版文本样式</a:t>
            </a:r>
            <a:endParaRPr lang="en-US" altLang="zh-CN" dirty="0"/>
          </a:p>
          <a:p>
            <a:pPr lvl="0"/>
            <a:r>
              <a:rPr lang="zh-CN" altLang="en-US" dirty="0"/>
              <a:t>第二级</a:t>
            </a:r>
            <a:endParaRPr lang="zh-CN" altLang="en-US" dirty="0"/>
          </a:p>
        </p:txBody>
      </p:sp>
      <p:sp>
        <p:nvSpPr>
          <p:cNvPr id="4" name="日期占位符 3"/>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900">
                <a:solidFill>
                  <a:schemeClr val="tx1">
                    <a:tint val="75000"/>
                  </a:schemeClr>
                </a:solidFill>
                <a:ea typeface="方正银联黑简体" panose="02000000000000000000" pitchFamily="2" charset="-122"/>
              </a:defRPr>
            </a:lvl1pPr>
          </a:lstStyle>
          <a:p>
            <a:endParaRPr lang="zh-CN" altLang="en-US" dirty="0"/>
          </a:p>
        </p:txBody>
      </p:sp>
      <p:sp>
        <p:nvSpPr>
          <p:cNvPr id="5" name="页脚占位符 4"/>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900">
                <a:solidFill>
                  <a:schemeClr val="tx1">
                    <a:tint val="75000"/>
                  </a:schemeClr>
                </a:solidFill>
                <a:ea typeface="方正银联黑简体" panose="02000000000000000000" pitchFamily="2" charset="-122"/>
              </a:defRPr>
            </a:lvl1pPr>
          </a:lstStyle>
          <a:p>
            <a:endParaRPr lang="zh-CN" altLang="en-US" dirty="0"/>
          </a:p>
        </p:txBody>
      </p:sp>
      <p:sp>
        <p:nvSpPr>
          <p:cNvPr id="6" name="灯片编号占位符 5"/>
          <p:cNvSpPr>
            <a:spLocks noGrp="1"/>
          </p:cNvSpPr>
          <p:nvPr>
            <p:ph type="sldNum" sz="quarter" idx="4"/>
          </p:nvPr>
        </p:nvSpPr>
        <p:spPr>
          <a:xfrm>
            <a:off x="4057650" y="6358815"/>
            <a:ext cx="2057400" cy="365125"/>
          </a:xfrm>
          <a:prstGeom prst="rect">
            <a:avLst/>
          </a:prstGeom>
        </p:spPr>
        <p:txBody>
          <a:bodyPr vert="horz" lIns="91440" tIns="45720" rIns="91440" bIns="45720" rtlCol="0" anchor="ctr"/>
          <a:lstStyle>
            <a:lvl1pPr algn="r">
              <a:defRPr sz="900">
                <a:solidFill>
                  <a:schemeClr val="tx1">
                    <a:tint val="75000"/>
                  </a:schemeClr>
                </a:solidFill>
                <a:ea typeface="方正银联黑简体" panose="02000000000000000000" pitchFamily="2" charset="-122"/>
              </a:defRPr>
            </a:lvl1pPr>
          </a:lstStyle>
          <a:p>
            <a:fld id="{D16D624C-B8E9-4083-9225-A160C682E30D}" type="slidenum">
              <a:rPr lang="zh-CN" altLang="en-US" smtClean="0"/>
            </a:fld>
            <a:endParaRPr lang="zh-CN" altLang="en-US" dirty="0"/>
          </a:p>
        </p:txBody>
      </p:sp>
      <p:sp>
        <p:nvSpPr>
          <p:cNvPr id="16" name="等腰三角形 15"/>
          <p:cNvSpPr/>
          <p:nvPr userDrawn="1"/>
        </p:nvSpPr>
        <p:spPr>
          <a:xfrm rot="10800000">
            <a:off x="2696312" y="4257092"/>
            <a:ext cx="183501" cy="283768"/>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等腰三角形 16"/>
          <p:cNvSpPr/>
          <p:nvPr userDrawn="1"/>
        </p:nvSpPr>
        <p:spPr>
          <a:xfrm rot="10800000">
            <a:off x="5364090" y="4263361"/>
            <a:ext cx="193762" cy="283768"/>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1" name="组合 20"/>
          <p:cNvGrpSpPr/>
          <p:nvPr userDrawn="1"/>
        </p:nvGrpSpPr>
        <p:grpSpPr>
          <a:xfrm>
            <a:off x="-508" y="4243245"/>
            <a:ext cx="7956884" cy="337882"/>
            <a:chOff x="-508" y="4243245"/>
            <a:chExt cx="7956884" cy="337882"/>
          </a:xfrm>
        </p:grpSpPr>
        <p:grpSp>
          <p:nvGrpSpPr>
            <p:cNvPr id="7" name="组合 6"/>
            <p:cNvGrpSpPr/>
            <p:nvPr userDrawn="1"/>
          </p:nvGrpSpPr>
          <p:grpSpPr>
            <a:xfrm>
              <a:off x="-508" y="4265823"/>
              <a:ext cx="7941404" cy="296652"/>
              <a:chOff x="71500" y="1556792"/>
              <a:chExt cx="6234373" cy="108012"/>
            </a:xfrm>
          </p:grpSpPr>
          <p:sp>
            <p:nvSpPr>
              <p:cNvPr id="8" name="矩形 7"/>
              <p:cNvSpPr/>
              <p:nvPr/>
            </p:nvSpPr>
            <p:spPr>
              <a:xfrm>
                <a:off x="71500" y="1556792"/>
                <a:ext cx="2016224" cy="10801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dirty="0">
                  <a:latin typeface="方正银联黑简体" panose="02000000000000000000" pitchFamily="2" charset="-122"/>
                </a:endParaRPr>
              </a:p>
            </p:txBody>
          </p:sp>
          <p:sp>
            <p:nvSpPr>
              <p:cNvPr id="9" name="矩形 8"/>
              <p:cNvSpPr/>
              <p:nvPr/>
            </p:nvSpPr>
            <p:spPr>
              <a:xfrm>
                <a:off x="2180574" y="1556792"/>
                <a:ext cx="2016224" cy="10801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1800" dirty="0">
                  <a:latin typeface="方正银联黑简体" panose="02000000000000000000" pitchFamily="2" charset="-122"/>
                </a:endParaRPr>
              </a:p>
            </p:txBody>
          </p:sp>
          <p:sp>
            <p:nvSpPr>
              <p:cNvPr id="10" name="矩形 9"/>
              <p:cNvSpPr/>
              <p:nvPr/>
            </p:nvSpPr>
            <p:spPr>
              <a:xfrm>
                <a:off x="4289649" y="1556792"/>
                <a:ext cx="2016224" cy="10801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800" dirty="0">
                  <a:latin typeface="方正银联黑简体" panose="02000000000000000000" pitchFamily="2" charset="-122"/>
                </a:endParaRPr>
              </a:p>
            </p:txBody>
          </p:sp>
        </p:grpSp>
        <p:grpSp>
          <p:nvGrpSpPr>
            <p:cNvPr id="20" name="组合 19"/>
            <p:cNvGrpSpPr/>
            <p:nvPr userDrawn="1"/>
          </p:nvGrpSpPr>
          <p:grpSpPr>
            <a:xfrm>
              <a:off x="2346623" y="4243245"/>
              <a:ext cx="5609753" cy="337882"/>
              <a:chOff x="2346623" y="4243245"/>
              <a:chExt cx="5609753" cy="337882"/>
            </a:xfrm>
          </p:grpSpPr>
          <p:sp>
            <p:nvSpPr>
              <p:cNvPr id="13" name="等腰三角形 12"/>
              <p:cNvSpPr/>
              <p:nvPr userDrawn="1"/>
            </p:nvSpPr>
            <p:spPr>
              <a:xfrm>
                <a:off x="2346623" y="4243245"/>
                <a:ext cx="228024" cy="324000"/>
              </a:xfrm>
              <a:prstGeom prst="triangle">
                <a:avLst>
                  <a:gd name="adj" fmla="val 100000"/>
                </a:avLst>
              </a:prstGeom>
              <a:solidFill>
                <a:schemeClr val="bg1"/>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p>
            </p:txBody>
          </p:sp>
          <p:sp>
            <p:nvSpPr>
              <p:cNvPr id="14" name="等腰三角形 13"/>
              <p:cNvSpPr/>
              <p:nvPr userDrawn="1"/>
            </p:nvSpPr>
            <p:spPr>
              <a:xfrm>
                <a:off x="7728352" y="4263362"/>
                <a:ext cx="228024" cy="296652"/>
              </a:xfrm>
              <a:prstGeom prst="triangle">
                <a:avLst>
                  <a:gd name="adj" fmla="val 100000"/>
                </a:avLst>
              </a:prstGeom>
              <a:solidFill>
                <a:schemeClr val="bg1"/>
              </a:solidFill>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p>
            </p:txBody>
          </p:sp>
          <p:sp>
            <p:nvSpPr>
              <p:cNvPr id="15" name="等腰三角形 14"/>
              <p:cNvSpPr/>
              <p:nvPr userDrawn="1"/>
            </p:nvSpPr>
            <p:spPr>
              <a:xfrm>
                <a:off x="5040052" y="4263362"/>
                <a:ext cx="228024" cy="317276"/>
              </a:xfrm>
              <a:prstGeom prst="triangle">
                <a:avLst>
                  <a:gd name="adj" fmla="val 100000"/>
                </a:avLst>
              </a:prstGeom>
              <a:solidFill>
                <a:schemeClr val="bg1"/>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p>
            </p:txBody>
          </p:sp>
          <p:sp>
            <p:nvSpPr>
              <p:cNvPr id="18" name="等腰三角形 17"/>
              <p:cNvSpPr/>
              <p:nvPr userDrawn="1"/>
            </p:nvSpPr>
            <p:spPr>
              <a:xfrm rot="10800000">
                <a:off x="2663789" y="4256638"/>
                <a:ext cx="228024" cy="324000"/>
              </a:xfrm>
              <a:prstGeom prst="triangle">
                <a:avLst>
                  <a:gd name="adj" fmla="val 100000"/>
                </a:avLst>
              </a:prstGeom>
              <a:solidFill>
                <a:schemeClr val="bg1"/>
              </a:solidFill>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p>
            </p:txBody>
          </p:sp>
          <p:sp>
            <p:nvSpPr>
              <p:cNvPr id="19" name="等腰三角形 18"/>
              <p:cNvSpPr/>
              <p:nvPr userDrawn="1"/>
            </p:nvSpPr>
            <p:spPr>
              <a:xfrm rot="10800000">
                <a:off x="5364089" y="4257127"/>
                <a:ext cx="228024" cy="324000"/>
              </a:xfrm>
              <a:prstGeom prst="triangle">
                <a:avLst>
                  <a:gd name="adj" fmla="val 100000"/>
                </a:avLst>
              </a:prstGeom>
              <a:solidFill>
                <a:schemeClr val="bg1"/>
              </a:solidFill>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p>
            </p:txBody>
          </p:sp>
        </p:grpSp>
      </p:grpSp>
      <p:pic>
        <p:nvPicPr>
          <p:cNvPr id="22" name="图片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0312" y="6361479"/>
            <a:ext cx="1448182" cy="360000"/>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r" defTabSz="685800" rtl="0" eaLnBrk="1" latinLnBrk="0" hangingPunct="1">
        <a:lnSpc>
          <a:spcPct val="90000"/>
        </a:lnSpc>
        <a:spcBef>
          <a:spcPct val="0"/>
        </a:spcBef>
        <a:buNone/>
        <a:defRPr sz="6600" kern="1200">
          <a:solidFill>
            <a:srgbClr val="828282"/>
          </a:solidFill>
          <a:latin typeface="方正银联黑简体" panose="02000000000000000000" pitchFamily="2" charset="-122"/>
          <a:ea typeface="方正银联黑简体" panose="02000000000000000000" pitchFamily="2" charset="-122"/>
          <a:cs typeface="+mj-cs"/>
        </a:defRPr>
      </a:lvl1pPr>
    </p:titleStyle>
    <p:bodyStyle>
      <a:lvl1pPr marL="0" indent="0" algn="l" defTabSz="685800" rtl="0" eaLnBrk="1" latinLnBrk="0" hangingPunct="1">
        <a:lnSpc>
          <a:spcPct val="90000"/>
        </a:lnSpc>
        <a:spcBef>
          <a:spcPts val="750"/>
        </a:spcBef>
        <a:buFontTx/>
        <a:buNone/>
        <a:defRPr sz="2000" kern="1200">
          <a:solidFill>
            <a:schemeClr val="tx1"/>
          </a:solidFill>
          <a:latin typeface="方正银联黑简体" panose="02000000000000000000" pitchFamily="2" charset="-122"/>
          <a:ea typeface="方正银联黑简体" panose="02000000000000000000" pitchFamily="2" charset="-122"/>
          <a:cs typeface="+mn-cs"/>
        </a:defRPr>
      </a:lvl1pPr>
      <a:lvl2pPr marL="342900" indent="0" algn="l" defTabSz="685800" rtl="0" eaLnBrk="1" latinLnBrk="0" hangingPunct="1">
        <a:lnSpc>
          <a:spcPct val="90000"/>
        </a:lnSpc>
        <a:spcBef>
          <a:spcPts val="375"/>
        </a:spcBef>
        <a:buFont typeface="Arial" panose="020B0604020202090204" pitchFamily="34" charset="0"/>
        <a:buNone/>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1548" y="2528904"/>
            <a:ext cx="7886700" cy="1325563"/>
          </a:xfrm>
          <a:prstGeom prst="rect">
            <a:avLst/>
          </a:prstGeom>
        </p:spPr>
        <p:txBody>
          <a:bodyPr vert="horz" lIns="91440" tIns="45720" rIns="91440" bIns="45720" rtlCol="0" anchor="ctr">
            <a:normAutofit/>
          </a:bodyPr>
          <a:lstStyle/>
          <a:p>
            <a:r>
              <a:rPr lang="zh-CN" altLang="en-US" dirty="0"/>
              <a:t>标题</a:t>
            </a:r>
            <a:endParaRPr lang="zh-CN" altLang="en-US" dirty="0"/>
          </a:p>
        </p:txBody>
      </p:sp>
      <p:sp>
        <p:nvSpPr>
          <p:cNvPr id="3" name="文本占位符 2"/>
          <p:cNvSpPr>
            <a:spLocks noGrp="1"/>
          </p:cNvSpPr>
          <p:nvPr>
            <p:ph type="body" idx="1"/>
          </p:nvPr>
        </p:nvSpPr>
        <p:spPr>
          <a:xfrm>
            <a:off x="615294" y="4257096"/>
            <a:ext cx="7886700" cy="864095"/>
          </a:xfrm>
          <a:prstGeom prst="rect">
            <a:avLst/>
          </a:prstGeom>
        </p:spPr>
        <p:txBody>
          <a:bodyPr vert="horz" lIns="91440" tIns="45720" rIns="91440" bIns="45720" rtlCol="0">
            <a:noAutofit/>
          </a:bodyPr>
          <a:lstStyle/>
          <a:p>
            <a:pPr lvl="0"/>
            <a:r>
              <a:rPr lang="zh-CN" altLang="en-US" dirty="0"/>
              <a:t>部门名称</a:t>
            </a:r>
            <a:endParaRPr lang="en-US" altLang="zh-CN" dirty="0"/>
          </a:p>
          <a:p>
            <a:pPr lvl="0"/>
            <a:r>
              <a:rPr lang="en-US" altLang="zh-CN" dirty="0"/>
              <a:t>20XX</a:t>
            </a:r>
            <a:r>
              <a:rPr lang="zh-CN" altLang="en-US" dirty="0"/>
              <a:t>年</a:t>
            </a:r>
            <a:r>
              <a:rPr lang="en-US" altLang="zh-CN" dirty="0"/>
              <a:t>X</a:t>
            </a:r>
            <a:r>
              <a:rPr lang="zh-CN" altLang="en-US" dirty="0"/>
              <a:t>月</a:t>
            </a:r>
            <a:r>
              <a:rPr lang="en-US" altLang="zh-CN" dirty="0"/>
              <a:t>X</a:t>
            </a:r>
            <a:r>
              <a:rPr lang="zh-CN" altLang="en-US" dirty="0"/>
              <a:t>日</a:t>
            </a:r>
            <a:endParaRPr lang="en-US" altLang="zh-CN" dirty="0"/>
          </a:p>
        </p:txBody>
      </p:sp>
      <p:sp>
        <p:nvSpPr>
          <p:cNvPr id="7" name="文本占位符 2"/>
          <p:cNvSpPr txBox="1"/>
          <p:nvPr userDrawn="1"/>
        </p:nvSpPr>
        <p:spPr>
          <a:xfrm>
            <a:off x="600214" y="4761148"/>
            <a:ext cx="7886700" cy="36004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90204" pitchFamily="34" charset="0"/>
              <a:buNone/>
              <a:defRPr/>
            </a:pPr>
            <a:endParaRPr kumimoji="0" lang="en-US" altLang="zh-CN" sz="1800" b="0" i="0" u="none" strike="noStrike" kern="1200" cap="none" spc="0" normalizeH="0" baseline="0" noProof="0" dirty="0">
              <a:ln>
                <a:noFill/>
              </a:ln>
              <a:solidFill>
                <a:prstClr val="black"/>
              </a:solidFill>
              <a:effectLst/>
              <a:uLnTx/>
              <a:uFillTx/>
              <a:latin typeface="方正银联黑简体" panose="02000000000000000000" pitchFamily="2" charset="-122"/>
              <a:ea typeface="方正银联黑简体" panose="02000000000000000000" pitchFamily="2" charset="-122"/>
              <a:cs typeface="+mn-cs"/>
            </a:endParaRPr>
          </a:p>
        </p:txBody>
      </p:sp>
      <p:pic>
        <p:nvPicPr>
          <p:cNvPr id="4" name="图片 3"/>
          <p:cNvPicPr>
            <a:picLocks noChangeAspect="1"/>
          </p:cNvPicPr>
          <p:nvPr userDrawn="1"/>
        </p:nvPicPr>
        <p:blipFill>
          <a:blip r:embed="rId2"/>
          <a:stretch>
            <a:fillRect/>
          </a:stretch>
        </p:blipFill>
        <p:spPr>
          <a:xfrm>
            <a:off x="572" y="3822448"/>
            <a:ext cx="9142857" cy="466667"/>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47909" y="5527440"/>
            <a:ext cx="1448182" cy="360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Lst>
  <p:hf sldNum="0" hdr="0" ftr="0" dt="0"/>
  <p:txStyles>
    <p:titleStyle>
      <a:lvl1pPr algn="ctr" defTabSz="685800" rtl="0" eaLnBrk="1" latinLnBrk="0" hangingPunct="1">
        <a:lnSpc>
          <a:spcPct val="90000"/>
        </a:lnSpc>
        <a:spcBef>
          <a:spcPct val="0"/>
        </a:spcBef>
        <a:buNone/>
        <a:defRPr sz="4800" b="1" kern="1200">
          <a:solidFill>
            <a:schemeClr val="tx1">
              <a:lumMod val="85000"/>
              <a:lumOff val="15000"/>
            </a:schemeClr>
          </a:solidFill>
          <a:latin typeface="方正银联黑简体" panose="02000000000000000000" pitchFamily="2" charset="-122"/>
          <a:ea typeface="方正银联黑简体" panose="02000000000000000000" pitchFamily="2" charset="-122"/>
          <a:cs typeface="+mj-cs"/>
        </a:defRPr>
      </a:lvl1pPr>
    </p:titleStyle>
    <p:bodyStyle>
      <a:lvl1pPr marL="0" indent="0" algn="ctr" defTabSz="685800" rtl="0" eaLnBrk="1" latinLnBrk="0" hangingPunct="1">
        <a:lnSpc>
          <a:spcPct val="90000"/>
        </a:lnSpc>
        <a:spcBef>
          <a:spcPts val="750"/>
        </a:spcBef>
        <a:buFont typeface="Arial" panose="020B0604020202090204" pitchFamily="34" charset="0"/>
        <a:buNone/>
        <a:defRPr sz="2000" kern="1200" baseline="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6.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6703" y="2441913"/>
            <a:ext cx="6858000" cy="1146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dirty="0">
              <a:latin typeface="方正银联黑简体" panose="02000000000000000000" pitchFamily="2" charset="-122"/>
            </a:endParaRPr>
          </a:p>
        </p:txBody>
      </p:sp>
      <p:sp>
        <p:nvSpPr>
          <p:cNvPr id="2" name="标题 1"/>
          <p:cNvSpPr>
            <a:spLocks noGrp="1"/>
          </p:cNvSpPr>
          <p:nvPr>
            <p:ph type="title"/>
          </p:nvPr>
        </p:nvSpPr>
        <p:spPr/>
        <p:txBody>
          <a:bodyPr>
            <a:normAutofit fontScale="90000"/>
          </a:bodyPr>
          <a:lstStyle/>
          <a:p>
            <a:r>
              <a:rPr lang="zh-CN" altLang="en-US" dirty="0">
                <a:solidFill>
                  <a:schemeClr val="bg1"/>
                </a:solidFill>
              </a:rPr>
              <a:t>关于统一汇报</a:t>
            </a:r>
            <a:r>
              <a:rPr lang="en-US" altLang="zh-CN" dirty="0">
                <a:solidFill>
                  <a:schemeClr val="bg1"/>
                </a:solidFill>
              </a:rPr>
              <a:t>PPT</a:t>
            </a:r>
            <a:r>
              <a:rPr lang="zh-CN" altLang="en-US" dirty="0">
                <a:solidFill>
                  <a:schemeClr val="bg1"/>
                </a:solidFill>
              </a:rPr>
              <a:t>格式的通知</a:t>
            </a:r>
            <a:endParaRPr lang="zh-CN" altLang="en-US" dirty="0">
              <a:solidFill>
                <a:schemeClr val="bg1"/>
              </a:solidFill>
            </a:endParaRPr>
          </a:p>
        </p:txBody>
      </p:sp>
      <p:sp>
        <p:nvSpPr>
          <p:cNvPr id="9" name="内容占位符 8"/>
          <p:cNvSpPr>
            <a:spLocks noGrp="1"/>
          </p:cNvSpPr>
          <p:nvPr>
            <p:ph idx="1"/>
          </p:nvPr>
        </p:nvSpPr>
        <p:spPr>
          <a:xfrm>
            <a:off x="707246" y="4467990"/>
            <a:ext cx="7886700" cy="848990"/>
          </a:xfrm>
        </p:spPr>
        <p:txBody>
          <a:bodyPr>
            <a:normAutofit/>
          </a:bodyPr>
          <a:lstStyle/>
          <a:p>
            <a:pPr>
              <a:lnSpc>
                <a:spcPct val="100000"/>
              </a:lnSpc>
            </a:pPr>
            <a:r>
              <a:rPr lang="zh-CN" altLang="en-US" sz="2000" dirty="0"/>
              <a:t>业务支持团队</a:t>
            </a:r>
            <a:endParaRPr lang="en-US" altLang="zh-CN" sz="2000" dirty="0"/>
          </a:p>
          <a:p>
            <a:pPr>
              <a:lnSpc>
                <a:spcPct val="100000"/>
              </a:lnSpc>
            </a:pPr>
            <a:r>
              <a:rPr lang="en-US" altLang="zh-CN" sz="2000" dirty="0"/>
              <a:t>2021</a:t>
            </a:r>
            <a:r>
              <a:rPr lang="zh-CN" altLang="en-US" sz="2000" dirty="0"/>
              <a:t>年</a:t>
            </a:r>
            <a:r>
              <a:rPr lang="en-US" altLang="zh-CN" dirty="0"/>
              <a:t>08</a:t>
            </a:r>
            <a:r>
              <a:rPr lang="zh-CN" altLang="en-US" sz="2000" dirty="0"/>
              <a:t>月</a:t>
            </a:r>
            <a:r>
              <a:rPr lang="en-US" altLang="zh-CN" sz="2000" dirty="0"/>
              <a:t>03</a:t>
            </a:r>
            <a:r>
              <a:rPr lang="zh-CN" altLang="en-US" sz="2000" dirty="0"/>
              <a:t>日</a:t>
            </a:r>
            <a:endParaRPr lang="zh-CN" altLang="en-US" sz="2000" dirty="0"/>
          </a:p>
          <a:p>
            <a:endParaRPr lang="zh-CN" altLang="en-US" dirty="0"/>
          </a:p>
        </p:txBody>
      </p:sp>
      <p:sp>
        <p:nvSpPr>
          <p:cNvPr id="4" name="标题 1"/>
          <p:cNvSpPr txBox="1"/>
          <p:nvPr/>
        </p:nvSpPr>
        <p:spPr>
          <a:xfrm>
            <a:off x="1357655" y="4659824"/>
            <a:ext cx="6172200" cy="857250"/>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endParaRPr lang="zh-CN" altLang="en-US" sz="1500" dirty="0">
              <a:latin typeface="方正银联黑简体" panose="02000000000000000000" pitchFamily="2" charset="-122"/>
              <a:ea typeface="方正银联黑简体" panose="02000000000000000000" pitchFamily="2" charset="-122"/>
            </a:endParaRPr>
          </a:p>
        </p:txBody>
      </p:sp>
      <p:sp>
        <p:nvSpPr>
          <p:cNvPr id="22" name="矩形 21"/>
          <p:cNvSpPr/>
          <p:nvPr/>
        </p:nvSpPr>
        <p:spPr>
          <a:xfrm>
            <a:off x="402644" y="3145882"/>
            <a:ext cx="8191302" cy="546656"/>
          </a:xfrm>
          <a:prstGeom prst="rect">
            <a:avLst/>
          </a:prstGeom>
          <a:solidFill>
            <a:schemeClr val="bg1">
              <a:alpha val="94000"/>
            </a:schemeClr>
          </a:solidFill>
          <a:ln>
            <a:solidFill>
              <a:schemeClr val="bg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dist"/>
            <a:r>
              <a:rPr lang="zh-CN" altLang="en-US" sz="4800" b="1" dirty="0">
                <a:solidFill>
                  <a:schemeClr val="tx1"/>
                </a:solidFill>
                <a:latin typeface="方正银联黑简体" panose="02000000000000000000" pitchFamily="2" charset="-122"/>
                <a:ea typeface="方正银联黑简体" panose="02000000000000000000" pitchFamily="2" charset="-122"/>
              </a:rPr>
              <a:t>手机银行</a:t>
            </a:r>
            <a:r>
              <a:rPr lang="en-US" altLang="zh-CN" sz="4800" b="1" dirty="0">
                <a:solidFill>
                  <a:schemeClr val="tx1"/>
                </a:solidFill>
                <a:latin typeface="方正银联黑简体" panose="02000000000000000000" pitchFamily="2" charset="-122"/>
                <a:ea typeface="方正银联黑简体" panose="02000000000000000000" pitchFamily="2" charset="-122"/>
              </a:rPr>
              <a:t>APP</a:t>
            </a:r>
            <a:r>
              <a:rPr lang="zh-CN" altLang="en-US" sz="4800" b="1" dirty="0">
                <a:solidFill>
                  <a:schemeClr val="tx1"/>
                </a:solidFill>
                <a:latin typeface="方正银联黑简体" panose="02000000000000000000" pitchFamily="2" charset="-122"/>
                <a:ea typeface="方正银联黑简体" panose="02000000000000000000" pitchFamily="2" charset="-122"/>
              </a:rPr>
              <a:t>营销活动总结</a:t>
            </a:r>
            <a:endParaRPr lang="en-US" altLang="zh-CN" sz="4800" b="1" dirty="0">
              <a:solidFill>
                <a:schemeClr val="tx1"/>
              </a:solidFill>
              <a:latin typeface="方正银联黑简体" panose="02000000000000000000" pitchFamily="2" charset="-122"/>
              <a:ea typeface="方正银联黑简体" panose="02000000000000000000" pitchFamily="2" charset="-122"/>
            </a:endParaRPr>
          </a:p>
        </p:txBody>
      </p:sp>
      <p:cxnSp>
        <p:nvCxnSpPr>
          <p:cNvPr id="38" name="直接连接符 37"/>
          <p:cNvCxnSpPr>
            <a:stCxn id="26" idx="0"/>
            <a:endCxn id="26" idx="0"/>
          </p:cNvCxnSpPr>
          <p:nvPr/>
        </p:nvCxnSpPr>
        <p:spPr>
          <a:xfrm>
            <a:off x="4211156" y="3499607"/>
            <a:ext cx="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611560" y="305125"/>
            <a:ext cx="6706870" cy="645160"/>
          </a:xfrm>
          <a:prstGeom prst="rect">
            <a:avLst/>
          </a:prstGeom>
          <a:noFill/>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algn="l"/>
            <a:r>
              <a:rPr lang="zh-CN" sz="3600" dirty="0">
                <a:solidFill>
                  <a:srgbClr val="828282"/>
                </a:solidFill>
                <a:latin typeface="方正银联黑简体" panose="02000000000000000000" pitchFamily="2" charset="-122"/>
                <a:ea typeface="方正银联黑简体" panose="02000000000000000000" pitchFamily="2" charset="-122"/>
                <a:sym typeface="+mn-ea"/>
              </a:rPr>
              <a:t>银行APP</a:t>
            </a:r>
            <a:r>
              <a:rPr lang="zh-CN" altLang="en-US" sz="3600" dirty="0">
                <a:solidFill>
                  <a:srgbClr val="828282"/>
                </a:solidFill>
                <a:latin typeface="方正银联黑简体" panose="02000000000000000000" pitchFamily="2" charset="-122"/>
                <a:ea typeface="方正银联黑简体" panose="02000000000000000000" pitchFamily="2" charset="-122"/>
                <a:sym typeface="+mn-ea"/>
              </a:rPr>
              <a:t>营销活动概述</a:t>
            </a:r>
            <a:r>
              <a:rPr lang="en-US" altLang="zh-CN" sz="3600" dirty="0">
                <a:solidFill>
                  <a:srgbClr val="828282"/>
                </a:solidFill>
                <a:latin typeface="方正银联黑简体" panose="02000000000000000000" pitchFamily="2" charset="-122"/>
                <a:ea typeface="方正银联黑简体" panose="02000000000000000000" pitchFamily="2" charset="-122"/>
              </a:rPr>
              <a:t>-</a:t>
            </a:r>
            <a:r>
              <a:rPr lang="zh-CN" altLang="en-US" sz="3600" dirty="0">
                <a:solidFill>
                  <a:srgbClr val="828282"/>
                </a:solidFill>
                <a:latin typeface="方正银联黑简体" panose="02000000000000000000" pitchFamily="2" charset="-122"/>
                <a:ea typeface="方正银联黑简体" panose="02000000000000000000" pitchFamily="2" charset="-122"/>
              </a:rPr>
              <a:t>营销场景</a:t>
            </a:r>
            <a:endParaRPr lang="zh-CN" sz="3600" dirty="0">
              <a:solidFill>
                <a:srgbClr val="828282"/>
              </a:solidFill>
              <a:latin typeface="方正银联黑简体" panose="02000000000000000000" pitchFamily="2" charset="-122"/>
              <a:ea typeface="方正银联黑简体" panose="02000000000000000000" pitchFamily="2" charset="-122"/>
            </a:endParaRPr>
          </a:p>
        </p:txBody>
      </p:sp>
      <p:sp>
        <p:nvSpPr>
          <p:cNvPr id="5" name="矩形 3"/>
          <p:cNvSpPr/>
          <p:nvPr/>
        </p:nvSpPr>
        <p:spPr>
          <a:xfrm>
            <a:off x="697881" y="896542"/>
            <a:ext cx="1747520" cy="645160"/>
          </a:xfrm>
          <a:prstGeom prst="rect">
            <a:avLst/>
          </a:prstGeom>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lnSpc>
                <a:spcPct val="150000"/>
              </a:lnSpc>
              <a:spcAft>
                <a:spcPts val="25"/>
              </a:spcAft>
              <a:buClr>
                <a:srgbClr val="808080"/>
              </a:buClr>
              <a:buFont typeface="Wingdings" panose="05000000000000000000" charset="0"/>
              <a:buChar char="p"/>
            </a:pPr>
            <a:r>
              <a:rPr lang="zh-CN" altLang="en-US" b="1" dirty="0">
                <a:latin typeface="方正银联黑简体" panose="02000000000000000000" pitchFamily="2" charset="-122"/>
                <a:ea typeface="方正银联黑简体" panose="02000000000000000000" pitchFamily="2" charset="-122"/>
              </a:rPr>
              <a:t>营销场景</a:t>
            </a:r>
            <a:endParaRPr lang="zh-CN" b="1" dirty="0">
              <a:latin typeface="方正银联黑简体" panose="02000000000000000000" pitchFamily="2" charset="-122"/>
              <a:ea typeface="方正银联黑简体" panose="02000000000000000000" pitchFamily="2" charset="-122"/>
            </a:endParaRPr>
          </a:p>
        </p:txBody>
      </p:sp>
      <p:sp>
        <p:nvSpPr>
          <p:cNvPr id="6" name="矩形 14"/>
          <p:cNvSpPr/>
          <p:nvPr/>
        </p:nvSpPr>
        <p:spPr>
          <a:xfrm>
            <a:off x="861328" y="1713582"/>
            <a:ext cx="7758485" cy="677108"/>
          </a:xfrm>
          <a:prstGeom prst="rect">
            <a:avLst/>
          </a:prstGeom>
        </p:spPr>
        <p:txBody>
          <a:bodyPr>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r>
              <a:rPr lang="zh-CN" altLang="en-US" sz="1800" dirty="0">
                <a:solidFill>
                  <a:srgbClr val="414141"/>
                </a:solidFill>
                <a:latin typeface="+mn-ea"/>
                <a:ea typeface="+mn-ea"/>
                <a:cs typeface="+mn-ea"/>
              </a:rPr>
              <a:t>      </a:t>
            </a:r>
            <a:endParaRPr lang="zh-CN" altLang="en-US" sz="1800" dirty="0">
              <a:solidFill>
                <a:srgbClr val="414141"/>
              </a:solidFill>
              <a:latin typeface="+mn-ea"/>
              <a:ea typeface="+mn-ea"/>
              <a:cs typeface="+mn-ea"/>
            </a:endParaRPr>
          </a:p>
          <a:p>
            <a:endParaRPr lang="zh-CN" sz="2000" b="0" i="0" strike="noStrike" spc="0" dirty="0">
              <a:solidFill>
                <a:srgbClr val="414141"/>
              </a:solidFill>
              <a:latin typeface="Verdana" panose="020B0604030504040204"/>
              <a:ea typeface="微软雅黑" panose="020B0503020204020204" pitchFamily="34" charset="-122"/>
            </a:endParaRPr>
          </a:p>
        </p:txBody>
      </p:sp>
      <p:sp>
        <p:nvSpPr>
          <p:cNvPr id="8" name="矩形 14"/>
          <p:cNvSpPr/>
          <p:nvPr/>
        </p:nvSpPr>
        <p:spPr>
          <a:xfrm>
            <a:off x="539750" y="1485265"/>
            <a:ext cx="8307705" cy="1753235"/>
          </a:xfrm>
          <a:prstGeom prst="rect">
            <a:avLst/>
          </a:prstGeom>
        </p:spPr>
        <p:txBody>
          <a:bodyPr wrap="squar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285750" indent="-285750" algn="just">
              <a:buFont typeface="Wingdings" panose="05000000000000000000" charset="0"/>
              <a:buChar char="Ø"/>
            </a:pP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本报告将线下定义为刷挥插卡消费、云闪付、各类</a:t>
            </a:r>
            <a:r>
              <a:rPr lang="en-GB"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Pay</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及银行</a:t>
            </a:r>
            <a:r>
              <a:rPr lang="en-GB"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app</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二维码的主被扫交易；其他交易归为线上交易。</a:t>
            </a:r>
            <a:endParaRPr lang="en-US"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a:p>
            <a:pPr marL="285750" indent="-285750" algn="just">
              <a:buFont typeface="Wingdings" panose="05000000000000000000" charset="0"/>
              <a:buChar char="Ø"/>
            </a:pP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在线上支付成为</a:t>
            </a:r>
            <a:r>
              <a:rPr lang="zh-CN" altLang="en-US" sz="1800" dirty="0">
                <a:solidFill>
                  <a:schemeClr val="accent1"/>
                </a:solidFill>
                <a:latin typeface="方正银联黑简体" panose="02000000000000000000" pitchFamily="2" charset="-122"/>
                <a:ea typeface="方正银联黑简体" panose="02000000000000000000" pitchFamily="2" charset="-122"/>
                <a:cs typeface="方正银联黑简体" panose="02000000000000000000" pitchFamily="2" charset="-122"/>
              </a:rPr>
              <a:t>用户习惯</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的背景下，商业银行营销重点放在</a:t>
            </a:r>
            <a:r>
              <a:rPr lang="zh-CN" altLang="en-US" sz="1800" dirty="0">
                <a:solidFill>
                  <a:schemeClr val="accent1"/>
                </a:solidFill>
                <a:latin typeface="方正银联黑简体" panose="02000000000000000000" pitchFamily="2" charset="-122"/>
                <a:ea typeface="方正银联黑简体" panose="02000000000000000000" pitchFamily="2" charset="-122"/>
                <a:cs typeface="方正银联黑简体" panose="02000000000000000000" pitchFamily="2" charset="-122"/>
              </a:rPr>
              <a:t>各类线上支付的场景上。</a:t>
            </a:r>
            <a:r>
              <a:rPr lang="en-US" altLang="zh-CN" sz="1800" dirty="0">
                <a:solidFill>
                  <a:schemeClr val="tx1">
                    <a:lumMod val="75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rPr>
              <a:t>17</a:t>
            </a:r>
            <a:r>
              <a:rPr lang="zh-CN" altLang="en-US" sz="1800" dirty="0">
                <a:solidFill>
                  <a:schemeClr val="tx1">
                    <a:lumMod val="75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rPr>
              <a:t>大行</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线上场景的营销活动比例大部分都达到了</a:t>
            </a:r>
            <a:r>
              <a:rPr lang="en-US"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70%</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a:t>
            </a:r>
            <a:endParaRPr lang="en-US"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a:p>
            <a:pPr marL="285750" indent="-285750" algn="just">
              <a:buFont typeface="Wingdings" panose="05000000000000000000" charset="0"/>
              <a:buChar char="Ø"/>
            </a:pP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线上支付以</a:t>
            </a:r>
            <a:r>
              <a:rPr lang="en-US"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线上交易</a:t>
            </a:r>
            <a:r>
              <a:rPr lang="en-US"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线上消费</a:t>
            </a:r>
            <a:r>
              <a:rPr lang="en-US"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模式为主，但</a:t>
            </a:r>
            <a:r>
              <a:rPr lang="en-US" altLang="zh-CN"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a:t>
            </a:r>
            <a:r>
              <a:rPr lang="zh-CN" altLang="en-US" sz="1800" dirty="0">
                <a:solidFill>
                  <a:schemeClr val="accent1"/>
                </a:solidFill>
                <a:latin typeface="方正银联黑简体" panose="02000000000000000000" pitchFamily="2" charset="-122"/>
                <a:ea typeface="方正银联黑简体" panose="02000000000000000000" pitchFamily="2" charset="-122"/>
                <a:cs typeface="方正银联黑简体" panose="02000000000000000000" pitchFamily="2" charset="-122"/>
              </a:rPr>
              <a:t>线上交易</a:t>
            </a:r>
            <a:r>
              <a:rPr lang="en-US" altLang="zh-CN" sz="1800" dirty="0">
                <a:solidFill>
                  <a:schemeClr val="accent1"/>
                </a:solidFill>
                <a:latin typeface="方正银联黑简体" panose="02000000000000000000" pitchFamily="2" charset="-122"/>
                <a:ea typeface="方正银联黑简体" panose="02000000000000000000" pitchFamily="2" charset="-122"/>
                <a:cs typeface="方正银联黑简体" panose="02000000000000000000" pitchFamily="2" charset="-122"/>
              </a:rPr>
              <a:t>-</a:t>
            </a:r>
            <a:r>
              <a:rPr lang="zh-CN" altLang="en-US" sz="1800" dirty="0">
                <a:solidFill>
                  <a:schemeClr val="accent1"/>
                </a:solidFill>
                <a:latin typeface="方正银联黑简体" panose="02000000000000000000" pitchFamily="2" charset="-122"/>
                <a:ea typeface="方正银联黑简体" panose="02000000000000000000" pitchFamily="2" charset="-122"/>
                <a:cs typeface="方正银联黑简体" panose="02000000000000000000" pitchFamily="2" charset="-122"/>
              </a:rPr>
              <a:t>线下消费</a:t>
            </a:r>
            <a:r>
              <a:rPr lang="en-US" altLang="zh-CN" sz="1800" dirty="0">
                <a:solidFill>
                  <a:schemeClr val="tx1">
                    <a:lumMod val="75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rPr>
              <a:t>”</a:t>
            </a:r>
            <a:r>
              <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rPr>
              <a:t>模式，比如餐饮、商超等场景仍然有着较大的发展空间。</a:t>
            </a:r>
            <a:endParaRPr lang="zh-CN" altLang="en-US" sz="1800" dirty="0">
              <a:solidFill>
                <a:srgbClr val="414141"/>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aphicFrame>
        <p:nvGraphicFramePr>
          <p:cNvPr id="7" name="Chart 2"/>
          <p:cNvGraphicFramePr/>
          <p:nvPr/>
        </p:nvGraphicFramePr>
        <p:xfrm>
          <a:off x="861328" y="3104964"/>
          <a:ext cx="7239064" cy="31805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p:cNvSpPr txBox="1"/>
          <p:nvPr/>
        </p:nvSpPr>
        <p:spPr>
          <a:xfrm>
            <a:off x="647564" y="368660"/>
            <a:ext cx="1107996" cy="646331"/>
          </a:xfrm>
          <a:prstGeom prst="rect">
            <a:avLst/>
          </a:prstGeom>
          <a:noFill/>
        </p:spPr>
        <p:txBody>
          <a:bodyPr wrap="none" rtlCol="0">
            <a:spAutoFit/>
          </a:bodyPr>
          <a:lstStyle/>
          <a:p>
            <a:pPr>
              <a:spcAft>
                <a:spcPts val="600"/>
              </a:spcAft>
            </a:pPr>
            <a:r>
              <a:rPr lang="zh-CN" altLang="en-US" sz="3600" dirty="0">
                <a:solidFill>
                  <a:srgbClr val="828282"/>
                </a:solidFill>
                <a:latin typeface="方正银联黑简体" panose="02000000000000000000" pitchFamily="2" charset="-122"/>
                <a:ea typeface="方正银联黑简体" panose="02000000000000000000" pitchFamily="2" charset="-122"/>
              </a:rPr>
              <a:t>目录</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647564" y="440668"/>
          <a:ext cx="7920880" cy="59046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9"/>
          <p:cNvSpPr txBox="1"/>
          <p:nvPr/>
        </p:nvSpPr>
        <p:spPr>
          <a:xfrm>
            <a:off x="647564" y="368660"/>
            <a:ext cx="1107996" cy="646331"/>
          </a:xfrm>
          <a:prstGeom prst="rect">
            <a:avLst/>
          </a:prstGeom>
          <a:noFill/>
        </p:spPr>
        <p:txBody>
          <a:bodyPr wrap="none" rtlCol="0">
            <a:spAutoFit/>
          </a:bodyPr>
          <a:lstStyle/>
          <a:p>
            <a:r>
              <a:rPr lang="zh-CN" altLang="en-US" sz="3600" dirty="0">
                <a:solidFill>
                  <a:srgbClr val="828282"/>
                </a:solidFill>
                <a:latin typeface="方正银联黑简体" panose="02000000000000000000" pitchFamily="2" charset="-122"/>
                <a:ea typeface="方正银联黑简体" panose="02000000000000000000" pitchFamily="2" charset="-122"/>
              </a:rPr>
              <a:t>目录</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7564" y="368660"/>
            <a:ext cx="2031325" cy="646331"/>
          </a:xfrm>
          <a:prstGeom prst="rect">
            <a:avLst/>
          </a:prstGeom>
          <a:noFill/>
        </p:spPr>
        <p:txBody>
          <a:bodyPr wrap="none" rtlCol="0">
            <a:spAutoFit/>
          </a:bodyPr>
          <a:lstStyle/>
          <a:p>
            <a:r>
              <a:rPr lang="zh-CN" altLang="en-US" sz="3600" dirty="0">
                <a:solidFill>
                  <a:srgbClr val="828282"/>
                </a:solidFill>
                <a:latin typeface="方正银联黑简体" panose="02000000000000000000" pitchFamily="2" charset="-122"/>
                <a:ea typeface="方正银联黑简体" panose="02000000000000000000" pitchFamily="2" charset="-122"/>
              </a:rPr>
              <a:t>工商银行</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graphicFrame>
        <p:nvGraphicFramePr>
          <p:cNvPr id="4" name="表格 3"/>
          <p:cNvGraphicFramePr>
            <a:graphicFrameLocks noGrp="1"/>
          </p:cNvGraphicFramePr>
          <p:nvPr>
            <p:custDataLst>
              <p:tags r:id="rId1"/>
            </p:custDataLst>
          </p:nvPr>
        </p:nvGraphicFramePr>
        <p:xfrm>
          <a:off x="647700" y="1233805"/>
          <a:ext cx="7739380" cy="624840"/>
        </p:xfrm>
        <a:graphic>
          <a:graphicData uri="http://schemas.openxmlformats.org/drawingml/2006/table">
            <a:tbl>
              <a:tblPr firstRow="1" firstCol="1" bandCol="1">
                <a:tableStyleId>{00A15C55-8517-42AA-B614-E9B94910E393}</a:tableStyleId>
              </a:tblPr>
              <a:tblGrid>
                <a:gridCol w="1934845"/>
                <a:gridCol w="1934845"/>
                <a:gridCol w="1934845"/>
                <a:gridCol w="1934845"/>
              </a:tblGrid>
              <a:tr h="312420">
                <a:tc>
                  <a:txBody>
                    <a:bodyPr/>
                    <a:lstStyle/>
                    <a:p>
                      <a:pPr algn="ctr"/>
                      <a:r>
                        <a:rPr lang="zh-CN" altLang="en-US" sz="1600" dirty="0"/>
                        <a:t>交易促动</a:t>
                      </a:r>
                      <a:endParaRPr lang="zh-CN" altLang="en-US" sz="1600" dirty="0"/>
                    </a:p>
                  </a:txBody>
                  <a:tcPr marL="68580" marR="68580" marT="34290" marB="34290"/>
                </a:tc>
                <a:tc>
                  <a:txBody>
                    <a:bodyPr/>
                    <a:lstStyle/>
                    <a:p>
                      <a:pPr algn="ctr"/>
                      <a:r>
                        <a:rPr lang="zh-CN" altLang="en-US" sz="1600" dirty="0"/>
                        <a:t>分期交易促动</a:t>
                      </a:r>
                      <a:endParaRPr lang="zh-CN" altLang="en-US" sz="1600" dirty="0"/>
                    </a:p>
                  </a:txBody>
                  <a:tcPr marL="68580" marR="68580" marT="34290" marB="34290"/>
                </a:tc>
                <a:tc>
                  <a:txBody>
                    <a:bodyPr/>
                    <a:lstStyle/>
                    <a:p>
                      <a:pPr algn="ctr"/>
                      <a:r>
                        <a:rPr lang="zh-CN" altLang="en-US" sz="1600" dirty="0"/>
                        <a:t>票券类业务</a:t>
                      </a:r>
                      <a:endParaRPr lang="zh-CN" altLang="en-US" sz="1600" dirty="0"/>
                    </a:p>
                  </a:txBody>
                  <a:tcPr marL="68580" marR="68580" marT="34290" marB="34290"/>
                </a:tc>
                <a:tc>
                  <a:txBody>
                    <a:bodyPr/>
                    <a:lstStyle/>
                    <a:p>
                      <a:pPr algn="ctr"/>
                      <a:r>
                        <a:rPr lang="zh-CN" altLang="en-US" sz="1600" dirty="0"/>
                        <a:t>首绑首刷</a:t>
                      </a:r>
                      <a:endParaRPr lang="zh-CN" altLang="en-US" sz="1600" dirty="0"/>
                    </a:p>
                  </a:txBody>
                  <a:tcPr marL="68580" marR="68580" marT="34290" marB="34290"/>
                </a:tc>
              </a:tr>
              <a:tr h="312420">
                <a:tc>
                  <a:txBody>
                    <a:bodyPr/>
                    <a:lstStyle/>
                    <a:p>
                      <a:pPr algn="ctr"/>
                      <a:r>
                        <a:rPr lang="en-US" altLang="zh-CN" sz="1600" b="0" dirty="0">
                          <a:solidFill>
                            <a:schemeClr val="accent1"/>
                          </a:solidFill>
                          <a:latin typeface="+mn-ea"/>
                          <a:cs typeface="+mn-ea"/>
                        </a:rPr>
                        <a:t>12(71%)</a:t>
                      </a:r>
                      <a:endParaRPr lang="en-US" altLang="zh-CN" sz="1600" b="0" dirty="0">
                        <a:solidFill>
                          <a:schemeClr val="accent1"/>
                        </a:solidFill>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1(6%)</a:t>
                      </a:r>
                      <a:endParaRPr lang="en-US" altLang="zh-CN" sz="1600" dirty="0">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1(6%)</a:t>
                      </a:r>
                      <a:endParaRPr lang="en-US" altLang="zh-CN" sz="1600" dirty="0">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3(17%)</a:t>
                      </a:r>
                      <a:endParaRPr lang="en-US" altLang="zh-CN" sz="1600" dirty="0">
                        <a:latin typeface="+mn-ea"/>
                        <a:cs typeface="+mn-ea"/>
                      </a:endParaRPr>
                    </a:p>
                  </a:txBody>
                  <a:tcPr marL="68580" marR="68580" marT="34290" marB="34290">
                    <a:solidFill>
                      <a:schemeClr val="accent4">
                        <a:lumMod val="20000"/>
                        <a:lumOff val="80000"/>
                      </a:schemeClr>
                    </a:solidFill>
                  </a:tcPr>
                </a:tc>
              </a:tr>
            </a:tbl>
          </a:graphicData>
        </a:graphic>
      </p:graphicFrame>
      <p:sp>
        <p:nvSpPr>
          <p:cNvPr id="5" name="文本框 4"/>
          <p:cNvSpPr txBox="1"/>
          <p:nvPr/>
        </p:nvSpPr>
        <p:spPr>
          <a:xfrm>
            <a:off x="647564" y="1858645"/>
            <a:ext cx="8103870" cy="1289905"/>
          </a:xfrm>
          <a:prstGeom prst="rect">
            <a:avLst/>
          </a:prstGeom>
          <a:noFill/>
        </p:spPr>
        <p:txBody>
          <a:bodyPr wrap="square" rtlCol="0">
            <a:spAutoFit/>
          </a:bodyPr>
          <a:lstStyle/>
          <a:p>
            <a:pPr marL="0" lvl="1" indent="0" fontAlgn="auto" latinLnBrk="0">
              <a:lnSpc>
                <a:spcPct val="150000"/>
              </a:lnSpc>
              <a:spcBef>
                <a:spcPts val="0"/>
              </a:spcBef>
              <a:buNone/>
            </a:pPr>
            <a:r>
              <a:rPr lang="zh-CN" altLang="en-US" sz="18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交易促动类活动为主（</a:t>
            </a:r>
            <a:r>
              <a:rPr lang="en-US" altLang="zh-CN" sz="18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12</a:t>
            </a:r>
            <a:r>
              <a:rPr lang="zh-CN" altLang="en-US" sz="18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项，占比</a:t>
            </a:r>
            <a:r>
              <a:rPr lang="en-US" altLang="zh-CN" sz="18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71%</a:t>
            </a:r>
            <a:r>
              <a:rPr lang="zh-CN" altLang="en-US" sz="18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；另有首刷首绑类活动</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3</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项，分期促动类、票券类活动各</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1</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项。针对信用卡交易促动类活动，从支付方式与场景上分析，微信是主要支付方式，场景上较为分散。</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p:txBody>
      </p:sp>
      <p:graphicFrame>
        <p:nvGraphicFramePr>
          <p:cNvPr id="3" name="图示 2"/>
          <p:cNvGraphicFramePr/>
          <p:nvPr/>
        </p:nvGraphicFramePr>
        <p:xfrm>
          <a:off x="971600" y="26881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7564" y="368660"/>
            <a:ext cx="2031325" cy="646331"/>
          </a:xfrm>
          <a:prstGeom prst="rect">
            <a:avLst/>
          </a:prstGeom>
          <a:noFill/>
        </p:spPr>
        <p:txBody>
          <a:bodyPr wrap="none" rtlCol="0">
            <a:spAutoFit/>
          </a:bodyPr>
          <a:lstStyle/>
          <a:p>
            <a:r>
              <a:rPr lang="zh-CN" altLang="en-US" sz="3600" dirty="0">
                <a:solidFill>
                  <a:srgbClr val="828282"/>
                </a:solidFill>
                <a:latin typeface="方正银联黑简体" panose="02000000000000000000" pitchFamily="2" charset="-122"/>
                <a:ea typeface="方正银联黑简体" panose="02000000000000000000" pitchFamily="2" charset="-122"/>
              </a:rPr>
              <a:t>工商银行</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sp>
        <p:nvSpPr>
          <p:cNvPr id="3" name="文本框 2"/>
          <p:cNvSpPr txBox="1"/>
          <p:nvPr/>
        </p:nvSpPr>
        <p:spPr>
          <a:xfrm>
            <a:off x="520065" y="2348880"/>
            <a:ext cx="8103870" cy="2862322"/>
          </a:xfrm>
          <a:prstGeom prst="rect">
            <a:avLst/>
          </a:prstGeom>
          <a:noFill/>
        </p:spPr>
        <p:txBody>
          <a:bodyPr wrap="square" rtlCol="0">
            <a:spAutoFit/>
          </a:bodyPr>
          <a:lstStyle/>
          <a:p>
            <a:pPr marL="0" lvl="1" indent="0" fontAlgn="auto" latinLnBrk="0">
              <a:lnSpc>
                <a:spcPct val="150000"/>
              </a:lnSpc>
              <a:spcBef>
                <a:spcPts val="0"/>
              </a:spcBef>
              <a:buNone/>
            </a:pPr>
            <a:r>
              <a:rPr lang="zh-CN" altLang="en-US" sz="1800" dirty="0">
                <a:latin typeface="+mn-ea"/>
                <a:ea typeface="+mn-ea"/>
                <a:cs typeface="+mn-ea"/>
              </a:rPr>
              <a:t>从交易促动来看，银联可能的合作方向在：</a:t>
            </a:r>
            <a:endParaRPr lang="en-US" altLang="zh-CN" sz="1800" dirty="0">
              <a:latin typeface="+mn-ea"/>
              <a:ea typeface="+mn-ea"/>
              <a:cs typeface="+mn-ea"/>
            </a:endParaRPr>
          </a:p>
          <a:p>
            <a:pPr marL="0" lvl="1" indent="0" fontAlgn="auto" latinLnBrk="0">
              <a:lnSpc>
                <a:spcPct val="150000"/>
              </a:lnSpc>
              <a:spcBef>
                <a:spcPts val="0"/>
              </a:spcBef>
              <a:buNone/>
            </a:pPr>
            <a:r>
              <a:rPr lang="zh-CN" altLang="en-US" sz="1800" dirty="0">
                <a:solidFill>
                  <a:srgbClr val="C00000"/>
                </a:solidFill>
                <a:latin typeface="+mn-ea"/>
                <a:ea typeface="+mn-ea"/>
                <a:cs typeface="方正银联黑简体" panose="02000000000000000000" pitchFamily="2" charset="-122"/>
                <a:sym typeface="+mn-ea"/>
              </a:rPr>
              <a:t>（</a:t>
            </a:r>
            <a:r>
              <a:rPr lang="en-US" altLang="zh-CN" sz="1800" dirty="0">
                <a:solidFill>
                  <a:srgbClr val="C00000"/>
                </a:solidFill>
                <a:latin typeface="+mn-ea"/>
                <a:ea typeface="+mn-ea"/>
                <a:cs typeface="方正银联黑简体" panose="02000000000000000000" pitchFamily="2" charset="-122"/>
                <a:sym typeface="+mn-ea"/>
              </a:rPr>
              <a:t>1</a:t>
            </a:r>
            <a:r>
              <a:rPr lang="zh-CN" altLang="en-US" sz="1800" dirty="0">
                <a:solidFill>
                  <a:srgbClr val="C00000"/>
                </a:solidFill>
                <a:latin typeface="+mn-ea"/>
                <a:ea typeface="+mn-ea"/>
                <a:cs typeface="方正银联黑简体" panose="02000000000000000000" pitchFamily="2" charset="-122"/>
                <a:sym typeface="+mn-ea"/>
              </a:rPr>
              <a:t>）银行消费达标返现类活动与目前开展的动态权益建设工作结合</a:t>
            </a:r>
            <a:r>
              <a:rPr lang="zh-CN" altLang="en-US" sz="1800" dirty="0">
                <a:latin typeface="+mn-ea"/>
                <a:ea typeface="+mn-ea"/>
                <a:cs typeface="方正银联黑简体" panose="02000000000000000000" pitchFamily="2" charset="-122"/>
                <a:sym typeface="+mn-ea"/>
              </a:rPr>
              <a:t>，通过动态权益叠加，引导银行宣传引导客户在银联网络内完成交易。</a:t>
            </a:r>
            <a:endParaRPr lang="zh-CN" altLang="en-US" sz="1800" dirty="0">
              <a:latin typeface="+mn-ea"/>
              <a:ea typeface="+mn-ea"/>
              <a:cs typeface="方正银联黑简体" panose="02000000000000000000" pitchFamily="2" charset="-122"/>
            </a:endParaRPr>
          </a:p>
          <a:p>
            <a:pPr marL="0" lvl="1" indent="0" fontAlgn="auto" latinLnBrk="0">
              <a:lnSpc>
                <a:spcPct val="150000"/>
              </a:lnSpc>
              <a:spcBef>
                <a:spcPts val="0"/>
              </a:spcBef>
              <a:buNone/>
            </a:pPr>
            <a:r>
              <a:rPr lang="zh-CN" altLang="en-US" sz="1800" dirty="0">
                <a:latin typeface="+mn-ea"/>
                <a:ea typeface="+mn-ea"/>
                <a:cs typeface="方正银联黑简体" panose="02000000000000000000" pitchFamily="2" charset="-122"/>
                <a:sym typeface="+mn-ea"/>
              </a:rPr>
              <a:t>（</a:t>
            </a:r>
            <a:r>
              <a:rPr lang="en-US" altLang="zh-CN" sz="1800" dirty="0">
                <a:latin typeface="+mn-ea"/>
                <a:ea typeface="+mn-ea"/>
                <a:cs typeface="方正银联黑简体" panose="02000000000000000000" pitchFamily="2" charset="-122"/>
                <a:sym typeface="+mn-ea"/>
              </a:rPr>
              <a:t>2</a:t>
            </a:r>
            <a:r>
              <a:rPr lang="zh-CN" altLang="en-US" sz="1800" dirty="0">
                <a:latin typeface="+mn-ea"/>
                <a:ea typeface="+mn-ea"/>
                <a:cs typeface="方正银联黑简体" panose="02000000000000000000" pitchFamily="2" charset="-122"/>
                <a:sym typeface="+mn-ea"/>
              </a:rPr>
              <a:t>）从场景角度，工行选择了咖啡、加油、迪士尼几家商户，综合商户客群，初步判断工行较为重视</a:t>
            </a:r>
            <a:r>
              <a:rPr lang="zh-CN" altLang="en-US" sz="1800" dirty="0">
                <a:solidFill>
                  <a:srgbClr val="C00000"/>
                </a:solidFill>
                <a:latin typeface="+mn-ea"/>
                <a:ea typeface="+mn-ea"/>
                <a:cs typeface="方正银联黑简体" panose="02000000000000000000" pitchFamily="2" charset="-122"/>
                <a:sym typeface="+mn-ea"/>
              </a:rPr>
              <a:t>家庭女性客群的用卡经营。因此可以选择以家庭女性作为目标客群开展营销活动</a:t>
            </a:r>
            <a:r>
              <a:rPr lang="zh-CN" altLang="en-US" sz="1800" dirty="0">
                <a:latin typeface="+mn-ea"/>
                <a:ea typeface="+mn-ea"/>
                <a:cs typeface="方正银联黑简体" panose="02000000000000000000" pitchFamily="2" charset="-122"/>
                <a:sym typeface="+mn-ea"/>
              </a:rPr>
              <a:t>。</a:t>
            </a:r>
            <a:endParaRPr lang="zh-CN" altLang="en-US" sz="1800" dirty="0">
              <a:latin typeface="+mn-ea"/>
              <a:ea typeface="+mn-ea"/>
              <a:cs typeface="方正银联黑简体" panose="02000000000000000000" pitchFamily="2" charset="-122"/>
              <a:sym typeface="+mn-ea"/>
            </a:endParaRPr>
          </a:p>
          <a:p>
            <a:endParaRPr lang="zh-CN" altLang="en-US" sz="1800" dirty="0">
              <a:latin typeface="+mn-ea"/>
              <a:ea typeface="+mn-ea"/>
              <a:cs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7564" y="368660"/>
            <a:ext cx="2011680" cy="645160"/>
          </a:xfrm>
          <a:prstGeom prst="rect">
            <a:avLst/>
          </a:prstGeom>
          <a:noFill/>
        </p:spPr>
        <p:txBody>
          <a:bodyPr wrap="none" rtlCol="0">
            <a:spAutoFit/>
          </a:bodyPr>
          <a:lstStyle/>
          <a:p>
            <a:r>
              <a:rPr lang="zh-CN" altLang="en-US" sz="3600" dirty="0">
                <a:solidFill>
                  <a:srgbClr val="828282"/>
                </a:solidFill>
                <a:latin typeface="方正银联黑简体" panose="02000000000000000000" pitchFamily="2" charset="-122"/>
                <a:ea typeface="方正银联黑简体" panose="02000000000000000000" pitchFamily="2" charset="-122"/>
              </a:rPr>
              <a:t>农业银行</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graphicFrame>
        <p:nvGraphicFramePr>
          <p:cNvPr id="4" name="表格 3"/>
          <p:cNvGraphicFramePr>
            <a:graphicFrameLocks noGrp="1"/>
          </p:cNvGraphicFramePr>
          <p:nvPr>
            <p:custDataLst>
              <p:tags r:id="rId1"/>
            </p:custDataLst>
          </p:nvPr>
        </p:nvGraphicFramePr>
        <p:xfrm>
          <a:off x="647700" y="1233805"/>
          <a:ext cx="7739380" cy="624840"/>
        </p:xfrm>
        <a:graphic>
          <a:graphicData uri="http://schemas.openxmlformats.org/drawingml/2006/table">
            <a:tbl>
              <a:tblPr firstRow="1" firstCol="1" bandCol="1">
                <a:tableStyleId>{00A15C55-8517-42AA-B614-E9B94910E393}</a:tableStyleId>
              </a:tblPr>
              <a:tblGrid>
                <a:gridCol w="1934845"/>
                <a:gridCol w="1934845"/>
                <a:gridCol w="1934845"/>
                <a:gridCol w="1934845"/>
              </a:tblGrid>
              <a:tr h="312420">
                <a:tc>
                  <a:txBody>
                    <a:bodyPr/>
                    <a:lstStyle/>
                    <a:p>
                      <a:pPr algn="ctr"/>
                      <a:r>
                        <a:rPr lang="zh-CN" altLang="en-US" sz="1600" dirty="0"/>
                        <a:t>交易促动</a:t>
                      </a:r>
                      <a:endParaRPr lang="zh-CN" altLang="en-US" sz="1600" dirty="0"/>
                    </a:p>
                  </a:txBody>
                  <a:tcPr marL="68580" marR="68580" marT="34290" marB="34290"/>
                </a:tc>
                <a:tc>
                  <a:txBody>
                    <a:bodyPr/>
                    <a:lstStyle/>
                    <a:p>
                      <a:pPr algn="ctr"/>
                      <a:r>
                        <a:rPr lang="zh-CN" altLang="en-US" sz="1600" dirty="0"/>
                        <a:t>分期交易促动</a:t>
                      </a:r>
                      <a:endParaRPr lang="zh-CN" altLang="en-US" sz="1600" dirty="0"/>
                    </a:p>
                  </a:txBody>
                  <a:tcPr marL="68580" marR="68580" marT="34290" marB="34290"/>
                </a:tc>
                <a:tc>
                  <a:txBody>
                    <a:bodyPr/>
                    <a:lstStyle/>
                    <a:p>
                      <a:pPr algn="ctr"/>
                      <a:r>
                        <a:rPr lang="zh-CN" altLang="en-US" sz="1600" dirty="0"/>
                        <a:t>票券类业务</a:t>
                      </a:r>
                      <a:endParaRPr lang="zh-CN" altLang="en-US" sz="1600" dirty="0"/>
                    </a:p>
                  </a:txBody>
                  <a:tcPr marL="68580" marR="68580" marT="34290" marB="34290"/>
                </a:tc>
                <a:tc>
                  <a:txBody>
                    <a:bodyPr/>
                    <a:lstStyle/>
                    <a:p>
                      <a:pPr algn="ctr"/>
                      <a:r>
                        <a:rPr lang="zh-CN" altLang="en-US" sz="1600" dirty="0"/>
                        <a:t>首绑首刷</a:t>
                      </a:r>
                      <a:endParaRPr lang="zh-CN" altLang="en-US" sz="1600" dirty="0"/>
                    </a:p>
                  </a:txBody>
                  <a:tcPr marL="68580" marR="68580" marT="34290" marB="34290"/>
                </a:tc>
              </a:tr>
              <a:tr h="312420">
                <a:tc>
                  <a:txBody>
                    <a:bodyPr/>
                    <a:lstStyle/>
                    <a:p>
                      <a:pPr algn="ctr"/>
                      <a:r>
                        <a:rPr lang="en-US" altLang="zh-CN" sz="1600" b="0" dirty="0">
                          <a:solidFill>
                            <a:schemeClr val="dk1"/>
                          </a:solidFill>
                          <a:latin typeface="+mn-ea"/>
                          <a:cs typeface="+mn-ea"/>
                        </a:rPr>
                        <a:t>73(56%)</a:t>
                      </a:r>
                      <a:endParaRPr lang="en-US" altLang="zh-CN" sz="1600" b="0" dirty="0">
                        <a:solidFill>
                          <a:schemeClr val="dk1"/>
                        </a:solidFill>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34(26%)</a:t>
                      </a:r>
                      <a:endParaRPr lang="en-US" altLang="zh-CN" sz="1600" dirty="0">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7(5%)</a:t>
                      </a:r>
                      <a:endParaRPr lang="en-US" altLang="zh-CN" sz="1600" dirty="0">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16(12.31%)</a:t>
                      </a:r>
                      <a:endParaRPr lang="en-US" altLang="zh-CN" sz="1600" dirty="0">
                        <a:latin typeface="+mn-ea"/>
                        <a:cs typeface="+mn-ea"/>
                      </a:endParaRPr>
                    </a:p>
                  </a:txBody>
                  <a:tcPr marL="68580" marR="68580" marT="34290" marB="34290">
                    <a:solidFill>
                      <a:schemeClr val="accent4">
                        <a:lumMod val="20000"/>
                        <a:lumOff val="80000"/>
                      </a:schemeClr>
                    </a:solidFill>
                  </a:tcPr>
                </a:tc>
              </a:tr>
            </a:tbl>
          </a:graphicData>
        </a:graphic>
      </p:graphicFrame>
      <p:sp>
        <p:nvSpPr>
          <p:cNvPr id="5" name="文本框 4"/>
          <p:cNvSpPr txBox="1"/>
          <p:nvPr/>
        </p:nvSpPr>
        <p:spPr>
          <a:xfrm>
            <a:off x="647700" y="1991360"/>
            <a:ext cx="8103870" cy="645160"/>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在活动类型上，相较于其他行，分期交易促动占据了不小比重，达到26%。</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a:p>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分期交易促动的活动主要有以下场景与支付方式：</a:t>
            </a:r>
            <a:endParaRPr lang="zh-CN" altLang="en-US" sz="1800" dirty="0">
              <a:latin typeface="+mn-ea"/>
              <a:cs typeface="+mn-ea"/>
            </a:endParaRPr>
          </a:p>
        </p:txBody>
      </p:sp>
      <p:graphicFrame>
        <p:nvGraphicFramePr>
          <p:cNvPr id="17" name="表格 16"/>
          <p:cNvGraphicFramePr>
            <a:graphicFrameLocks noGrp="1"/>
          </p:cNvGraphicFramePr>
          <p:nvPr>
            <p:custDataLst>
              <p:tags r:id="rId2"/>
            </p:custDataLst>
          </p:nvPr>
        </p:nvGraphicFramePr>
        <p:xfrm>
          <a:off x="647700" y="2769235"/>
          <a:ext cx="7860030" cy="1816735"/>
        </p:xfrm>
        <a:graphic>
          <a:graphicData uri="http://schemas.openxmlformats.org/drawingml/2006/table">
            <a:tbl>
              <a:tblPr firstRow="1" firstCol="1" bandCol="1">
                <a:tableStyleId>{00A15C55-8517-42AA-B614-E9B94910E393}</a:tableStyleId>
              </a:tblPr>
              <a:tblGrid>
                <a:gridCol w="3841750"/>
                <a:gridCol w="1983105"/>
                <a:gridCol w="2035175"/>
              </a:tblGrid>
              <a:tr h="312420">
                <a:tc>
                  <a:txBody>
                    <a:bodyPr/>
                    <a:lstStyle/>
                    <a:p>
                      <a:pPr algn="ctr"/>
                      <a:r>
                        <a:rPr lang="zh-CN" altLang="en-US" sz="1600" dirty="0"/>
                        <a:t>场景</a:t>
                      </a:r>
                      <a:endParaRPr lang="zh-CN" altLang="en-US" sz="1600" dirty="0"/>
                    </a:p>
                  </a:txBody>
                  <a:tcPr marL="68580" marR="68580" marT="34290" marB="34290"/>
                </a:tc>
                <a:tc>
                  <a:txBody>
                    <a:bodyPr/>
                    <a:lstStyle/>
                    <a:p>
                      <a:pPr algn="ctr"/>
                      <a:r>
                        <a:rPr lang="zh-CN" altLang="en-US" sz="1600" dirty="0"/>
                        <a:t>支付方式</a:t>
                      </a:r>
                      <a:endParaRPr lang="zh-CN" altLang="en-US" sz="1600" dirty="0"/>
                    </a:p>
                  </a:txBody>
                  <a:tcPr marL="68580" marR="68580" marT="34290" marB="34290"/>
                </a:tc>
                <a:tc>
                  <a:txBody>
                    <a:bodyPr/>
                    <a:lstStyle/>
                    <a:p>
                      <a:pPr algn="ctr"/>
                      <a:r>
                        <a:rPr lang="zh-CN" altLang="en-US" sz="1600" dirty="0"/>
                        <a:t>银联参与可行性</a:t>
                      </a:r>
                      <a:endParaRPr lang="zh-CN" altLang="en-US" sz="1600" dirty="0"/>
                    </a:p>
                  </a:txBody>
                  <a:tcPr marL="68580" marR="68580" marT="34290" marB="34290"/>
                </a:tc>
              </a:tr>
              <a:tr h="391795">
                <a:tc>
                  <a:txBody>
                    <a:bodyPr/>
                    <a:lstStyle/>
                    <a:p>
                      <a:pPr algn="ctr"/>
                      <a:r>
                        <a:rPr lang="en-US" altLang="zh-CN" sz="1600" b="0" dirty="0">
                          <a:solidFill>
                            <a:schemeClr val="dk1"/>
                          </a:solidFill>
                          <a:latin typeface="+mn-ea"/>
                          <a:cs typeface="+mn-ea"/>
                          <a:sym typeface="+mn-ea"/>
                        </a:rPr>
                        <a:t>线下购车等大额分期交易</a:t>
                      </a:r>
                      <a:endParaRPr lang="en-US" altLang="zh-CN" sz="1600" b="0" dirty="0">
                        <a:solidFill>
                          <a:schemeClr val="dk1"/>
                        </a:solidFill>
                        <a:latin typeface="+mn-ea"/>
                        <a:cs typeface="+mn-ea"/>
                      </a:endParaRPr>
                    </a:p>
                  </a:txBody>
                  <a:tcPr marL="68580" marR="68580" marT="34290" marB="34290">
                    <a:solidFill>
                      <a:schemeClr val="accent4">
                        <a:lumMod val="20000"/>
                        <a:lumOff val="80000"/>
                      </a:schemeClr>
                    </a:solidFill>
                  </a:tcPr>
                </a:tc>
                <a:tc>
                  <a:txBody>
                    <a:bodyPr/>
                    <a:lstStyle/>
                    <a:p>
                      <a:pPr algn="ctr"/>
                      <a:r>
                        <a:rPr lang="zh-CN" altLang="en-US" sz="1600" dirty="0">
                          <a:latin typeface="+mn-ea"/>
                          <a:cs typeface="+mn-ea"/>
                        </a:rPr>
                        <a:t>银联卡</a:t>
                      </a:r>
                      <a:endParaRPr lang="zh-CN" altLang="en-US" sz="1600" dirty="0">
                        <a:latin typeface="+mn-ea"/>
                        <a:cs typeface="+mn-ea"/>
                      </a:endParaRPr>
                    </a:p>
                  </a:txBody>
                  <a:tcPr marL="68580" marR="68580" marT="34290" marB="34290">
                    <a:solidFill>
                      <a:schemeClr val="accent4">
                        <a:lumMod val="20000"/>
                        <a:lumOff val="80000"/>
                      </a:schemeClr>
                    </a:solidFill>
                  </a:tcPr>
                </a:tc>
                <a:tc>
                  <a:txBody>
                    <a:bodyPr/>
                    <a:lstStyle/>
                    <a:p>
                      <a:pPr algn="ctr"/>
                      <a:r>
                        <a:rPr lang="zh-CN" altLang="en-US" sz="1600" dirty="0">
                          <a:solidFill>
                            <a:schemeClr val="accent1"/>
                          </a:solidFill>
                          <a:latin typeface="+mn-ea"/>
                          <a:cs typeface="+mn-ea"/>
                        </a:rPr>
                        <a:t>高</a:t>
                      </a:r>
                      <a:endParaRPr lang="zh-CN" altLang="en-US" sz="1600" dirty="0">
                        <a:solidFill>
                          <a:schemeClr val="accent1"/>
                        </a:solidFill>
                        <a:latin typeface="+mn-ea"/>
                        <a:cs typeface="+mn-ea"/>
                      </a:endParaRPr>
                    </a:p>
                  </a:txBody>
                  <a:tcPr marL="68580" marR="68580" marT="34290" marB="34290">
                    <a:solidFill>
                      <a:schemeClr val="accent4">
                        <a:lumMod val="20000"/>
                        <a:lumOff val="80000"/>
                      </a:schemeClr>
                    </a:solidFill>
                  </a:tcPr>
                </a:tc>
              </a:tr>
              <a:tr h="391795">
                <a:tc>
                  <a:txBody>
                    <a:bodyPr/>
                    <a:lstStyle/>
                    <a:p>
                      <a:pPr algn="ctr">
                        <a:buNone/>
                      </a:pPr>
                      <a:r>
                        <a:rPr lang="zh-CN" altLang="en-US" sz="16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自有商城内购买华为、</a:t>
                      </a:r>
                      <a:r>
                        <a:rPr lang="en-US" altLang="zh-CN" sz="16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vivo</a:t>
                      </a:r>
                      <a:r>
                        <a:rPr lang="zh-CN" altLang="en-US" sz="16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、小米、</a:t>
                      </a:r>
                      <a:r>
                        <a:rPr lang="en-US" altLang="zh-CN" sz="16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Apple</a:t>
                      </a:r>
                      <a:r>
                        <a:rPr lang="zh-CN" altLang="en-US" sz="16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等新品电子产品</a:t>
                      </a:r>
                      <a:endParaRPr lang="zh-CN" altLang="en-US" sz="16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txBody>
                  <a:tcPr marL="68580" marR="68580" marT="34290" marB="34290">
                    <a:solidFill>
                      <a:schemeClr val="accent4">
                        <a:lumMod val="20000"/>
                        <a:lumOff val="80000"/>
                      </a:schemeClr>
                    </a:solidFill>
                  </a:tcPr>
                </a:tc>
                <a:tc>
                  <a:txBody>
                    <a:bodyPr/>
                    <a:lstStyle/>
                    <a:p>
                      <a:pPr algn="ctr">
                        <a:buNone/>
                      </a:pPr>
                      <a:r>
                        <a:rPr lang="zh-CN" altLang="en-US" sz="1600" dirty="0">
                          <a:latin typeface="+mn-ea"/>
                          <a:cs typeface="+mn-ea"/>
                        </a:rPr>
                        <a:t>银行自收单</a:t>
                      </a:r>
                      <a:endParaRPr lang="zh-CN" altLang="en-US" sz="1600" dirty="0">
                        <a:latin typeface="+mn-ea"/>
                        <a:cs typeface="+mn-ea"/>
                      </a:endParaRPr>
                    </a:p>
                  </a:txBody>
                  <a:tcPr marL="68580" marR="68580" marT="34290" marB="34290">
                    <a:solidFill>
                      <a:schemeClr val="accent4">
                        <a:lumMod val="20000"/>
                        <a:lumOff val="80000"/>
                      </a:schemeClr>
                    </a:solidFill>
                  </a:tcPr>
                </a:tc>
                <a:tc>
                  <a:txBody>
                    <a:bodyPr/>
                    <a:lstStyle/>
                    <a:p>
                      <a:pPr algn="ctr">
                        <a:buNone/>
                      </a:pPr>
                      <a:r>
                        <a:rPr lang="zh-CN" altLang="en-US" sz="1600" dirty="0">
                          <a:latin typeface="+mn-ea"/>
                          <a:cs typeface="+mn-ea"/>
                        </a:rPr>
                        <a:t>低</a:t>
                      </a:r>
                      <a:endParaRPr lang="zh-CN" altLang="en-US" sz="1600" dirty="0">
                        <a:latin typeface="+mn-ea"/>
                        <a:cs typeface="+mn-ea"/>
                      </a:endParaRPr>
                    </a:p>
                  </a:txBody>
                  <a:tcPr marL="68580" marR="68580" marT="34290" marB="34290">
                    <a:solidFill>
                      <a:schemeClr val="accent4">
                        <a:lumMod val="20000"/>
                        <a:lumOff val="80000"/>
                      </a:schemeClr>
                    </a:solidFill>
                  </a:tcPr>
                </a:tc>
              </a:tr>
              <a:tr h="391795">
                <a:tc>
                  <a:txBody>
                    <a:bodyPr/>
                    <a:lstStyle/>
                    <a:p>
                      <a:pPr algn="ctr">
                        <a:buNone/>
                      </a:pPr>
                      <a:r>
                        <a:rPr lang="zh-CN" altLang="en-US" sz="16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苏宁、京东、小米商城等综合类或者垂直类电商平台</a:t>
                      </a:r>
                      <a:endParaRPr lang="zh-CN" altLang="en-US" sz="16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txBody>
                  <a:tcPr marL="68580" marR="68580" marT="34290" marB="34290">
                    <a:solidFill>
                      <a:schemeClr val="accent4">
                        <a:lumMod val="20000"/>
                        <a:lumOff val="80000"/>
                      </a:schemeClr>
                    </a:solidFill>
                  </a:tcPr>
                </a:tc>
                <a:tc>
                  <a:txBody>
                    <a:bodyPr/>
                    <a:lstStyle/>
                    <a:p>
                      <a:pPr algn="ctr">
                        <a:buNone/>
                      </a:pPr>
                      <a:r>
                        <a:rPr lang="zh-CN" altLang="en-US" sz="1600" dirty="0">
                          <a:latin typeface="+mn-ea"/>
                          <a:cs typeface="+mn-ea"/>
                        </a:rPr>
                        <a:t>其他第三方支付</a:t>
                      </a:r>
                      <a:endParaRPr lang="zh-CN" altLang="en-US" sz="1600" dirty="0">
                        <a:latin typeface="+mn-ea"/>
                        <a:cs typeface="+mn-ea"/>
                      </a:endParaRPr>
                    </a:p>
                  </a:txBody>
                  <a:tcPr marL="68580" marR="68580" marT="34290" marB="34290">
                    <a:solidFill>
                      <a:schemeClr val="accent4">
                        <a:lumMod val="20000"/>
                        <a:lumOff val="80000"/>
                      </a:schemeClr>
                    </a:solidFill>
                  </a:tcPr>
                </a:tc>
                <a:tc>
                  <a:txBody>
                    <a:bodyPr/>
                    <a:lstStyle/>
                    <a:p>
                      <a:pPr algn="ctr">
                        <a:buNone/>
                      </a:pPr>
                      <a:r>
                        <a:rPr lang="zh-CN" altLang="en-US" sz="1600" dirty="0">
                          <a:latin typeface="+mn-ea"/>
                          <a:cs typeface="+mn-ea"/>
                        </a:rPr>
                        <a:t>低</a:t>
                      </a:r>
                      <a:endParaRPr lang="zh-CN" altLang="en-US" sz="1600" dirty="0">
                        <a:latin typeface="+mn-ea"/>
                        <a:cs typeface="+mn-ea"/>
                      </a:endParaRPr>
                    </a:p>
                  </a:txBody>
                  <a:tcPr marL="68580" marR="68580" marT="34290" marB="34290">
                    <a:solidFill>
                      <a:schemeClr val="accent4">
                        <a:lumMod val="20000"/>
                        <a:lumOff val="80000"/>
                      </a:schemeClr>
                    </a:solidFill>
                  </a:tcPr>
                </a:tc>
              </a:tr>
            </a:tbl>
          </a:graphicData>
        </a:graphic>
      </p:graphicFrame>
      <p:sp>
        <p:nvSpPr>
          <p:cNvPr id="20" name="文本框 19"/>
          <p:cNvSpPr txBox="1"/>
          <p:nvPr/>
        </p:nvSpPr>
        <p:spPr>
          <a:xfrm>
            <a:off x="647700" y="4718685"/>
            <a:ext cx="8103870" cy="922020"/>
          </a:xfrm>
          <a:prstGeom prst="rect">
            <a:avLst/>
          </a:prstGeom>
          <a:noFill/>
        </p:spPr>
        <p:txBody>
          <a:bodyPr wrap="square" rtlCol="0">
            <a:spAutoFit/>
          </a:bodyPr>
          <a:lstStyle/>
          <a:p>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银联在分期业务上可能切入的方向为：</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a:p>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1</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）在</a:t>
            </a:r>
            <a:r>
              <a:rPr lang="zh-CN" altLang="en-US" sz="1800" dirty="0">
                <a:solidFill>
                  <a:schemeClr val="accent1"/>
                </a:solidFill>
                <a:latin typeface="方正银联黑简体" panose="02000000000000000000" pitchFamily="2" charset="-122"/>
                <a:ea typeface="方正银联黑简体" panose="02000000000000000000" pitchFamily="2" charset="-122"/>
                <a:cs typeface="方正银联黑简体" panose="02000000000000000000" pitchFamily="2" charset="-122"/>
              </a:rPr>
              <a:t>汽车</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等线下大额场景中提供优质商户资源。</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a:p>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2</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）苹果、华为、小米等主流手机品牌的</a:t>
            </a:r>
            <a:r>
              <a:rPr lang="zh-CN" altLang="en-US" sz="1800" dirty="0">
                <a:solidFill>
                  <a:schemeClr val="accent1"/>
                </a:solidFill>
                <a:latin typeface="方正银联黑简体" panose="02000000000000000000" pitchFamily="2" charset="-122"/>
                <a:ea typeface="方正银联黑简体" panose="02000000000000000000" pitchFamily="2" charset="-122"/>
                <a:cs typeface="方正银联黑简体" panose="02000000000000000000" pitchFamily="2" charset="-122"/>
              </a:rPr>
              <a:t>线下门店</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开展分期业务合作。</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7564" y="368660"/>
            <a:ext cx="2011680" cy="645160"/>
          </a:xfrm>
          <a:prstGeom prst="rect">
            <a:avLst/>
          </a:prstGeom>
          <a:noFill/>
        </p:spPr>
        <p:txBody>
          <a:bodyPr wrap="none" rtlCol="0">
            <a:spAutoFit/>
          </a:bodyPr>
          <a:lstStyle/>
          <a:p>
            <a:r>
              <a:rPr lang="zh-CN" altLang="en-US" sz="3600" dirty="0">
                <a:solidFill>
                  <a:srgbClr val="828282"/>
                </a:solidFill>
                <a:latin typeface="方正银联黑简体" panose="02000000000000000000" pitchFamily="2" charset="-122"/>
                <a:ea typeface="方正银联黑简体" panose="02000000000000000000" pitchFamily="2" charset="-122"/>
              </a:rPr>
              <a:t>农业银行</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graphicFrame>
        <p:nvGraphicFramePr>
          <p:cNvPr id="4" name="表格 3"/>
          <p:cNvGraphicFramePr>
            <a:graphicFrameLocks noGrp="1"/>
          </p:cNvGraphicFramePr>
          <p:nvPr>
            <p:custDataLst>
              <p:tags r:id="rId1"/>
            </p:custDataLst>
          </p:nvPr>
        </p:nvGraphicFramePr>
        <p:xfrm>
          <a:off x="647700" y="1890395"/>
          <a:ext cx="7768590" cy="645160"/>
        </p:xfrm>
        <a:graphic>
          <a:graphicData uri="http://schemas.openxmlformats.org/drawingml/2006/table">
            <a:tbl>
              <a:tblPr firstRow="1" firstCol="1" bandCol="1">
                <a:tableStyleId>{00A15C55-8517-42AA-B614-E9B94910E393}</a:tableStyleId>
              </a:tblPr>
              <a:tblGrid>
                <a:gridCol w="2589530"/>
                <a:gridCol w="2589530"/>
                <a:gridCol w="2589530"/>
              </a:tblGrid>
              <a:tr h="322580">
                <a:tc>
                  <a:txBody>
                    <a:bodyPr/>
                    <a:lstStyle/>
                    <a:p>
                      <a:pPr algn="ctr"/>
                      <a:r>
                        <a:rPr lang="zh-CN" altLang="en-US" sz="1600" dirty="0"/>
                        <a:t>第三方支付绑卡首刷</a:t>
                      </a:r>
                      <a:endParaRPr lang="zh-CN" altLang="en-US" sz="1600" dirty="0"/>
                    </a:p>
                  </a:txBody>
                  <a:tcPr marL="68580" marR="68580" marT="34290" marB="34290"/>
                </a:tc>
                <a:tc>
                  <a:txBody>
                    <a:bodyPr/>
                    <a:lstStyle/>
                    <a:p>
                      <a:pPr algn="ctr"/>
                      <a:r>
                        <a:rPr lang="zh-CN" altLang="en-US" sz="1600" dirty="0"/>
                        <a:t>主题联名卡银联渠道首刷</a:t>
                      </a:r>
                      <a:endParaRPr lang="zh-CN" altLang="en-US" sz="1600" dirty="0"/>
                    </a:p>
                  </a:txBody>
                  <a:tcPr marL="68580" marR="68580" marT="34290" marB="34290"/>
                </a:tc>
                <a:tc>
                  <a:txBody>
                    <a:bodyPr/>
                    <a:lstStyle/>
                    <a:p>
                      <a:pPr algn="ctr"/>
                      <a:r>
                        <a:rPr lang="zh-CN" altLang="en-US" sz="1600" dirty="0">
                          <a:sym typeface="+mn-ea"/>
                        </a:rPr>
                        <a:t>银行</a:t>
                      </a:r>
                      <a:r>
                        <a:rPr lang="en-US" altLang="zh-CN" sz="1600" dirty="0">
                          <a:sym typeface="+mn-ea"/>
                        </a:rPr>
                        <a:t>APP</a:t>
                      </a:r>
                      <a:r>
                        <a:rPr lang="zh-CN" altLang="en-US" sz="1600" dirty="0">
                          <a:sym typeface="+mn-ea"/>
                        </a:rPr>
                        <a:t>内绑卡首刷</a:t>
                      </a:r>
                      <a:endParaRPr lang="zh-CN" altLang="en-US" sz="1600" dirty="0">
                        <a:sym typeface="+mn-ea"/>
                      </a:endParaRPr>
                    </a:p>
                  </a:txBody>
                  <a:tcPr marL="68580" marR="68580" marT="34290" marB="34290"/>
                </a:tc>
              </a:tr>
              <a:tr h="322580">
                <a:tc>
                  <a:txBody>
                    <a:bodyPr/>
                    <a:lstStyle/>
                    <a:p>
                      <a:pPr algn="ctr"/>
                      <a:r>
                        <a:rPr lang="en-US" altLang="zh-CN" sz="1600" b="0" dirty="0">
                          <a:solidFill>
                            <a:schemeClr val="dk1"/>
                          </a:solidFill>
                          <a:latin typeface="+mn-ea"/>
                          <a:cs typeface="+mn-ea"/>
                        </a:rPr>
                        <a:t>9</a:t>
                      </a:r>
                      <a:endParaRPr lang="en-US" altLang="zh-CN" sz="1600" b="0" dirty="0">
                        <a:solidFill>
                          <a:schemeClr val="dk1"/>
                        </a:solidFill>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5</a:t>
                      </a:r>
                      <a:endParaRPr lang="en-US" altLang="zh-CN" sz="1600" dirty="0">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1</a:t>
                      </a:r>
                      <a:endParaRPr lang="en-US" altLang="zh-CN" sz="1600" dirty="0">
                        <a:latin typeface="+mn-ea"/>
                        <a:cs typeface="+mn-ea"/>
                      </a:endParaRPr>
                    </a:p>
                  </a:txBody>
                  <a:tcPr marL="68580" marR="68580" marT="34290" marB="34290">
                    <a:solidFill>
                      <a:schemeClr val="accent4">
                        <a:lumMod val="20000"/>
                        <a:lumOff val="80000"/>
                      </a:schemeClr>
                    </a:solidFill>
                  </a:tcPr>
                </a:tc>
              </a:tr>
            </a:tbl>
          </a:graphicData>
        </a:graphic>
      </p:graphicFrame>
      <p:sp>
        <p:nvSpPr>
          <p:cNvPr id="5" name="文本框 4"/>
          <p:cNvSpPr txBox="1"/>
          <p:nvPr/>
        </p:nvSpPr>
        <p:spPr>
          <a:xfrm>
            <a:off x="586105" y="1165225"/>
            <a:ext cx="8103870" cy="922020"/>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首绑首刷类促销活动较之于他行数量亦较多，根据绑定与消费的方式可分</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3</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rPr>
              <a:t>类，如下表所示：</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a:p>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3" name="文本框 2"/>
          <p:cNvSpPr txBox="1"/>
          <p:nvPr/>
        </p:nvSpPr>
        <p:spPr>
          <a:xfrm>
            <a:off x="647700" y="2648585"/>
            <a:ext cx="7768590" cy="922020"/>
          </a:xfrm>
          <a:prstGeom prst="rect">
            <a:avLst/>
          </a:prstGeom>
          <a:noFill/>
        </p:spPr>
        <p:txBody>
          <a:bodyPr wrap="square" rtlCol="0">
            <a:spAutoFit/>
          </a:bodyPr>
          <a:lstStyle/>
          <a:p>
            <a:pPr marL="285750" indent="-285750" algn="l">
              <a:buFont typeface="Wingdings" panose="05000000000000000000" pitchFamily="2" charset="2"/>
              <a:buChar char="n"/>
            </a:pP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银联在绑卡促刷上，可能的合作方向在：</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algn="l"/>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1</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）合作推出</a:t>
            </a:r>
            <a:r>
              <a:rPr lang="zh-CN" altLang="en-US" sz="1800" dirty="0">
                <a:solidFill>
                  <a:schemeClr val="accent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联名卡</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，在云闪付</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APP</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与银行</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APP</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内配置配套权益，使客户享受二次优惠。</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p:txBody>
      </p:sp>
      <p:sp>
        <p:nvSpPr>
          <p:cNvPr id="7" name="文本框 6"/>
          <p:cNvSpPr txBox="1"/>
          <p:nvPr/>
        </p:nvSpPr>
        <p:spPr>
          <a:xfrm>
            <a:off x="687705" y="3495675"/>
            <a:ext cx="7768590" cy="368300"/>
          </a:xfrm>
          <a:prstGeom prst="rect">
            <a:avLst/>
          </a:prstGeom>
          <a:noFill/>
        </p:spPr>
        <p:txBody>
          <a:bodyPr wrap="square" rtlCol="0">
            <a:spAutoFit/>
          </a:bodyPr>
          <a:lstStyle/>
          <a:p>
            <a:pPr algn="l"/>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在交易促动类活动中，按其营销场景与支付方式进行统计，如下表所示：</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p:txBody>
      </p:sp>
      <p:graphicFrame>
        <p:nvGraphicFramePr>
          <p:cNvPr id="8" name="表格 7"/>
          <p:cNvGraphicFramePr>
            <a:graphicFrameLocks noGrp="1"/>
          </p:cNvGraphicFramePr>
          <p:nvPr>
            <p:custDataLst>
              <p:tags r:id="rId2"/>
            </p:custDataLst>
          </p:nvPr>
        </p:nvGraphicFramePr>
        <p:xfrm>
          <a:off x="687705" y="3893820"/>
          <a:ext cx="7768590" cy="645160"/>
        </p:xfrm>
        <a:graphic>
          <a:graphicData uri="http://schemas.openxmlformats.org/drawingml/2006/table">
            <a:tbl>
              <a:tblPr firstRow="1" firstCol="1" bandCol="1">
                <a:tableStyleId>{00A15C55-8517-42AA-B614-E9B94910E393}</a:tableStyleId>
              </a:tblPr>
              <a:tblGrid>
                <a:gridCol w="2599690"/>
                <a:gridCol w="2579370"/>
                <a:gridCol w="2589530"/>
              </a:tblGrid>
              <a:tr h="322580">
                <a:tc>
                  <a:txBody>
                    <a:bodyPr/>
                    <a:lstStyle/>
                    <a:p>
                      <a:pPr algn="ctr"/>
                      <a:r>
                        <a:rPr lang="zh-CN" altLang="en-US" sz="1600" dirty="0"/>
                        <a:t>电商平台</a:t>
                      </a:r>
                      <a:endParaRPr lang="zh-CN" altLang="en-US" sz="1600" dirty="0"/>
                    </a:p>
                  </a:txBody>
                  <a:tcPr marL="68580" marR="68580" marT="34290" marB="34290"/>
                </a:tc>
                <a:tc>
                  <a:txBody>
                    <a:bodyPr/>
                    <a:lstStyle/>
                    <a:p>
                      <a:pPr algn="ctr"/>
                      <a:r>
                        <a:rPr lang="zh-CN" altLang="en-US" sz="1600" dirty="0"/>
                        <a:t>银行</a:t>
                      </a:r>
                      <a:r>
                        <a:rPr lang="en-US" altLang="zh-CN" sz="1600" dirty="0"/>
                        <a:t>APP</a:t>
                      </a:r>
                      <a:r>
                        <a:rPr lang="zh-CN" altLang="en-US" sz="1600" dirty="0"/>
                        <a:t>自有商城</a:t>
                      </a:r>
                      <a:endParaRPr lang="zh-CN" altLang="en-US" sz="1600" dirty="0"/>
                    </a:p>
                  </a:txBody>
                  <a:tcPr marL="68580" marR="68580" marT="34290" marB="34290"/>
                </a:tc>
                <a:tc>
                  <a:txBody>
                    <a:bodyPr/>
                    <a:lstStyle/>
                    <a:p>
                      <a:pPr algn="ctr"/>
                      <a:r>
                        <a:rPr lang="zh-CN" altLang="en-US" sz="1600" dirty="0">
                          <a:sym typeface="+mn-ea"/>
                        </a:rPr>
                        <a:t>银联渠道</a:t>
                      </a:r>
                      <a:endParaRPr lang="zh-CN" altLang="en-US" sz="1600" dirty="0">
                        <a:sym typeface="+mn-ea"/>
                      </a:endParaRPr>
                    </a:p>
                  </a:txBody>
                  <a:tcPr marL="68580" marR="68580" marT="34290" marB="34290"/>
                </a:tc>
              </a:tr>
              <a:tr h="322580">
                <a:tc>
                  <a:txBody>
                    <a:bodyPr/>
                    <a:lstStyle/>
                    <a:p>
                      <a:pPr algn="ctr"/>
                      <a:r>
                        <a:rPr lang="en-US" altLang="zh-CN" sz="1600" b="0" dirty="0">
                          <a:solidFill>
                            <a:schemeClr val="dk1"/>
                          </a:solidFill>
                          <a:latin typeface="+mn-ea"/>
                          <a:cs typeface="+mn-ea"/>
                        </a:rPr>
                        <a:t>20(32%)</a:t>
                      </a:r>
                      <a:endParaRPr lang="en-US" altLang="zh-CN" sz="1600" b="0" dirty="0">
                        <a:solidFill>
                          <a:schemeClr val="dk1"/>
                        </a:solidFill>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29(47%)</a:t>
                      </a:r>
                      <a:endParaRPr lang="en-US" altLang="zh-CN" sz="1600" dirty="0">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13(21%)</a:t>
                      </a:r>
                      <a:endParaRPr lang="en-US" altLang="zh-CN" sz="1600" dirty="0">
                        <a:latin typeface="+mn-ea"/>
                        <a:cs typeface="+mn-ea"/>
                      </a:endParaRPr>
                    </a:p>
                  </a:txBody>
                  <a:tcPr marL="68580" marR="68580" marT="34290" marB="34290">
                    <a:solidFill>
                      <a:schemeClr val="accent4">
                        <a:lumMod val="20000"/>
                        <a:lumOff val="80000"/>
                      </a:schemeClr>
                    </a:solidFill>
                  </a:tcPr>
                </a:tc>
              </a:tr>
            </a:tbl>
          </a:graphicData>
        </a:graphic>
      </p:graphicFrame>
      <p:sp>
        <p:nvSpPr>
          <p:cNvPr id="9" name="文本框 8"/>
          <p:cNvSpPr txBox="1"/>
          <p:nvPr/>
        </p:nvSpPr>
        <p:spPr>
          <a:xfrm>
            <a:off x="687705" y="4711065"/>
            <a:ext cx="7768590" cy="1476375"/>
          </a:xfrm>
          <a:prstGeom prst="rect">
            <a:avLst/>
          </a:prstGeom>
          <a:noFill/>
        </p:spPr>
        <p:txBody>
          <a:bodyPr wrap="square" rtlCol="0">
            <a:spAutoFit/>
          </a:bodyPr>
          <a:lstStyle/>
          <a:p>
            <a:pPr marL="285750" indent="-285750" algn="l">
              <a:buFont typeface="Wingdings" panose="05000000000000000000" pitchFamily="2" charset="2"/>
              <a:buChar char="n"/>
            </a:pP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观察其内部的营销活动内容，总结其特征：</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algn="l"/>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1</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）银联渠道聚焦于</a:t>
            </a:r>
            <a:r>
              <a:rPr lang="zh-CN" altLang="en-US" sz="1800" dirty="0">
                <a:solidFill>
                  <a:srgbClr val="FF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线下</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餐饮商超；</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algn="l"/>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2</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）电商平台则聚焦于京东、美团、微信等结合其内置的支付方式完成；</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algn="l"/>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3</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）银行</a:t>
            </a:r>
            <a:r>
              <a:rPr lang="en-US" altLang="zh-CN"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APP</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内自有商城涉及商品品类众多，其中</a:t>
            </a:r>
            <a:r>
              <a:rPr lang="zh-CN" altLang="en-US" sz="1800" dirty="0">
                <a:solidFill>
                  <a:srgbClr val="FF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特色农产品营销</a:t>
            </a:r>
            <a:r>
              <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是农行品牌亮点。</a:t>
            </a:r>
            <a:endParaRPr lang="zh-CN" altLang="en-US" sz="180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7564" y="368660"/>
            <a:ext cx="2011680" cy="645160"/>
          </a:xfrm>
          <a:prstGeom prst="rect">
            <a:avLst/>
          </a:prstGeom>
          <a:noFill/>
        </p:spPr>
        <p:txBody>
          <a:bodyPr wrap="none" rtlCol="0">
            <a:spAutoFit/>
          </a:bodyPr>
          <a:lstStyle/>
          <a:p>
            <a:r>
              <a:rPr lang="zh-CN" altLang="en-US" sz="3600" dirty="0">
                <a:solidFill>
                  <a:srgbClr val="828282"/>
                </a:solidFill>
                <a:latin typeface="方正银联黑简体" panose="02000000000000000000" pitchFamily="2" charset="-122"/>
                <a:ea typeface="方正银联黑简体" panose="02000000000000000000" pitchFamily="2" charset="-122"/>
              </a:rPr>
              <a:t>农业银行</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sp>
        <p:nvSpPr>
          <p:cNvPr id="3" name="文本框 2"/>
          <p:cNvSpPr txBox="1"/>
          <p:nvPr/>
        </p:nvSpPr>
        <p:spPr>
          <a:xfrm>
            <a:off x="520065" y="2637790"/>
            <a:ext cx="8103870" cy="1198880"/>
          </a:xfrm>
          <a:prstGeom prst="rect">
            <a:avLst/>
          </a:prstGeom>
          <a:noFill/>
        </p:spPr>
        <p:txBody>
          <a:bodyPr wrap="square" rtlCol="0">
            <a:spAutoFit/>
          </a:bodyPr>
          <a:lstStyle/>
          <a:p>
            <a:r>
              <a:rPr lang="zh-CN" altLang="en-US" sz="1800" dirty="0">
                <a:latin typeface="+mn-ea"/>
                <a:ea typeface="+mn-ea"/>
                <a:cs typeface="+mn-ea"/>
              </a:rPr>
              <a:t>从交易促动来看，银联可能的合作方向在：</a:t>
            </a:r>
            <a:endParaRPr lang="zh-CN" altLang="en-US" sz="1800" dirty="0">
              <a:latin typeface="+mn-ea"/>
              <a:ea typeface="+mn-ea"/>
              <a:cs typeface="+mn-ea"/>
            </a:endParaRPr>
          </a:p>
          <a:p>
            <a:r>
              <a:rPr lang="zh-CN" altLang="en-US" sz="1800" dirty="0">
                <a:latin typeface="+mn-ea"/>
                <a:ea typeface="+mn-ea"/>
                <a:cs typeface="+mn-ea"/>
              </a:rPr>
              <a:t>（</a:t>
            </a:r>
            <a:r>
              <a:rPr lang="en-US" altLang="zh-CN" sz="1800" dirty="0">
                <a:latin typeface="+mn-ea"/>
                <a:ea typeface="+mn-ea"/>
                <a:cs typeface="+mn-ea"/>
              </a:rPr>
              <a:t>1</a:t>
            </a:r>
            <a:r>
              <a:rPr lang="zh-CN" altLang="en-US" sz="1800" dirty="0">
                <a:latin typeface="+mn-ea"/>
                <a:ea typeface="+mn-ea"/>
                <a:cs typeface="+mn-ea"/>
              </a:rPr>
              <a:t>）深耕线下，立足本地生活场景，围绕</a:t>
            </a:r>
            <a:r>
              <a:rPr lang="zh-CN" altLang="en-US" sz="1800" dirty="0">
                <a:solidFill>
                  <a:srgbClr val="FF0000"/>
                </a:solidFill>
                <a:latin typeface="+mn-ea"/>
                <a:ea typeface="+mn-ea"/>
                <a:cs typeface="+mn-ea"/>
              </a:rPr>
              <a:t>商超、餐饮</a:t>
            </a:r>
            <a:r>
              <a:rPr lang="zh-CN" altLang="en-US" sz="1800" dirty="0">
                <a:latin typeface="+mn-ea"/>
                <a:ea typeface="+mn-ea"/>
                <a:cs typeface="+mn-ea"/>
              </a:rPr>
              <a:t>开展合作；</a:t>
            </a:r>
            <a:endParaRPr lang="zh-CN" altLang="en-US" sz="1800" dirty="0">
              <a:latin typeface="+mn-ea"/>
              <a:ea typeface="+mn-ea"/>
              <a:cs typeface="+mn-ea"/>
            </a:endParaRPr>
          </a:p>
          <a:p>
            <a:r>
              <a:rPr lang="zh-CN" altLang="en-US" sz="1800" dirty="0">
                <a:latin typeface="+mn-ea"/>
                <a:ea typeface="+mn-ea"/>
                <a:cs typeface="+mn-ea"/>
              </a:rPr>
              <a:t>（</a:t>
            </a:r>
            <a:r>
              <a:rPr lang="en-US" altLang="zh-CN" sz="1800" dirty="0">
                <a:latin typeface="+mn-ea"/>
                <a:ea typeface="+mn-ea"/>
                <a:cs typeface="+mn-ea"/>
              </a:rPr>
              <a:t>2</a:t>
            </a:r>
            <a:r>
              <a:rPr lang="zh-CN" altLang="en-US" sz="1800" dirty="0">
                <a:latin typeface="+mn-ea"/>
                <a:ea typeface="+mn-ea"/>
                <a:cs typeface="+mn-ea"/>
              </a:rPr>
              <a:t>）结合农行特色，开展农产品促销活动，</a:t>
            </a:r>
            <a:r>
              <a:rPr lang="zh-CN" altLang="en-US" sz="1800" dirty="0">
                <a:solidFill>
                  <a:srgbClr val="7030A0"/>
                </a:solidFill>
                <a:latin typeface="+mn-ea"/>
                <a:ea typeface="+mn-ea"/>
                <a:cs typeface="+mn-ea"/>
              </a:rPr>
              <a:t>以线下为例，依托旅游景区、农家乐等，利用其产品、人流量优势，在当地农产品店、餐饮店展开促销活动。</a:t>
            </a:r>
            <a:endParaRPr lang="zh-CN" altLang="en-US" sz="1800" dirty="0">
              <a:latin typeface="+mn-ea"/>
              <a:cs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11560" y="188640"/>
            <a:ext cx="6948488" cy="993775"/>
          </a:xfrm>
        </p:spPr>
        <p:txBody>
          <a:bodyPr>
            <a:normAutofit/>
          </a:bodyPr>
          <a:lstStyle/>
          <a:p>
            <a:r>
              <a:rPr lang="zh-CN" altLang="en-US" sz="3600" dirty="0"/>
              <a:t>中国银行</a:t>
            </a:r>
            <a:endParaRPr lang="zh-CN" altLang="en-US" sz="2000" dirty="0"/>
          </a:p>
        </p:txBody>
      </p:sp>
      <p:sp>
        <p:nvSpPr>
          <p:cNvPr id="4" name="内容占位符 3"/>
          <p:cNvSpPr>
            <a:spLocks noGrp="1"/>
          </p:cNvSpPr>
          <p:nvPr>
            <p:ph idx="4294967295"/>
          </p:nvPr>
        </p:nvSpPr>
        <p:spPr>
          <a:xfrm>
            <a:off x="647700" y="1016635"/>
            <a:ext cx="8098155" cy="1160145"/>
          </a:xfrm>
        </p:spPr>
        <p:txBody>
          <a:bodyPr>
            <a:normAutofit/>
          </a:bodyPr>
          <a:lstStyle/>
          <a:p>
            <a:pPr indent="-179705" fontAlgn="auto">
              <a:spcBef>
                <a:spcPts val="700"/>
              </a:spcBef>
              <a:spcAft>
                <a:spcPts val="0"/>
              </a:spcAft>
              <a:buFont typeface="Wingdings" panose="05000000000000000000" charset="0"/>
              <a:buChar char="n"/>
            </a:pPr>
            <a:r>
              <a:rPr lang="zh-CN" altLang="en-US" sz="18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总体情况</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中国银行共有</a:t>
            </a:r>
            <a:r>
              <a:rPr lang="en-US" altLang="zh-CN"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45</a:t>
            </a:r>
            <a:r>
              <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项营销活动（</a:t>
            </a:r>
            <a:r>
              <a:rPr lang="zh-CN" altLang="en-US" sz="1800" b="0" dirty="0">
                <a:cs typeface="方正银联黑简体" panose="02000000000000000000" pitchFamily="2" charset="-122"/>
                <a:sym typeface="+mn-ea"/>
              </a:rPr>
              <a:t>剔除</a:t>
            </a:r>
            <a:r>
              <a:rPr lang="en-US" altLang="zh-CN" sz="1800" b="0" dirty="0">
                <a:cs typeface="方正银联黑简体" panose="02000000000000000000" pitchFamily="2" charset="-122"/>
                <a:sym typeface="+mn-ea"/>
              </a:rPr>
              <a:t>4</a:t>
            </a:r>
            <a:r>
              <a:rPr lang="zh-CN" altLang="en-US" sz="1800" b="0" dirty="0">
                <a:cs typeface="方正银联黑简体" panose="02000000000000000000" pitchFamily="2" charset="-122"/>
                <a:sym typeface="+mn-ea"/>
              </a:rPr>
              <a:t>项境外网络消费活动），活动形式以</a:t>
            </a:r>
            <a:r>
              <a:rPr lang="zh-CN" altLang="en-US" sz="1800" b="0" dirty="0">
                <a:solidFill>
                  <a:srgbClr val="FF0000"/>
                </a:solidFill>
                <a:cs typeface="方正银联黑简体" panose="02000000000000000000" pitchFamily="2" charset="-122"/>
                <a:sym typeface="+mn-ea"/>
              </a:rPr>
              <a:t>交易促动（</a:t>
            </a:r>
            <a:r>
              <a:rPr lang="en-US" altLang="zh-CN" sz="1800" b="0" dirty="0">
                <a:solidFill>
                  <a:srgbClr val="FF0000"/>
                </a:solidFill>
                <a:cs typeface="方正银联黑简体" panose="02000000000000000000" pitchFamily="2" charset="-122"/>
                <a:sym typeface="+mn-ea"/>
              </a:rPr>
              <a:t>26</a:t>
            </a:r>
            <a:r>
              <a:rPr lang="zh-CN" altLang="en-US" sz="1800" b="0" dirty="0">
                <a:solidFill>
                  <a:srgbClr val="FF0000"/>
                </a:solidFill>
                <a:cs typeface="方正银联黑简体" panose="02000000000000000000" pitchFamily="2" charset="-122"/>
                <a:sym typeface="+mn-ea"/>
              </a:rPr>
              <a:t>项）和票券类业务（</a:t>
            </a:r>
            <a:r>
              <a:rPr lang="en-US" altLang="zh-CN" sz="1800" b="0" dirty="0">
                <a:solidFill>
                  <a:srgbClr val="FF0000"/>
                </a:solidFill>
                <a:cs typeface="方正银联黑简体" panose="02000000000000000000" pitchFamily="2" charset="-122"/>
                <a:sym typeface="+mn-ea"/>
              </a:rPr>
              <a:t>11</a:t>
            </a:r>
            <a:r>
              <a:rPr lang="zh-CN" altLang="en-US" sz="1800" b="0" dirty="0">
                <a:solidFill>
                  <a:srgbClr val="FF0000"/>
                </a:solidFill>
                <a:cs typeface="方正银联黑简体" panose="02000000000000000000" pitchFamily="2" charset="-122"/>
                <a:sym typeface="+mn-ea"/>
              </a:rPr>
              <a:t>项）</a:t>
            </a:r>
            <a:r>
              <a:rPr lang="zh-CN" altLang="en-US" sz="1800" b="0" dirty="0">
                <a:cs typeface="方正银联黑简体" panose="02000000000000000000" pitchFamily="2" charset="-122"/>
                <a:sym typeface="+mn-ea"/>
              </a:rPr>
              <a:t>为主。</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graphicFrame>
        <p:nvGraphicFramePr>
          <p:cNvPr id="2" name="表格 1"/>
          <p:cNvGraphicFramePr/>
          <p:nvPr/>
        </p:nvGraphicFramePr>
        <p:xfrm>
          <a:off x="1313180" y="2061210"/>
          <a:ext cx="6768000" cy="762000"/>
        </p:xfrm>
        <a:graphic>
          <a:graphicData uri="http://schemas.openxmlformats.org/drawingml/2006/table">
            <a:tbl>
              <a:tblPr firstRow="1" bandRow="1">
                <a:tableStyleId>{00A15C55-8517-42AA-B614-E9B94910E393}</a:tableStyleId>
              </a:tblPr>
              <a:tblGrid>
                <a:gridCol w="1692000"/>
                <a:gridCol w="1682750"/>
                <a:gridCol w="1701250"/>
                <a:gridCol w="1692000"/>
              </a:tblGrid>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交易促动</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票券类业务</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首刷首绑</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分期交易促动</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57.7%</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24.4%</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13.3%</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4.4%</a:t>
                      </a:r>
                      <a:endParaRPr lang="en-US" altLang="zh-CN" sz="1600">
                        <a:latin typeface="方正银联黑简体" panose="02000000000000000000" pitchFamily="2" charset="-122"/>
                        <a:ea typeface="方正银联黑简体" panose="02000000000000000000" pitchFamily="2" charset="-122"/>
                      </a:endParaRPr>
                    </a:p>
                  </a:txBody>
                  <a:tcPr/>
                </a:tc>
              </a:tr>
            </a:tbl>
          </a:graphicData>
        </a:graphic>
      </p:graphicFrame>
      <p:graphicFrame>
        <p:nvGraphicFramePr>
          <p:cNvPr id="9" name="表格 8"/>
          <p:cNvGraphicFramePr/>
          <p:nvPr/>
        </p:nvGraphicFramePr>
        <p:xfrm>
          <a:off x="1318895" y="4789170"/>
          <a:ext cx="6761840" cy="762000"/>
        </p:xfrm>
        <a:graphic>
          <a:graphicData uri="http://schemas.openxmlformats.org/drawingml/2006/table">
            <a:tbl>
              <a:tblPr firstRow="1" bandRow="1">
                <a:tableStyleId>{00A15C55-8517-42AA-B614-E9B94910E393}</a:tableStyleId>
              </a:tblPr>
              <a:tblGrid>
                <a:gridCol w="1692000"/>
                <a:gridCol w="2517140"/>
                <a:gridCol w="2552700"/>
              </a:tblGrid>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内部支付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微信京东等第三方支付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银联与银行</a:t>
                      </a: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支付</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57.6%</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34.6%</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7.6%</a:t>
                      </a:r>
                      <a:endParaRPr lang="en-US" altLang="zh-CN" sz="1600">
                        <a:latin typeface="方正银联黑简体" panose="02000000000000000000" pitchFamily="2" charset="-122"/>
                        <a:ea typeface="方正银联黑简体" panose="02000000000000000000" pitchFamily="2" charset="-122"/>
                      </a:endParaRPr>
                    </a:p>
                  </a:txBody>
                  <a:tcPr/>
                </a:tc>
              </a:tr>
            </a:tbl>
          </a:graphicData>
        </a:graphic>
      </p:graphicFrame>
      <p:sp>
        <p:nvSpPr>
          <p:cNvPr id="10" name="内容占位符 3"/>
          <p:cNvSpPr>
            <a:spLocks noGrp="1"/>
          </p:cNvSpPr>
          <p:nvPr/>
        </p:nvSpPr>
        <p:spPr>
          <a:xfrm>
            <a:off x="648335" y="5510530"/>
            <a:ext cx="8098155" cy="999490"/>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在交易促动类活动中，银联主要的合作方向为：</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1</a:t>
            </a:r>
            <a:r>
              <a:rPr lang="zh-CN" altLang="en-US" sz="1800" b="0" dirty="0">
                <a:cs typeface="方正银联黑简体" panose="02000000000000000000" pitchFamily="2" charset="-122"/>
                <a:sym typeface="+mn-ea"/>
              </a:rPr>
              <a:t>）向银行</a:t>
            </a:r>
            <a:r>
              <a:rPr lang="en-US" altLang="zh-CN" sz="1800" b="0" dirty="0">
                <a:cs typeface="方正银联黑简体" panose="02000000000000000000" pitchFamily="2" charset="-122"/>
                <a:sym typeface="+mn-ea"/>
              </a:rPr>
              <a:t>app</a:t>
            </a:r>
            <a:r>
              <a:rPr lang="zh-CN" altLang="en-US" sz="1800" b="0" dirty="0">
                <a:solidFill>
                  <a:srgbClr val="FF0000"/>
                </a:solidFill>
                <a:cs typeface="方正银联黑简体" panose="02000000000000000000" pitchFamily="2" charset="-122"/>
                <a:sym typeface="+mn-ea"/>
              </a:rPr>
              <a:t>输出更多优质商户卡券内容</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2</a:t>
            </a:r>
            <a:r>
              <a:rPr lang="zh-CN" altLang="en-US" sz="1800" b="0" dirty="0">
                <a:cs typeface="方正银联黑简体" panose="02000000000000000000" pitchFamily="2" charset="-122"/>
                <a:sym typeface="+mn-ea"/>
              </a:rPr>
              <a:t>）后续</a:t>
            </a:r>
            <a:r>
              <a:rPr lang="zh-CN" altLang="en-US" sz="1800" b="0" dirty="0">
                <a:solidFill>
                  <a:srgbClr val="FF0000"/>
                </a:solidFill>
                <a:cs typeface="方正银联黑简体" panose="02000000000000000000" pitchFamily="2" charset="-122"/>
                <a:sym typeface="+mn-ea"/>
              </a:rPr>
              <a:t>联合京东开展行业场景发卡</a:t>
            </a:r>
            <a:r>
              <a:rPr lang="zh-CN" altLang="en-US" sz="1800" b="0" dirty="0">
                <a:cs typeface="方正银联黑简体" panose="02000000000000000000" pitchFamily="2" charset="-122"/>
                <a:sym typeface="+mn-ea"/>
              </a:rPr>
              <a:t>，可重点与中行对接</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sp>
        <p:nvSpPr>
          <p:cNvPr id="11" name="内容占位符 3"/>
          <p:cNvSpPr>
            <a:spLocks noGrp="1"/>
          </p:cNvSpPr>
          <p:nvPr/>
        </p:nvSpPr>
        <p:spPr>
          <a:xfrm>
            <a:off x="648335" y="2711450"/>
            <a:ext cx="8098155" cy="2359660"/>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indent="-179705" fontAlgn="auto">
              <a:spcBef>
                <a:spcPts val="700"/>
              </a:spcBef>
              <a:spcAft>
                <a:spcPts val="0"/>
              </a:spcAft>
              <a:buFont typeface="Wingdings" panose="05000000000000000000" charset="0"/>
              <a:buChar char="n"/>
            </a:pPr>
            <a:r>
              <a:rPr lang="zh-CN" altLang="en-US" sz="18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交易促动类活动</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sz="1800" b="0" dirty="0">
                <a:cs typeface="方正银联黑简体" panose="02000000000000000000" pitchFamily="2" charset="-122"/>
                <a:sym typeface="+mn-ea"/>
              </a:rPr>
              <a:t>基于支付方式区分，交易促动类活动可以分为以下三类，主要特点为：</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sz="1800" b="0" dirty="0">
                <a:cs typeface="方正银联黑简体" panose="02000000000000000000" pitchFamily="2" charset="-122"/>
                <a:sym typeface="+mn-ea"/>
              </a:rPr>
              <a:t>（1）银行十分注重为</a:t>
            </a:r>
            <a:r>
              <a:rPr sz="1800" b="0" dirty="0">
                <a:solidFill>
                  <a:srgbClr val="FF0000"/>
                </a:solidFill>
                <a:cs typeface="方正银联黑简体" panose="02000000000000000000" pitchFamily="2" charset="-122"/>
                <a:sym typeface="+mn-ea"/>
              </a:rPr>
              <a:t>app内部商城</a:t>
            </a:r>
            <a:r>
              <a:rPr sz="1800" b="0" dirty="0">
                <a:cs typeface="方正银联黑简体" panose="02000000000000000000" pitchFamily="2" charset="-122"/>
                <a:sym typeface="+mn-ea"/>
              </a:rPr>
              <a:t>引入优质内容，重视app内部生态的构建。（2）银行较为重视</a:t>
            </a:r>
            <a:r>
              <a:rPr sz="1800" b="0" dirty="0">
                <a:solidFill>
                  <a:srgbClr val="FF0000"/>
                </a:solidFill>
                <a:cs typeface="方正银联黑简体" panose="02000000000000000000" pitchFamily="2" charset="-122"/>
                <a:sym typeface="+mn-ea"/>
              </a:rPr>
              <a:t>京东支付</a:t>
            </a:r>
            <a:r>
              <a:rPr sz="1800" b="0" dirty="0">
                <a:cs typeface="方正银联黑简体" panose="02000000000000000000" pitchFamily="2" charset="-122"/>
                <a:sym typeface="+mn-ea"/>
              </a:rPr>
              <a:t>，并基于京东场景（商城、到家服务、超市）开展支付优惠。</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sz="1800" b="0" dirty="0">
                <a:cs typeface="方正银联黑简体" panose="02000000000000000000" pitchFamily="2" charset="-122"/>
                <a:sym typeface="+mn-ea"/>
              </a:rPr>
              <a:t>（3）中行内部商城中【银发专区】活动频次较高，消费场景为老年人喜爱的鲜花、特产等，初步判断内部商城较为</a:t>
            </a:r>
            <a:r>
              <a:rPr sz="1800" b="0" dirty="0">
                <a:solidFill>
                  <a:srgbClr val="FF0000"/>
                </a:solidFill>
                <a:cs typeface="方正银联黑简体" panose="02000000000000000000" pitchFamily="2" charset="-122"/>
                <a:sym typeface="+mn-ea"/>
              </a:rPr>
              <a:t>重视老年人客群</a:t>
            </a:r>
            <a:r>
              <a:rPr sz="1800" b="0" dirty="0">
                <a:cs typeface="方正银联黑简体" panose="02000000000000000000" pitchFamily="2" charset="-122"/>
                <a:sym typeface="+mn-ea"/>
              </a:rPr>
              <a:t>的发展。</a:t>
            </a:r>
            <a:endParaRPr lang="zh-CN" altLang="en-US" sz="1600" dirty="0">
              <a:solidFill>
                <a:srgbClr val="C00000"/>
              </a:solidFill>
              <a:cs typeface="方正银联黑简体" panose="02000000000000000000"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11560" y="188640"/>
            <a:ext cx="6948488" cy="993775"/>
          </a:xfrm>
        </p:spPr>
        <p:txBody>
          <a:bodyPr>
            <a:normAutofit/>
          </a:bodyPr>
          <a:lstStyle/>
          <a:p>
            <a:r>
              <a:rPr lang="zh-CN" altLang="en-US" sz="3600" dirty="0"/>
              <a:t>中国银行</a:t>
            </a:r>
            <a:endParaRPr lang="zh-CN" altLang="en-US" sz="2000" dirty="0"/>
          </a:p>
        </p:txBody>
      </p:sp>
      <p:sp>
        <p:nvSpPr>
          <p:cNvPr id="4" name="内容占位符 3"/>
          <p:cNvSpPr>
            <a:spLocks noGrp="1"/>
          </p:cNvSpPr>
          <p:nvPr>
            <p:ph idx="4294967295"/>
          </p:nvPr>
        </p:nvSpPr>
        <p:spPr>
          <a:xfrm>
            <a:off x="647700" y="1016635"/>
            <a:ext cx="8098155" cy="1593850"/>
          </a:xfrm>
        </p:spPr>
        <p:txBody>
          <a:bodyPr>
            <a:normAutofit/>
          </a:bodyPr>
          <a:lstStyle/>
          <a:p>
            <a:pPr indent="-179705" fontAlgn="auto">
              <a:spcBef>
                <a:spcPts val="700"/>
              </a:spcBef>
              <a:spcAft>
                <a:spcPts val="0"/>
              </a:spcAft>
              <a:buFont typeface="Wingdings" panose="05000000000000000000" charset="0"/>
              <a:buChar char="n"/>
            </a:pPr>
            <a:r>
              <a:rPr lang="zh-CN" altLang="en-US" sz="18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票券类业务</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基于商户场景区分，可将票券类业务分为以下三类，合作商户主要为线上商户、互联网视频网站、网红奶茶店、网约车共享单车、快递等，初步判断中行</a:t>
            </a:r>
            <a:r>
              <a:rPr lang="zh-CN" altLang="en-US" sz="1800" b="0" dirty="0">
                <a:solidFill>
                  <a:srgbClr val="FF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在票券类业务上较为重视学生等年轻客群</a:t>
            </a:r>
            <a:r>
              <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graphicFrame>
        <p:nvGraphicFramePr>
          <p:cNvPr id="2" name="表格 1"/>
          <p:cNvGraphicFramePr/>
          <p:nvPr/>
        </p:nvGraphicFramePr>
        <p:xfrm>
          <a:off x="1331595" y="2385060"/>
          <a:ext cx="6691990" cy="762000"/>
        </p:xfrm>
        <a:graphic>
          <a:graphicData uri="http://schemas.openxmlformats.org/drawingml/2006/table">
            <a:tbl>
              <a:tblPr firstRow="1" bandRow="1">
                <a:tableStyleId>{00A15C55-8517-42AA-B614-E9B94910E393}</a:tableStyleId>
              </a:tblPr>
              <a:tblGrid>
                <a:gridCol w="1692000"/>
                <a:gridCol w="3157855"/>
                <a:gridCol w="1842135"/>
              </a:tblGrid>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电影及其他娱乐</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出行（网约车、火车航空）</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快递、家政</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45.4%</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27.3%</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27.3%</a:t>
                      </a:r>
                      <a:endParaRPr lang="en-US" altLang="zh-CN" sz="1600">
                        <a:latin typeface="方正银联黑简体" panose="02000000000000000000" pitchFamily="2" charset="-122"/>
                        <a:ea typeface="方正银联黑简体" panose="02000000000000000000" pitchFamily="2" charset="-122"/>
                      </a:endParaRPr>
                    </a:p>
                  </a:txBody>
                  <a:tcPr/>
                </a:tc>
              </a:tr>
            </a:tbl>
          </a:graphicData>
        </a:graphic>
      </p:graphicFrame>
      <p:sp>
        <p:nvSpPr>
          <p:cNvPr id="5" name="内容占位符 3"/>
          <p:cNvSpPr>
            <a:spLocks noGrp="1"/>
          </p:cNvSpPr>
          <p:nvPr/>
        </p:nvSpPr>
        <p:spPr>
          <a:xfrm>
            <a:off x="683260" y="3249295"/>
            <a:ext cx="8098155" cy="1744980"/>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在交易促动类活动中，银联主要的合作方向为：</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1</a:t>
            </a:r>
            <a:r>
              <a:rPr lang="zh-CN" altLang="en-US" sz="1800" b="0" dirty="0">
                <a:cs typeface="方正银联黑简体" panose="02000000000000000000" pitchFamily="2" charset="-122"/>
                <a:sym typeface="+mn-ea"/>
              </a:rPr>
              <a:t>）将</a:t>
            </a:r>
            <a:r>
              <a:rPr lang="zh-CN" altLang="en-US" sz="1800" b="0" dirty="0">
                <a:solidFill>
                  <a:srgbClr val="FF0000"/>
                </a:solidFill>
                <a:cs typeface="方正银联黑简体" panose="02000000000000000000" pitchFamily="2" charset="-122"/>
                <a:sym typeface="+mn-ea"/>
              </a:rPr>
              <a:t>卡券平台</a:t>
            </a:r>
            <a:r>
              <a:rPr lang="zh-CN" altLang="en-US" sz="1800" b="0" dirty="0">
                <a:cs typeface="方正银联黑简体" panose="02000000000000000000" pitchFamily="2" charset="-122"/>
                <a:sym typeface="+mn-ea"/>
              </a:rPr>
              <a:t>等能力向银行输出</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2</a:t>
            </a:r>
            <a:r>
              <a:rPr lang="zh-CN" altLang="en-US" sz="1800" b="0" dirty="0">
                <a:cs typeface="方正银联黑简体" panose="02000000000000000000" pitchFamily="2" charset="-122"/>
                <a:sym typeface="+mn-ea"/>
              </a:rPr>
              <a:t>）在营销活动中提供数据支持，</a:t>
            </a:r>
            <a:r>
              <a:rPr lang="zh-CN" altLang="en-US" sz="1800" b="0" dirty="0">
                <a:solidFill>
                  <a:srgbClr val="FF0000"/>
                </a:solidFill>
                <a:cs typeface="方正银联黑简体" panose="02000000000000000000" pitchFamily="2" charset="-122"/>
                <a:sym typeface="+mn-ea"/>
              </a:rPr>
              <a:t>协助银行进行客群定位和精准营销</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3</a:t>
            </a:r>
            <a:r>
              <a:rPr lang="zh-CN" altLang="en-US" sz="1800" b="0" dirty="0">
                <a:cs typeface="方正银联黑简体" panose="02000000000000000000" pitchFamily="2" charset="-122"/>
                <a:sym typeface="+mn-ea"/>
              </a:rPr>
              <a:t>）联合银行开展</a:t>
            </a:r>
            <a:r>
              <a:rPr lang="en-US" altLang="zh-CN" sz="1800" b="0" dirty="0">
                <a:cs typeface="方正银联黑简体" panose="02000000000000000000" pitchFamily="2" charset="-122"/>
                <a:sym typeface="+mn-ea"/>
              </a:rPr>
              <a:t>“</a:t>
            </a:r>
            <a:r>
              <a:rPr lang="zh-CN" altLang="en-US" sz="1800" b="0" dirty="0">
                <a:cs typeface="方正银联黑简体" panose="02000000000000000000" pitchFamily="2" charset="-122"/>
                <a:sym typeface="+mn-ea"/>
              </a:rPr>
              <a:t>大学生消费日</a:t>
            </a:r>
            <a:r>
              <a:rPr lang="en-US" altLang="zh-CN" sz="1800" b="0" dirty="0">
                <a:cs typeface="方正银联黑简体" panose="02000000000000000000" pitchFamily="2" charset="-122"/>
                <a:sym typeface="+mn-ea"/>
              </a:rPr>
              <a:t>”</a:t>
            </a:r>
            <a:r>
              <a:rPr lang="zh-CN" altLang="en-US" sz="1800" b="0" dirty="0">
                <a:cs typeface="方正银联黑简体" panose="02000000000000000000" pitchFamily="2" charset="-122"/>
                <a:sym typeface="+mn-ea"/>
              </a:rPr>
              <a:t>等大型营销活动，利用高校资源，进一步促进年轻客群的开发。</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p:cNvSpPr txBox="1"/>
          <p:nvPr/>
        </p:nvSpPr>
        <p:spPr>
          <a:xfrm>
            <a:off x="647564" y="368660"/>
            <a:ext cx="1107996" cy="646331"/>
          </a:xfrm>
          <a:prstGeom prst="rect">
            <a:avLst/>
          </a:prstGeom>
          <a:noFill/>
        </p:spPr>
        <p:txBody>
          <a:bodyPr wrap="none" rtlCol="0">
            <a:spAutoFit/>
          </a:bodyPr>
          <a:lstStyle/>
          <a:p>
            <a:pPr>
              <a:spcAft>
                <a:spcPts val="600"/>
              </a:spcAft>
            </a:pPr>
            <a:r>
              <a:rPr lang="zh-CN" altLang="en-US" sz="3600" dirty="0">
                <a:solidFill>
                  <a:srgbClr val="828282"/>
                </a:solidFill>
                <a:latin typeface="方正银联黑简体" panose="02000000000000000000" pitchFamily="2" charset="-122"/>
                <a:ea typeface="方正银联黑简体" panose="02000000000000000000" pitchFamily="2" charset="-122"/>
              </a:rPr>
              <a:t>目录</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11560" y="188640"/>
            <a:ext cx="6948488" cy="993775"/>
          </a:xfrm>
        </p:spPr>
        <p:txBody>
          <a:bodyPr>
            <a:normAutofit/>
          </a:bodyPr>
          <a:lstStyle/>
          <a:p>
            <a:r>
              <a:rPr lang="zh-CN" altLang="en-US" sz="3600" dirty="0"/>
              <a:t>建设银行</a:t>
            </a:r>
            <a:endParaRPr lang="zh-CN" altLang="en-US" sz="3600" dirty="0"/>
          </a:p>
        </p:txBody>
      </p:sp>
      <p:sp>
        <p:nvSpPr>
          <p:cNvPr id="4" name="内容占位符 3"/>
          <p:cNvSpPr>
            <a:spLocks noGrp="1"/>
          </p:cNvSpPr>
          <p:nvPr>
            <p:ph idx="4294967295"/>
          </p:nvPr>
        </p:nvSpPr>
        <p:spPr>
          <a:xfrm>
            <a:off x="647700" y="1016635"/>
            <a:ext cx="8098155" cy="1160145"/>
          </a:xfrm>
        </p:spPr>
        <p:txBody>
          <a:bodyPr>
            <a:normAutofit/>
          </a:bodyPr>
          <a:lstStyle/>
          <a:p>
            <a:pPr indent="-179705" fontAlgn="auto">
              <a:spcBef>
                <a:spcPts val="700"/>
              </a:spcBef>
              <a:spcAft>
                <a:spcPts val="0"/>
              </a:spcAft>
              <a:buFont typeface="Wingdings" panose="05000000000000000000" charset="0"/>
              <a:buChar char="n"/>
            </a:pPr>
            <a:r>
              <a:rPr lang="zh-CN" altLang="en-US" sz="18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总体情况</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建设银行共有</a:t>
            </a:r>
            <a:r>
              <a:rPr lang="en-US" altLang="zh-CN"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99</a:t>
            </a:r>
            <a:r>
              <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项营销活动（</a:t>
            </a:r>
            <a:r>
              <a:rPr lang="zh-CN" altLang="en-US" sz="1800" b="0" dirty="0">
                <a:cs typeface="方正银联黑简体" panose="02000000000000000000" pitchFamily="2" charset="-122"/>
                <a:sym typeface="+mn-ea"/>
              </a:rPr>
              <a:t>剔除</a:t>
            </a:r>
            <a:r>
              <a:rPr lang="en-US" altLang="zh-CN" sz="1800" b="0" dirty="0">
                <a:cs typeface="方正银联黑简体" panose="02000000000000000000" pitchFamily="2" charset="-122"/>
                <a:sym typeface="+mn-ea"/>
              </a:rPr>
              <a:t>21</a:t>
            </a:r>
            <a:r>
              <a:rPr lang="zh-CN" altLang="en-US" sz="1800" b="0" dirty="0">
                <a:cs typeface="方正银联黑简体" panose="02000000000000000000" pitchFamily="2" charset="-122"/>
                <a:sym typeface="+mn-ea"/>
              </a:rPr>
              <a:t>项境外网络消费活动），活动形式以</a:t>
            </a:r>
            <a:r>
              <a:rPr lang="zh-CN" altLang="en-US" sz="1800" b="0" dirty="0">
                <a:solidFill>
                  <a:srgbClr val="FF0000"/>
                </a:solidFill>
                <a:cs typeface="方正银联黑简体" panose="02000000000000000000" pitchFamily="2" charset="-122"/>
                <a:sym typeface="+mn-ea"/>
              </a:rPr>
              <a:t>交易促动（</a:t>
            </a:r>
            <a:r>
              <a:rPr lang="en-US" altLang="zh-CN" sz="1800" b="0" dirty="0">
                <a:solidFill>
                  <a:srgbClr val="FF0000"/>
                </a:solidFill>
                <a:cs typeface="方正银联黑简体" panose="02000000000000000000" pitchFamily="2" charset="-122"/>
                <a:sym typeface="+mn-ea"/>
              </a:rPr>
              <a:t>64</a:t>
            </a:r>
            <a:r>
              <a:rPr lang="zh-CN" altLang="en-US" sz="1800" b="0" dirty="0">
                <a:solidFill>
                  <a:srgbClr val="FF0000"/>
                </a:solidFill>
                <a:cs typeface="方正银联黑简体" panose="02000000000000000000" pitchFamily="2" charset="-122"/>
                <a:sym typeface="+mn-ea"/>
              </a:rPr>
              <a:t>项）和分期交易促动（</a:t>
            </a:r>
            <a:r>
              <a:rPr lang="en-US" altLang="zh-CN" sz="1800" b="0" dirty="0">
                <a:solidFill>
                  <a:srgbClr val="FF0000"/>
                </a:solidFill>
                <a:cs typeface="方正银联黑简体" panose="02000000000000000000" pitchFamily="2" charset="-122"/>
                <a:sym typeface="+mn-ea"/>
              </a:rPr>
              <a:t>20</a:t>
            </a:r>
            <a:r>
              <a:rPr lang="zh-CN" altLang="en-US" sz="1800" b="0" dirty="0">
                <a:solidFill>
                  <a:srgbClr val="FF0000"/>
                </a:solidFill>
                <a:cs typeface="方正银联黑简体" panose="02000000000000000000" pitchFamily="2" charset="-122"/>
                <a:sym typeface="+mn-ea"/>
              </a:rPr>
              <a:t>项）</a:t>
            </a:r>
            <a:r>
              <a:rPr lang="zh-CN" altLang="en-US" sz="1800" b="0" dirty="0">
                <a:cs typeface="方正银联黑简体" panose="02000000000000000000" pitchFamily="2" charset="-122"/>
                <a:sym typeface="+mn-ea"/>
              </a:rPr>
              <a:t>为主。</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graphicFrame>
        <p:nvGraphicFramePr>
          <p:cNvPr id="2" name="表格 1"/>
          <p:cNvGraphicFramePr/>
          <p:nvPr/>
        </p:nvGraphicFramePr>
        <p:xfrm>
          <a:off x="1313180" y="2061210"/>
          <a:ext cx="6768000" cy="762000"/>
        </p:xfrm>
        <a:graphic>
          <a:graphicData uri="http://schemas.openxmlformats.org/drawingml/2006/table">
            <a:tbl>
              <a:tblPr firstRow="1" bandRow="1">
                <a:tableStyleId>{00A15C55-8517-42AA-B614-E9B94910E393}</a:tableStyleId>
              </a:tblPr>
              <a:tblGrid>
                <a:gridCol w="1692000"/>
                <a:gridCol w="1682750"/>
                <a:gridCol w="1701250"/>
                <a:gridCol w="1692000"/>
              </a:tblGrid>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交易促动</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票券类业务</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首刷首绑</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分期交易促动</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57.7%</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24.4%</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13.3%</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4.4%</a:t>
                      </a:r>
                      <a:endParaRPr lang="en-US" altLang="zh-CN" sz="1600">
                        <a:latin typeface="方正银联黑简体" panose="02000000000000000000" pitchFamily="2" charset="-122"/>
                        <a:ea typeface="方正银联黑简体" panose="02000000000000000000" pitchFamily="2" charset="-122"/>
                      </a:endParaRPr>
                    </a:p>
                  </a:txBody>
                  <a:tcPr/>
                </a:tc>
              </a:tr>
            </a:tbl>
          </a:graphicData>
        </a:graphic>
      </p:graphicFrame>
      <p:graphicFrame>
        <p:nvGraphicFramePr>
          <p:cNvPr id="8" name="表格 7"/>
          <p:cNvGraphicFramePr/>
          <p:nvPr/>
        </p:nvGraphicFramePr>
        <p:xfrm>
          <a:off x="1313180" y="2061210"/>
          <a:ext cx="6768000" cy="762000"/>
        </p:xfrm>
        <a:graphic>
          <a:graphicData uri="http://schemas.openxmlformats.org/drawingml/2006/table">
            <a:tbl>
              <a:tblPr firstRow="1" bandRow="1">
                <a:tableStyleId>{00A15C55-8517-42AA-B614-E9B94910E393}</a:tableStyleId>
              </a:tblPr>
              <a:tblGrid>
                <a:gridCol w="1692000"/>
                <a:gridCol w="1682750"/>
                <a:gridCol w="1701250"/>
                <a:gridCol w="1692000"/>
              </a:tblGrid>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交易促动</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分期交易促动</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票券类业务</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首刷首绑</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64.6%</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20.2%</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8.0%</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7.0%</a:t>
                      </a:r>
                      <a:endParaRPr lang="en-US" altLang="zh-CN" sz="1600">
                        <a:latin typeface="方正银联黑简体" panose="02000000000000000000" pitchFamily="2" charset="-122"/>
                        <a:ea typeface="方正银联黑简体" panose="02000000000000000000" pitchFamily="2" charset="-122"/>
                      </a:endParaRPr>
                    </a:p>
                  </a:txBody>
                  <a:tcPr/>
                </a:tc>
              </a:tr>
            </a:tbl>
          </a:graphicData>
        </a:graphic>
      </p:graphicFrame>
      <p:graphicFrame>
        <p:nvGraphicFramePr>
          <p:cNvPr id="9" name="表格 8"/>
          <p:cNvGraphicFramePr/>
          <p:nvPr/>
        </p:nvGraphicFramePr>
        <p:xfrm>
          <a:off x="719455" y="4329430"/>
          <a:ext cx="7991521" cy="960120"/>
        </p:xfrm>
        <a:graphic>
          <a:graphicData uri="http://schemas.openxmlformats.org/drawingml/2006/table">
            <a:tbl>
              <a:tblPr firstRow="1" bandRow="1">
                <a:tableStyleId>{00A15C55-8517-42AA-B614-E9B94910E393}</a:tableStyleId>
              </a:tblPr>
              <a:tblGrid>
                <a:gridCol w="1443990"/>
                <a:gridCol w="1742179"/>
                <a:gridCol w="1077902"/>
                <a:gridCol w="1745615"/>
                <a:gridCol w="1981835"/>
              </a:tblGrid>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内部支付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微信京东等第三方支付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银联支付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不限支付方式的消费达标类活动</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银联与银行</a:t>
                      </a: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支付</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48.4%</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34.4%</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9.4%</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4.6%</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3.1%</a:t>
                      </a:r>
                      <a:endParaRPr lang="en-US" altLang="zh-CN" sz="1600">
                        <a:latin typeface="方正银联黑简体" panose="02000000000000000000" pitchFamily="2" charset="-122"/>
                        <a:ea typeface="方正银联黑简体" panose="02000000000000000000" pitchFamily="2" charset="-122"/>
                      </a:endParaRPr>
                    </a:p>
                  </a:txBody>
                  <a:tcPr/>
                </a:tc>
              </a:tr>
            </a:tbl>
          </a:graphicData>
        </a:graphic>
      </p:graphicFrame>
      <p:sp>
        <p:nvSpPr>
          <p:cNvPr id="10" name="内容占位符 3"/>
          <p:cNvSpPr>
            <a:spLocks noGrp="1"/>
          </p:cNvSpPr>
          <p:nvPr/>
        </p:nvSpPr>
        <p:spPr>
          <a:xfrm>
            <a:off x="648335" y="5332730"/>
            <a:ext cx="8098155" cy="1439545"/>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在交易促动类活动中，银联主要的合作方向为：</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1</a:t>
            </a:r>
            <a:r>
              <a:rPr lang="zh-CN" altLang="en-US" sz="1800" b="0" dirty="0">
                <a:cs typeface="方正银联黑简体" panose="02000000000000000000" pitchFamily="2" charset="-122"/>
                <a:sym typeface="+mn-ea"/>
              </a:rPr>
              <a:t>）</a:t>
            </a:r>
            <a:r>
              <a:rPr sz="1800" b="0" dirty="0">
                <a:solidFill>
                  <a:srgbClr val="FF0000"/>
                </a:solidFill>
                <a:cs typeface="方正银联黑简体" panose="02000000000000000000" pitchFamily="2" charset="-122"/>
                <a:sym typeface="+mn-ea"/>
              </a:rPr>
              <a:t>在云闪付内为商城搭建流量入口</a:t>
            </a:r>
            <a:r>
              <a:rPr sz="1800" b="0" dirty="0">
                <a:cs typeface="方正银联黑简体" panose="02000000000000000000" pitchFamily="2" charset="-122"/>
                <a:sym typeface="+mn-ea"/>
              </a:rPr>
              <a:t>，同时向银行输出更多优质商户资源。</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2</a:t>
            </a:r>
            <a:r>
              <a:rPr lang="zh-CN" altLang="en-US" sz="1800" b="0" dirty="0">
                <a:cs typeface="方正银联黑简体" panose="02000000000000000000" pitchFamily="2" charset="-122"/>
                <a:sym typeface="+mn-ea"/>
              </a:rPr>
              <a:t>）为其提供更多优质的</a:t>
            </a:r>
            <a:r>
              <a:rPr lang="zh-CN" altLang="en-US" sz="1800" b="0" dirty="0">
                <a:solidFill>
                  <a:srgbClr val="FF0000"/>
                </a:solidFill>
                <a:cs typeface="方正银联黑简体" panose="02000000000000000000" pitchFamily="2" charset="-122"/>
                <a:sym typeface="+mn-ea"/>
              </a:rPr>
              <a:t>农产品商户资源</a:t>
            </a:r>
            <a:r>
              <a:rPr lang="zh-CN" altLang="en-US" sz="1800" b="0" dirty="0">
                <a:cs typeface="方正银联黑简体" panose="02000000000000000000" pitchFamily="2" charset="-122"/>
                <a:sym typeface="+mn-ea"/>
              </a:rPr>
              <a:t>，联合建行在线上和线下举办农产品主题营销活动。</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sp>
        <p:nvSpPr>
          <p:cNvPr id="11" name="内容占位符 3"/>
          <p:cNvSpPr>
            <a:spLocks noGrp="1"/>
          </p:cNvSpPr>
          <p:nvPr/>
        </p:nvSpPr>
        <p:spPr>
          <a:xfrm>
            <a:off x="648335" y="2711450"/>
            <a:ext cx="8098155" cy="1804035"/>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indent="-179705" fontAlgn="auto">
              <a:spcBef>
                <a:spcPts val="700"/>
              </a:spcBef>
              <a:spcAft>
                <a:spcPts val="0"/>
              </a:spcAft>
              <a:buFont typeface="Wingdings" panose="05000000000000000000" charset="0"/>
              <a:buChar char="n"/>
            </a:pPr>
            <a:r>
              <a:rPr lang="zh-CN" altLang="en-US" sz="18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交易促动类活动</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sz="1800" b="0" dirty="0">
                <a:cs typeface="方正银联黑简体" panose="02000000000000000000" pitchFamily="2" charset="-122"/>
                <a:sym typeface="+mn-ea"/>
              </a:rPr>
              <a:t>基于支付方式区分，交易促动类活动可以分为以下</a:t>
            </a:r>
            <a:r>
              <a:rPr lang="zh-CN" sz="1800" b="0" dirty="0">
                <a:cs typeface="方正银联黑简体" panose="02000000000000000000" pitchFamily="2" charset="-122"/>
                <a:sym typeface="+mn-ea"/>
              </a:rPr>
              <a:t>五</a:t>
            </a:r>
            <a:r>
              <a:rPr sz="1800" b="0" dirty="0">
                <a:cs typeface="方正银联黑简体" panose="02000000000000000000" pitchFamily="2" charset="-122"/>
                <a:sym typeface="+mn-ea"/>
              </a:rPr>
              <a:t>类，主要特点为：</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sz="1800" b="0" dirty="0">
                <a:cs typeface="方正银联黑简体" panose="02000000000000000000" pitchFamily="2" charset="-122"/>
                <a:sym typeface="+mn-ea"/>
              </a:rPr>
              <a:t>（1）银行</a:t>
            </a:r>
            <a:r>
              <a:rPr lang="zh-CN" sz="1800" b="0" dirty="0">
                <a:cs typeface="方正银联黑简体" panose="02000000000000000000" pitchFamily="2" charset="-122"/>
                <a:sym typeface="+mn-ea"/>
              </a:rPr>
              <a:t>非常</a:t>
            </a:r>
            <a:r>
              <a:rPr lang="zh-CN" sz="1800" b="0" dirty="0">
                <a:solidFill>
                  <a:srgbClr val="FF0000"/>
                </a:solidFill>
                <a:cs typeface="方正银联黑简体" panose="02000000000000000000" pitchFamily="2" charset="-122"/>
                <a:sym typeface="+mn-ea"/>
              </a:rPr>
              <a:t>重视内部商城</a:t>
            </a:r>
            <a:r>
              <a:rPr lang="zh-CN" sz="1800" b="0" dirty="0">
                <a:cs typeface="方正银联黑简体" panose="02000000000000000000" pitchFamily="2" charset="-122"/>
                <a:sym typeface="+mn-ea"/>
              </a:rPr>
              <a:t>善融商务的建设和内容输入。</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sz="1800" b="0" dirty="0">
                <a:cs typeface="方正银联黑简体" panose="02000000000000000000" pitchFamily="2" charset="-122"/>
                <a:sym typeface="+mn-ea"/>
              </a:rPr>
              <a:t>（</a:t>
            </a:r>
            <a:r>
              <a:rPr lang="en-US" sz="1800" b="0" dirty="0">
                <a:cs typeface="方正银联黑简体" panose="02000000000000000000" pitchFamily="2" charset="-122"/>
                <a:sym typeface="+mn-ea"/>
              </a:rPr>
              <a:t>2</a:t>
            </a:r>
            <a:r>
              <a:rPr sz="1800" b="0" dirty="0">
                <a:cs typeface="方正银联黑简体" panose="02000000000000000000" pitchFamily="2" charset="-122"/>
                <a:sym typeface="+mn-ea"/>
              </a:rPr>
              <a:t>）从商户类型来看，建设银行与果蔬等农产品商户的合作频次较高，初步判断建行较为</a:t>
            </a:r>
            <a:r>
              <a:rPr sz="1800" b="0" dirty="0">
                <a:solidFill>
                  <a:srgbClr val="FF0000"/>
                </a:solidFill>
                <a:cs typeface="方正银联黑简体" panose="02000000000000000000" pitchFamily="2" charset="-122"/>
                <a:sym typeface="+mn-ea"/>
              </a:rPr>
              <a:t>注重家庭主妇和中老年人客群</a:t>
            </a:r>
            <a:r>
              <a:rPr sz="1800" b="0" dirty="0">
                <a:cs typeface="方正银联黑简体" panose="02000000000000000000" pitchFamily="2" charset="-122"/>
                <a:sym typeface="+mn-ea"/>
              </a:rPr>
              <a:t>的经营。</a:t>
            </a:r>
            <a:endParaRPr sz="1800" b="0" dirty="0">
              <a:cs typeface="方正银联黑简体" panose="02000000000000000000"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11560" y="188640"/>
            <a:ext cx="6948488" cy="993775"/>
          </a:xfrm>
        </p:spPr>
        <p:txBody>
          <a:bodyPr>
            <a:normAutofit/>
          </a:bodyPr>
          <a:lstStyle/>
          <a:p>
            <a:r>
              <a:rPr lang="zh-CN" altLang="en-US" sz="3600" dirty="0"/>
              <a:t>建设银行</a:t>
            </a:r>
            <a:endParaRPr lang="zh-CN" altLang="en-US" sz="3600" dirty="0"/>
          </a:p>
        </p:txBody>
      </p:sp>
      <p:sp>
        <p:nvSpPr>
          <p:cNvPr id="11" name="内容占位符 3"/>
          <p:cNvSpPr>
            <a:spLocks noGrp="1"/>
          </p:cNvSpPr>
          <p:nvPr/>
        </p:nvSpPr>
        <p:spPr>
          <a:xfrm>
            <a:off x="647700" y="1196975"/>
            <a:ext cx="8098155" cy="1804035"/>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indent="-179705" fontAlgn="auto">
              <a:spcBef>
                <a:spcPts val="700"/>
              </a:spcBef>
              <a:spcAft>
                <a:spcPts val="0"/>
              </a:spcAft>
              <a:buFont typeface="Wingdings" panose="05000000000000000000" charset="0"/>
              <a:buChar char="n"/>
            </a:pPr>
            <a:r>
              <a:rPr lang="zh-CN" altLang="en-US" sz="18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分期交易促动类</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sz="1800" b="0" dirty="0">
                <a:cs typeface="方正银联黑简体" panose="02000000000000000000" pitchFamily="2" charset="-122"/>
                <a:sym typeface="+mn-ea"/>
              </a:rPr>
              <a:t>相比于其他银行，建设银行分期交易类活动数量较多（</a:t>
            </a:r>
            <a:r>
              <a:rPr lang="en-US" altLang="zh-CN" sz="1800" b="0" dirty="0">
                <a:cs typeface="方正银联黑简体" panose="02000000000000000000" pitchFamily="2" charset="-122"/>
                <a:sym typeface="+mn-ea"/>
              </a:rPr>
              <a:t>20</a:t>
            </a:r>
            <a:r>
              <a:rPr lang="zh-CN" altLang="en-US" sz="1800" b="0" dirty="0">
                <a:cs typeface="方正银联黑简体" panose="02000000000000000000" pitchFamily="2" charset="-122"/>
                <a:sym typeface="+mn-ea"/>
              </a:rPr>
              <a:t>项，占比</a:t>
            </a:r>
            <a:r>
              <a:rPr lang="en-US" altLang="zh-CN" sz="1800" b="0" dirty="0">
                <a:cs typeface="方正银联黑简体" panose="02000000000000000000" pitchFamily="2" charset="-122"/>
                <a:sym typeface="+mn-ea"/>
              </a:rPr>
              <a:t>20.2%</a:t>
            </a:r>
            <a:r>
              <a:rPr lang="zh-CN" altLang="en-US" sz="1800" b="0" dirty="0">
                <a:cs typeface="方正银联黑简体" panose="02000000000000000000" pitchFamily="2" charset="-122"/>
                <a:sym typeface="+mn-ea"/>
              </a:rPr>
              <a:t>）。</a:t>
            </a:r>
            <a:r>
              <a:rPr lang="zh-CN" sz="1800" b="0" dirty="0">
                <a:cs typeface="方正银联黑简体" panose="02000000000000000000" pitchFamily="2" charset="-122"/>
                <a:sym typeface="+mn-ea"/>
              </a:rPr>
              <a:t>从商户场景角度</a:t>
            </a:r>
            <a:r>
              <a:rPr sz="1800" b="0" dirty="0">
                <a:cs typeface="方正银联黑简体" panose="02000000000000000000" pitchFamily="2" charset="-122"/>
                <a:sym typeface="+mn-ea"/>
              </a:rPr>
              <a:t>，</a:t>
            </a:r>
            <a:r>
              <a:rPr lang="zh-CN" sz="1800" b="0" dirty="0">
                <a:cs typeface="方正银联黑简体" panose="02000000000000000000" pitchFamily="2" charset="-122"/>
                <a:sym typeface="+mn-ea"/>
              </a:rPr>
              <a:t>分期</a:t>
            </a:r>
            <a:r>
              <a:rPr sz="1800" b="0" dirty="0">
                <a:cs typeface="方正银联黑简体" panose="02000000000000000000" pitchFamily="2" charset="-122"/>
                <a:sym typeface="+mn-ea"/>
              </a:rPr>
              <a:t>交易促动类活动可以分为以下</a:t>
            </a:r>
            <a:r>
              <a:rPr lang="zh-CN" sz="1800" b="0" dirty="0">
                <a:cs typeface="方正银联黑简体" panose="02000000000000000000" pitchFamily="2" charset="-122"/>
                <a:sym typeface="+mn-ea"/>
              </a:rPr>
              <a:t>三</a:t>
            </a:r>
            <a:r>
              <a:rPr sz="1800" b="0" dirty="0">
                <a:cs typeface="方正银联黑简体" panose="02000000000000000000" pitchFamily="2" charset="-122"/>
                <a:sym typeface="+mn-ea"/>
              </a:rPr>
              <a:t>类，</a:t>
            </a:r>
            <a:r>
              <a:rPr lang="zh-CN" sz="1800" b="0" dirty="0">
                <a:cs typeface="方正银联黑简体" panose="02000000000000000000" pitchFamily="2" charset="-122"/>
                <a:sym typeface="+mn-ea"/>
              </a:rPr>
              <a:t>其中</a:t>
            </a:r>
            <a:r>
              <a:rPr lang="zh-CN" sz="1800" b="0" dirty="0">
                <a:solidFill>
                  <a:srgbClr val="FF0000"/>
                </a:solidFill>
                <a:cs typeface="方正银联黑简体" panose="02000000000000000000" pitchFamily="2" charset="-122"/>
                <a:sym typeface="+mn-ea"/>
              </a:rPr>
              <a:t>汽车场景以银联卡支付为主</a:t>
            </a:r>
            <a:r>
              <a:rPr lang="zh-CN" sz="1800" b="0" dirty="0">
                <a:cs typeface="方正银联黑简体" panose="02000000000000000000" pitchFamily="2" charset="-122"/>
                <a:sym typeface="+mn-ea"/>
              </a:rPr>
              <a:t>。</a:t>
            </a:r>
            <a:endParaRPr lang="zh-CN" sz="1800" b="0" dirty="0">
              <a:cs typeface="方正银联黑简体" panose="02000000000000000000" pitchFamily="2" charset="-122"/>
              <a:sym typeface="+mn-ea"/>
            </a:endParaRPr>
          </a:p>
        </p:txBody>
      </p:sp>
      <p:graphicFrame>
        <p:nvGraphicFramePr>
          <p:cNvPr id="8" name="表格 7"/>
          <p:cNvGraphicFramePr/>
          <p:nvPr/>
        </p:nvGraphicFramePr>
        <p:xfrm>
          <a:off x="1078865" y="2459355"/>
          <a:ext cx="6981550" cy="1524000"/>
        </p:xfrm>
        <a:graphic>
          <a:graphicData uri="http://schemas.openxmlformats.org/drawingml/2006/table">
            <a:tbl>
              <a:tblPr firstRow="1" bandRow="1">
                <a:tableStyleId>{00A15C55-8517-42AA-B614-E9B94910E393}</a:tableStyleId>
              </a:tblPr>
              <a:tblGrid>
                <a:gridCol w="2166620"/>
                <a:gridCol w="1208130"/>
                <a:gridCol w="3606800"/>
              </a:tblGrid>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场景</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占比</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主要支付方式</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综合商场</a:t>
                      </a:r>
                      <a:endParaRPr lang="zh-CN" altLang="en-US" sz="1600">
                        <a:latin typeface="方正银联黑简体" panose="02000000000000000000" pitchFamily="2" charset="-122"/>
                        <a:ea typeface="方正银联黑简体" panose="02000000000000000000" pitchFamily="2" charset="-122"/>
                      </a:endParaRPr>
                    </a:p>
                  </a:txBody>
                  <a:tcPr>
                    <a:solidFill>
                      <a:srgbClr val="D1DDEE"/>
                    </a:solidFill>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45%</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微信支付宝等第三方支付</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汽车</a:t>
                      </a:r>
                      <a:endParaRPr lang="zh-CN" altLang="en-US" sz="1600">
                        <a:latin typeface="方正银联黑简体" panose="02000000000000000000" pitchFamily="2" charset="-122"/>
                        <a:ea typeface="方正银联黑简体" panose="02000000000000000000" pitchFamily="2" charset="-122"/>
                      </a:endParaRPr>
                    </a:p>
                  </a:txBody>
                  <a:tcPr>
                    <a:solidFill>
                      <a:srgbClr val="D1DDEE"/>
                    </a:solidFill>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35%</a:t>
                      </a:r>
                      <a:endParaRPr lang="en-US" altLang="zh-CN" sz="1600">
                        <a:latin typeface="方正银联黑简体" panose="02000000000000000000" pitchFamily="2" charset="-122"/>
                        <a:ea typeface="方正银联黑简体" panose="02000000000000000000" pitchFamily="2" charset="-122"/>
                      </a:endParaRPr>
                    </a:p>
                  </a:txBody>
                  <a:tcPr>
                    <a:solidFill>
                      <a:srgbClr val="D1DDEE"/>
                    </a:solidFill>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银联卡</a:t>
                      </a:r>
                      <a:endParaRPr lang="zh-CN" altLang="en-US" sz="1600">
                        <a:latin typeface="方正银联黑简体" panose="02000000000000000000" pitchFamily="2" charset="-122"/>
                        <a:ea typeface="方正银联黑简体" panose="02000000000000000000" pitchFamily="2" charset="-122"/>
                      </a:endParaRPr>
                    </a:p>
                  </a:txBody>
                  <a:tcPr>
                    <a:solidFill>
                      <a:srgbClr val="D1DDEE"/>
                    </a:solidFill>
                  </a:tcPr>
                </a:tc>
              </a:tr>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数码产品及娱乐</a:t>
                      </a:r>
                      <a:endParaRPr lang="zh-CN" altLang="en-US" sz="1600">
                        <a:latin typeface="方正银联黑简体" panose="02000000000000000000" pitchFamily="2" charset="-122"/>
                        <a:ea typeface="方正银联黑简体" panose="02000000000000000000" pitchFamily="2" charset="-122"/>
                      </a:endParaRPr>
                    </a:p>
                  </a:txBody>
                  <a:tcPr>
                    <a:solidFill>
                      <a:srgbClr val="D1DDEE"/>
                    </a:solidFill>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20%</a:t>
                      </a:r>
                      <a:endParaRPr lang="en-US" altLang="zh-CN" sz="1600">
                        <a:latin typeface="方正银联黑简体" panose="02000000000000000000" pitchFamily="2" charset="-122"/>
                        <a:ea typeface="方正银联黑简体" panose="02000000000000000000" pitchFamily="2" charset="-122"/>
                      </a:endParaRPr>
                    </a:p>
                  </a:txBody>
                  <a:tcPr>
                    <a:solidFill>
                      <a:srgbClr val="D1DDEE"/>
                    </a:solidFill>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sym typeface="+mn-ea"/>
                        </a:rPr>
                        <a:t>微信支付宝等第三方支付</a:t>
                      </a:r>
                      <a:endParaRPr lang="en-US" altLang="zh-CN" sz="1600">
                        <a:latin typeface="方正银联黑简体" panose="02000000000000000000" pitchFamily="2" charset="-122"/>
                        <a:ea typeface="方正银联黑简体" panose="02000000000000000000" pitchFamily="2" charset="-122"/>
                      </a:endParaRPr>
                    </a:p>
                  </a:txBody>
                  <a:tcPr>
                    <a:solidFill>
                      <a:srgbClr val="D1DDEE"/>
                    </a:solidFill>
                  </a:tcPr>
                </a:tc>
              </a:tr>
            </a:tbl>
          </a:graphicData>
        </a:graphic>
      </p:graphicFrame>
      <p:sp>
        <p:nvSpPr>
          <p:cNvPr id="10" name="内容占位符 3"/>
          <p:cNvSpPr>
            <a:spLocks noGrp="1"/>
          </p:cNvSpPr>
          <p:nvPr/>
        </p:nvSpPr>
        <p:spPr>
          <a:xfrm>
            <a:off x="719455" y="4077335"/>
            <a:ext cx="8098155" cy="1439545"/>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在分期交易促动类活动中，银联主要的合作方向为：</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1</a:t>
            </a:r>
            <a:r>
              <a:rPr lang="zh-CN" altLang="en-US" sz="1800" b="0" dirty="0">
                <a:cs typeface="方正银联黑简体" panose="02000000000000000000" pitchFamily="2" charset="-122"/>
                <a:sym typeface="+mn-ea"/>
              </a:rPr>
              <a:t>）</a:t>
            </a:r>
            <a:r>
              <a:rPr sz="1800" b="0" dirty="0">
                <a:cs typeface="方正银联黑简体" panose="02000000000000000000" pitchFamily="2" charset="-122"/>
                <a:sym typeface="+mn-ea"/>
              </a:rPr>
              <a:t>在</a:t>
            </a:r>
            <a:r>
              <a:rPr lang="zh-CN" sz="1800" b="0" dirty="0">
                <a:solidFill>
                  <a:srgbClr val="FF0000"/>
                </a:solidFill>
                <a:cs typeface="方正银联黑简体" panose="02000000000000000000" pitchFamily="2" charset="-122"/>
                <a:sym typeface="+mn-ea"/>
              </a:rPr>
              <a:t>汽车等线下大额场景</a:t>
            </a:r>
            <a:r>
              <a:rPr lang="zh-CN" sz="1800" b="0" dirty="0">
                <a:cs typeface="方正银联黑简体" panose="02000000000000000000" pitchFamily="2" charset="-122"/>
                <a:sym typeface="+mn-ea"/>
              </a:rPr>
              <a:t>中像建行输出优质商户资源。</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2</a:t>
            </a:r>
            <a:r>
              <a:rPr lang="zh-CN" altLang="en-US" sz="1800" b="0" dirty="0">
                <a:cs typeface="方正银联黑简体" panose="02000000000000000000" pitchFamily="2" charset="-122"/>
                <a:sym typeface="+mn-ea"/>
              </a:rPr>
              <a:t>）一方面为其提供个性化的分期手续费计费产品，另一方面与其进行联合营销，拓展分期业务场景。</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7564" y="368660"/>
            <a:ext cx="2011680" cy="645160"/>
          </a:xfrm>
          <a:prstGeom prst="rect">
            <a:avLst/>
          </a:prstGeom>
          <a:noFill/>
        </p:spPr>
        <p:txBody>
          <a:bodyPr wrap="none" rtlCol="0">
            <a:spAutoFit/>
          </a:bodyPr>
          <a:lstStyle/>
          <a:p>
            <a:r>
              <a:rPr lang="zh-CN" altLang="en-US" sz="3600" dirty="0">
                <a:solidFill>
                  <a:srgbClr val="828282"/>
                </a:solidFill>
                <a:latin typeface="方正银联黑简体" panose="02000000000000000000" pitchFamily="2" charset="-122"/>
                <a:ea typeface="方正银联黑简体" panose="02000000000000000000" pitchFamily="2" charset="-122"/>
              </a:rPr>
              <a:t>交通银行</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sp>
        <p:nvSpPr>
          <p:cNvPr id="3" name="文本框 2"/>
          <p:cNvSpPr txBox="1"/>
          <p:nvPr/>
        </p:nvSpPr>
        <p:spPr>
          <a:xfrm>
            <a:off x="475932" y="1952625"/>
            <a:ext cx="8368665" cy="922020"/>
          </a:xfrm>
          <a:prstGeom prst="rect">
            <a:avLst/>
          </a:prstGeom>
          <a:noFill/>
        </p:spPr>
        <p:txBody>
          <a:bodyPr wrap="square" rtlCol="0">
            <a:spAutoFit/>
          </a:bodyPr>
          <a:lstStyle/>
          <a:p>
            <a:pPr marL="285750" indent="-285750" algn="l">
              <a:buFont typeface="Wingdings" panose="05000000000000000000" charset="0"/>
              <a:buChar char=""/>
            </a:pPr>
            <a:r>
              <a:rPr lang="zh-CN" altLang="en-US" sz="1800" dirty="0">
                <a:latin typeface="+mn-ea"/>
                <a:ea typeface="+mn-ea"/>
                <a:cs typeface="+mn-ea"/>
              </a:rPr>
              <a:t>在场景上，</a:t>
            </a:r>
            <a:r>
              <a:rPr lang="zh-CN" altLang="en-US" sz="1800" dirty="0">
                <a:solidFill>
                  <a:srgbClr val="7030A0"/>
                </a:solidFill>
                <a:latin typeface="+mn-ea"/>
                <a:ea typeface="+mn-ea"/>
                <a:cs typeface="+mn-ea"/>
              </a:rPr>
              <a:t>线上线下活动开展数量相当，线下活动只比线上少</a:t>
            </a:r>
            <a:r>
              <a:rPr lang="en-US" altLang="zh-CN" sz="1800" dirty="0">
                <a:solidFill>
                  <a:srgbClr val="7030A0"/>
                </a:solidFill>
                <a:latin typeface="+mn-ea"/>
                <a:ea typeface="+mn-ea"/>
                <a:cs typeface="+mn-ea"/>
              </a:rPr>
              <a:t>4</a:t>
            </a:r>
            <a:r>
              <a:rPr lang="zh-CN" altLang="en-US" sz="1800" dirty="0">
                <a:solidFill>
                  <a:srgbClr val="7030A0"/>
                </a:solidFill>
                <a:latin typeface="+mn-ea"/>
                <a:ea typeface="+mn-ea"/>
                <a:cs typeface="+mn-ea"/>
              </a:rPr>
              <a:t>项。</a:t>
            </a:r>
            <a:endParaRPr lang="zh-CN" altLang="en-US" sz="1800" dirty="0">
              <a:solidFill>
                <a:srgbClr val="7030A0"/>
              </a:solidFill>
              <a:latin typeface="+mn-ea"/>
              <a:ea typeface="+mn-ea"/>
              <a:cs typeface="+mn-ea"/>
            </a:endParaRPr>
          </a:p>
          <a:p>
            <a:pPr marL="285750" indent="-285750" algn="l">
              <a:buFont typeface="Wingdings" panose="05000000000000000000" charset="0"/>
              <a:buChar char=""/>
            </a:pPr>
            <a:r>
              <a:rPr lang="zh-CN" altLang="en-US" sz="1800" dirty="0">
                <a:solidFill>
                  <a:schemeClr val="tx1"/>
                </a:solidFill>
                <a:latin typeface="+mn-ea"/>
                <a:ea typeface="+mn-ea"/>
                <a:cs typeface="+mn-ea"/>
              </a:rPr>
              <a:t>线下活动的多样性带来了支付方式的多样性，线下各支付方式与场景对应的活动数量中，银联渠道内活动数量最多，聚焦于商场、超市等场景。</a:t>
            </a:r>
            <a:endParaRPr lang="zh-CN" altLang="en-US" sz="1800" dirty="0">
              <a:solidFill>
                <a:schemeClr val="tx1"/>
              </a:solidFill>
              <a:latin typeface="+mn-ea"/>
              <a:ea typeface="+mn-ea"/>
              <a:cs typeface="+mn-ea"/>
            </a:endParaRPr>
          </a:p>
        </p:txBody>
      </p:sp>
      <p:sp>
        <p:nvSpPr>
          <p:cNvPr id="5" name="文本框 4"/>
          <p:cNvSpPr txBox="1"/>
          <p:nvPr/>
        </p:nvSpPr>
        <p:spPr>
          <a:xfrm>
            <a:off x="558800" y="5539053"/>
            <a:ext cx="8026400" cy="923330"/>
          </a:xfrm>
          <a:prstGeom prst="rect">
            <a:avLst/>
          </a:prstGeom>
          <a:noFill/>
        </p:spPr>
        <p:txBody>
          <a:bodyPr wrap="square" rtlCol="0">
            <a:spAutoFit/>
          </a:bodyPr>
          <a:lstStyle/>
          <a:p>
            <a:pPr marL="285750" indent="-285750" algn="l">
              <a:buNone/>
            </a:pPr>
            <a:r>
              <a:rPr lang="zh-CN" altLang="en-US" sz="1800" dirty="0">
                <a:latin typeface="+mn-ea"/>
                <a:ea typeface="+mn-ea"/>
                <a:cs typeface="+mn-ea"/>
              </a:rPr>
              <a:t>合作的切入点可能在:</a:t>
            </a:r>
            <a:endParaRPr lang="zh-CN" altLang="en-US" sz="1800" dirty="0">
              <a:latin typeface="+mn-ea"/>
              <a:ea typeface="+mn-ea"/>
              <a:cs typeface="+mn-ea"/>
            </a:endParaRPr>
          </a:p>
          <a:p>
            <a:pPr marL="285750" indent="-285750" algn="l">
              <a:buFont typeface="Wingdings" panose="05000000000000000000" charset="0"/>
              <a:buChar char=""/>
            </a:pPr>
            <a:r>
              <a:rPr lang="zh-CN" altLang="en-US" sz="1800" dirty="0">
                <a:latin typeface="+mn-ea"/>
                <a:ea typeface="+mn-ea"/>
                <a:cs typeface="+mn-ea"/>
              </a:rPr>
              <a:t>联合</a:t>
            </a:r>
            <a:r>
              <a:rPr lang="zh-CN" altLang="en-US" sz="1800" dirty="0">
                <a:solidFill>
                  <a:schemeClr val="accent5">
                    <a:lumMod val="75000"/>
                  </a:schemeClr>
                </a:solidFill>
                <a:latin typeface="+mn-ea"/>
                <a:ea typeface="+mn-ea"/>
                <a:cs typeface="+mn-ea"/>
              </a:rPr>
              <a:t>在境外线下门店开展多重补贴活动</a:t>
            </a:r>
            <a:r>
              <a:rPr lang="zh-CN" altLang="en-US" sz="1800" dirty="0">
                <a:latin typeface="+mn-ea"/>
                <a:ea typeface="+mn-ea"/>
                <a:cs typeface="+mn-ea"/>
              </a:rPr>
              <a:t>，给予更大优惠力度。</a:t>
            </a:r>
            <a:endParaRPr lang="zh-CN" altLang="en-US" sz="1800" dirty="0">
              <a:latin typeface="+mn-ea"/>
              <a:ea typeface="+mn-ea"/>
              <a:cs typeface="+mn-ea"/>
            </a:endParaRPr>
          </a:p>
          <a:p>
            <a:pPr marL="285750" indent="-285750" algn="l">
              <a:buFont typeface="Wingdings" panose="05000000000000000000" charset="0"/>
              <a:buChar char=""/>
            </a:pPr>
            <a:r>
              <a:rPr lang="zh-CN" altLang="en-US" sz="1800" dirty="0">
                <a:latin typeface="+mn-ea"/>
                <a:ea typeface="+mn-ea"/>
                <a:cs typeface="+mn-ea"/>
              </a:rPr>
              <a:t>线下拓展新的场景，比如餐饮，提高云闪付使用率。</a:t>
            </a:r>
            <a:endParaRPr lang="zh-CN" altLang="en-US" sz="1800" dirty="0">
              <a:latin typeface="+mn-ea"/>
              <a:ea typeface="+mn-ea"/>
              <a:cs typeface="+mn-ea"/>
            </a:endParaRPr>
          </a:p>
        </p:txBody>
      </p:sp>
      <p:graphicFrame>
        <p:nvGraphicFramePr>
          <p:cNvPr id="6" name="表格 5"/>
          <p:cNvGraphicFramePr>
            <a:graphicFrameLocks noGrp="1"/>
          </p:cNvGraphicFramePr>
          <p:nvPr>
            <p:custDataLst>
              <p:tags r:id="rId1"/>
            </p:custDataLst>
          </p:nvPr>
        </p:nvGraphicFramePr>
        <p:xfrm>
          <a:off x="575556" y="1178733"/>
          <a:ext cx="7858869" cy="645160"/>
        </p:xfrm>
        <a:graphic>
          <a:graphicData uri="http://schemas.openxmlformats.org/drawingml/2006/table">
            <a:tbl>
              <a:tblPr firstRow="1" firstCol="1" bandCol="1">
                <a:tableStyleId>{00A15C55-8517-42AA-B614-E9B94910E393}</a:tableStyleId>
              </a:tblPr>
              <a:tblGrid>
                <a:gridCol w="2619623"/>
                <a:gridCol w="2619623"/>
                <a:gridCol w="2619623"/>
              </a:tblGrid>
              <a:tr h="322580">
                <a:tc>
                  <a:txBody>
                    <a:bodyPr/>
                    <a:lstStyle/>
                    <a:p>
                      <a:pPr algn="ctr"/>
                      <a:r>
                        <a:rPr lang="zh-CN" altLang="en-US" sz="1600" dirty="0"/>
                        <a:t>线上</a:t>
                      </a:r>
                      <a:endParaRPr lang="zh-CN" altLang="en-US" sz="1600" dirty="0"/>
                    </a:p>
                  </a:txBody>
                  <a:tcPr marL="68580" marR="68580" marT="34290" marB="34290"/>
                </a:tc>
                <a:tc>
                  <a:txBody>
                    <a:bodyPr/>
                    <a:lstStyle/>
                    <a:p>
                      <a:pPr algn="ctr"/>
                      <a:r>
                        <a:rPr lang="zh-CN" altLang="en-US" sz="1600" dirty="0"/>
                        <a:t>线下</a:t>
                      </a:r>
                      <a:endParaRPr lang="zh-CN" altLang="en-US" sz="1600" dirty="0"/>
                    </a:p>
                  </a:txBody>
                  <a:tcPr marL="68580" marR="68580" marT="34290" marB="34290"/>
                </a:tc>
                <a:tc>
                  <a:txBody>
                    <a:bodyPr/>
                    <a:lstStyle/>
                    <a:p>
                      <a:pPr algn="ctr"/>
                      <a:r>
                        <a:rPr lang="zh-CN" altLang="en-US" sz="1600" dirty="0"/>
                        <a:t>全场景</a:t>
                      </a:r>
                      <a:endParaRPr lang="zh-CN" altLang="en-US" sz="1600" dirty="0"/>
                    </a:p>
                  </a:txBody>
                  <a:tcPr marL="68580" marR="68580" marT="34290" marB="34290"/>
                </a:tc>
              </a:tr>
              <a:tr h="322580">
                <a:tc>
                  <a:txBody>
                    <a:bodyPr/>
                    <a:lstStyle/>
                    <a:p>
                      <a:pPr algn="ctr"/>
                      <a:r>
                        <a:rPr lang="en-US" altLang="zh-CN" sz="1600" b="0" dirty="0">
                          <a:solidFill>
                            <a:schemeClr val="dk1"/>
                          </a:solidFill>
                          <a:latin typeface="+mn-ea"/>
                          <a:cs typeface="+mn-ea"/>
                        </a:rPr>
                        <a:t>15(54%)</a:t>
                      </a:r>
                      <a:endParaRPr lang="en-US" altLang="zh-CN" sz="1600" b="0" dirty="0">
                        <a:solidFill>
                          <a:schemeClr val="dk1"/>
                        </a:solidFill>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11(40%)</a:t>
                      </a:r>
                      <a:endParaRPr lang="en-US" altLang="zh-CN" sz="1600" dirty="0">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2(7%)</a:t>
                      </a:r>
                      <a:endParaRPr lang="en-US" altLang="zh-CN" sz="1600" dirty="0">
                        <a:latin typeface="+mn-ea"/>
                        <a:cs typeface="+mn-ea"/>
                      </a:endParaRPr>
                    </a:p>
                  </a:txBody>
                  <a:tcPr marL="68580" marR="68580" marT="34290" marB="34290">
                    <a:solidFill>
                      <a:schemeClr val="accent4">
                        <a:lumMod val="20000"/>
                        <a:lumOff val="80000"/>
                      </a:schemeClr>
                    </a:solidFill>
                  </a:tcPr>
                </a:tc>
              </a:tr>
            </a:tbl>
          </a:graphicData>
        </a:graphic>
      </p:graphicFrame>
      <p:graphicFrame>
        <p:nvGraphicFramePr>
          <p:cNvPr id="7" name="表格 6"/>
          <p:cNvGraphicFramePr>
            <a:graphicFrameLocks noGrp="1"/>
          </p:cNvGraphicFramePr>
          <p:nvPr>
            <p:custDataLst>
              <p:tags r:id="rId2"/>
            </p:custDataLst>
          </p:nvPr>
        </p:nvGraphicFramePr>
        <p:xfrm>
          <a:off x="575556" y="2874686"/>
          <a:ext cx="7858868" cy="1463040"/>
        </p:xfrm>
        <a:graphic>
          <a:graphicData uri="http://schemas.openxmlformats.org/drawingml/2006/table">
            <a:tbl>
              <a:tblPr firstRow="1" firstCol="1" bandCol="1">
                <a:tableStyleId>{00A15C55-8517-42AA-B614-E9B94910E393}</a:tableStyleId>
              </a:tblPr>
              <a:tblGrid>
                <a:gridCol w="1964690"/>
                <a:gridCol w="1964744"/>
                <a:gridCol w="1964717"/>
                <a:gridCol w="1964717"/>
              </a:tblGrid>
              <a:tr h="322580">
                <a:tc>
                  <a:txBody>
                    <a:bodyPr/>
                    <a:lstStyle/>
                    <a:p>
                      <a:pPr algn="r"/>
                      <a:r>
                        <a:rPr lang="zh-CN" altLang="en-US" sz="1400" dirty="0"/>
                        <a:t>场景</a:t>
                      </a:r>
                      <a:endParaRPr lang="zh-CN" altLang="en-US" sz="1400" dirty="0"/>
                    </a:p>
                    <a:p>
                      <a:pPr algn="l"/>
                      <a:r>
                        <a:rPr lang="zh-CN" altLang="en-US" sz="1400" dirty="0"/>
                        <a:t>支付方式</a:t>
                      </a:r>
                      <a:endParaRPr lang="zh-CN" altLang="en-US" sz="1400" dirty="0"/>
                    </a:p>
                  </a:txBody>
                  <a:tcPr marL="68580" marR="68580" marT="34290" marB="34290">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r>
                        <a:rPr lang="zh-CN" altLang="en-US" sz="1600" dirty="0"/>
                        <a:t>餐饮</a:t>
                      </a:r>
                      <a:endParaRPr lang="zh-CN" altLang="en-US" sz="1600" dirty="0"/>
                    </a:p>
                  </a:txBody>
                  <a:tcPr marL="68580" marR="68580" marT="34290" marB="34290">
                    <a:lnBlToTr w="12700" cmpd="sng">
                      <a:noFill/>
                      <a:prstDash val="solid"/>
                    </a:lnBlToTr>
                  </a:tcPr>
                </a:tc>
                <a:tc>
                  <a:txBody>
                    <a:bodyPr/>
                    <a:lstStyle/>
                    <a:p>
                      <a:pPr algn="ctr"/>
                      <a:r>
                        <a:rPr lang="zh-CN" altLang="en-US" sz="1600" dirty="0"/>
                        <a:t>商场超市</a:t>
                      </a:r>
                      <a:endParaRPr lang="zh-CN" altLang="en-US" sz="1600" dirty="0"/>
                    </a:p>
                  </a:txBody>
                  <a:tcPr marL="68580" marR="68580" marT="34290" marB="34290"/>
                </a:tc>
                <a:tc>
                  <a:txBody>
                    <a:bodyPr/>
                    <a:lstStyle/>
                    <a:p>
                      <a:pPr algn="ctr"/>
                      <a:r>
                        <a:rPr lang="zh-CN" altLang="en-US" sz="1600" dirty="0"/>
                        <a:t>出行</a:t>
                      </a:r>
                      <a:endParaRPr lang="en-US" altLang="zh-CN" sz="1600" dirty="0"/>
                    </a:p>
                  </a:txBody>
                  <a:tcPr marL="68580" marR="68580" marT="34290" marB="34290"/>
                </a:tc>
              </a:tr>
              <a:tr h="322580">
                <a:tc>
                  <a:txBody>
                    <a:bodyPr/>
                    <a:lstStyle/>
                    <a:p>
                      <a:pPr marL="0" algn="ctr" defTabSz="685800" rtl="0" eaLnBrk="1" latinLnBrk="0" hangingPunct="1"/>
                      <a:r>
                        <a:rPr lang="zh-CN" altLang="en-US" sz="1600" b="1" kern="1200" dirty="0">
                          <a:solidFill>
                            <a:schemeClr val="lt1"/>
                          </a:solidFill>
                        </a:rPr>
                        <a:t>第三方支付</a:t>
                      </a:r>
                      <a:endParaRPr lang="en-US" altLang="zh-CN" sz="1600" b="1" kern="1200" dirty="0">
                        <a:solidFill>
                          <a:schemeClr val="lt1"/>
                        </a:solidFill>
                        <a:latin typeface="+mn-lt"/>
                        <a:ea typeface="+mn-ea"/>
                        <a:cs typeface="+mn-cs"/>
                      </a:endParaRPr>
                    </a:p>
                  </a:txBody>
                  <a:tcPr marL="68580" marR="68580" marT="34290" marB="34290"/>
                </a:tc>
                <a:tc>
                  <a:txBody>
                    <a:bodyPr/>
                    <a:lstStyle/>
                    <a:p>
                      <a:pPr algn="ctr"/>
                      <a:r>
                        <a:rPr lang="en-US" altLang="zh-CN" sz="1600" dirty="0">
                          <a:latin typeface="+mn-ea"/>
                          <a:ea typeface="+mn-ea"/>
                        </a:rPr>
                        <a:t>1</a:t>
                      </a:r>
                      <a:endParaRPr lang="en-US" altLang="zh-CN" sz="1600" dirty="0">
                        <a:latin typeface="+mn-ea"/>
                        <a:ea typeface="+mn-ea"/>
                        <a:cs typeface="+mn-ea"/>
                      </a:endParaRPr>
                    </a:p>
                  </a:txBody>
                  <a:tcPr marL="68580" marR="68580" marT="34290" marB="34290"/>
                </a:tc>
                <a:tc>
                  <a:txBody>
                    <a:bodyPr/>
                    <a:lstStyle/>
                    <a:p>
                      <a:pPr algn="ctr"/>
                      <a:r>
                        <a:rPr lang="en-US" altLang="zh-CN" sz="1600" dirty="0">
                          <a:latin typeface="+mn-ea"/>
                          <a:ea typeface="+mn-ea"/>
                        </a:rPr>
                        <a:t>2</a:t>
                      </a:r>
                      <a:endParaRPr lang="en-US" altLang="zh-CN" sz="1600" dirty="0">
                        <a:latin typeface="+mn-ea"/>
                        <a:ea typeface="+mn-ea"/>
                        <a:cs typeface="+mn-ea"/>
                      </a:endParaRPr>
                    </a:p>
                  </a:txBody>
                  <a:tcPr marL="68580" marR="68580" marT="34290" marB="34290"/>
                </a:tc>
                <a:tc>
                  <a:txBody>
                    <a:bodyPr/>
                    <a:lstStyle/>
                    <a:p>
                      <a:pPr algn="ctr"/>
                      <a:r>
                        <a:rPr lang="en-US" altLang="zh-CN" sz="1600" dirty="0">
                          <a:latin typeface="+mn-ea"/>
                          <a:ea typeface="+mn-ea"/>
                        </a:rPr>
                        <a:t>1</a:t>
                      </a:r>
                      <a:endParaRPr lang="en-US" altLang="zh-CN" sz="1600" dirty="0">
                        <a:latin typeface="+mn-ea"/>
                        <a:ea typeface="+mn-ea"/>
                        <a:cs typeface="+mn-ea"/>
                      </a:endParaRPr>
                    </a:p>
                  </a:txBody>
                  <a:tcPr marL="68580" marR="68580" marT="34290" marB="34290"/>
                </a:tc>
              </a:tr>
              <a:tr h="322580">
                <a:tc>
                  <a:txBody>
                    <a:bodyPr/>
                    <a:lstStyle/>
                    <a:p>
                      <a:pPr marL="0" algn="ctr" defTabSz="685800" rtl="0" eaLnBrk="1" latinLnBrk="0" hangingPunct="1"/>
                      <a:r>
                        <a:rPr lang="zh-CN" altLang="en-US" sz="1600" b="1" kern="1200" dirty="0">
                          <a:solidFill>
                            <a:schemeClr val="lt1"/>
                          </a:solidFill>
                        </a:rPr>
                        <a:t>银联渠道</a:t>
                      </a:r>
                      <a:endParaRPr lang="en-US" altLang="zh-CN" sz="1600" b="1" kern="1200" dirty="0">
                        <a:solidFill>
                          <a:schemeClr val="lt1"/>
                        </a:solidFill>
                        <a:latin typeface="+mn-lt"/>
                        <a:ea typeface="+mn-ea"/>
                        <a:cs typeface="+mn-cs"/>
                      </a:endParaRPr>
                    </a:p>
                  </a:txBody>
                  <a:tcPr marL="68580" marR="68580" marT="34290" marB="34290"/>
                </a:tc>
                <a:tc>
                  <a:txBody>
                    <a:bodyPr/>
                    <a:lstStyle/>
                    <a:p>
                      <a:pPr algn="ctr"/>
                      <a:r>
                        <a:rPr lang="en-US" altLang="zh-CN" sz="1600" dirty="0">
                          <a:latin typeface="+mn-ea"/>
                          <a:ea typeface="+mn-ea"/>
                        </a:rPr>
                        <a:t>0</a:t>
                      </a:r>
                      <a:endParaRPr lang="en-US" altLang="zh-CN" sz="1600" dirty="0">
                        <a:latin typeface="+mn-ea"/>
                        <a:ea typeface="+mn-ea"/>
                        <a:cs typeface="+mn-ea"/>
                      </a:endParaRPr>
                    </a:p>
                  </a:txBody>
                  <a:tcPr marL="68580" marR="68580" marT="34290" marB="34290"/>
                </a:tc>
                <a:tc>
                  <a:txBody>
                    <a:bodyPr/>
                    <a:lstStyle/>
                    <a:p>
                      <a:pPr algn="ctr"/>
                      <a:r>
                        <a:rPr lang="en-US" altLang="zh-CN" sz="1600" dirty="0">
                          <a:solidFill>
                            <a:schemeClr val="accent1"/>
                          </a:solidFill>
                          <a:latin typeface="+mn-ea"/>
                          <a:ea typeface="+mn-ea"/>
                        </a:rPr>
                        <a:t>7</a:t>
                      </a:r>
                      <a:endParaRPr lang="en-US" altLang="zh-CN" sz="1600" dirty="0">
                        <a:solidFill>
                          <a:schemeClr val="accent1"/>
                        </a:solidFill>
                        <a:latin typeface="+mn-ea"/>
                        <a:ea typeface="+mn-ea"/>
                        <a:cs typeface="+mn-ea"/>
                      </a:endParaRPr>
                    </a:p>
                  </a:txBody>
                  <a:tcPr marL="68580" marR="68580" marT="34290" marB="34290"/>
                </a:tc>
                <a:tc>
                  <a:txBody>
                    <a:bodyPr/>
                    <a:lstStyle/>
                    <a:p>
                      <a:pPr algn="ctr"/>
                      <a:r>
                        <a:rPr lang="en-US" altLang="zh-CN" sz="1600" dirty="0">
                          <a:latin typeface="+mn-ea"/>
                          <a:ea typeface="+mn-ea"/>
                          <a:cs typeface="+mn-ea"/>
                        </a:rPr>
                        <a:t>1</a:t>
                      </a:r>
                      <a:endParaRPr lang="en-US" altLang="zh-CN" sz="1600" dirty="0">
                        <a:latin typeface="+mn-ea"/>
                        <a:ea typeface="+mn-ea"/>
                        <a:cs typeface="+mn-ea"/>
                      </a:endParaRPr>
                    </a:p>
                  </a:txBody>
                  <a:tcPr marL="68580" marR="68580" marT="34290" marB="34290"/>
                </a:tc>
              </a:tr>
              <a:tr h="322580">
                <a:tc>
                  <a:txBody>
                    <a:bodyPr/>
                    <a:lstStyle/>
                    <a:p>
                      <a:pPr marL="0" algn="ctr" defTabSz="685800" rtl="0" eaLnBrk="1" latinLnBrk="0" hangingPunct="1"/>
                      <a:r>
                        <a:rPr lang="zh-CN" altLang="en-US" sz="1600" b="1" kern="1200" dirty="0">
                          <a:solidFill>
                            <a:schemeClr val="lt1"/>
                          </a:solidFill>
                        </a:rPr>
                        <a:t>银行自收单</a:t>
                      </a:r>
                      <a:endParaRPr lang="en-US" altLang="zh-CN" sz="1600" b="1" kern="1200" dirty="0">
                        <a:solidFill>
                          <a:schemeClr val="lt1"/>
                        </a:solidFill>
                        <a:latin typeface="+mn-lt"/>
                        <a:ea typeface="+mn-ea"/>
                        <a:cs typeface="+mn-cs"/>
                      </a:endParaRPr>
                    </a:p>
                  </a:txBody>
                  <a:tcPr marL="68580" marR="68580" marT="34290" marB="34290"/>
                </a:tc>
                <a:tc>
                  <a:txBody>
                    <a:bodyPr/>
                    <a:lstStyle/>
                    <a:p>
                      <a:pPr algn="ctr"/>
                      <a:r>
                        <a:rPr lang="en-US" altLang="zh-CN" sz="1600" dirty="0">
                          <a:latin typeface="+mn-ea"/>
                          <a:ea typeface="+mn-ea"/>
                        </a:rPr>
                        <a:t>1</a:t>
                      </a:r>
                      <a:endParaRPr lang="en-US" altLang="zh-CN" sz="1600" dirty="0">
                        <a:latin typeface="+mn-ea"/>
                        <a:ea typeface="+mn-ea"/>
                        <a:cs typeface="+mn-ea"/>
                      </a:endParaRPr>
                    </a:p>
                  </a:txBody>
                  <a:tcPr marL="68580" marR="68580" marT="34290" marB="34290"/>
                </a:tc>
                <a:tc>
                  <a:txBody>
                    <a:bodyPr/>
                    <a:lstStyle/>
                    <a:p>
                      <a:pPr algn="ctr"/>
                      <a:r>
                        <a:rPr lang="en-US" altLang="zh-CN" sz="1600" dirty="0">
                          <a:latin typeface="+mn-ea"/>
                          <a:ea typeface="+mn-ea"/>
                        </a:rPr>
                        <a:t>1</a:t>
                      </a:r>
                      <a:endParaRPr lang="en-US" altLang="zh-CN" sz="1600" dirty="0">
                        <a:latin typeface="+mn-ea"/>
                        <a:ea typeface="+mn-ea"/>
                        <a:cs typeface="+mn-ea"/>
                      </a:endParaRPr>
                    </a:p>
                  </a:txBody>
                  <a:tcPr marL="68580" marR="68580" marT="34290" marB="34290"/>
                </a:tc>
                <a:tc>
                  <a:txBody>
                    <a:bodyPr/>
                    <a:lstStyle/>
                    <a:p>
                      <a:pPr algn="ctr"/>
                      <a:r>
                        <a:rPr lang="en-US" altLang="zh-CN" sz="1600" dirty="0">
                          <a:latin typeface="+mn-ea"/>
                          <a:ea typeface="+mn-ea"/>
                          <a:cs typeface="+mn-ea"/>
                        </a:rPr>
                        <a:t>0</a:t>
                      </a:r>
                      <a:endParaRPr lang="en-US" altLang="zh-CN" sz="1600" dirty="0">
                        <a:latin typeface="+mn-ea"/>
                        <a:ea typeface="+mn-ea"/>
                        <a:cs typeface="+mn-ea"/>
                      </a:endParaRPr>
                    </a:p>
                  </a:txBody>
                  <a:tcPr marL="68580" marR="68580" marT="34290" marB="34290"/>
                </a:tc>
              </a:tr>
            </a:tbl>
          </a:graphicData>
        </a:graphic>
      </p:graphicFrame>
      <p:graphicFrame>
        <p:nvGraphicFramePr>
          <p:cNvPr id="8" name="表格 7"/>
          <p:cNvGraphicFramePr>
            <a:graphicFrameLocks noGrp="1"/>
          </p:cNvGraphicFramePr>
          <p:nvPr>
            <p:custDataLst>
              <p:tags r:id="rId3"/>
            </p:custDataLst>
          </p:nvPr>
        </p:nvGraphicFramePr>
        <p:xfrm>
          <a:off x="575556" y="4774526"/>
          <a:ext cx="7858868" cy="645160"/>
        </p:xfrm>
        <a:graphic>
          <a:graphicData uri="http://schemas.openxmlformats.org/drawingml/2006/table">
            <a:tbl>
              <a:tblPr firstRow="1" firstCol="1" bandCol="1">
                <a:tableStyleId>{00A15C55-8517-42AA-B614-E9B94910E393}</a:tableStyleId>
              </a:tblPr>
              <a:tblGrid>
                <a:gridCol w="3929434"/>
                <a:gridCol w="3929434"/>
              </a:tblGrid>
              <a:tr h="322580">
                <a:tc>
                  <a:txBody>
                    <a:bodyPr/>
                    <a:lstStyle/>
                    <a:p>
                      <a:pPr algn="ctr"/>
                      <a:r>
                        <a:rPr lang="zh-CN" altLang="en-US" sz="1600" dirty="0"/>
                        <a:t>境外商圈</a:t>
                      </a:r>
                      <a:endParaRPr lang="zh-CN" altLang="en-US" sz="1600" dirty="0"/>
                    </a:p>
                  </a:txBody>
                  <a:tcPr marL="68580" marR="68580" marT="34290" marB="34290"/>
                </a:tc>
                <a:tc>
                  <a:txBody>
                    <a:bodyPr/>
                    <a:lstStyle/>
                    <a:p>
                      <a:pPr algn="ctr"/>
                      <a:r>
                        <a:rPr lang="zh-CN" altLang="en-US" sz="1600" dirty="0"/>
                        <a:t>境内商超</a:t>
                      </a:r>
                      <a:endParaRPr lang="zh-CN" altLang="en-US" sz="1600" dirty="0"/>
                    </a:p>
                  </a:txBody>
                  <a:tcPr marL="68580" marR="68580" marT="34290" marB="34290"/>
                </a:tc>
              </a:tr>
              <a:tr h="322580">
                <a:tc>
                  <a:txBody>
                    <a:bodyPr/>
                    <a:lstStyle/>
                    <a:p>
                      <a:pPr algn="ctr"/>
                      <a:r>
                        <a:rPr lang="en-US" altLang="zh-CN" sz="1600" b="0" dirty="0">
                          <a:solidFill>
                            <a:schemeClr val="dk1"/>
                          </a:solidFill>
                          <a:latin typeface="+mn-ea"/>
                          <a:cs typeface="+mn-ea"/>
                        </a:rPr>
                        <a:t>3</a:t>
                      </a:r>
                      <a:endParaRPr lang="en-US" altLang="zh-CN" sz="1600" b="0" dirty="0">
                        <a:solidFill>
                          <a:schemeClr val="dk1"/>
                        </a:solidFill>
                        <a:latin typeface="+mn-ea"/>
                        <a:cs typeface="+mn-ea"/>
                      </a:endParaRPr>
                    </a:p>
                  </a:txBody>
                  <a:tcPr marL="68580" marR="68580" marT="34290" marB="34290">
                    <a:solidFill>
                      <a:schemeClr val="accent4">
                        <a:lumMod val="20000"/>
                        <a:lumOff val="80000"/>
                      </a:schemeClr>
                    </a:solidFill>
                  </a:tcPr>
                </a:tc>
                <a:tc>
                  <a:txBody>
                    <a:bodyPr/>
                    <a:lstStyle/>
                    <a:p>
                      <a:pPr algn="ctr"/>
                      <a:r>
                        <a:rPr lang="en-US" altLang="zh-CN" sz="1600" dirty="0">
                          <a:latin typeface="+mn-ea"/>
                          <a:cs typeface="+mn-ea"/>
                        </a:rPr>
                        <a:t>4</a:t>
                      </a:r>
                      <a:endParaRPr lang="en-US" altLang="zh-CN" sz="1600" dirty="0">
                        <a:latin typeface="+mn-ea"/>
                        <a:cs typeface="+mn-ea"/>
                      </a:endParaRPr>
                    </a:p>
                  </a:txBody>
                  <a:tcPr marL="68580" marR="68580" marT="34290" marB="34290">
                    <a:solidFill>
                      <a:schemeClr val="accent4">
                        <a:lumMod val="20000"/>
                        <a:lumOff val="80000"/>
                      </a:schemeClr>
                    </a:solidFill>
                  </a:tcPr>
                </a:tc>
              </a:tr>
            </a:tbl>
          </a:graphicData>
        </a:graphic>
      </p:graphicFrame>
      <p:sp>
        <p:nvSpPr>
          <p:cNvPr id="2" name="矩形 1"/>
          <p:cNvSpPr/>
          <p:nvPr/>
        </p:nvSpPr>
        <p:spPr>
          <a:xfrm>
            <a:off x="498141" y="4341991"/>
            <a:ext cx="7941150" cy="369332"/>
          </a:xfrm>
          <a:prstGeom prst="rect">
            <a:avLst/>
          </a:prstGeom>
        </p:spPr>
        <p:txBody>
          <a:bodyPr wrap="square">
            <a:spAutoFit/>
          </a:bodyPr>
          <a:lstStyle/>
          <a:p>
            <a:pPr marL="285750" indent="-285750">
              <a:buFont typeface="Wingdings" panose="05000000000000000000" charset="0"/>
              <a:buChar char=""/>
            </a:pPr>
            <a:r>
              <a:rPr lang="zh-CN" altLang="en-US" sz="1800" dirty="0">
                <a:latin typeface="+mn-ea"/>
                <a:ea typeface="+mn-ea"/>
                <a:cs typeface="+mn-ea"/>
              </a:rPr>
              <a:t>线下在商场超市中既有境内商超消费，又有境外商圈消费，其数量相当。</a:t>
            </a:r>
            <a:endParaRPr lang="en-US" altLang="zh-CN" sz="1800" dirty="0">
              <a:latin typeface="+mn-ea"/>
              <a:ea typeface="+mn-ea"/>
              <a:cs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11560" y="188640"/>
            <a:ext cx="6948488" cy="993775"/>
          </a:xfrm>
        </p:spPr>
        <p:txBody>
          <a:bodyPr>
            <a:normAutofit/>
          </a:bodyPr>
          <a:lstStyle/>
          <a:p>
            <a:r>
              <a:rPr lang="zh-CN" altLang="en-US" sz="3600" dirty="0"/>
              <a:t>浦发银行</a:t>
            </a:r>
            <a:endParaRPr lang="zh-CN" altLang="en-US" sz="3600" dirty="0"/>
          </a:p>
        </p:txBody>
      </p:sp>
      <p:sp>
        <p:nvSpPr>
          <p:cNvPr id="4" name="内容占位符 3"/>
          <p:cNvSpPr>
            <a:spLocks noGrp="1"/>
          </p:cNvSpPr>
          <p:nvPr>
            <p:ph idx="4294967295"/>
          </p:nvPr>
        </p:nvSpPr>
        <p:spPr>
          <a:xfrm>
            <a:off x="647700" y="1016635"/>
            <a:ext cx="8098155" cy="1160145"/>
          </a:xfrm>
        </p:spPr>
        <p:txBody>
          <a:bodyPr>
            <a:normAutofit/>
          </a:bodyPr>
          <a:lstStyle/>
          <a:p>
            <a:pPr indent="-179705" fontAlgn="auto">
              <a:spcBef>
                <a:spcPts val="700"/>
              </a:spcBef>
              <a:spcAft>
                <a:spcPts val="0"/>
              </a:spcAft>
              <a:buFont typeface="Wingdings" panose="05000000000000000000" charset="0"/>
              <a:buChar char="n"/>
            </a:pPr>
            <a:r>
              <a:rPr lang="zh-CN" altLang="en-US" sz="18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总体情况</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浦发银行共有</a:t>
            </a:r>
            <a:r>
              <a:rPr lang="en-US" altLang="zh-CN"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85</a:t>
            </a:r>
            <a:r>
              <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项营销活动（</a:t>
            </a:r>
            <a:r>
              <a:rPr lang="zh-CN" altLang="en-US" sz="1800" b="0" dirty="0">
                <a:cs typeface="方正银联黑简体" panose="02000000000000000000" pitchFamily="2" charset="-122"/>
                <a:sym typeface="+mn-ea"/>
              </a:rPr>
              <a:t>剔除</a:t>
            </a:r>
            <a:r>
              <a:rPr lang="en-US" altLang="zh-CN" sz="1800" b="0" dirty="0">
                <a:cs typeface="方正银联黑简体" panose="02000000000000000000" pitchFamily="2" charset="-122"/>
                <a:sym typeface="+mn-ea"/>
              </a:rPr>
              <a:t>5</a:t>
            </a:r>
            <a:r>
              <a:rPr lang="zh-CN" altLang="en-US" sz="1800" b="0" dirty="0">
                <a:cs typeface="方正银联黑简体" panose="02000000000000000000" pitchFamily="2" charset="-122"/>
                <a:sym typeface="+mn-ea"/>
              </a:rPr>
              <a:t>项境外网络消费活动），活动形式以</a:t>
            </a:r>
            <a:r>
              <a:rPr lang="zh-CN" altLang="en-US" sz="1800" b="0" dirty="0">
                <a:solidFill>
                  <a:srgbClr val="FF0000"/>
                </a:solidFill>
                <a:cs typeface="方正银联黑简体" panose="02000000000000000000" pitchFamily="2" charset="-122"/>
                <a:sym typeface="+mn-ea"/>
              </a:rPr>
              <a:t>交易促动（</a:t>
            </a:r>
            <a:r>
              <a:rPr lang="en-US" altLang="zh-CN" sz="1800" b="0" dirty="0">
                <a:solidFill>
                  <a:srgbClr val="FF0000"/>
                </a:solidFill>
                <a:cs typeface="方正银联黑简体" panose="02000000000000000000" pitchFamily="2" charset="-122"/>
                <a:sym typeface="+mn-ea"/>
              </a:rPr>
              <a:t>63</a:t>
            </a:r>
            <a:r>
              <a:rPr lang="zh-CN" altLang="en-US" sz="1800" b="0" dirty="0">
                <a:solidFill>
                  <a:srgbClr val="FF0000"/>
                </a:solidFill>
                <a:cs typeface="方正银联黑简体" panose="02000000000000000000" pitchFamily="2" charset="-122"/>
                <a:sym typeface="+mn-ea"/>
              </a:rPr>
              <a:t>项）</a:t>
            </a:r>
            <a:r>
              <a:rPr lang="zh-CN" altLang="en-US" sz="1800" b="0" dirty="0">
                <a:cs typeface="方正银联黑简体" panose="02000000000000000000" pitchFamily="2" charset="-122"/>
                <a:sym typeface="+mn-ea"/>
              </a:rPr>
              <a:t>为主。</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graphicFrame>
        <p:nvGraphicFramePr>
          <p:cNvPr id="2" name="表格 1"/>
          <p:cNvGraphicFramePr/>
          <p:nvPr/>
        </p:nvGraphicFramePr>
        <p:xfrm>
          <a:off x="1313180" y="2061210"/>
          <a:ext cx="6768000" cy="762000"/>
        </p:xfrm>
        <a:graphic>
          <a:graphicData uri="http://schemas.openxmlformats.org/drawingml/2006/table">
            <a:tbl>
              <a:tblPr firstRow="1" bandRow="1">
                <a:tableStyleId>{00A15C55-8517-42AA-B614-E9B94910E393}</a:tableStyleId>
              </a:tblPr>
              <a:tblGrid>
                <a:gridCol w="1692000"/>
                <a:gridCol w="1682750"/>
                <a:gridCol w="1701250"/>
                <a:gridCol w="1692000"/>
              </a:tblGrid>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交易促动</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票券类业务</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首刷首绑</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分期交易促动</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57.7%</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24.4%</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13.3%</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4.4%</a:t>
                      </a:r>
                      <a:endParaRPr lang="en-US" altLang="zh-CN" sz="1600">
                        <a:latin typeface="方正银联黑简体" panose="02000000000000000000" pitchFamily="2" charset="-122"/>
                        <a:ea typeface="方正银联黑简体" panose="02000000000000000000" pitchFamily="2" charset="-122"/>
                      </a:endParaRPr>
                    </a:p>
                  </a:txBody>
                  <a:tcPr/>
                </a:tc>
              </a:tr>
            </a:tbl>
          </a:graphicData>
        </a:graphic>
      </p:graphicFrame>
      <p:graphicFrame>
        <p:nvGraphicFramePr>
          <p:cNvPr id="8" name="表格 7"/>
          <p:cNvGraphicFramePr/>
          <p:nvPr/>
        </p:nvGraphicFramePr>
        <p:xfrm>
          <a:off x="1242060" y="2061210"/>
          <a:ext cx="7005100" cy="762000"/>
        </p:xfrm>
        <a:graphic>
          <a:graphicData uri="http://schemas.openxmlformats.org/drawingml/2006/table">
            <a:tbl>
              <a:tblPr firstRow="1" bandRow="1">
                <a:tableStyleId>{00A15C55-8517-42AA-B614-E9B94910E393}</a:tableStyleId>
              </a:tblPr>
              <a:tblGrid>
                <a:gridCol w="1353600"/>
                <a:gridCol w="1346200"/>
                <a:gridCol w="1729740"/>
                <a:gridCol w="1256665"/>
                <a:gridCol w="1318895"/>
              </a:tblGrid>
              <a:tr h="381000">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交易促动</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票券类业务</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分期交易促动</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首刷首绑</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用户体系</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74.1%</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11.7%</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10.5%</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2.3%</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1.1%</a:t>
                      </a:r>
                      <a:endParaRPr lang="en-US" altLang="zh-CN" sz="1600" dirty="0">
                        <a:latin typeface="方正银联黑简体" panose="02000000000000000000" pitchFamily="2" charset="-122"/>
                        <a:ea typeface="方正银联黑简体" panose="02000000000000000000" pitchFamily="2" charset="-122"/>
                      </a:endParaRPr>
                    </a:p>
                  </a:txBody>
                  <a:tcPr/>
                </a:tc>
              </a:tr>
            </a:tbl>
          </a:graphicData>
        </a:graphic>
      </p:graphicFrame>
      <p:graphicFrame>
        <p:nvGraphicFramePr>
          <p:cNvPr id="9" name="表格 8"/>
          <p:cNvGraphicFramePr/>
          <p:nvPr/>
        </p:nvGraphicFramePr>
        <p:xfrm>
          <a:off x="1449070" y="3501390"/>
          <a:ext cx="6616185" cy="960120"/>
        </p:xfrm>
        <a:graphic>
          <a:graphicData uri="http://schemas.openxmlformats.org/drawingml/2006/table">
            <a:tbl>
              <a:tblPr firstRow="1" bandRow="1">
                <a:tableStyleId>{00A15C55-8517-42AA-B614-E9B94910E393}</a:tableStyleId>
              </a:tblPr>
              <a:tblGrid>
                <a:gridCol w="1435100"/>
                <a:gridCol w="2129155"/>
                <a:gridCol w="1306315"/>
                <a:gridCol w="1745615"/>
              </a:tblGrid>
              <a:tr h="579120">
                <a:tc>
                  <a:txBody>
                    <a:bodyPr/>
                    <a:lstStyle/>
                    <a:p>
                      <a:pPr algn="ctr">
                        <a:buNone/>
                      </a:pP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内部支付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银联支付（包含银联与银行</a:t>
                      </a: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sym typeface="+mn-ea"/>
                        </a:rPr>
                        <a:t>微信京东等第三方支付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不限支付方式的消费达标类活动</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44.4%</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30.2%</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17.5%</a:t>
                      </a:r>
                      <a:endParaRPr lang="en-US" altLang="zh-CN"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a:latin typeface="方正银联黑简体" panose="02000000000000000000" pitchFamily="2" charset="-122"/>
                          <a:ea typeface="方正银联黑简体" panose="02000000000000000000" pitchFamily="2" charset="-122"/>
                        </a:rPr>
                        <a:t>7.9%</a:t>
                      </a:r>
                      <a:endParaRPr lang="en-US" altLang="zh-CN" sz="1600">
                        <a:latin typeface="方正银联黑简体" panose="02000000000000000000" pitchFamily="2" charset="-122"/>
                        <a:ea typeface="方正银联黑简体" panose="02000000000000000000" pitchFamily="2" charset="-122"/>
                      </a:endParaRPr>
                    </a:p>
                  </a:txBody>
                  <a:tcPr/>
                </a:tc>
              </a:tr>
            </a:tbl>
          </a:graphicData>
        </a:graphic>
      </p:graphicFrame>
      <p:sp>
        <p:nvSpPr>
          <p:cNvPr id="11" name="内容占位符 3"/>
          <p:cNvSpPr>
            <a:spLocks noGrp="1"/>
          </p:cNvSpPr>
          <p:nvPr/>
        </p:nvSpPr>
        <p:spPr>
          <a:xfrm>
            <a:off x="648335" y="2711450"/>
            <a:ext cx="8098155" cy="854710"/>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indent="-179705" fontAlgn="auto">
              <a:spcBef>
                <a:spcPts val="700"/>
              </a:spcBef>
              <a:spcAft>
                <a:spcPts val="0"/>
              </a:spcAft>
              <a:buFont typeface="Wingdings" panose="05000000000000000000" charset="0"/>
              <a:buChar char="n"/>
            </a:pPr>
            <a:r>
              <a:rPr lang="zh-CN" altLang="en-US" sz="18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交易促动类活动</a:t>
            </a: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sz="1800" b="0" dirty="0">
                <a:cs typeface="方正银联黑简体" panose="02000000000000000000" pitchFamily="2" charset="-122"/>
                <a:sym typeface="+mn-ea"/>
              </a:rPr>
              <a:t>基于支付方式区分，交易促动类活动可以分为以下</a:t>
            </a:r>
            <a:r>
              <a:rPr lang="zh-CN" sz="1800" b="0" dirty="0">
                <a:cs typeface="方正银联黑简体" panose="02000000000000000000" pitchFamily="2" charset="-122"/>
                <a:sym typeface="+mn-ea"/>
              </a:rPr>
              <a:t>四</a:t>
            </a:r>
            <a:r>
              <a:rPr sz="1800" b="0" dirty="0">
                <a:cs typeface="方正银联黑简体" panose="02000000000000000000" pitchFamily="2" charset="-122"/>
                <a:sym typeface="+mn-ea"/>
              </a:rPr>
              <a:t>类：</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endParaRPr sz="1800" b="0" dirty="0">
              <a:cs typeface="方正银联黑简体" panose="02000000000000000000" pitchFamily="2" charset="-122"/>
              <a:sym typeface="+mn-ea"/>
            </a:endParaRPr>
          </a:p>
        </p:txBody>
      </p:sp>
      <p:sp>
        <p:nvSpPr>
          <p:cNvPr id="5" name="内容占位符 3"/>
          <p:cNvSpPr>
            <a:spLocks noGrp="1"/>
          </p:cNvSpPr>
          <p:nvPr/>
        </p:nvSpPr>
        <p:spPr>
          <a:xfrm>
            <a:off x="684530" y="4401185"/>
            <a:ext cx="8098155" cy="854710"/>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indent="0" fontAlgn="auto">
              <a:spcBef>
                <a:spcPts val="700"/>
              </a:spcBef>
              <a:spcAft>
                <a:spcPts val="0"/>
              </a:spcAft>
              <a:buFont typeface="Wingdings" panose="05000000000000000000" charset="0"/>
              <a:buNone/>
            </a:pPr>
            <a:r>
              <a:rPr lang="en-US" sz="1800" b="0" dirty="0">
                <a:cs typeface="方正银联黑简体" panose="02000000000000000000" pitchFamily="2" charset="-122"/>
                <a:sym typeface="+mn-ea"/>
              </a:rPr>
              <a:t>  </a:t>
            </a:r>
            <a:r>
              <a:rPr lang="zh-CN" sz="1800" b="0" dirty="0">
                <a:cs typeface="方正银联黑简体" panose="02000000000000000000" pitchFamily="2" charset="-122"/>
                <a:sym typeface="+mn-ea"/>
              </a:rPr>
              <a:t>从场景来看，每种支付渠道覆盖的主要场景如下</a:t>
            </a:r>
            <a:r>
              <a:rPr sz="1800" b="0" dirty="0">
                <a:cs typeface="方正银联黑简体" panose="02000000000000000000" pitchFamily="2" charset="-122"/>
                <a:sym typeface="+mn-ea"/>
              </a:rPr>
              <a:t>：</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endParaRPr sz="1800" b="0" dirty="0">
              <a:cs typeface="方正银联黑简体" panose="02000000000000000000" pitchFamily="2" charset="-122"/>
              <a:sym typeface="+mn-ea"/>
            </a:endParaRPr>
          </a:p>
        </p:txBody>
      </p:sp>
      <p:graphicFrame>
        <p:nvGraphicFramePr>
          <p:cNvPr id="6" name="表格 5"/>
          <p:cNvGraphicFramePr/>
          <p:nvPr/>
        </p:nvGraphicFramePr>
        <p:xfrm>
          <a:off x="1306830" y="4977130"/>
          <a:ext cx="6930855" cy="1158240"/>
        </p:xfrm>
        <a:graphic>
          <a:graphicData uri="http://schemas.openxmlformats.org/drawingml/2006/table">
            <a:tbl>
              <a:tblPr firstRow="1" bandRow="1">
                <a:tableStyleId>{00A15C55-8517-42AA-B614-E9B94910E393}</a:tableStyleId>
              </a:tblPr>
              <a:tblGrid>
                <a:gridCol w="1764000"/>
                <a:gridCol w="2785745"/>
                <a:gridCol w="2381110"/>
              </a:tblGrid>
              <a:tr h="579120">
                <a:tc>
                  <a:txBody>
                    <a:bodyPr/>
                    <a:lstStyle/>
                    <a:p>
                      <a:pPr algn="ctr">
                        <a:buNone/>
                      </a:pP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内部支付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银联支付（包含银联与银行</a:t>
                      </a: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支付）</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sym typeface="+mn-ea"/>
                        </a:rPr>
                        <a:t>微信京东等第三方支付</a:t>
                      </a:r>
                      <a:endParaRPr lang="zh-CN" altLang="en-US" sz="160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a:latin typeface="方正银联黑简体" panose="02000000000000000000" pitchFamily="2" charset="-122"/>
                          <a:ea typeface="方正银联黑简体" panose="02000000000000000000" pitchFamily="2" charset="-122"/>
                        </a:rPr>
                        <a:t>app</a:t>
                      </a:r>
                      <a:r>
                        <a:rPr lang="zh-CN" altLang="en-US" sz="1600">
                          <a:latin typeface="方正银联黑简体" panose="02000000000000000000" pitchFamily="2" charset="-122"/>
                          <a:ea typeface="方正银联黑简体" panose="02000000000000000000" pitchFamily="2" charset="-122"/>
                        </a:rPr>
                        <a:t>内部自有商城</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酒店、综合商场、免税店、度假区等</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不限</a:t>
                      </a:r>
                      <a:endParaRPr lang="zh-CN" altLang="en-US" sz="1600">
                        <a:latin typeface="方正银联黑简体" panose="02000000000000000000" pitchFamily="2" charset="-122"/>
                        <a:ea typeface="方正银联黑简体" panose="02000000000000000000" pitchFamily="2" charset="-122"/>
                      </a:endParaRP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11560" y="188640"/>
            <a:ext cx="6948488" cy="993775"/>
          </a:xfrm>
        </p:spPr>
        <p:txBody>
          <a:bodyPr>
            <a:normAutofit/>
          </a:bodyPr>
          <a:lstStyle/>
          <a:p>
            <a:r>
              <a:rPr lang="zh-CN" altLang="en-US" sz="3600" dirty="0"/>
              <a:t>浦发银行</a:t>
            </a:r>
            <a:endParaRPr lang="zh-CN" altLang="en-US" sz="3600" dirty="0"/>
          </a:p>
        </p:txBody>
      </p:sp>
      <p:sp>
        <p:nvSpPr>
          <p:cNvPr id="11" name="内容占位符 3"/>
          <p:cNvSpPr>
            <a:spLocks noGrp="1"/>
          </p:cNvSpPr>
          <p:nvPr/>
        </p:nvSpPr>
        <p:spPr>
          <a:xfrm>
            <a:off x="647700" y="1125855"/>
            <a:ext cx="8098155" cy="180403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indent="0" fontAlgn="auto">
              <a:spcBef>
                <a:spcPts val="700"/>
              </a:spcBef>
              <a:spcAft>
                <a:spcPts val="0"/>
              </a:spcAft>
              <a:buFont typeface="Wingdings" panose="05000000000000000000" charset="0"/>
              <a:buNone/>
            </a:pPr>
            <a:endParaRPr lang="zh-CN" altLang="en-US" sz="1800" b="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sz="1800" b="0" dirty="0">
                <a:cs typeface="方正银联黑简体" panose="02000000000000000000" pitchFamily="2" charset="-122"/>
                <a:sym typeface="+mn-ea"/>
              </a:rPr>
              <a:t>浦发银行交易促动类活动主要有以下特征：</a:t>
            </a:r>
            <a:endParaRPr lang="zh-CN"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1</a:t>
            </a:r>
            <a:r>
              <a:rPr lang="zh-CN" altLang="en-US" sz="1800" b="0" dirty="0">
                <a:cs typeface="方正银联黑简体" panose="02000000000000000000" pitchFamily="2" charset="-122"/>
                <a:sym typeface="+mn-ea"/>
              </a:rPr>
              <a:t>）浦发银行非常</a:t>
            </a:r>
            <a:r>
              <a:rPr lang="zh-CN" altLang="en-US" sz="1800" b="0" dirty="0">
                <a:solidFill>
                  <a:srgbClr val="FF0000"/>
                </a:solidFill>
                <a:cs typeface="方正银联黑简体" panose="02000000000000000000" pitchFamily="2" charset="-122"/>
                <a:sym typeface="+mn-ea"/>
              </a:rPr>
              <a:t>重视</a:t>
            </a:r>
            <a:r>
              <a:rPr lang="en-US" altLang="zh-CN" sz="1800" b="0" dirty="0">
                <a:solidFill>
                  <a:srgbClr val="FF0000"/>
                </a:solidFill>
                <a:cs typeface="方正银联黑简体" panose="02000000000000000000" pitchFamily="2" charset="-122"/>
                <a:sym typeface="+mn-ea"/>
              </a:rPr>
              <a:t>app</a:t>
            </a:r>
            <a:r>
              <a:rPr lang="zh-CN" altLang="en-US" sz="1800" b="0" dirty="0">
                <a:solidFill>
                  <a:srgbClr val="FF0000"/>
                </a:solidFill>
                <a:cs typeface="方正银联黑简体" panose="02000000000000000000" pitchFamily="2" charset="-122"/>
                <a:sym typeface="+mn-ea"/>
              </a:rPr>
              <a:t>内部自有商城建设</a:t>
            </a:r>
            <a:r>
              <a:rPr lang="zh-CN" altLang="en-US" sz="1800" b="0" dirty="0">
                <a:cs typeface="方正银联黑简体" panose="02000000000000000000" pitchFamily="2" charset="-122"/>
                <a:sym typeface="+mn-ea"/>
              </a:rPr>
              <a:t>，覆盖品类众多。</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2</a:t>
            </a:r>
            <a:r>
              <a:rPr lang="zh-CN" altLang="en-US" sz="1800" b="0" dirty="0">
                <a:cs typeface="方正银联黑简体" panose="02000000000000000000" pitchFamily="2" charset="-122"/>
                <a:sym typeface="+mn-ea"/>
              </a:rPr>
              <a:t>）银联渠道营销活动较多，占据了总体的</a:t>
            </a:r>
            <a:r>
              <a:rPr lang="en-US" altLang="zh-CN" sz="1800" b="0" dirty="0">
                <a:cs typeface="方正银联黑简体" panose="02000000000000000000" pitchFamily="2" charset="-122"/>
                <a:sym typeface="+mn-ea"/>
              </a:rPr>
              <a:t>30.2%</a:t>
            </a:r>
            <a:r>
              <a:rPr lang="zh-CN" altLang="en-US" sz="1800" b="0" dirty="0">
                <a:cs typeface="方正银联黑简体" panose="02000000000000000000" pitchFamily="2" charset="-122"/>
                <a:sym typeface="+mn-ea"/>
              </a:rPr>
              <a:t>。</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3</a:t>
            </a:r>
            <a:r>
              <a:rPr lang="zh-CN" altLang="en-US" sz="1800" b="0" dirty="0">
                <a:cs typeface="方正银联黑简体" panose="02000000000000000000" pitchFamily="2" charset="-122"/>
                <a:sym typeface="+mn-ea"/>
              </a:rPr>
              <a:t>）银联渠道覆盖的商户场景主要为</a:t>
            </a:r>
            <a:r>
              <a:rPr lang="zh-CN" altLang="en-US" sz="1800" b="0">
                <a:solidFill>
                  <a:srgbClr val="FF0000"/>
                </a:solidFill>
                <a:sym typeface="+mn-ea"/>
              </a:rPr>
              <a:t>酒店、综合商场、免税店、度假区</a:t>
            </a:r>
            <a:r>
              <a:rPr lang="zh-CN" altLang="en-US" sz="1800" b="0">
                <a:sym typeface="+mn-ea"/>
              </a:rPr>
              <a:t>等线下出行购物类场景。</a:t>
            </a:r>
            <a:endParaRPr lang="zh-CN" altLang="en-US" sz="1800">
              <a:latin typeface="方正银联黑简体" panose="02000000000000000000" pitchFamily="2" charset="-122"/>
              <a:ea typeface="方正银联黑简体" panose="02000000000000000000" pitchFamily="2" charset="-122"/>
            </a:endParaRPr>
          </a:p>
          <a:p>
            <a:pPr marL="179705" lvl="0" indent="0" algn="l" fontAlgn="auto">
              <a:lnSpc>
                <a:spcPct val="100000"/>
              </a:lnSpc>
              <a:spcBef>
                <a:spcPts val="0"/>
              </a:spcBef>
              <a:spcAft>
                <a:spcPts val="0"/>
              </a:spcAft>
              <a:buFont typeface="Wingdings" panose="05000000000000000000" charset="0"/>
              <a:buNone/>
            </a:pPr>
            <a:endParaRPr lang="zh-CN" altLang="en-US" sz="1800" b="0" dirty="0">
              <a:cs typeface="方正银联黑简体" panose="02000000000000000000" pitchFamily="2" charset="-122"/>
              <a:sym typeface="+mn-ea"/>
            </a:endParaRPr>
          </a:p>
        </p:txBody>
      </p:sp>
      <p:sp>
        <p:nvSpPr>
          <p:cNvPr id="10" name="内容占位符 3"/>
          <p:cNvSpPr>
            <a:spLocks noGrp="1"/>
          </p:cNvSpPr>
          <p:nvPr/>
        </p:nvSpPr>
        <p:spPr>
          <a:xfrm>
            <a:off x="719455" y="3105150"/>
            <a:ext cx="8098155" cy="2265680"/>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在交易促动类活动中，银联主要的合作方向为：</a:t>
            </a:r>
            <a:endParaRPr lang="zh-CN" altLang="en-US"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1</a:t>
            </a:r>
            <a:r>
              <a:rPr lang="zh-CN" altLang="en-US" sz="1800" b="0" dirty="0">
                <a:cs typeface="方正银联黑简体" panose="02000000000000000000" pitchFamily="2" charset="-122"/>
                <a:sym typeface="+mn-ea"/>
              </a:rPr>
              <a:t>）</a:t>
            </a:r>
            <a:r>
              <a:rPr lang="zh-CN" sz="1800" b="0" dirty="0">
                <a:cs typeface="方正银联黑简体" panose="02000000000000000000" pitchFamily="2" charset="-122"/>
                <a:sym typeface="+mn-ea"/>
              </a:rPr>
              <a:t>继续</a:t>
            </a:r>
            <a:r>
              <a:rPr lang="zh-CN" sz="1800" b="0" dirty="0">
                <a:solidFill>
                  <a:srgbClr val="FF0000"/>
                </a:solidFill>
                <a:cs typeface="方正银联黑简体" panose="02000000000000000000" pitchFamily="2" charset="-122"/>
                <a:sym typeface="+mn-ea"/>
              </a:rPr>
              <a:t>深耕线下场景</a:t>
            </a:r>
            <a:r>
              <a:rPr lang="zh-CN" sz="1800" b="0" dirty="0">
                <a:cs typeface="方正银联黑简体" panose="02000000000000000000" pitchFamily="2" charset="-122"/>
                <a:sym typeface="+mn-ea"/>
              </a:rPr>
              <a:t>，在旅游、商场、出行等商户场景中与银行进行联合营销，向其输出优质商户资源。同时进一步</a:t>
            </a:r>
            <a:r>
              <a:rPr lang="zh-CN" sz="1800" b="0" dirty="0">
                <a:solidFill>
                  <a:srgbClr val="FF0000"/>
                </a:solidFill>
                <a:cs typeface="方正银联黑简体" panose="02000000000000000000" pitchFamily="2" charset="-122"/>
                <a:sym typeface="+mn-ea"/>
              </a:rPr>
              <a:t>拓展其他小额高频线下消费场景</a:t>
            </a:r>
            <a:r>
              <a:rPr lang="zh-CN" sz="1800" b="0" dirty="0">
                <a:cs typeface="方正银联黑简体" panose="02000000000000000000" pitchFamily="2" charset="-122"/>
                <a:sym typeface="+mn-ea"/>
              </a:rPr>
              <a:t>，如餐饮、商超便利等。</a:t>
            </a:r>
            <a:endParaRPr sz="1800" b="0" dirty="0">
              <a:cs typeface="方正银联黑简体" panose="02000000000000000000" pitchFamily="2" charset="-122"/>
              <a:sym typeface="+mn-ea"/>
            </a:endParaRPr>
          </a:p>
          <a:p>
            <a:pPr marL="179705" lvl="0" indent="0" algn="l" fontAlgn="auto">
              <a:lnSpc>
                <a:spcPct val="100000"/>
              </a:lnSpc>
              <a:spcBef>
                <a:spcPts val="0"/>
              </a:spcBef>
              <a:spcAft>
                <a:spcPts val="0"/>
              </a:spcAft>
              <a:buFont typeface="Wingdings" panose="05000000000000000000" charset="0"/>
              <a:buNone/>
            </a:pPr>
            <a:r>
              <a:rPr lang="zh-CN" altLang="en-US" sz="1800" b="0" dirty="0">
                <a:cs typeface="方正银联黑简体" panose="02000000000000000000" pitchFamily="2" charset="-122"/>
                <a:sym typeface="+mn-ea"/>
              </a:rPr>
              <a:t>（</a:t>
            </a:r>
            <a:r>
              <a:rPr lang="en-US" altLang="zh-CN" sz="1800" b="0" dirty="0">
                <a:cs typeface="方正银联黑简体" panose="02000000000000000000" pitchFamily="2" charset="-122"/>
                <a:sym typeface="+mn-ea"/>
              </a:rPr>
              <a:t>2</a:t>
            </a:r>
            <a:r>
              <a:rPr lang="zh-CN" altLang="en-US" sz="1800" b="0" dirty="0">
                <a:cs typeface="方正银联黑简体" panose="02000000000000000000" pitchFamily="2" charset="-122"/>
                <a:sym typeface="+mn-ea"/>
              </a:rPr>
              <a:t>）在云闪付内为其内部商城提供流量入口，同时向其输出优质商户卡券内容。</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11560" y="188640"/>
            <a:ext cx="6948488" cy="993775"/>
          </a:xfrm>
        </p:spPr>
        <p:txBody>
          <a:bodyPr>
            <a:normAutofit/>
          </a:bodyPr>
          <a:lstStyle/>
          <a:p>
            <a:r>
              <a:rPr lang="zh-CN" altLang="en-US" sz="3600" dirty="0"/>
              <a:t>光大银行</a:t>
            </a:r>
            <a:endParaRPr lang="zh-CN" altLang="en-US" sz="3600" dirty="0"/>
          </a:p>
        </p:txBody>
      </p:sp>
      <p:graphicFrame>
        <p:nvGraphicFramePr>
          <p:cNvPr id="8" name="表格 7"/>
          <p:cNvGraphicFramePr/>
          <p:nvPr/>
        </p:nvGraphicFramePr>
        <p:xfrm>
          <a:off x="719455" y="1455957"/>
          <a:ext cx="7918928" cy="762000"/>
        </p:xfrm>
        <a:graphic>
          <a:graphicData uri="http://schemas.openxmlformats.org/drawingml/2006/table">
            <a:tbl>
              <a:tblPr firstRow="1" bandRow="1">
                <a:tableStyleId>{00A15C55-8517-42AA-B614-E9B94910E393}</a:tableStyleId>
              </a:tblPr>
              <a:tblGrid>
                <a:gridCol w="1979732"/>
                <a:gridCol w="1968909"/>
                <a:gridCol w="1990555"/>
                <a:gridCol w="1979732"/>
              </a:tblGrid>
              <a:tr h="381000">
                <a:tc>
                  <a:txBody>
                    <a:bodyPr/>
                    <a:lstStyle/>
                    <a:p>
                      <a:pPr algn="ctr">
                        <a:buNone/>
                      </a:pPr>
                      <a:r>
                        <a:rPr lang="zh-CN" altLang="en-US" sz="1600">
                          <a:latin typeface="方正银联黑简体" panose="02000000000000000000" pitchFamily="2" charset="-122"/>
                          <a:ea typeface="方正银联黑简体" panose="02000000000000000000" pitchFamily="2" charset="-122"/>
                        </a:rPr>
                        <a:t>交易促动</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分期交易促动</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票券类业务</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首刷首绑</a:t>
                      </a:r>
                      <a:endParaRPr lang="zh-CN" altLang="en-US" sz="1600" dirty="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dirty="0">
                          <a:solidFill>
                            <a:srgbClr val="FF0000"/>
                          </a:solidFill>
                          <a:latin typeface="方正银联黑简体" panose="02000000000000000000" pitchFamily="2" charset="-122"/>
                          <a:ea typeface="方正银联黑简体" panose="02000000000000000000" pitchFamily="2" charset="-122"/>
                        </a:rPr>
                        <a:t>49(85%)</a:t>
                      </a:r>
                      <a:endParaRPr lang="en-US" altLang="zh-CN" sz="1600" dirty="0">
                        <a:solidFill>
                          <a:srgbClr val="FF0000"/>
                        </a:solidFill>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4(7%)</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3(5%)</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2(3%)</a:t>
                      </a:r>
                      <a:endParaRPr lang="en-US" altLang="zh-CN" sz="1600" dirty="0">
                        <a:latin typeface="方正银联黑简体" panose="02000000000000000000" pitchFamily="2" charset="-122"/>
                        <a:ea typeface="方正银联黑简体" panose="02000000000000000000" pitchFamily="2" charset="-122"/>
                      </a:endParaRPr>
                    </a:p>
                  </a:txBody>
                  <a:tcPr/>
                </a:tc>
              </a:tr>
            </a:tbl>
          </a:graphicData>
        </a:graphic>
      </p:graphicFrame>
      <p:graphicFrame>
        <p:nvGraphicFramePr>
          <p:cNvPr id="9" name="表格 8"/>
          <p:cNvGraphicFramePr/>
          <p:nvPr/>
        </p:nvGraphicFramePr>
        <p:xfrm>
          <a:off x="706530" y="3541249"/>
          <a:ext cx="7991521" cy="762000"/>
        </p:xfrm>
        <a:graphic>
          <a:graphicData uri="http://schemas.openxmlformats.org/drawingml/2006/table">
            <a:tbl>
              <a:tblPr firstRow="1" bandRow="1">
                <a:tableStyleId>{00A15C55-8517-42AA-B614-E9B94910E393}</a:tableStyleId>
              </a:tblPr>
              <a:tblGrid>
                <a:gridCol w="1443990"/>
                <a:gridCol w="1742179"/>
                <a:gridCol w="1077902"/>
                <a:gridCol w="1745615"/>
                <a:gridCol w="1981835"/>
              </a:tblGrid>
              <a:tr h="381000">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旅游出行</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自有商城</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线下商超</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电商平台</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不限</a:t>
                      </a:r>
                      <a:endParaRPr lang="zh-CN" altLang="en-US" sz="1600" dirty="0">
                        <a:latin typeface="方正银联黑简体" panose="02000000000000000000" pitchFamily="2" charset="-122"/>
                        <a:ea typeface="方正银联黑简体" panose="02000000000000000000" pitchFamily="2" charset="-122"/>
                      </a:endParaRPr>
                    </a:p>
                  </a:txBody>
                  <a:tcPr/>
                </a:tc>
              </a:tr>
              <a:tr h="381000">
                <a:tc>
                  <a:txBody>
                    <a:bodyPr/>
                    <a:lstStyle/>
                    <a:p>
                      <a:pPr algn="ctr">
                        <a:buNone/>
                      </a:pPr>
                      <a:r>
                        <a:rPr lang="en-US" altLang="zh-CN" sz="1600" dirty="0">
                          <a:solidFill>
                            <a:srgbClr val="FF0000"/>
                          </a:solidFill>
                          <a:latin typeface="方正银联黑简体" panose="02000000000000000000" pitchFamily="2" charset="-122"/>
                          <a:ea typeface="方正银联黑简体" panose="02000000000000000000" pitchFamily="2" charset="-122"/>
                        </a:rPr>
                        <a:t>18(37%)</a:t>
                      </a:r>
                      <a:endParaRPr lang="en-US" altLang="zh-CN" sz="1600" dirty="0">
                        <a:solidFill>
                          <a:srgbClr val="FF0000"/>
                        </a:solidFill>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10(20%)</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3(6%)</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9(18%)</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9(18%)</a:t>
                      </a:r>
                      <a:endParaRPr lang="en-US" altLang="zh-CN" sz="1600" dirty="0">
                        <a:latin typeface="方正银联黑简体" panose="02000000000000000000" pitchFamily="2" charset="-122"/>
                        <a:ea typeface="方正银联黑简体" panose="02000000000000000000" pitchFamily="2" charset="-122"/>
                      </a:endParaRPr>
                    </a:p>
                  </a:txBody>
                  <a:tcPr/>
                </a:tc>
              </a:tr>
            </a:tbl>
          </a:graphicData>
        </a:graphic>
      </p:graphicFrame>
      <p:sp>
        <p:nvSpPr>
          <p:cNvPr id="10" name="内容占位符 3"/>
          <p:cNvSpPr>
            <a:spLocks noGrp="1"/>
          </p:cNvSpPr>
          <p:nvPr/>
        </p:nvSpPr>
        <p:spPr>
          <a:xfrm>
            <a:off x="620383" y="4437630"/>
            <a:ext cx="8098155" cy="964414"/>
          </a:xfrm>
          <a:prstGeom prst="rect">
            <a:avLst/>
          </a:prstGeom>
        </p:spPr>
        <p:txBody>
          <a:bodyPr vert="horz" lIns="91440" tIns="45720" rIns="91440" bIns="45720" rtlCol="0">
            <a:norm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buClr>
                <a:schemeClr val="tx1"/>
              </a:buClr>
            </a:pPr>
            <a:r>
              <a:rPr lang="zh-CN" altLang="en-US" sz="1800" b="0" dirty="0">
                <a:cs typeface="方正银联黑简体" panose="02000000000000000000" pitchFamily="2" charset="-122"/>
                <a:sym typeface="+mn-ea"/>
              </a:rPr>
              <a:t>面向旅游的营销活动中，从支付方式上看，基本通过这些旅游在线营销平台</a:t>
            </a:r>
            <a:r>
              <a:rPr lang="zh-CN" altLang="en-US" sz="1800" b="0" dirty="0">
                <a:solidFill>
                  <a:srgbClr val="FF0000"/>
                </a:solidFill>
                <a:cs typeface="方正银联黑简体" panose="02000000000000000000" pitchFamily="2" charset="-122"/>
                <a:sym typeface="+mn-ea"/>
              </a:rPr>
              <a:t>内置支付方式</a:t>
            </a:r>
            <a:r>
              <a:rPr lang="zh-CN" altLang="en-US" sz="1800" b="0" dirty="0">
                <a:cs typeface="方正银联黑简体" panose="02000000000000000000" pitchFamily="2" charset="-122"/>
                <a:sym typeface="+mn-ea"/>
              </a:rPr>
              <a:t>来完成支付，形成一个完整的闭环。</a:t>
            </a:r>
            <a:endParaRPr lang="zh-CN" altLang="en-US" sz="1800" b="0" dirty="0">
              <a:cs typeface="方正银联黑简体" panose="02000000000000000000" pitchFamily="2" charset="-122"/>
              <a:sym typeface="+mn-ea"/>
            </a:endParaRPr>
          </a:p>
          <a:p>
            <a:pPr marL="0" indent="0">
              <a:buNone/>
            </a:pPr>
            <a:endParaRPr lang="zh-CN" altLang="en-US" sz="1800" b="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sp>
        <p:nvSpPr>
          <p:cNvPr id="11" name="内容占位符 3"/>
          <p:cNvSpPr>
            <a:spLocks noGrp="1"/>
          </p:cNvSpPr>
          <p:nvPr/>
        </p:nvSpPr>
        <p:spPr>
          <a:xfrm>
            <a:off x="612821" y="2240771"/>
            <a:ext cx="8098155" cy="1277664"/>
          </a:xfrm>
          <a:prstGeom prst="rect">
            <a:avLst/>
          </a:prstGeom>
        </p:spPr>
        <p:txBody>
          <a:bodyPr vert="horz" lIns="91440" tIns="45720" rIns="91440" bIns="45720" rtlCol="0">
            <a:no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fontAlgn="auto">
              <a:spcBef>
                <a:spcPts val="700"/>
              </a:spcBef>
              <a:spcAft>
                <a:spcPts val="0"/>
              </a:spcAft>
              <a:buClr>
                <a:schemeClr val="tx1"/>
              </a:buClr>
            </a:pPr>
            <a:r>
              <a:rPr lang="en-US" sz="1800" b="0" dirty="0" err="1">
                <a:cs typeface="方正银联黑简体" panose="02000000000000000000" pitchFamily="2" charset="-122"/>
                <a:sym typeface="+mn-ea"/>
              </a:rPr>
              <a:t>交易促动类活动中较其他银行不同在于其面向</a:t>
            </a:r>
            <a:r>
              <a:rPr lang="en-US" sz="1800" b="0" dirty="0" err="1">
                <a:solidFill>
                  <a:srgbClr val="FF0000"/>
                </a:solidFill>
                <a:cs typeface="方正银联黑简体" panose="02000000000000000000" pitchFamily="2" charset="-122"/>
                <a:sym typeface="+mn-ea"/>
              </a:rPr>
              <a:t>旅游出行领域</a:t>
            </a:r>
            <a:r>
              <a:rPr lang="en-US" sz="1800" b="0" dirty="0" err="1">
                <a:cs typeface="方正银联黑简体" panose="02000000000000000000" pitchFamily="2" charset="-122"/>
                <a:sym typeface="+mn-ea"/>
              </a:rPr>
              <a:t>的活动数量与占比较大</a:t>
            </a:r>
            <a:r>
              <a:rPr lang="zh-CN" altLang="en-US" sz="1800" b="0" dirty="0">
                <a:cs typeface="方正银联黑简体" panose="02000000000000000000" pitchFamily="2" charset="-122"/>
                <a:sym typeface="+mn-ea"/>
              </a:rPr>
              <a:t>。与携程、中青旅、途牛开展机票、旅游产品方面的线上营销活动，营销活动数量高达</a:t>
            </a:r>
            <a:r>
              <a:rPr lang="en-US" altLang="zh-CN" sz="1800" b="0" dirty="0">
                <a:cs typeface="方正银联黑简体" panose="02000000000000000000" pitchFamily="2" charset="-122"/>
                <a:sym typeface="+mn-ea"/>
              </a:rPr>
              <a:t>17</a:t>
            </a:r>
            <a:r>
              <a:rPr lang="zh-CN" altLang="en-US" sz="1800" b="0" dirty="0">
                <a:cs typeface="方正银联黑简体" panose="02000000000000000000" pitchFamily="2" charset="-122"/>
                <a:sym typeface="+mn-ea"/>
              </a:rPr>
              <a:t>项，占据交易促动类活动的</a:t>
            </a:r>
            <a:r>
              <a:rPr lang="en-US" altLang="zh-CN" sz="1800" b="0" dirty="0">
                <a:cs typeface="方正银联黑简体" panose="02000000000000000000" pitchFamily="2" charset="-122"/>
                <a:sym typeface="+mn-ea"/>
              </a:rPr>
              <a:t>37%</a:t>
            </a:r>
            <a:r>
              <a:rPr lang="zh-CN" altLang="en-US" sz="1800" b="0" dirty="0">
                <a:cs typeface="方正银联黑简体" panose="02000000000000000000" pitchFamily="2" charset="-122"/>
                <a:sym typeface="+mn-ea"/>
              </a:rPr>
              <a:t>。</a:t>
            </a:r>
            <a:endParaRPr sz="1800" b="0" dirty="0">
              <a:cs typeface="方正银联黑简体" panose="02000000000000000000" pitchFamily="2" charset="-122"/>
              <a:sym typeface="+mn-ea"/>
            </a:endParaRPr>
          </a:p>
        </p:txBody>
      </p:sp>
      <p:sp>
        <p:nvSpPr>
          <p:cNvPr id="12" name="内容占位符 3"/>
          <p:cNvSpPr>
            <a:spLocks noGrp="1"/>
          </p:cNvSpPr>
          <p:nvPr/>
        </p:nvSpPr>
        <p:spPr>
          <a:xfrm>
            <a:off x="599896" y="980826"/>
            <a:ext cx="8098155" cy="475131"/>
          </a:xfrm>
          <a:prstGeom prst="rect">
            <a:avLst/>
          </a:prstGeom>
        </p:spPr>
        <p:txBody>
          <a:bodyPr vert="horz" lIns="91440" tIns="45720" rIns="91440" bIns="45720" rtlCol="0">
            <a:no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fontAlgn="auto">
              <a:spcBef>
                <a:spcPts val="700"/>
              </a:spcBef>
              <a:spcAft>
                <a:spcPts val="0"/>
              </a:spcAft>
              <a:buClr>
                <a:schemeClr val="tx1"/>
              </a:buClr>
            </a:pPr>
            <a:r>
              <a:rPr lang="zh-CN" altLang="en-US" sz="1800" b="0" dirty="0">
                <a:cs typeface="方正银联黑简体" panose="02000000000000000000" pitchFamily="2" charset="-122"/>
                <a:sym typeface="+mn-ea"/>
              </a:rPr>
              <a:t>光大银行共有</a:t>
            </a:r>
            <a:r>
              <a:rPr lang="en-US" altLang="zh-CN" sz="1800" b="0" dirty="0">
                <a:cs typeface="方正银联黑简体" panose="02000000000000000000" pitchFamily="2" charset="-122"/>
                <a:sym typeface="+mn-ea"/>
              </a:rPr>
              <a:t>58</a:t>
            </a:r>
            <a:r>
              <a:rPr lang="zh-CN" altLang="en-US" sz="1800" b="0" dirty="0">
                <a:cs typeface="方正银联黑简体" panose="02000000000000000000" pitchFamily="2" charset="-122"/>
                <a:sym typeface="+mn-ea"/>
              </a:rPr>
              <a:t>项营销活动，其中交易促动类活动占据主要位置。</a:t>
            </a:r>
            <a:endParaRPr sz="1800" b="0" dirty="0">
              <a:cs typeface="方正银联黑简体" panose="02000000000000000000" pitchFamily="2" charset="-122"/>
              <a:sym typeface="+mn-ea"/>
            </a:endParaRPr>
          </a:p>
        </p:txBody>
      </p:sp>
      <p:sp>
        <p:nvSpPr>
          <p:cNvPr id="13" name="内容占位符 3"/>
          <p:cNvSpPr>
            <a:spLocks noGrp="1"/>
          </p:cNvSpPr>
          <p:nvPr/>
        </p:nvSpPr>
        <p:spPr>
          <a:xfrm>
            <a:off x="599896" y="5371165"/>
            <a:ext cx="8098155" cy="964414"/>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indent="0">
              <a:buNone/>
            </a:pPr>
            <a:r>
              <a:rPr lang="zh-CN" altLang="en-US" sz="1800" b="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rPr>
              <a:t>合作切入点可能在于：</a:t>
            </a:r>
            <a:endParaRPr lang="en-US" altLang="zh-CN" sz="1800" b="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a:buClr>
                <a:schemeClr val="tx1"/>
              </a:buClr>
            </a:pPr>
            <a:r>
              <a:rPr lang="zh-CN" altLang="en-US" sz="1800" b="0" dirty="0">
                <a:cs typeface="方正银联黑简体" panose="02000000000000000000" pitchFamily="2" charset="-122"/>
                <a:sym typeface="+mn-ea"/>
              </a:rPr>
              <a:t>依托其在旅游领域的运营经验，在</a:t>
            </a:r>
            <a:r>
              <a:rPr lang="zh-CN" altLang="en-US" sz="1800" b="0" dirty="0">
                <a:solidFill>
                  <a:schemeClr val="accent1"/>
                </a:solidFill>
                <a:cs typeface="方正银联黑简体" panose="02000000000000000000" pitchFamily="2" charset="-122"/>
                <a:sym typeface="+mn-ea"/>
              </a:rPr>
              <a:t>线下场景</a:t>
            </a:r>
            <a:r>
              <a:rPr lang="zh-CN" altLang="en-US" sz="1800" b="0" dirty="0">
                <a:cs typeface="方正银联黑简体" panose="02000000000000000000" pitchFamily="2" charset="-122"/>
                <a:sym typeface="+mn-ea"/>
              </a:rPr>
              <a:t>与旅行社开展旅游、机票等方面合作。</a:t>
            </a:r>
            <a:endParaRPr lang="zh-CN" altLang="en-US" sz="1800" b="0" dirty="0">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0" indent="0">
              <a:buNone/>
            </a:pPr>
            <a:endParaRPr lang="zh-CN" altLang="en-US" sz="1600" dirty="0">
              <a:solidFill>
                <a:srgbClr val="C00000"/>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mn-ea"/>
            </a:endParaRPr>
          </a:p>
          <a:p>
            <a:pPr marL="342900" lvl="1" indent="0" algn="l">
              <a:spcBef>
                <a:spcPts val="0"/>
              </a:spcBef>
              <a:buFont typeface="Wingdings" panose="05000000000000000000" charset="0"/>
              <a:buNone/>
            </a:pPr>
            <a:endParaRPr lang="zh-CN" altLang="en-US" sz="1600" dirty="0">
              <a:solidFill>
                <a:srgbClr val="C00000"/>
              </a:solidFill>
              <a:cs typeface="方正银联黑简体" panose="02000000000000000000"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11560" y="188640"/>
            <a:ext cx="6948488" cy="993775"/>
          </a:xfrm>
        </p:spPr>
        <p:txBody>
          <a:bodyPr>
            <a:normAutofit/>
          </a:bodyPr>
          <a:lstStyle/>
          <a:p>
            <a:r>
              <a:rPr lang="zh-CN" altLang="en-US" dirty="0"/>
              <a:t>民生</a:t>
            </a:r>
            <a:r>
              <a:rPr lang="zh-CN" altLang="en-US" sz="3600" dirty="0"/>
              <a:t>银行</a:t>
            </a:r>
            <a:endParaRPr lang="zh-CN" altLang="en-US" sz="3600" dirty="0"/>
          </a:p>
        </p:txBody>
      </p:sp>
      <p:graphicFrame>
        <p:nvGraphicFramePr>
          <p:cNvPr id="8" name="表格 7"/>
          <p:cNvGraphicFramePr/>
          <p:nvPr/>
        </p:nvGraphicFramePr>
        <p:xfrm>
          <a:off x="582248" y="1833049"/>
          <a:ext cx="7918928" cy="670560"/>
        </p:xfrm>
        <a:graphic>
          <a:graphicData uri="http://schemas.openxmlformats.org/drawingml/2006/table">
            <a:tbl>
              <a:tblPr firstRow="1" bandRow="1">
                <a:tableStyleId>{00A15C55-8517-42AA-B614-E9B94910E393}</a:tableStyleId>
              </a:tblPr>
              <a:tblGrid>
                <a:gridCol w="1979732"/>
                <a:gridCol w="1968909"/>
                <a:gridCol w="1990555"/>
                <a:gridCol w="1979732"/>
              </a:tblGrid>
              <a:tr h="288348">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交易促动</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分期交易促动</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a:latin typeface="方正银联黑简体" panose="02000000000000000000" pitchFamily="2" charset="-122"/>
                          <a:ea typeface="方正银联黑简体" panose="02000000000000000000" pitchFamily="2" charset="-122"/>
                        </a:rPr>
                        <a:t>票券类业务</a:t>
                      </a:r>
                      <a:endParaRPr lang="zh-CN" altLang="en-US" sz="160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首刷首绑</a:t>
                      </a:r>
                      <a:endParaRPr lang="zh-CN" altLang="en-US" sz="1600" dirty="0">
                        <a:latin typeface="方正银联黑简体" panose="02000000000000000000" pitchFamily="2" charset="-122"/>
                        <a:ea typeface="方正银联黑简体" panose="02000000000000000000" pitchFamily="2" charset="-122"/>
                      </a:endParaRPr>
                    </a:p>
                  </a:txBody>
                  <a:tcPr/>
                </a:tc>
              </a:tr>
              <a:tr h="288348">
                <a:tc>
                  <a:txBody>
                    <a:bodyPr/>
                    <a:lstStyle/>
                    <a:p>
                      <a:pPr algn="ctr">
                        <a:buNone/>
                      </a:pPr>
                      <a:r>
                        <a:rPr lang="en-US" altLang="zh-CN" sz="1600" dirty="0">
                          <a:solidFill>
                            <a:schemeClr val="tx1"/>
                          </a:solidFill>
                          <a:latin typeface="方正银联黑简体" panose="02000000000000000000" pitchFamily="2" charset="-122"/>
                          <a:ea typeface="方正银联黑简体" panose="02000000000000000000" pitchFamily="2" charset="-122"/>
                        </a:rPr>
                        <a:t>27(68%)</a:t>
                      </a:r>
                      <a:endParaRPr lang="en-US" altLang="zh-CN" sz="1600" dirty="0">
                        <a:solidFill>
                          <a:schemeClr val="tx1"/>
                        </a:solidFill>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2(5%)</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1(3%)</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solidFill>
                            <a:schemeClr val="accent1"/>
                          </a:solidFill>
                          <a:latin typeface="方正银联黑简体" panose="02000000000000000000" pitchFamily="2" charset="-122"/>
                          <a:ea typeface="方正银联黑简体" panose="02000000000000000000" pitchFamily="2" charset="-122"/>
                        </a:rPr>
                        <a:t>10(25%)</a:t>
                      </a:r>
                      <a:endParaRPr lang="en-US" altLang="zh-CN" sz="1600" dirty="0">
                        <a:solidFill>
                          <a:schemeClr val="accent1"/>
                        </a:solidFill>
                        <a:latin typeface="方正银联黑简体" panose="02000000000000000000" pitchFamily="2" charset="-122"/>
                        <a:ea typeface="方正银联黑简体" panose="02000000000000000000" pitchFamily="2" charset="-122"/>
                      </a:endParaRPr>
                    </a:p>
                  </a:txBody>
                  <a:tcPr/>
                </a:tc>
              </a:tr>
            </a:tbl>
          </a:graphicData>
        </a:graphic>
      </p:graphicFrame>
      <p:sp>
        <p:nvSpPr>
          <p:cNvPr id="12" name="内容占位符 3"/>
          <p:cNvSpPr>
            <a:spLocks noGrp="1"/>
          </p:cNvSpPr>
          <p:nvPr/>
        </p:nvSpPr>
        <p:spPr>
          <a:xfrm>
            <a:off x="599896" y="980826"/>
            <a:ext cx="8098155" cy="827994"/>
          </a:xfrm>
          <a:prstGeom prst="rect">
            <a:avLst/>
          </a:prstGeom>
        </p:spPr>
        <p:txBody>
          <a:bodyPr vert="horz" lIns="91440" tIns="45720" rIns="91440" bIns="45720" rtlCol="0">
            <a:noAutofit/>
          </a:bodyPr>
          <a:lstStyle>
            <a:lvl1pPr marL="171450" indent="-171450" algn="l" defTabSz="685800" rtl="0" eaLnBrk="1" latinLnBrk="0" hangingPunct="1">
              <a:lnSpc>
                <a:spcPct val="150000"/>
              </a:lnSpc>
              <a:spcBef>
                <a:spcPts val="750"/>
              </a:spcBef>
              <a:spcAft>
                <a:spcPts val="25"/>
              </a:spcAft>
              <a:buClr>
                <a:srgbClr val="828282"/>
              </a:buClr>
              <a:buFont typeface="Wingdings" panose="05000000000000000000" pitchFamily="2" charset="2"/>
              <a:buChar char="n"/>
              <a:defRPr sz="2400" b="1" kern="1200">
                <a:solidFill>
                  <a:schemeClr val="tx1"/>
                </a:solidFill>
                <a:latin typeface="方正银联黑简体" panose="02000000000000000000" pitchFamily="2" charset="-122"/>
                <a:ea typeface="方正银联黑简体" panose="02000000000000000000" pitchFamily="2" charset="-122"/>
                <a:cs typeface="+mn-cs"/>
              </a:defRPr>
            </a:lvl1pPr>
            <a:lvl2pPr marL="514350" indent="-171450" algn="l" defTabSz="685800" rtl="0" eaLnBrk="1" latinLnBrk="0" hangingPunct="1">
              <a:lnSpc>
                <a:spcPct val="150000"/>
              </a:lnSpc>
              <a:spcBef>
                <a:spcPts val="375"/>
              </a:spcBef>
              <a:spcAft>
                <a:spcPts val="25"/>
              </a:spcAft>
              <a:buClr>
                <a:srgbClr val="828282"/>
              </a:buClr>
              <a:buFont typeface="Wingdings" panose="05000000000000000000" pitchFamily="2" charset="2"/>
              <a:buChar char="p"/>
              <a:defRPr sz="1800" kern="1200">
                <a:solidFill>
                  <a:schemeClr val="tx1"/>
                </a:solidFill>
                <a:latin typeface="方正银联黑简体" panose="02000000000000000000" pitchFamily="2" charset="-122"/>
                <a:ea typeface="方正银联黑简体" panose="02000000000000000000" pitchFamily="2" charset="-122"/>
                <a:cs typeface="+mn-cs"/>
              </a:defRPr>
            </a:lvl2pPr>
            <a:lvl3pPr marL="857250" indent="-171450" algn="l" defTabSz="685800" rtl="0" eaLnBrk="1" latinLnBrk="0" hangingPunct="1">
              <a:lnSpc>
                <a:spcPct val="150000"/>
              </a:lnSpc>
              <a:spcBef>
                <a:spcPts val="375"/>
              </a:spcBef>
              <a:spcAft>
                <a:spcPts val="25"/>
              </a:spcAft>
              <a:buClr>
                <a:srgbClr val="828282"/>
              </a:buClr>
              <a:buFont typeface="Arial" panose="020B0604020202090204" pitchFamily="34" charset="0"/>
              <a:buChar char="•"/>
              <a:defRPr sz="1800" kern="1200">
                <a:solidFill>
                  <a:schemeClr val="tx1"/>
                </a:solidFill>
                <a:latin typeface="方正银联黑简体" panose="02000000000000000000" pitchFamily="2" charset="-122"/>
                <a:ea typeface="方正银联黑简体" panose="02000000000000000000" pitchFamily="2" charset="-122"/>
                <a:cs typeface="+mn-cs"/>
              </a:defRPr>
            </a:lvl3pPr>
            <a:lvl4pPr marL="12001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4pPr>
            <a:lvl5pPr marL="1543050" indent="-171450" algn="l" defTabSz="685800" rtl="0" eaLnBrk="1" latinLnBrk="0" hangingPunct="1">
              <a:lnSpc>
                <a:spcPct val="150000"/>
              </a:lnSpc>
              <a:spcBef>
                <a:spcPts val="375"/>
              </a:spcBef>
              <a:spcAft>
                <a:spcPts val="25"/>
              </a:spcAft>
              <a:buFont typeface="Arial" panose="020B0604020202090204" pitchFamily="34" charset="0"/>
              <a:buChar char="•"/>
              <a:defRPr sz="1350" kern="1200">
                <a:solidFill>
                  <a:schemeClr val="tx1"/>
                </a:solidFill>
                <a:latin typeface="+mj-ea"/>
                <a:ea typeface="+mj-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fontAlgn="auto">
              <a:spcBef>
                <a:spcPts val="700"/>
              </a:spcBef>
              <a:spcAft>
                <a:spcPts val="0"/>
              </a:spcAft>
              <a:buClr>
                <a:schemeClr val="tx1"/>
              </a:buClr>
            </a:pPr>
            <a:r>
              <a:rPr lang="zh-CN" altLang="en-US" sz="1800" b="0" dirty="0">
                <a:cs typeface="方正银联黑简体" panose="02000000000000000000" pitchFamily="2" charset="-122"/>
                <a:sym typeface="+mn-ea"/>
              </a:rPr>
              <a:t>光大银行共有</a:t>
            </a:r>
            <a:r>
              <a:rPr lang="en-US" altLang="zh-CN" sz="1800" b="0" dirty="0">
                <a:cs typeface="方正银联黑简体" panose="02000000000000000000" pitchFamily="2" charset="-122"/>
                <a:sym typeface="+mn-ea"/>
              </a:rPr>
              <a:t>40</a:t>
            </a:r>
            <a:r>
              <a:rPr lang="zh-CN" altLang="en-US" sz="1800" b="0" dirty="0">
                <a:cs typeface="方正银联黑简体" panose="02000000000000000000" pitchFamily="2" charset="-122"/>
                <a:sym typeface="+mn-ea"/>
              </a:rPr>
              <a:t>项营销活动，其中交易促动类活动占据主要位置。但</a:t>
            </a:r>
            <a:r>
              <a:rPr lang="zh-CN" altLang="en-US" sz="1800" b="0" dirty="0">
                <a:solidFill>
                  <a:schemeClr val="accent1"/>
                </a:solidFill>
                <a:cs typeface="方正银联黑简体" panose="02000000000000000000" pitchFamily="2" charset="-122"/>
                <a:sym typeface="+mn-ea"/>
              </a:rPr>
              <a:t>首绑首刷类活动</a:t>
            </a:r>
            <a:r>
              <a:rPr lang="zh-CN" altLang="en-US" sz="1800" b="0" dirty="0">
                <a:cs typeface="方正银联黑简体" panose="02000000000000000000" pitchFamily="2" charset="-122"/>
                <a:sym typeface="+mn-ea"/>
              </a:rPr>
              <a:t>的数量占比高于其他多数银行。</a:t>
            </a:r>
            <a:endParaRPr sz="1800" b="0" dirty="0">
              <a:cs typeface="方正银联黑简体" panose="02000000000000000000" pitchFamily="2" charset="-122"/>
              <a:sym typeface="+mn-ea"/>
            </a:endParaRPr>
          </a:p>
        </p:txBody>
      </p:sp>
      <p:graphicFrame>
        <p:nvGraphicFramePr>
          <p:cNvPr id="14" name="表格 13"/>
          <p:cNvGraphicFramePr/>
          <p:nvPr/>
        </p:nvGraphicFramePr>
        <p:xfrm>
          <a:off x="612534" y="3429000"/>
          <a:ext cx="7918929" cy="670560"/>
        </p:xfrm>
        <a:graphic>
          <a:graphicData uri="http://schemas.openxmlformats.org/drawingml/2006/table">
            <a:tbl>
              <a:tblPr firstRow="1" bandRow="1">
                <a:tableStyleId>{00A15C55-8517-42AA-B614-E9B94910E393}</a:tableStyleId>
              </a:tblPr>
              <a:tblGrid>
                <a:gridCol w="1583786"/>
                <a:gridCol w="1575127"/>
                <a:gridCol w="1592444"/>
                <a:gridCol w="1583786"/>
                <a:gridCol w="1583786"/>
              </a:tblGrid>
              <a:tr h="260264">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票券折扣</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票券礼品</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立减金</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满减</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商城折扣</a:t>
                      </a:r>
                      <a:endParaRPr lang="zh-CN" altLang="en-US" sz="1600" dirty="0">
                        <a:latin typeface="方正银联黑简体" panose="02000000000000000000" pitchFamily="2" charset="-122"/>
                        <a:ea typeface="方正银联黑简体" panose="02000000000000000000" pitchFamily="2" charset="-122"/>
                      </a:endParaRPr>
                    </a:p>
                  </a:txBody>
                  <a:tcPr/>
                </a:tc>
              </a:tr>
              <a:tr h="260264">
                <a:tc>
                  <a:txBody>
                    <a:bodyPr/>
                    <a:lstStyle/>
                    <a:p>
                      <a:pPr algn="ctr">
                        <a:buNone/>
                      </a:pPr>
                      <a:r>
                        <a:rPr lang="en-US" altLang="zh-CN" sz="1600" dirty="0">
                          <a:solidFill>
                            <a:schemeClr val="accent1"/>
                          </a:solidFill>
                          <a:latin typeface="方正银联黑简体" panose="02000000000000000000" pitchFamily="2" charset="-122"/>
                          <a:ea typeface="方正银联黑简体" panose="02000000000000000000" pitchFamily="2" charset="-122"/>
                        </a:rPr>
                        <a:t>4</a:t>
                      </a:r>
                      <a:endParaRPr lang="en-US" altLang="zh-CN" sz="1600" dirty="0">
                        <a:solidFill>
                          <a:schemeClr val="accent1"/>
                        </a:solidFill>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2</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2</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solidFill>
                            <a:schemeClr val="tx1"/>
                          </a:solidFill>
                          <a:latin typeface="方正银联黑简体" panose="02000000000000000000" pitchFamily="2" charset="-122"/>
                          <a:ea typeface="方正银联黑简体" panose="02000000000000000000" pitchFamily="2" charset="-122"/>
                        </a:rPr>
                        <a:t>1</a:t>
                      </a:r>
                      <a:endParaRPr lang="en-US" altLang="zh-CN" sz="1600" dirty="0">
                        <a:solidFill>
                          <a:schemeClr val="tx1"/>
                        </a:solidFill>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solidFill>
                            <a:schemeClr val="tx1"/>
                          </a:solidFill>
                          <a:latin typeface="方正银联黑简体" panose="02000000000000000000" pitchFamily="2" charset="-122"/>
                          <a:ea typeface="方正银联黑简体" panose="02000000000000000000" pitchFamily="2" charset="-122"/>
                        </a:rPr>
                        <a:t>1</a:t>
                      </a:r>
                      <a:endParaRPr lang="en-US" altLang="zh-CN" sz="1600" dirty="0">
                        <a:solidFill>
                          <a:schemeClr val="tx1"/>
                        </a:solidFill>
                        <a:latin typeface="方正银联黑简体" panose="02000000000000000000" pitchFamily="2" charset="-122"/>
                        <a:ea typeface="方正银联黑简体" panose="02000000000000000000" pitchFamily="2" charset="-122"/>
                      </a:endParaRPr>
                    </a:p>
                  </a:txBody>
                  <a:tcPr/>
                </a:tc>
              </a:tr>
            </a:tbl>
          </a:graphicData>
        </a:graphic>
      </p:graphicFrame>
      <p:sp>
        <p:nvSpPr>
          <p:cNvPr id="4" name="矩形 3"/>
          <p:cNvSpPr/>
          <p:nvPr/>
        </p:nvSpPr>
        <p:spPr>
          <a:xfrm>
            <a:off x="522922" y="2531793"/>
            <a:ext cx="8098155" cy="923330"/>
          </a:xfrm>
          <a:prstGeom prst="rect">
            <a:avLst/>
          </a:prstGeom>
        </p:spPr>
        <p:txBody>
          <a:bodyPr wrap="square">
            <a:spAutoFit/>
          </a:bodyPr>
          <a:lstStyle/>
          <a:p>
            <a:pPr marL="285750" indent="-285750">
              <a:buFont typeface="Wingdings" panose="05000000000000000000" charset="0"/>
              <a:buChar char=""/>
            </a:pPr>
            <a:r>
              <a:rPr lang="zh-CN" altLang="en-US" sz="1800" dirty="0">
                <a:ea typeface="方正银联黑简体" panose="02000000000000000000" pitchFamily="2" charset="-122"/>
              </a:rPr>
              <a:t>首绑首刷活动扩展到全场景，既有在微信、支付宝等第三方平台上绑定民生卡又有与沃尔玛、奈雪、京东、全家等推出联名卡，而在活动形式上，</a:t>
            </a:r>
            <a:r>
              <a:rPr lang="zh-CN" altLang="en-US" sz="1800" dirty="0">
                <a:solidFill>
                  <a:schemeClr val="accent1"/>
                </a:solidFill>
                <a:ea typeface="方正银联黑简体" panose="02000000000000000000" pitchFamily="2" charset="-122"/>
              </a:rPr>
              <a:t>票券折扣</a:t>
            </a:r>
            <a:r>
              <a:rPr lang="zh-CN" altLang="en-US" sz="1800" dirty="0">
                <a:ea typeface="方正银联黑简体" panose="02000000000000000000" pitchFamily="2" charset="-122"/>
              </a:rPr>
              <a:t>占主要位置。</a:t>
            </a:r>
            <a:endParaRPr lang="en-US" altLang="zh-CN" sz="1800" dirty="0">
              <a:ea typeface="方正银联黑简体" panose="02000000000000000000" pitchFamily="2" charset="-122"/>
            </a:endParaRPr>
          </a:p>
        </p:txBody>
      </p:sp>
      <p:sp>
        <p:nvSpPr>
          <p:cNvPr id="16" name="矩形 15"/>
          <p:cNvSpPr/>
          <p:nvPr/>
        </p:nvSpPr>
        <p:spPr>
          <a:xfrm>
            <a:off x="507035" y="4119605"/>
            <a:ext cx="8098155" cy="646331"/>
          </a:xfrm>
          <a:prstGeom prst="rect">
            <a:avLst/>
          </a:prstGeom>
        </p:spPr>
        <p:txBody>
          <a:bodyPr wrap="square">
            <a:spAutoFit/>
          </a:bodyPr>
          <a:lstStyle/>
          <a:p>
            <a:pPr marL="285750" indent="-285750">
              <a:buFont typeface="Wingdings" panose="05000000000000000000" charset="0"/>
              <a:buChar char=""/>
            </a:pPr>
            <a:r>
              <a:rPr lang="zh-CN" altLang="en-US" sz="1800" dirty="0">
                <a:ea typeface="方正银联黑简体" panose="02000000000000000000" pitchFamily="2" charset="-122"/>
              </a:rPr>
              <a:t>在支付方式上，银联渠道占据</a:t>
            </a:r>
            <a:r>
              <a:rPr lang="zh-CN" altLang="en-US" sz="1800" dirty="0">
                <a:latin typeface="+mn-ea"/>
                <a:cs typeface="+mn-ea"/>
              </a:rPr>
              <a:t>不小的比重，达到</a:t>
            </a:r>
            <a:r>
              <a:rPr lang="zh-CN" altLang="en-US" sz="1800" dirty="0">
                <a:solidFill>
                  <a:schemeClr val="accent1"/>
                </a:solidFill>
                <a:latin typeface="+mn-ea"/>
                <a:cs typeface="+mn-ea"/>
              </a:rPr>
              <a:t>30%</a:t>
            </a:r>
            <a:r>
              <a:rPr lang="zh-CN" altLang="en-US" sz="1800" dirty="0">
                <a:latin typeface="+mn-ea"/>
                <a:cs typeface="+mn-ea"/>
              </a:rPr>
              <a:t>，观察其活动内容，涉及到场景主要为大额分期、餐饮与住宿。</a:t>
            </a:r>
            <a:endParaRPr lang="en-US" altLang="zh-CN" sz="1800" dirty="0">
              <a:ea typeface="方正银联黑简体" panose="02000000000000000000" pitchFamily="2" charset="-122"/>
            </a:endParaRPr>
          </a:p>
        </p:txBody>
      </p:sp>
      <p:graphicFrame>
        <p:nvGraphicFramePr>
          <p:cNvPr id="17" name="表格 16"/>
          <p:cNvGraphicFramePr/>
          <p:nvPr/>
        </p:nvGraphicFramePr>
        <p:xfrm>
          <a:off x="564904" y="4785981"/>
          <a:ext cx="7918929" cy="670560"/>
        </p:xfrm>
        <a:graphic>
          <a:graphicData uri="http://schemas.openxmlformats.org/drawingml/2006/table">
            <a:tbl>
              <a:tblPr firstRow="1" bandRow="1">
                <a:tableStyleId>{00A15C55-8517-42AA-B614-E9B94910E393}</a:tableStyleId>
              </a:tblPr>
              <a:tblGrid>
                <a:gridCol w="1583786"/>
                <a:gridCol w="1575127"/>
                <a:gridCol w="1592444"/>
                <a:gridCol w="1583786"/>
                <a:gridCol w="1583786"/>
              </a:tblGrid>
              <a:tr h="260264">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银行自收单</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银联渠道</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第三方支付</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外卡</a:t>
                      </a:r>
                      <a:endParaRPr lang="zh-CN" altLang="en-US"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zh-CN" altLang="en-US" sz="1600" dirty="0">
                          <a:latin typeface="方正银联黑简体" panose="02000000000000000000" pitchFamily="2" charset="-122"/>
                          <a:ea typeface="方正银联黑简体" panose="02000000000000000000" pitchFamily="2" charset="-122"/>
                        </a:rPr>
                        <a:t>不限</a:t>
                      </a:r>
                      <a:endParaRPr lang="zh-CN" altLang="en-US" sz="1600" dirty="0">
                        <a:latin typeface="方正银联黑简体" panose="02000000000000000000" pitchFamily="2" charset="-122"/>
                        <a:ea typeface="方正银联黑简体" panose="02000000000000000000" pitchFamily="2" charset="-122"/>
                      </a:endParaRPr>
                    </a:p>
                  </a:txBody>
                  <a:tcPr/>
                </a:tc>
              </a:tr>
              <a:tr h="260264">
                <a:tc>
                  <a:txBody>
                    <a:bodyPr/>
                    <a:lstStyle/>
                    <a:p>
                      <a:pPr algn="ctr">
                        <a:buNone/>
                      </a:pPr>
                      <a:r>
                        <a:rPr lang="en-US" altLang="zh-CN" sz="1600" dirty="0">
                          <a:solidFill>
                            <a:schemeClr val="tx1"/>
                          </a:solidFill>
                          <a:latin typeface="方正银联黑简体" panose="02000000000000000000" pitchFamily="2" charset="-122"/>
                          <a:ea typeface="方正银联黑简体" panose="02000000000000000000" pitchFamily="2" charset="-122"/>
                        </a:rPr>
                        <a:t>13(33%)</a:t>
                      </a:r>
                      <a:endParaRPr lang="en-US" altLang="zh-CN" sz="1600" dirty="0">
                        <a:solidFill>
                          <a:schemeClr val="tx1"/>
                        </a:solidFill>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solidFill>
                            <a:schemeClr val="accent1"/>
                          </a:solidFill>
                          <a:latin typeface="方正银联黑简体" panose="02000000000000000000" pitchFamily="2" charset="-122"/>
                          <a:ea typeface="方正银联黑简体" panose="02000000000000000000" pitchFamily="2" charset="-122"/>
                        </a:rPr>
                        <a:t>12(30%)</a:t>
                      </a:r>
                      <a:endParaRPr lang="en-US" altLang="zh-CN" sz="1600" dirty="0">
                        <a:solidFill>
                          <a:schemeClr val="accent1"/>
                        </a:solidFill>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latin typeface="方正银联黑简体" panose="02000000000000000000" pitchFamily="2" charset="-122"/>
                          <a:ea typeface="方正银联黑简体" panose="02000000000000000000" pitchFamily="2" charset="-122"/>
                        </a:rPr>
                        <a:t>11(28%)</a:t>
                      </a:r>
                      <a:endParaRPr lang="en-US" altLang="zh-CN" sz="1600" dirty="0">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solidFill>
                            <a:schemeClr val="tx1"/>
                          </a:solidFill>
                          <a:latin typeface="方正银联黑简体" panose="02000000000000000000" pitchFamily="2" charset="-122"/>
                          <a:ea typeface="方正银联黑简体" panose="02000000000000000000" pitchFamily="2" charset="-122"/>
                        </a:rPr>
                        <a:t>3(8%)</a:t>
                      </a:r>
                      <a:endParaRPr lang="en-US" altLang="zh-CN" sz="1600" dirty="0">
                        <a:solidFill>
                          <a:schemeClr val="tx1"/>
                        </a:solidFill>
                        <a:latin typeface="方正银联黑简体" panose="02000000000000000000" pitchFamily="2" charset="-122"/>
                        <a:ea typeface="方正银联黑简体" panose="02000000000000000000" pitchFamily="2" charset="-122"/>
                      </a:endParaRPr>
                    </a:p>
                  </a:txBody>
                  <a:tcPr/>
                </a:tc>
                <a:tc>
                  <a:txBody>
                    <a:bodyPr/>
                    <a:lstStyle/>
                    <a:p>
                      <a:pPr algn="ctr">
                        <a:buNone/>
                      </a:pPr>
                      <a:r>
                        <a:rPr lang="en-US" altLang="zh-CN" sz="1600" dirty="0">
                          <a:solidFill>
                            <a:schemeClr val="tx1"/>
                          </a:solidFill>
                          <a:latin typeface="方正银联黑简体" panose="02000000000000000000" pitchFamily="2" charset="-122"/>
                          <a:ea typeface="方正银联黑简体" panose="02000000000000000000" pitchFamily="2" charset="-122"/>
                        </a:rPr>
                        <a:t>1(3%)</a:t>
                      </a:r>
                      <a:endParaRPr lang="en-US" altLang="zh-CN" sz="1600" dirty="0">
                        <a:solidFill>
                          <a:schemeClr val="tx1"/>
                        </a:solidFill>
                        <a:latin typeface="方正银联黑简体" panose="02000000000000000000" pitchFamily="2" charset="-122"/>
                        <a:ea typeface="方正银联黑简体" panose="02000000000000000000" pitchFamily="2" charset="-122"/>
                      </a:endParaRPr>
                    </a:p>
                  </a:txBody>
                  <a:tcPr/>
                </a:tc>
              </a:tr>
            </a:tbl>
          </a:graphicData>
        </a:graphic>
      </p:graphicFrame>
      <p:sp>
        <p:nvSpPr>
          <p:cNvPr id="6" name="矩形 5"/>
          <p:cNvSpPr/>
          <p:nvPr/>
        </p:nvSpPr>
        <p:spPr>
          <a:xfrm>
            <a:off x="507035" y="5476586"/>
            <a:ext cx="8568952" cy="1200329"/>
          </a:xfrm>
          <a:prstGeom prst="rect">
            <a:avLst/>
          </a:prstGeom>
        </p:spPr>
        <p:txBody>
          <a:bodyPr wrap="square">
            <a:spAutoFit/>
          </a:bodyPr>
          <a:lstStyle/>
          <a:p>
            <a:r>
              <a:rPr lang="zh-CN" altLang="en-US" sz="1800" dirty="0">
                <a:latin typeface="+mn-ea"/>
                <a:ea typeface="+mn-ea"/>
                <a:cs typeface="+mn-ea"/>
              </a:rPr>
              <a:t>与银联的合作可能在于:</a:t>
            </a:r>
            <a:endParaRPr lang="zh-CN" altLang="en-US" sz="1800" dirty="0">
              <a:latin typeface="+mn-ea"/>
              <a:ea typeface="+mn-ea"/>
              <a:cs typeface="+mn-ea"/>
            </a:endParaRPr>
          </a:p>
          <a:p>
            <a:pPr marL="285750" indent="-285750">
              <a:buFont typeface="Wingdings" panose="05000000000000000000" charset="0"/>
              <a:buChar char=""/>
            </a:pPr>
            <a:r>
              <a:rPr lang="zh-CN" altLang="en-US" sz="1800" dirty="0">
                <a:solidFill>
                  <a:schemeClr val="accent1"/>
                </a:solidFill>
                <a:latin typeface="+mn-ea"/>
                <a:ea typeface="+mn-ea"/>
                <a:cs typeface="+mn-ea"/>
              </a:rPr>
              <a:t>云闪付首绑推出优惠活动，</a:t>
            </a:r>
            <a:r>
              <a:rPr lang="zh-CN" altLang="en-US" sz="1800" dirty="0">
                <a:latin typeface="+mn-ea"/>
                <a:ea typeface="+mn-ea"/>
                <a:cs typeface="+mn-ea"/>
              </a:rPr>
              <a:t>使得新用户在享受光大推出的首绑首刷活动基础上享受二次优惠。</a:t>
            </a:r>
            <a:endParaRPr lang="zh-CN" altLang="en-US" sz="1800" dirty="0">
              <a:latin typeface="+mn-ea"/>
              <a:ea typeface="+mn-ea"/>
              <a:cs typeface="+mn-ea"/>
            </a:endParaRPr>
          </a:p>
          <a:p>
            <a:pPr marL="285750" indent="-285750">
              <a:buFont typeface="Wingdings" panose="05000000000000000000" charset="0"/>
              <a:buChar char=""/>
            </a:pPr>
            <a:r>
              <a:rPr lang="zh-CN" altLang="en-US" sz="1800" dirty="0">
                <a:solidFill>
                  <a:schemeClr val="accent1"/>
                </a:solidFill>
                <a:latin typeface="+mn-ea"/>
                <a:ea typeface="+mn-ea"/>
                <a:cs typeface="+mn-ea"/>
              </a:rPr>
              <a:t>继续巩固线下场景的合作模式</a:t>
            </a:r>
            <a:r>
              <a:rPr lang="zh-CN" altLang="en-US" sz="1800" dirty="0">
                <a:latin typeface="+mn-ea"/>
                <a:ea typeface="+mn-ea"/>
                <a:cs typeface="+mn-ea"/>
              </a:rPr>
              <a:t>，推进餐饮领域的合作。</a:t>
            </a:r>
            <a:endParaRPr lang="zh-CN" altLang="en-US" sz="1800" dirty="0">
              <a:latin typeface="+mn-ea"/>
              <a:ea typeface="+mn-ea"/>
              <a:cs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p:cNvSpPr txBox="1"/>
          <p:nvPr/>
        </p:nvSpPr>
        <p:spPr>
          <a:xfrm>
            <a:off x="647564" y="368660"/>
            <a:ext cx="1107996" cy="646331"/>
          </a:xfrm>
          <a:prstGeom prst="rect">
            <a:avLst/>
          </a:prstGeom>
          <a:noFill/>
        </p:spPr>
        <p:txBody>
          <a:bodyPr wrap="none" rtlCol="0">
            <a:spAutoFit/>
          </a:bodyPr>
          <a:lstStyle/>
          <a:p>
            <a:pPr>
              <a:spcAft>
                <a:spcPts val="600"/>
              </a:spcAft>
            </a:pPr>
            <a:r>
              <a:rPr lang="zh-CN" altLang="en-US" sz="3600" dirty="0">
                <a:solidFill>
                  <a:srgbClr val="828282"/>
                </a:solidFill>
                <a:latin typeface="方正银联黑简体" panose="02000000000000000000" pitchFamily="2" charset="-122"/>
                <a:ea typeface="方正银联黑简体" panose="02000000000000000000" pitchFamily="2" charset="-122"/>
              </a:rPr>
              <a:t>目录</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p:cNvSpPr txBox="1"/>
          <p:nvPr/>
        </p:nvSpPr>
        <p:spPr>
          <a:xfrm>
            <a:off x="647564" y="368660"/>
            <a:ext cx="2492990" cy="646331"/>
          </a:xfrm>
          <a:prstGeom prst="rect">
            <a:avLst/>
          </a:prstGeom>
          <a:noFill/>
        </p:spPr>
        <p:txBody>
          <a:bodyPr wrap="none" rtlCol="0">
            <a:spAutoFit/>
          </a:bodyPr>
          <a:lstStyle/>
          <a:p>
            <a:pPr>
              <a:spcAft>
                <a:spcPts val="600"/>
              </a:spcAft>
            </a:pPr>
            <a:r>
              <a:rPr lang="zh-CN" altLang="en-US" sz="3600" dirty="0">
                <a:solidFill>
                  <a:srgbClr val="828282"/>
                </a:solidFill>
                <a:latin typeface="方正银联黑简体" panose="02000000000000000000" pitchFamily="2" charset="-122"/>
                <a:ea typeface="方正银联黑简体" panose="02000000000000000000" pitchFamily="2" charset="-122"/>
              </a:rPr>
              <a:t>总结与建议</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sp>
        <p:nvSpPr>
          <p:cNvPr id="4" name="文本框 3"/>
          <p:cNvSpPr txBox="1"/>
          <p:nvPr/>
        </p:nvSpPr>
        <p:spPr>
          <a:xfrm>
            <a:off x="651823" y="1160748"/>
            <a:ext cx="8174355" cy="3970318"/>
          </a:xfrm>
          <a:prstGeom prst="rect">
            <a:avLst/>
          </a:prstGeom>
          <a:noFill/>
        </p:spPr>
        <p:txBody>
          <a:bodyPr wrap="square" rtlCol="0">
            <a:spAutoFit/>
          </a:bodyPr>
          <a:lstStyle/>
          <a:p>
            <a:pPr marL="0" indent="0" algn="l">
              <a:buFont typeface="Wingdings" panose="05000000000000000000" charset="0"/>
              <a:buNone/>
            </a:pPr>
            <a:r>
              <a:rPr lang="zh-CN" altLang="en-US" sz="1800" dirty="0">
                <a:ea typeface="方正银联黑简体" panose="02000000000000000000" pitchFamily="2" charset="-122"/>
              </a:rPr>
              <a:t>当前在</a:t>
            </a:r>
            <a:r>
              <a:rPr lang="en-US" altLang="zh-CN" sz="1800" dirty="0">
                <a:ea typeface="方正银联黑简体" panose="02000000000000000000" pitchFamily="2" charset="-122"/>
              </a:rPr>
              <a:t>AT</a:t>
            </a:r>
            <a:r>
              <a:rPr lang="zh-CN" altLang="en-US" sz="1800" dirty="0">
                <a:ea typeface="方正银联黑简体" panose="02000000000000000000" pitchFamily="2" charset="-122"/>
              </a:rPr>
              <a:t>以及其他第三方支付（京东、美团）占据了用户在线上与线下全场景支付大头市场份额的背景下，商业银行选择从以下方面展开其营销活动：</a:t>
            </a:r>
            <a:endParaRPr lang="en-US" altLang="zh-CN"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与综合类、垂直类</a:t>
            </a:r>
            <a:r>
              <a:rPr lang="zh-CN" altLang="en-US" sz="1800" dirty="0">
                <a:solidFill>
                  <a:srgbClr val="FF0000"/>
                </a:solidFill>
                <a:ea typeface="方正银联黑简体" panose="02000000000000000000" pitchFamily="2" charset="-122"/>
              </a:rPr>
              <a:t>电商平台</a:t>
            </a:r>
            <a:r>
              <a:rPr lang="zh-CN" altLang="en-US" sz="1800" dirty="0">
                <a:ea typeface="方正银联黑简体" panose="02000000000000000000" pitchFamily="2" charset="-122"/>
              </a:rPr>
              <a:t>（淘宝、拼多多、携程等）开展合作，利用其流量优势搭建其支付</a:t>
            </a:r>
            <a:r>
              <a:rPr lang="en-US" altLang="zh-CN" sz="1800" dirty="0">
                <a:ea typeface="方正银联黑简体" panose="02000000000000000000" pitchFamily="2" charset="-122"/>
              </a:rPr>
              <a:t>(</a:t>
            </a:r>
            <a:r>
              <a:rPr lang="zh-CN" altLang="en-US" sz="1800" dirty="0">
                <a:ea typeface="方正银联黑简体" panose="02000000000000000000" pitchFamily="2" charset="-122"/>
              </a:rPr>
              <a:t>绑卡、办卡</a:t>
            </a:r>
            <a:r>
              <a:rPr lang="en-US" altLang="zh-CN" sz="1800" dirty="0">
                <a:ea typeface="方正银联黑简体" panose="02000000000000000000" pitchFamily="2" charset="-122"/>
              </a:rPr>
              <a:t>)</a:t>
            </a:r>
            <a:r>
              <a:rPr lang="zh-CN" altLang="en-US" sz="1800" dirty="0">
                <a:ea typeface="方正银联黑简体" panose="02000000000000000000" pitchFamily="2" charset="-122"/>
              </a:rPr>
              <a:t>入口，提高其刷卡交易量；</a:t>
            </a:r>
            <a:endParaRPr lang="en-US" altLang="zh-CN"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在其银行</a:t>
            </a:r>
            <a:r>
              <a:rPr lang="en-US" altLang="zh-CN" sz="1800" dirty="0">
                <a:ea typeface="方正银联黑简体" panose="02000000000000000000" pitchFamily="2" charset="-122"/>
              </a:rPr>
              <a:t>APP</a:t>
            </a:r>
            <a:r>
              <a:rPr lang="zh-CN" altLang="en-US" sz="1800" dirty="0">
                <a:ea typeface="方正银联黑简体" panose="02000000000000000000" pitchFamily="2" charset="-122"/>
              </a:rPr>
              <a:t>内部开展内置商城折扣、生活缴费满减、电子产品分期免手续费、积分抵现等方式来提高其银行</a:t>
            </a:r>
            <a:r>
              <a:rPr lang="en-US" altLang="zh-CN" sz="1800" dirty="0">
                <a:ea typeface="方正银联黑简体" panose="02000000000000000000" pitchFamily="2" charset="-122"/>
              </a:rPr>
              <a:t>APP</a:t>
            </a:r>
            <a:r>
              <a:rPr lang="zh-CN" altLang="en-US" sz="1800" dirty="0">
                <a:ea typeface="方正银联黑简体" panose="02000000000000000000" pitchFamily="2" charset="-122"/>
              </a:rPr>
              <a:t>活跃度与留存度；</a:t>
            </a:r>
            <a:endParaRPr lang="en-US" altLang="zh-CN"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线下大额场景</a:t>
            </a:r>
            <a:r>
              <a:rPr lang="zh-CN" altLang="en-US" sz="1800" dirty="0">
                <a:solidFill>
                  <a:srgbClr val="FF0000"/>
                </a:solidFill>
                <a:ea typeface="方正银联黑简体" panose="02000000000000000000" pitchFamily="2" charset="-122"/>
              </a:rPr>
              <a:t>分期优惠</a:t>
            </a:r>
            <a:r>
              <a:rPr lang="zh-CN" altLang="en-US" sz="1800" dirty="0">
                <a:ea typeface="方正银联黑简体" panose="02000000000000000000" pitchFamily="2" charset="-122"/>
              </a:rPr>
              <a:t>活动，例如汽车；</a:t>
            </a:r>
            <a:endParaRPr lang="en-US" altLang="zh-CN"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境外线下消费刷银联卡或者外卡给予优惠。</a:t>
            </a:r>
            <a:endParaRPr lang="en-US" altLang="zh-CN" sz="1800" dirty="0">
              <a:ea typeface="方正银联黑简体" panose="02000000000000000000" pitchFamily="2" charset="-122"/>
            </a:endParaRPr>
          </a:p>
          <a:p>
            <a:pPr marL="285750" indent="-285750" algn="l">
              <a:buFont typeface="Wingdings" panose="05000000000000000000" pitchFamily="2" charset="2"/>
              <a:buChar char="n"/>
            </a:pPr>
            <a:endParaRPr lang="en-US" altLang="zh-CN" sz="1800" dirty="0">
              <a:ea typeface="方正银联黑简体" panose="02000000000000000000" pitchFamily="2" charset="-122"/>
            </a:endParaRPr>
          </a:p>
          <a:p>
            <a:pPr algn="l"/>
            <a:r>
              <a:rPr lang="zh-CN" altLang="en-US" sz="1800" dirty="0">
                <a:ea typeface="方正银联黑简体" panose="02000000000000000000" pitchFamily="2" charset="-122"/>
              </a:rPr>
              <a:t>而银联在与商业银行的合作主要聚焦于以下方面：</a:t>
            </a:r>
            <a:endParaRPr lang="en-US" altLang="zh-CN"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云闪付</a:t>
            </a:r>
            <a:r>
              <a:rPr lang="en-US" altLang="zh-CN" sz="1800" dirty="0">
                <a:ea typeface="方正银联黑简体" panose="02000000000000000000" pitchFamily="2" charset="-122"/>
              </a:rPr>
              <a:t>APP</a:t>
            </a:r>
            <a:r>
              <a:rPr lang="zh-CN" altLang="en-US" sz="1800" dirty="0">
                <a:solidFill>
                  <a:srgbClr val="FF0000"/>
                </a:solidFill>
                <a:ea typeface="方正银联黑简体" panose="02000000000000000000" pitchFamily="2" charset="-122"/>
              </a:rPr>
              <a:t>绑卡</a:t>
            </a:r>
            <a:r>
              <a:rPr lang="zh-CN" altLang="en-US" sz="1800" dirty="0">
                <a:ea typeface="方正银联黑简体" panose="02000000000000000000" pitchFamily="2" charset="-122"/>
              </a:rPr>
              <a:t>；</a:t>
            </a:r>
            <a:endParaRPr lang="en-US" altLang="zh-CN"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线下餐饮（星巴克）、商超（全家）场景下云闪付</a:t>
            </a:r>
            <a:r>
              <a:rPr lang="en-US" altLang="zh-CN" sz="1800" dirty="0">
                <a:ea typeface="方正银联黑简体" panose="02000000000000000000" pitchFamily="2" charset="-122"/>
              </a:rPr>
              <a:t>APP</a:t>
            </a:r>
            <a:r>
              <a:rPr lang="zh-CN" altLang="en-US" sz="1800" dirty="0">
                <a:ea typeface="方正银联黑简体" panose="02000000000000000000" pitchFamily="2" charset="-122"/>
              </a:rPr>
              <a:t>主被扫；</a:t>
            </a:r>
            <a:endParaRPr lang="en-US" altLang="zh-CN"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线下银联渠道（银联卡、云闪付</a:t>
            </a:r>
            <a:r>
              <a:rPr lang="en-US" altLang="zh-CN" sz="1800" dirty="0">
                <a:ea typeface="方正银联黑简体" panose="02000000000000000000" pitchFamily="2" charset="-122"/>
              </a:rPr>
              <a:t>APP</a:t>
            </a:r>
            <a:r>
              <a:rPr lang="zh-CN" altLang="en-US" sz="1800" dirty="0">
                <a:ea typeface="方正银联黑简体" panose="02000000000000000000" pitchFamily="2" charset="-122"/>
              </a:rPr>
              <a:t>、银联闪付）大额消费分期。</a:t>
            </a:r>
            <a:endParaRPr lang="en-US" altLang="zh-CN" sz="1800" dirty="0">
              <a:ea typeface="方正银联黑简体" panose="02000000000000000000" pitchFamily="2" charset="-122"/>
            </a:endParaRPr>
          </a:p>
          <a:p>
            <a:pPr marL="0" indent="0" algn="l">
              <a:buFont typeface="Wingdings" panose="05000000000000000000" charset="0"/>
              <a:buNone/>
            </a:pPr>
            <a:endParaRPr lang="zh-CN" altLang="en-US" sz="1800" dirty="0">
              <a:latin typeface="+mn-ea"/>
              <a:cs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p:cNvSpPr txBox="1"/>
          <p:nvPr/>
        </p:nvSpPr>
        <p:spPr>
          <a:xfrm>
            <a:off x="647564" y="368660"/>
            <a:ext cx="2492990" cy="646331"/>
          </a:xfrm>
          <a:prstGeom prst="rect">
            <a:avLst/>
          </a:prstGeom>
          <a:noFill/>
        </p:spPr>
        <p:txBody>
          <a:bodyPr wrap="none" rtlCol="0">
            <a:spAutoFit/>
          </a:bodyPr>
          <a:lstStyle/>
          <a:p>
            <a:pPr>
              <a:spcAft>
                <a:spcPts val="600"/>
              </a:spcAft>
            </a:pPr>
            <a:r>
              <a:rPr lang="zh-CN" altLang="en-US" sz="3600" dirty="0">
                <a:solidFill>
                  <a:srgbClr val="828282"/>
                </a:solidFill>
                <a:latin typeface="方正银联黑简体" panose="02000000000000000000" pitchFamily="2" charset="-122"/>
                <a:ea typeface="方正银联黑简体" panose="02000000000000000000" pitchFamily="2" charset="-122"/>
              </a:rPr>
              <a:t>总结与建议</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sp>
        <p:nvSpPr>
          <p:cNvPr id="4" name="文本框 3"/>
          <p:cNvSpPr txBox="1"/>
          <p:nvPr/>
        </p:nvSpPr>
        <p:spPr>
          <a:xfrm>
            <a:off x="597657" y="2348880"/>
            <a:ext cx="8174355" cy="2306955"/>
          </a:xfrm>
          <a:prstGeom prst="rect">
            <a:avLst/>
          </a:prstGeom>
          <a:noFill/>
        </p:spPr>
        <p:txBody>
          <a:bodyPr wrap="square" rtlCol="0">
            <a:spAutoFit/>
          </a:bodyPr>
          <a:lstStyle/>
          <a:p>
            <a:pPr marL="0" indent="0" algn="l">
              <a:buFont typeface="Wingdings" panose="05000000000000000000" charset="0"/>
              <a:buNone/>
            </a:pPr>
            <a:r>
              <a:rPr lang="zh-CN" altLang="en-US" sz="1800" dirty="0">
                <a:ea typeface="方正银联黑简体" panose="02000000000000000000" pitchFamily="2" charset="-122"/>
              </a:rPr>
              <a:t>银联未来与商业银行的合作可能在于：</a:t>
            </a:r>
            <a:endParaRPr lang="zh-CN" altLang="en-US"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继续开展云闪付APP绑卡活动，提高云闪付APP内的</a:t>
            </a:r>
            <a:r>
              <a:rPr lang="zh-CN" altLang="en-US" sz="1800" dirty="0">
                <a:solidFill>
                  <a:schemeClr val="accent1"/>
                </a:solidFill>
                <a:ea typeface="方正银联黑简体" panose="02000000000000000000" pitchFamily="2" charset="-122"/>
              </a:rPr>
              <a:t>绑卡量</a:t>
            </a:r>
            <a:r>
              <a:rPr lang="zh-CN" altLang="en-US" sz="1800" dirty="0">
                <a:ea typeface="方正银联黑简体" panose="02000000000000000000" pitchFamily="2" charset="-122"/>
              </a:rPr>
              <a:t>、日活与留存；</a:t>
            </a:r>
            <a:endParaRPr lang="zh-CN" altLang="en-US"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在线下商超便利发力，由于商超内借助收钱吧等支付整合平台实现了主扫与被扫的统一，该行为减少了用户使用云闪付的负担，因此在商超便利场景下开展一定营销活动；</a:t>
            </a:r>
            <a:endParaRPr lang="zh-CN" altLang="en-US"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利用自身的商户资源根据不同银行的营销活动特色联合开展精准营销活动；</a:t>
            </a:r>
            <a:endParaRPr lang="zh-CN" altLang="en-US" sz="1800" dirty="0">
              <a:ea typeface="方正银联黑简体" panose="02000000000000000000" pitchFamily="2" charset="-122"/>
            </a:endParaRPr>
          </a:p>
          <a:p>
            <a:pPr marL="285750" indent="-285750" algn="l">
              <a:buFont typeface="Wingdings" panose="05000000000000000000" pitchFamily="2" charset="2"/>
              <a:buChar char="n"/>
            </a:pPr>
            <a:r>
              <a:rPr lang="zh-CN" altLang="en-US" sz="1800" dirty="0">
                <a:ea typeface="方正银联黑简体" panose="02000000000000000000" pitchFamily="2" charset="-122"/>
              </a:rPr>
              <a:t>线下大额分期场景展开合作。</a:t>
            </a:r>
            <a:endParaRPr lang="en-US" altLang="zh-CN" sz="1800" dirty="0">
              <a:latin typeface="+mn-ea"/>
              <a:cs typeface="+mn-ea"/>
            </a:endParaRPr>
          </a:p>
          <a:p>
            <a:pPr marL="285750" indent="-285750" algn="l">
              <a:buFont typeface="Wingdings" panose="05000000000000000000" pitchFamily="2" charset="2"/>
              <a:buChar char="n"/>
            </a:pPr>
            <a:endParaRPr lang="zh-CN" altLang="en-US" sz="1800" dirty="0">
              <a:latin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611560" y="305125"/>
            <a:ext cx="4697095" cy="645160"/>
          </a:xfrm>
          <a:prstGeom prst="rect">
            <a:avLst/>
          </a:prstGeom>
          <a:noFill/>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r>
              <a:rPr lang="zh-CN" sz="3600" dirty="0">
                <a:solidFill>
                  <a:srgbClr val="828282"/>
                </a:solidFill>
                <a:latin typeface="方正银联黑简体" panose="02000000000000000000" pitchFamily="2" charset="-122"/>
                <a:ea typeface="方正银联黑简体" panose="02000000000000000000" pitchFamily="2" charset="-122"/>
              </a:rPr>
              <a:t>银行APP</a:t>
            </a:r>
            <a:r>
              <a:rPr lang="zh-CN" altLang="en-US" sz="3600" dirty="0">
                <a:solidFill>
                  <a:srgbClr val="828282"/>
                </a:solidFill>
                <a:latin typeface="方正银联黑简体" panose="02000000000000000000" pitchFamily="2" charset="-122"/>
                <a:ea typeface="方正银联黑简体" panose="02000000000000000000" pitchFamily="2" charset="-122"/>
              </a:rPr>
              <a:t>营销活动概述</a:t>
            </a:r>
            <a:endParaRPr lang="zh-CN" altLang="en-US" sz="3600" dirty="0">
              <a:solidFill>
                <a:srgbClr val="828282"/>
              </a:solidFill>
              <a:latin typeface="方正银联黑简体" panose="02000000000000000000" pitchFamily="2" charset="-122"/>
              <a:ea typeface="方正银联黑简体" panose="02000000000000000000" pitchFamily="2" charset="-122"/>
            </a:endParaRPr>
          </a:p>
        </p:txBody>
      </p:sp>
      <p:grpSp>
        <p:nvGrpSpPr>
          <p:cNvPr id="5" name="组合 4"/>
          <p:cNvGrpSpPr/>
          <p:nvPr/>
        </p:nvGrpSpPr>
        <p:grpSpPr>
          <a:xfrm>
            <a:off x="563245" y="2417445"/>
            <a:ext cx="8150860" cy="3400618"/>
            <a:chOff x="475817" y="3161505"/>
            <a:chExt cx="8150577" cy="2846336"/>
          </a:xfrm>
        </p:grpSpPr>
        <p:grpSp>
          <p:nvGrpSpPr>
            <p:cNvPr id="17" name="组合 16"/>
            <p:cNvGrpSpPr/>
            <p:nvPr/>
          </p:nvGrpSpPr>
          <p:grpSpPr>
            <a:xfrm>
              <a:off x="475817" y="5622505"/>
              <a:ext cx="8150577" cy="385336"/>
              <a:chOff x="1750195" y="4999845"/>
              <a:chExt cx="6100092" cy="385336"/>
            </a:xfrm>
          </p:grpSpPr>
          <p:sp>
            <p:nvSpPr>
              <p:cNvPr id="22" name="矩形 21"/>
              <p:cNvSpPr/>
              <p:nvPr/>
            </p:nvSpPr>
            <p:spPr>
              <a:xfrm>
                <a:off x="1750195" y="5005878"/>
                <a:ext cx="6100092" cy="373112"/>
              </a:xfrm>
              <a:prstGeom prst="rect">
                <a:avLst/>
              </a:prstGeom>
              <a:noFill/>
              <a:ln>
                <a:solidFill>
                  <a:srgbClr val="5698D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kumimoji="1" lang="zh-CN" altLang="en-US" sz="1200" dirty="0">
                  <a:solidFill>
                    <a:srgbClr val="5698D4"/>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微软雅黑" panose="020B0503020204020204" pitchFamily="34" charset="-122"/>
                </a:endParaRPr>
              </a:p>
            </p:txBody>
          </p:sp>
          <p:sp>
            <p:nvSpPr>
              <p:cNvPr id="23" name="文本框 22"/>
              <p:cNvSpPr txBox="1"/>
              <p:nvPr/>
            </p:nvSpPr>
            <p:spPr>
              <a:xfrm>
                <a:off x="1849043" y="4999845"/>
                <a:ext cx="5935186" cy="385336"/>
              </a:xfrm>
              <a:prstGeom prst="rect">
                <a:avLst/>
              </a:prstGeom>
              <a:noFill/>
            </p:spPr>
            <p:txBody>
              <a:bodyPr wrap="square" rtlCol="0">
                <a:spAutoFit/>
              </a:bodyPr>
              <a:lstStyle/>
              <a:p>
                <a:pPr algn="dist"/>
                <a:r>
                  <a:rPr lang="zh-CN" altLang="en-US" dirty="0">
                    <a:latin typeface="方正银联黑简体" panose="02000000000000000000" pitchFamily="2" charset="-122"/>
                    <a:ea typeface="方正银联黑简体" panose="02000000000000000000" pitchFamily="2" charset="-122"/>
                    <a:cs typeface="方正银联黑简体" panose="02000000000000000000" pitchFamily="2" charset="-122"/>
                  </a:rPr>
                  <a:t>汇总营销活动、分析营销布局、促进合作、提升交易规模</a:t>
                </a:r>
                <a:endParaRPr lang="zh-CN" altLang="en-US"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grpSp>
          <p:nvGrpSpPr>
            <p:cNvPr id="3" name="组合 2"/>
            <p:cNvGrpSpPr/>
            <p:nvPr/>
          </p:nvGrpSpPr>
          <p:grpSpPr>
            <a:xfrm>
              <a:off x="516092" y="3161505"/>
              <a:ext cx="8054061" cy="2382520"/>
              <a:chOff x="516092" y="3161505"/>
              <a:chExt cx="8054061" cy="2382520"/>
            </a:xfrm>
          </p:grpSpPr>
          <p:sp>
            <p:nvSpPr>
              <p:cNvPr id="24" name="上箭头标注 83"/>
              <p:cNvSpPr/>
              <p:nvPr/>
            </p:nvSpPr>
            <p:spPr>
              <a:xfrm flipV="1">
                <a:off x="516092" y="3799045"/>
                <a:ext cx="3651885" cy="1744345"/>
              </a:xfrm>
              <a:prstGeom prst="upArrowCallout">
                <a:avLst>
                  <a:gd name="adj1" fmla="val 78800"/>
                  <a:gd name="adj2" fmla="val 39400"/>
                  <a:gd name="adj3" fmla="val 22600"/>
                  <a:gd name="adj4" fmla="val 77400"/>
                </a:avLst>
              </a:prstGeom>
              <a:noFill/>
              <a:ln>
                <a:solidFill>
                  <a:srgbClr val="5698D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
            <p:nvSpPr>
              <p:cNvPr id="26" name="TextBox 17"/>
              <p:cNvSpPr txBox="1"/>
              <p:nvPr/>
            </p:nvSpPr>
            <p:spPr>
              <a:xfrm>
                <a:off x="565622" y="3799518"/>
                <a:ext cx="3686810" cy="1235734"/>
              </a:xfrm>
              <a:prstGeom prst="rect">
                <a:avLst/>
              </a:prstGeom>
              <a:noFill/>
            </p:spPr>
            <p:txBody>
              <a:bodyPr wrap="square" rtlCol="0">
                <a:spAutoFit/>
              </a:bodyPr>
              <a:lstStyle/>
              <a:p>
                <a:pPr>
                  <a:lnSpc>
                    <a:spcPct val="150000"/>
                  </a:lnSpc>
                </a:pPr>
                <a:r>
                  <a:rPr lang="zh-CN" altLang="en-US" sz="1200" dirty="0">
                    <a:solidFill>
                      <a:schemeClr val="tx1">
                        <a:lumMod val="75000"/>
                      </a:schemeClr>
                    </a:solidFill>
                    <a:latin typeface="+mn-ea"/>
                    <a:ea typeface="+mn-ea"/>
                    <a:cs typeface="+mn-ea"/>
                    <a:sym typeface="+mn-ea"/>
                  </a:rPr>
                  <a:t>移动互联网时代，银行间的支付竞争已经从之前的同业竞争转变为银行与</a:t>
                </a:r>
                <a:r>
                  <a:rPr lang="en-US" altLang="zh-CN" sz="1200" dirty="0">
                    <a:solidFill>
                      <a:schemeClr val="tx1">
                        <a:lumMod val="75000"/>
                      </a:schemeClr>
                    </a:solidFill>
                    <a:latin typeface="+mn-ea"/>
                    <a:ea typeface="+mn-ea"/>
                    <a:cs typeface="+mn-ea"/>
                    <a:sym typeface="+mn-ea"/>
                  </a:rPr>
                  <a:t>AT</a:t>
                </a:r>
                <a:r>
                  <a:rPr lang="zh-CN" altLang="en-US" sz="1200" dirty="0">
                    <a:solidFill>
                      <a:schemeClr val="tx1">
                        <a:lumMod val="75000"/>
                      </a:schemeClr>
                    </a:solidFill>
                    <a:latin typeface="+mn-ea"/>
                    <a:ea typeface="+mn-ea"/>
                    <a:cs typeface="+mn-ea"/>
                    <a:sym typeface="+mn-ea"/>
                  </a:rPr>
                  <a:t>等互联网支付巨头之间的竞争。如何</a:t>
                </a:r>
                <a:r>
                  <a:rPr lang="zh-CN" altLang="en-US" sz="1200" b="1" dirty="0">
                    <a:solidFill>
                      <a:srgbClr val="C00000"/>
                    </a:solidFill>
                    <a:latin typeface="+mn-ea"/>
                    <a:ea typeface="+mn-ea"/>
                    <a:cs typeface="+mn-ea"/>
                    <a:sym typeface="+mn-ea"/>
                  </a:rPr>
                  <a:t>避免银行沦为产品供应商，迅速提升银行与客户之间的直接联系</a:t>
                </a:r>
                <a:r>
                  <a:rPr lang="zh-CN" altLang="en-US" sz="1200" dirty="0">
                    <a:solidFill>
                      <a:schemeClr val="tx1">
                        <a:lumMod val="75000"/>
                      </a:schemeClr>
                    </a:solidFill>
                    <a:latin typeface="+mn-ea"/>
                    <a:ea typeface="+mn-ea"/>
                    <a:cs typeface="+mn-ea"/>
                    <a:sym typeface="+mn-ea"/>
                  </a:rPr>
                  <a:t>，是当下银行</a:t>
                </a:r>
                <a:r>
                  <a:rPr lang="en-US" sz="1200" dirty="0">
                    <a:solidFill>
                      <a:schemeClr val="tx1">
                        <a:lumMod val="75000"/>
                      </a:schemeClr>
                    </a:solidFill>
                    <a:latin typeface="+mn-ea"/>
                    <a:ea typeface="+mn-ea"/>
                    <a:cs typeface="+mn-ea"/>
                    <a:sym typeface="+mn-ea"/>
                  </a:rPr>
                  <a:t>app</a:t>
                </a:r>
                <a:r>
                  <a:rPr lang="zh-CN" altLang="en-US" sz="1200" dirty="0">
                    <a:solidFill>
                      <a:schemeClr val="tx1">
                        <a:lumMod val="75000"/>
                      </a:schemeClr>
                    </a:solidFill>
                    <a:latin typeface="+mn-ea"/>
                    <a:ea typeface="+mn-ea"/>
                    <a:cs typeface="+mn-ea"/>
                    <a:sym typeface="+mn-ea"/>
                  </a:rPr>
                  <a:t>经营亟需解决的痛点问题。</a:t>
                </a:r>
                <a:endParaRPr lang="zh-CN" altLang="en-US" sz="1200" dirty="0">
                  <a:solidFill>
                    <a:schemeClr val="tx1">
                      <a:lumMod val="75000"/>
                    </a:schemeClr>
                  </a:solidFill>
                  <a:latin typeface="+mn-ea"/>
                  <a:ea typeface="+mn-ea"/>
                  <a:cs typeface="+mn-ea"/>
                  <a:sym typeface="+mn-ea"/>
                </a:endParaRPr>
              </a:p>
            </p:txBody>
          </p:sp>
          <p:sp>
            <p:nvSpPr>
              <p:cNvPr id="31" name="上箭头标注 83"/>
              <p:cNvSpPr/>
              <p:nvPr/>
            </p:nvSpPr>
            <p:spPr>
              <a:xfrm flipV="1">
                <a:off x="4668992" y="3807935"/>
                <a:ext cx="3869055" cy="1736090"/>
              </a:xfrm>
              <a:prstGeom prst="upArrowCallout">
                <a:avLst>
                  <a:gd name="adj1" fmla="val 78800"/>
                  <a:gd name="adj2" fmla="val 39400"/>
                  <a:gd name="adj3" fmla="val 22600"/>
                  <a:gd name="adj4" fmla="val 77400"/>
                </a:avLst>
              </a:prstGeom>
              <a:noFill/>
              <a:ln>
                <a:solidFill>
                  <a:srgbClr val="5698D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
            <p:nvSpPr>
              <p:cNvPr id="34" name="矩形 33"/>
              <p:cNvSpPr/>
              <p:nvPr/>
            </p:nvSpPr>
            <p:spPr>
              <a:xfrm>
                <a:off x="516092" y="3161505"/>
                <a:ext cx="3651885" cy="504190"/>
              </a:xfrm>
              <a:prstGeom prst="rect">
                <a:avLst/>
              </a:prstGeom>
              <a:solidFill>
                <a:srgbClr val="60C3AD"/>
              </a:solidFill>
              <a:ln>
                <a:solidFill>
                  <a:srgbClr val="60C3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414141"/>
                    </a:solidFill>
                    <a:latin typeface="+mn-ea"/>
                    <a:cs typeface="+mn-ea"/>
                    <a:sym typeface="+mn-ea"/>
                  </a:rPr>
                  <a:t>银行</a:t>
                </a:r>
                <a:r>
                  <a:rPr lang="en-US" altLang="zh-CN" sz="1600" b="1" dirty="0">
                    <a:solidFill>
                      <a:srgbClr val="414141"/>
                    </a:solidFill>
                    <a:latin typeface="+mn-ea"/>
                    <a:cs typeface="+mn-ea"/>
                    <a:sym typeface="+mn-ea"/>
                  </a:rPr>
                  <a:t>APP</a:t>
                </a:r>
                <a:r>
                  <a:rPr lang="zh-CN" altLang="en-US" sz="1600" b="1" dirty="0">
                    <a:solidFill>
                      <a:srgbClr val="414141"/>
                    </a:solidFill>
                    <a:latin typeface="+mn-ea"/>
                    <a:cs typeface="+mn-ea"/>
                    <a:sym typeface="+mn-ea"/>
                  </a:rPr>
                  <a:t>竞争环境</a:t>
                </a:r>
                <a:endParaRPr lang="zh-CN" altLang="en-US" sz="1600" dirty="0"/>
              </a:p>
            </p:txBody>
          </p:sp>
          <p:sp>
            <p:nvSpPr>
              <p:cNvPr id="36" name="矩形 35"/>
              <p:cNvSpPr/>
              <p:nvPr/>
            </p:nvSpPr>
            <p:spPr>
              <a:xfrm>
                <a:off x="4665817" y="3177380"/>
                <a:ext cx="3875405" cy="504190"/>
              </a:xfrm>
              <a:prstGeom prst="rect">
                <a:avLst/>
              </a:prstGeom>
              <a:solidFill>
                <a:srgbClr val="569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414141"/>
                    </a:solidFill>
                    <a:latin typeface="+mn-ea"/>
                    <a:cs typeface="+mn-ea"/>
                    <a:sym typeface="+mn-ea"/>
                  </a:rPr>
                  <a:t>银行</a:t>
                </a:r>
                <a:r>
                  <a:rPr lang="en-US" altLang="zh-CN" sz="1600" b="1" dirty="0">
                    <a:solidFill>
                      <a:srgbClr val="414141"/>
                    </a:solidFill>
                    <a:latin typeface="+mn-ea"/>
                    <a:cs typeface="+mn-ea"/>
                    <a:sym typeface="+mn-ea"/>
                  </a:rPr>
                  <a:t>APP</a:t>
                </a:r>
                <a:r>
                  <a:rPr lang="zh-CN" altLang="en-US" sz="1600" b="1" dirty="0">
                    <a:solidFill>
                      <a:srgbClr val="414141"/>
                    </a:solidFill>
                    <a:latin typeface="+mn-ea"/>
                    <a:cs typeface="+mn-ea"/>
                    <a:sym typeface="+mn-ea"/>
                  </a:rPr>
                  <a:t>竞争策略</a:t>
                </a:r>
                <a:endParaRPr lang="zh-CN" altLang="en-US" sz="1600" dirty="0"/>
              </a:p>
            </p:txBody>
          </p:sp>
          <p:sp>
            <p:nvSpPr>
              <p:cNvPr id="41" name="TextBox 17"/>
              <p:cNvSpPr txBox="1"/>
              <p:nvPr/>
            </p:nvSpPr>
            <p:spPr>
              <a:xfrm>
                <a:off x="4700597" y="3851922"/>
                <a:ext cx="3869556" cy="1235734"/>
              </a:xfrm>
              <a:prstGeom prst="rect">
                <a:avLst/>
              </a:prstGeom>
              <a:noFill/>
            </p:spPr>
            <p:txBody>
              <a:bodyPr wrap="square" rtlCol="0">
                <a:spAutoFit/>
              </a:bodyPr>
              <a:lstStyle/>
              <a:p>
                <a:pPr>
                  <a:lnSpc>
                    <a:spcPct val="150000"/>
                  </a:lnSpc>
                </a:pPr>
                <a:r>
                  <a:rPr lang="en-US" altLang="zh-CN" sz="1200" dirty="0">
                    <a:solidFill>
                      <a:schemeClr val="tx1">
                        <a:lumMod val="75000"/>
                      </a:schemeClr>
                    </a:solidFill>
                    <a:latin typeface="+mn-ea"/>
                    <a:ea typeface="+mn-ea"/>
                    <a:cs typeface="+mn-ea"/>
                    <a:sym typeface="+mn-ea"/>
                  </a:rPr>
                  <a:t>为提升</a:t>
                </a:r>
                <a:r>
                  <a:rPr lang="zh-CN" altLang="en-US" sz="1200" dirty="0">
                    <a:solidFill>
                      <a:schemeClr val="tx1">
                        <a:lumMod val="75000"/>
                      </a:schemeClr>
                    </a:solidFill>
                    <a:latin typeface="+mn-ea"/>
                    <a:ea typeface="+mn-ea"/>
                    <a:cs typeface="+mn-ea"/>
                    <a:sym typeface="+mn-ea"/>
                  </a:rPr>
                  <a:t>自身</a:t>
                </a:r>
                <a:r>
                  <a:rPr lang="en-US" altLang="zh-CN" sz="1200" dirty="0">
                    <a:solidFill>
                      <a:schemeClr val="tx1">
                        <a:lumMod val="75000"/>
                      </a:schemeClr>
                    </a:solidFill>
                    <a:latin typeface="+mn-ea"/>
                    <a:ea typeface="+mn-ea"/>
                    <a:cs typeface="+mn-ea"/>
                    <a:sym typeface="+mn-ea"/>
                  </a:rPr>
                  <a:t>客户经营能力，</a:t>
                </a:r>
                <a:r>
                  <a:rPr lang="zh-CN" altLang="en-US" sz="1200" dirty="0">
                    <a:solidFill>
                      <a:schemeClr val="tx1">
                        <a:lumMod val="75000"/>
                      </a:schemeClr>
                    </a:solidFill>
                    <a:latin typeface="+mn-ea"/>
                    <a:ea typeface="+mn-ea"/>
                    <a:cs typeface="+mn-ea"/>
                    <a:sym typeface="+mn-ea"/>
                  </a:rPr>
                  <a:t>各银行均致力于将自身</a:t>
                </a:r>
                <a:r>
                  <a:rPr lang="en-US" altLang="zh-CN" sz="1200" dirty="0">
                    <a:solidFill>
                      <a:schemeClr val="tx1">
                        <a:lumMod val="75000"/>
                      </a:schemeClr>
                    </a:solidFill>
                    <a:latin typeface="+mn-ea"/>
                    <a:ea typeface="+mn-ea"/>
                    <a:cs typeface="+mn-ea"/>
                    <a:sym typeface="+mn-ea"/>
                  </a:rPr>
                  <a:t>APP</a:t>
                </a:r>
                <a:r>
                  <a:rPr lang="zh-CN" altLang="en-US" sz="1200" dirty="0">
                    <a:solidFill>
                      <a:schemeClr val="tx1">
                        <a:lumMod val="75000"/>
                      </a:schemeClr>
                    </a:solidFill>
                    <a:latin typeface="+mn-ea"/>
                    <a:ea typeface="+mn-ea"/>
                    <a:cs typeface="+mn-ea"/>
                    <a:sym typeface="+mn-ea"/>
                  </a:rPr>
                  <a:t>打造为客户经营主阵地，为客户提供集生活需求和金融解决方案为一体的全方位支付生态，并</a:t>
                </a:r>
                <a:r>
                  <a:rPr lang="zh-CN" altLang="en-US" sz="1200" b="1" dirty="0">
                    <a:solidFill>
                      <a:srgbClr val="C00000"/>
                    </a:solidFill>
                    <a:latin typeface="+mn-ea"/>
                    <a:ea typeface="+mn-ea"/>
                    <a:cs typeface="+mn-ea"/>
                    <a:sym typeface="+mn-ea"/>
                  </a:rPr>
                  <a:t>通过营销活动的形式来获取及引导客户，提升用户对于银行</a:t>
                </a:r>
                <a:r>
                  <a:rPr lang="en-US" altLang="zh-CN" sz="1200" b="1" dirty="0">
                    <a:solidFill>
                      <a:srgbClr val="C00000"/>
                    </a:solidFill>
                    <a:latin typeface="+mn-ea"/>
                    <a:ea typeface="+mn-ea"/>
                    <a:cs typeface="+mn-ea"/>
                    <a:sym typeface="+mn-ea"/>
                  </a:rPr>
                  <a:t>APP</a:t>
                </a:r>
                <a:r>
                  <a:rPr lang="zh-CN" altLang="en-US" sz="1200" b="1" dirty="0">
                    <a:solidFill>
                      <a:srgbClr val="C00000"/>
                    </a:solidFill>
                    <a:latin typeface="+mn-ea"/>
                    <a:ea typeface="+mn-ea"/>
                    <a:cs typeface="+mn-ea"/>
                    <a:sym typeface="+mn-ea"/>
                  </a:rPr>
                  <a:t>的依赖度和活跃度</a:t>
                </a:r>
                <a:r>
                  <a:rPr lang="zh-CN" altLang="en-US" sz="1200" dirty="0">
                    <a:solidFill>
                      <a:schemeClr val="tx1">
                        <a:lumMod val="75000"/>
                      </a:schemeClr>
                    </a:solidFill>
                    <a:latin typeface="+mn-ea"/>
                    <a:ea typeface="+mn-ea"/>
                    <a:cs typeface="+mn-ea"/>
                    <a:sym typeface="+mn-ea"/>
                  </a:rPr>
                  <a:t>。</a:t>
                </a:r>
                <a:endParaRPr lang="zh-CN" altLang="en-US" sz="1200" dirty="0">
                  <a:solidFill>
                    <a:schemeClr val="tx1">
                      <a:lumMod val="75000"/>
                    </a:schemeClr>
                  </a:solidFill>
                  <a:latin typeface="+mn-ea"/>
                  <a:ea typeface="+mn-ea"/>
                  <a:cs typeface="+mn-ea"/>
                  <a:sym typeface="+mn-ea"/>
                </a:endParaRPr>
              </a:p>
            </p:txBody>
          </p:sp>
        </p:grpSp>
      </p:grpSp>
      <p:sp>
        <p:nvSpPr>
          <p:cNvPr id="2" name="矩形 14"/>
          <p:cNvSpPr/>
          <p:nvPr/>
        </p:nvSpPr>
        <p:spPr>
          <a:xfrm>
            <a:off x="503555" y="1238250"/>
            <a:ext cx="8273415" cy="1014730"/>
          </a:xfrm>
          <a:prstGeom prst="rect">
            <a:avLst/>
          </a:prstGeom>
        </p:spPr>
        <p:txBody>
          <a:bodyPr wrap="squar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buFont typeface="Wingdings" panose="05000000000000000000" charset="0"/>
              <a:buChar char="p"/>
            </a:pPr>
            <a:r>
              <a:rPr lang="zh-CN" altLang="en-US" sz="2000" b="1" dirty="0">
                <a:solidFill>
                  <a:srgbClr val="414141"/>
                </a:solidFill>
                <a:latin typeface="+mn-ea"/>
                <a:ea typeface="+mn-ea"/>
                <a:cs typeface="+mn-ea"/>
              </a:rPr>
              <a:t>本报告</a:t>
            </a:r>
            <a:r>
              <a:rPr lang="zh-CN" altLang="en-US" sz="2000" dirty="0">
                <a:solidFill>
                  <a:srgbClr val="414141"/>
                </a:solidFill>
                <a:latin typeface="+mn-ea"/>
                <a:ea typeface="+mn-ea"/>
                <a:cs typeface="+mn-ea"/>
                <a:sym typeface="+mn-ea"/>
              </a:rPr>
              <a:t>通过收集重点商业银行支付相关的营销信息，探讨当前银行业在支付方面的营销布局重心，分析其经营思路，研究当前银联与银行开展合作的结合点，以期实现双赢。</a:t>
            </a:r>
            <a:endParaRPr lang="zh-CN" sz="2000" b="0" i="0" strike="noStrike" spc="0" dirty="0">
              <a:solidFill>
                <a:srgbClr val="414141"/>
              </a:solidFill>
              <a:latin typeface="Verdana" panose="020B0604030504040204"/>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6703" y="2441913"/>
            <a:ext cx="6858000" cy="1146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dirty="0">
              <a:latin typeface="方正银联黑简体" panose="02000000000000000000" pitchFamily="2" charset="-122"/>
            </a:endParaRPr>
          </a:p>
        </p:txBody>
      </p:sp>
      <p:sp>
        <p:nvSpPr>
          <p:cNvPr id="2" name="标题 1"/>
          <p:cNvSpPr>
            <a:spLocks noGrp="1"/>
          </p:cNvSpPr>
          <p:nvPr>
            <p:ph type="title"/>
          </p:nvPr>
        </p:nvSpPr>
        <p:spPr/>
        <p:txBody>
          <a:bodyPr>
            <a:normAutofit/>
          </a:bodyPr>
          <a:lstStyle/>
          <a:p>
            <a:r>
              <a:rPr lang="zh-CN" altLang="en-US" dirty="0">
                <a:solidFill>
                  <a:schemeClr val="bg1"/>
                </a:solidFill>
              </a:rPr>
              <a:t>关于统一汇报</a:t>
            </a:r>
            <a:r>
              <a:rPr lang="en-US" altLang="zh-CN" dirty="0">
                <a:solidFill>
                  <a:schemeClr val="bg1"/>
                </a:solidFill>
              </a:rPr>
              <a:t>PPT</a:t>
            </a:r>
            <a:r>
              <a:rPr lang="zh-CN" altLang="en-US" dirty="0">
                <a:solidFill>
                  <a:schemeClr val="bg1"/>
                </a:solidFill>
              </a:rPr>
              <a:t>格式的通知</a:t>
            </a:r>
            <a:endParaRPr lang="zh-CN" altLang="en-US" dirty="0">
              <a:solidFill>
                <a:schemeClr val="bg1"/>
              </a:solidFill>
            </a:endParaRPr>
          </a:p>
        </p:txBody>
      </p:sp>
      <p:sp>
        <p:nvSpPr>
          <p:cNvPr id="9" name="内容占位符 8"/>
          <p:cNvSpPr>
            <a:spLocks noGrp="1"/>
          </p:cNvSpPr>
          <p:nvPr>
            <p:ph idx="1"/>
          </p:nvPr>
        </p:nvSpPr>
        <p:spPr>
          <a:xfrm>
            <a:off x="707246" y="4467990"/>
            <a:ext cx="7886700" cy="848990"/>
          </a:xfrm>
        </p:spPr>
        <p:txBody>
          <a:bodyPr>
            <a:normAutofit/>
          </a:bodyPr>
          <a:lstStyle/>
          <a:p>
            <a:pPr marL="0" indent="0" algn="ctr">
              <a:lnSpc>
                <a:spcPct val="100000"/>
              </a:lnSpc>
              <a:buNone/>
            </a:pPr>
            <a:r>
              <a:rPr lang="zh-CN" altLang="en-US" sz="2000" dirty="0"/>
              <a:t>业务支持团队</a:t>
            </a:r>
            <a:endParaRPr lang="en-US" altLang="zh-CN" sz="2000" dirty="0"/>
          </a:p>
          <a:p>
            <a:pPr marL="0" indent="0" algn="ctr">
              <a:lnSpc>
                <a:spcPct val="100000"/>
              </a:lnSpc>
              <a:buNone/>
            </a:pPr>
            <a:r>
              <a:rPr lang="en-US" altLang="zh-CN" sz="2000" dirty="0"/>
              <a:t>2021</a:t>
            </a:r>
            <a:r>
              <a:rPr lang="zh-CN" altLang="en-US" sz="2000" dirty="0"/>
              <a:t>年</a:t>
            </a:r>
            <a:r>
              <a:rPr lang="en-US" altLang="zh-CN" sz="2000" dirty="0"/>
              <a:t>08</a:t>
            </a:r>
            <a:r>
              <a:rPr lang="zh-CN" altLang="en-US" sz="2000" dirty="0"/>
              <a:t>月</a:t>
            </a:r>
            <a:r>
              <a:rPr lang="en-US" altLang="zh-CN" sz="2000" dirty="0"/>
              <a:t>03</a:t>
            </a:r>
            <a:r>
              <a:rPr lang="zh-CN" altLang="en-US" sz="2000" dirty="0"/>
              <a:t>日</a:t>
            </a:r>
            <a:endParaRPr lang="zh-CN" altLang="en-US" sz="2000" dirty="0"/>
          </a:p>
          <a:p>
            <a:endParaRPr lang="zh-CN" altLang="en-US" dirty="0"/>
          </a:p>
        </p:txBody>
      </p:sp>
      <p:sp>
        <p:nvSpPr>
          <p:cNvPr id="4" name="标题 1"/>
          <p:cNvSpPr txBox="1"/>
          <p:nvPr/>
        </p:nvSpPr>
        <p:spPr>
          <a:xfrm>
            <a:off x="1357655" y="4659824"/>
            <a:ext cx="6172200" cy="857250"/>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endParaRPr lang="zh-CN" altLang="en-US" sz="1500" dirty="0">
              <a:latin typeface="方正银联黑简体" panose="02000000000000000000" pitchFamily="2" charset="-122"/>
              <a:ea typeface="方正银联黑简体" panose="02000000000000000000" pitchFamily="2" charset="-122"/>
            </a:endParaRPr>
          </a:p>
        </p:txBody>
      </p:sp>
      <p:sp>
        <p:nvSpPr>
          <p:cNvPr id="22" name="矩形 21"/>
          <p:cNvSpPr/>
          <p:nvPr/>
        </p:nvSpPr>
        <p:spPr>
          <a:xfrm>
            <a:off x="402644" y="3145882"/>
            <a:ext cx="8191302" cy="546656"/>
          </a:xfrm>
          <a:prstGeom prst="rect">
            <a:avLst/>
          </a:prstGeom>
          <a:solidFill>
            <a:schemeClr val="bg1">
              <a:alpha val="94000"/>
            </a:schemeClr>
          </a:solidFill>
          <a:ln>
            <a:solidFill>
              <a:schemeClr val="bg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4800" b="1" dirty="0">
                <a:solidFill>
                  <a:schemeClr val="tx1"/>
                </a:solidFill>
                <a:latin typeface="方正银联黑简体" panose="02000000000000000000" pitchFamily="2" charset="-122"/>
                <a:ea typeface="方正银联黑简体" panose="02000000000000000000" pitchFamily="2" charset="-122"/>
              </a:rPr>
              <a:t>感谢</a:t>
            </a:r>
            <a:endParaRPr lang="en-US" altLang="zh-CN" sz="4800" b="1" dirty="0">
              <a:solidFill>
                <a:schemeClr val="tx1"/>
              </a:solidFill>
              <a:latin typeface="方正银联黑简体" panose="02000000000000000000" pitchFamily="2" charset="-122"/>
              <a:ea typeface="方正银联黑简体" panose="02000000000000000000" pitchFamily="2" charset="-122"/>
            </a:endParaRPr>
          </a:p>
        </p:txBody>
      </p:sp>
      <p:cxnSp>
        <p:nvCxnSpPr>
          <p:cNvPr id="38" name="直接连接符 37"/>
          <p:cNvCxnSpPr>
            <a:stCxn id="26" idx="0"/>
            <a:endCxn id="26" idx="0"/>
          </p:cNvCxnSpPr>
          <p:nvPr/>
        </p:nvCxnSpPr>
        <p:spPr>
          <a:xfrm>
            <a:off x="4211156" y="3499607"/>
            <a:ext cx="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611560" y="305125"/>
            <a:ext cx="4697095" cy="645160"/>
          </a:xfrm>
          <a:prstGeom prst="rect">
            <a:avLst/>
          </a:prstGeom>
          <a:noFill/>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r>
              <a:rPr lang="zh-CN" sz="3600" dirty="0">
                <a:solidFill>
                  <a:srgbClr val="828282"/>
                </a:solidFill>
                <a:latin typeface="方正银联黑简体" panose="02000000000000000000" pitchFamily="2" charset="-122"/>
                <a:ea typeface="方正银联黑简体" panose="02000000000000000000" pitchFamily="2" charset="-122"/>
              </a:rPr>
              <a:t>银行APP</a:t>
            </a:r>
            <a:r>
              <a:rPr lang="zh-CN" altLang="en-US" sz="3600" dirty="0">
                <a:solidFill>
                  <a:srgbClr val="828282"/>
                </a:solidFill>
                <a:latin typeface="方正银联黑简体" panose="02000000000000000000" pitchFamily="2" charset="-122"/>
                <a:ea typeface="方正银联黑简体" panose="02000000000000000000" pitchFamily="2" charset="-122"/>
              </a:rPr>
              <a:t>营销活动概述</a:t>
            </a:r>
            <a:endParaRPr lang="zh-CN" sz="3600" dirty="0">
              <a:solidFill>
                <a:srgbClr val="828282"/>
              </a:solidFill>
              <a:latin typeface="方正银联黑简体" panose="02000000000000000000" pitchFamily="2" charset="-122"/>
              <a:ea typeface="方正银联黑简体" panose="02000000000000000000" pitchFamily="2" charset="-122"/>
            </a:endParaRPr>
          </a:p>
        </p:txBody>
      </p:sp>
      <p:sp>
        <p:nvSpPr>
          <p:cNvPr id="6" name="矩形 14"/>
          <p:cNvSpPr/>
          <p:nvPr/>
        </p:nvSpPr>
        <p:spPr>
          <a:xfrm>
            <a:off x="233680" y="1126490"/>
            <a:ext cx="8771890" cy="1424940"/>
          </a:xfrm>
          <a:prstGeom prst="rect">
            <a:avLst/>
          </a:prstGeom>
        </p:spPr>
        <p:txBody>
          <a:bodyPr wrap="squar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lgn="just" latinLnBrk="0">
              <a:lnSpc>
                <a:spcPts val="2600"/>
              </a:lnSpc>
              <a:buClr>
                <a:srgbClr val="313131"/>
              </a:buClr>
              <a:buFont typeface="Wingdings" panose="05000000000000000000" charset="0"/>
              <a:buChar char="p"/>
            </a:pPr>
            <a:r>
              <a:rPr lang="zh-CN" altLang="en-US" sz="2000" dirty="0">
                <a:solidFill>
                  <a:srgbClr val="414141"/>
                </a:solidFill>
                <a:latin typeface="+mn-ea"/>
                <a:ea typeface="+mn-ea"/>
                <a:cs typeface="+mn-ea"/>
              </a:rPr>
              <a:t>报告整理了</a:t>
            </a:r>
            <a:r>
              <a:rPr lang="en-US" altLang="zh-CN" sz="2000" dirty="0">
                <a:solidFill>
                  <a:srgbClr val="414141"/>
                </a:solidFill>
                <a:latin typeface="+mn-ea"/>
                <a:ea typeface="+mn-ea"/>
                <a:cs typeface="+mn-ea"/>
                <a:sym typeface="+mn-ea"/>
              </a:rPr>
              <a:t>2021</a:t>
            </a:r>
            <a:r>
              <a:rPr lang="zh-CN" altLang="en-US" sz="2000" dirty="0">
                <a:solidFill>
                  <a:srgbClr val="414141"/>
                </a:solidFill>
                <a:latin typeface="+mn-ea"/>
                <a:ea typeface="+mn-ea"/>
                <a:cs typeface="+mn-ea"/>
                <a:sym typeface="+mn-ea"/>
              </a:rPr>
              <a:t>年</a:t>
            </a:r>
            <a:r>
              <a:rPr lang="en-US" sz="2000" dirty="0">
                <a:solidFill>
                  <a:srgbClr val="414141"/>
                </a:solidFill>
                <a:latin typeface="+mn-ea"/>
                <a:ea typeface="+mn-ea"/>
                <a:cs typeface="+mn-ea"/>
                <a:sym typeface="+mn-ea"/>
              </a:rPr>
              <a:t>2</a:t>
            </a:r>
            <a:r>
              <a:rPr lang="zh-CN" altLang="en-US" sz="2000" dirty="0">
                <a:solidFill>
                  <a:srgbClr val="414141"/>
                </a:solidFill>
                <a:latin typeface="+mn-ea"/>
                <a:ea typeface="+mn-ea"/>
                <a:cs typeface="+mn-ea"/>
                <a:sym typeface="+mn-ea"/>
              </a:rPr>
              <a:t>季度以来</a:t>
            </a:r>
            <a:r>
              <a:rPr lang="en-US" altLang="zh-CN" sz="2000" dirty="0">
                <a:solidFill>
                  <a:srgbClr val="414141"/>
                </a:solidFill>
                <a:latin typeface="+mn-ea"/>
                <a:ea typeface="+mn-ea"/>
                <a:cs typeface="+mn-ea"/>
                <a:sym typeface="+mn-ea"/>
              </a:rPr>
              <a:t>17</a:t>
            </a:r>
            <a:r>
              <a:rPr lang="zh-CN" altLang="en-US" sz="2000" dirty="0">
                <a:solidFill>
                  <a:srgbClr val="414141"/>
                </a:solidFill>
                <a:latin typeface="+mn-ea"/>
                <a:ea typeface="+mn-ea"/>
                <a:cs typeface="+mn-ea"/>
                <a:sym typeface="+mn-ea"/>
              </a:rPr>
              <a:t>大行</a:t>
            </a:r>
            <a:r>
              <a:rPr lang="zh-CN" altLang="en-US" sz="2000" dirty="0">
                <a:solidFill>
                  <a:srgbClr val="414141"/>
                </a:solidFill>
                <a:latin typeface="+mn-ea"/>
                <a:ea typeface="+mn-ea"/>
                <a:cs typeface="+mn-ea"/>
              </a:rPr>
              <a:t>支付相关的营销活动信息，共计</a:t>
            </a:r>
            <a:r>
              <a:rPr lang="en-US" altLang="zh-CN" sz="2000" dirty="0">
                <a:solidFill>
                  <a:schemeClr val="accent1"/>
                </a:solidFill>
                <a:latin typeface="+mn-ea"/>
                <a:ea typeface="+mn-ea"/>
                <a:cs typeface="+mn-ea"/>
              </a:rPr>
              <a:t>626</a:t>
            </a:r>
            <a:r>
              <a:rPr lang="zh-CN" altLang="en-US" sz="2000" dirty="0">
                <a:solidFill>
                  <a:srgbClr val="414141"/>
                </a:solidFill>
                <a:latin typeface="+mn-ea"/>
                <a:ea typeface="+mn-ea"/>
                <a:cs typeface="+mn-ea"/>
              </a:rPr>
              <a:t>项。营销活动信息来源于银行总行、信用卡中心的官微及银行</a:t>
            </a:r>
            <a:r>
              <a:rPr lang="en-US" altLang="zh-CN" sz="2000" dirty="0">
                <a:solidFill>
                  <a:srgbClr val="414141"/>
                </a:solidFill>
                <a:latin typeface="+mn-ea"/>
                <a:ea typeface="+mn-ea"/>
                <a:cs typeface="+mn-ea"/>
              </a:rPr>
              <a:t>APP</a:t>
            </a:r>
            <a:r>
              <a:rPr lang="zh-CN" altLang="en-US" sz="2000" dirty="0">
                <a:solidFill>
                  <a:srgbClr val="414141"/>
                </a:solidFill>
                <a:latin typeface="+mn-ea"/>
                <a:ea typeface="+mn-ea"/>
                <a:cs typeface="+mn-ea"/>
              </a:rPr>
              <a:t>。</a:t>
            </a:r>
            <a:endParaRPr lang="en-US" altLang="zh-CN" sz="2000" dirty="0">
              <a:solidFill>
                <a:srgbClr val="414141"/>
              </a:solidFill>
              <a:latin typeface="+mn-ea"/>
              <a:ea typeface="+mn-ea"/>
              <a:cs typeface="+mn-ea"/>
            </a:endParaRPr>
          </a:p>
          <a:p>
            <a:pPr marL="342900" indent="-342900" algn="just" latinLnBrk="0">
              <a:lnSpc>
                <a:spcPts val="2600"/>
              </a:lnSpc>
              <a:buClr>
                <a:srgbClr val="313131"/>
              </a:buClr>
              <a:buFont typeface="Wingdings" panose="05000000000000000000" charset="0"/>
              <a:buChar char="p"/>
            </a:pPr>
            <a:r>
              <a:rPr lang="zh-CN" altLang="en-US" sz="2000" dirty="0">
                <a:solidFill>
                  <a:srgbClr val="414141"/>
                </a:solidFill>
                <a:latin typeface="+mn-ea"/>
                <a:ea typeface="+mn-ea"/>
                <a:cs typeface="+mn-ea"/>
              </a:rPr>
              <a:t>营销活动数量排名前三位的为农业银行、浦发银行、光大银行，而广发银行、华夏银行、工商银行的数量较少，不足</a:t>
            </a:r>
            <a:r>
              <a:rPr lang="en-US" altLang="zh-CN" sz="2000" dirty="0">
                <a:solidFill>
                  <a:srgbClr val="414141"/>
                </a:solidFill>
                <a:latin typeface="+mn-ea"/>
                <a:ea typeface="+mn-ea"/>
                <a:cs typeface="+mn-ea"/>
              </a:rPr>
              <a:t>20</a:t>
            </a:r>
            <a:r>
              <a:rPr lang="zh-CN" altLang="en-US" sz="2000" dirty="0">
                <a:solidFill>
                  <a:srgbClr val="414141"/>
                </a:solidFill>
                <a:latin typeface="+mn-ea"/>
                <a:ea typeface="+mn-ea"/>
                <a:cs typeface="+mn-ea"/>
              </a:rPr>
              <a:t>条。</a:t>
            </a:r>
            <a:endParaRPr lang="zh-CN" altLang="en-US" sz="2000" dirty="0">
              <a:solidFill>
                <a:srgbClr val="414141"/>
              </a:solidFill>
              <a:latin typeface="+mn-ea"/>
              <a:ea typeface="+mn-ea"/>
              <a:cs typeface="+mn-ea"/>
            </a:endParaRPr>
          </a:p>
        </p:txBody>
      </p:sp>
      <p:graphicFrame>
        <p:nvGraphicFramePr>
          <p:cNvPr id="7" name="图表 6"/>
          <p:cNvGraphicFramePr/>
          <p:nvPr/>
        </p:nvGraphicFramePr>
        <p:xfrm>
          <a:off x="581025" y="2727635"/>
          <a:ext cx="7981950" cy="3352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611560" y="305125"/>
            <a:ext cx="4697095" cy="645160"/>
          </a:xfrm>
          <a:prstGeom prst="rect">
            <a:avLst/>
          </a:prstGeom>
          <a:noFill/>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r>
              <a:rPr lang="zh-CN" sz="3600" dirty="0">
                <a:solidFill>
                  <a:srgbClr val="828282"/>
                </a:solidFill>
                <a:latin typeface="方正银联黑简体" panose="02000000000000000000" pitchFamily="2" charset="-122"/>
                <a:ea typeface="方正银联黑简体" panose="02000000000000000000" pitchFamily="2" charset="-122"/>
              </a:rPr>
              <a:t>银行APP</a:t>
            </a:r>
            <a:r>
              <a:rPr lang="zh-CN" altLang="en-US" sz="3600" dirty="0">
                <a:solidFill>
                  <a:srgbClr val="828282"/>
                </a:solidFill>
                <a:latin typeface="方正银联黑简体" panose="02000000000000000000" pitchFamily="2" charset="-122"/>
                <a:ea typeface="方正银联黑简体" panose="02000000000000000000" pitchFamily="2" charset="-122"/>
              </a:rPr>
              <a:t>营销活动概述</a:t>
            </a:r>
            <a:endParaRPr lang="zh-CN" sz="3600" dirty="0">
              <a:solidFill>
                <a:srgbClr val="828282"/>
              </a:solidFill>
              <a:latin typeface="方正银联黑简体" panose="02000000000000000000" pitchFamily="2" charset="-122"/>
              <a:ea typeface="方正银联黑简体" panose="02000000000000000000" pitchFamily="2" charset="-122"/>
            </a:endParaRPr>
          </a:p>
        </p:txBody>
      </p:sp>
      <p:sp>
        <p:nvSpPr>
          <p:cNvPr id="20" name="Shape 208"/>
          <p:cNvSpPr/>
          <p:nvPr/>
        </p:nvSpPr>
        <p:spPr>
          <a:xfrm>
            <a:off x="1796430" y="2385993"/>
            <a:ext cx="1038949" cy="287326"/>
          </a:xfrm>
          <a:prstGeom prst="rect">
            <a:avLst/>
          </a:prstGeom>
          <a:solidFill>
            <a:srgbClr val="5698D4"/>
          </a:solidFill>
          <a:ln w="3175">
            <a:miter lim="400000"/>
          </a:ln>
        </p:spPr>
        <p:txBody>
          <a:bodyPr lIns="0" tIns="0" rIns="0" bIns="0"/>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nvGrpSpPr>
          <p:cNvPr id="21" name="组 1"/>
          <p:cNvGrpSpPr/>
          <p:nvPr/>
        </p:nvGrpSpPr>
        <p:grpSpPr>
          <a:xfrm>
            <a:off x="3473250" y="2714421"/>
            <a:ext cx="1978861" cy="1978862"/>
            <a:chOff x="2939359" y="2024742"/>
            <a:chExt cx="3211887" cy="3211888"/>
          </a:xfrm>
        </p:grpSpPr>
        <p:sp>
          <p:nvSpPr>
            <p:cNvPr id="24" name="Shape 217"/>
            <p:cNvSpPr/>
            <p:nvPr/>
          </p:nvSpPr>
          <p:spPr>
            <a:xfrm rot="10800000" flipH="1">
              <a:off x="3230476" y="2306456"/>
              <a:ext cx="452704" cy="4527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698D4"/>
            </a:solidFill>
            <a:ln w="3175">
              <a:miter lim="400000"/>
            </a:ln>
          </p:spPr>
          <p:txBody>
            <a:bodyPr lIns="53578" tIns="53578" rIns="53578" bIns="53578" anchor="ctr"/>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aphicFrame>
          <p:nvGraphicFramePr>
            <p:cNvPr id="25" name="Chart 218"/>
            <p:cNvGraphicFramePr/>
            <p:nvPr/>
          </p:nvGraphicFramePr>
          <p:xfrm>
            <a:off x="2939359" y="2024742"/>
            <a:ext cx="3211887" cy="3211888"/>
          </p:xfrm>
          <a:graphic>
            <a:graphicData uri="http://schemas.openxmlformats.org/drawingml/2006/chart">
              <c:chart xmlns:c="http://schemas.openxmlformats.org/drawingml/2006/chart" xmlns:r="http://schemas.openxmlformats.org/officeDocument/2006/relationships" r:id="rId1"/>
            </a:graphicData>
          </a:graphic>
        </p:graphicFrame>
        <p:sp>
          <p:nvSpPr>
            <p:cNvPr id="27" name="Shape 219"/>
            <p:cNvSpPr/>
            <p:nvPr/>
          </p:nvSpPr>
          <p:spPr>
            <a:xfrm>
              <a:off x="3442264" y="2527647"/>
              <a:ext cx="2206078" cy="2206078"/>
            </a:xfrm>
            <a:prstGeom prst="ellipse">
              <a:avLst/>
            </a:prstGeom>
            <a:solidFill>
              <a:srgbClr val="FFFFFF"/>
            </a:solidFill>
            <a:ln w="241300">
              <a:solidFill>
                <a:srgbClr val="DCDEE0"/>
              </a:solidFill>
              <a:miter lim="400000"/>
            </a:ln>
            <a:effectLst>
              <a:outerShdw blurRad="177800" dist="12700" dir="5400000" rotWithShape="0">
                <a:srgbClr val="000000">
                  <a:alpha val="16215"/>
                </a:srgbClr>
              </a:outerShdw>
            </a:effectLst>
          </p:spPr>
          <p:txBody>
            <a:bodyPr lIns="53578" tIns="53578" rIns="53578" bIns="53578" anchor="ctr"/>
            <a:lstStyle/>
            <a:p>
              <a:pPr>
                <a:defRPr sz="3200">
                  <a:solidFill>
                    <a:srgbClr val="FFFFFF"/>
                  </a:solidFill>
                </a:defRPr>
              </a:pPr>
              <a:endParaRPr dirty="0">
                <a:solidFill>
                  <a:srgbClr val="FFFFFF"/>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28" name="Shape 220"/>
            <p:cNvSpPr/>
            <p:nvPr/>
          </p:nvSpPr>
          <p:spPr>
            <a:xfrm>
              <a:off x="3246805" y="4503891"/>
              <a:ext cx="452704" cy="4527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8A77"/>
            </a:solidFill>
            <a:ln w="3175">
              <a:miter lim="400000"/>
            </a:ln>
          </p:spPr>
          <p:txBody>
            <a:bodyPr lIns="53578" tIns="53578" rIns="53578" bIns="53578" anchor="ctr"/>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29" name="Shape 221"/>
            <p:cNvSpPr/>
            <p:nvPr/>
          </p:nvSpPr>
          <p:spPr>
            <a:xfrm flipH="1">
              <a:off x="5330648" y="4511247"/>
              <a:ext cx="452704" cy="4527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75000"/>
              </a:schemeClr>
            </a:solidFill>
            <a:ln w="3175">
              <a:miter lim="400000"/>
            </a:ln>
          </p:spPr>
          <p:txBody>
            <a:bodyPr lIns="53578" tIns="53578" rIns="53578" bIns="53578" anchor="ctr"/>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32" name="Shape 222"/>
            <p:cNvSpPr/>
            <p:nvPr/>
          </p:nvSpPr>
          <p:spPr>
            <a:xfrm rot="10800000">
              <a:off x="5330648" y="2306456"/>
              <a:ext cx="452704" cy="4527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EC3AD"/>
            </a:solidFill>
            <a:ln w="3175">
              <a:miter lim="400000"/>
            </a:ln>
          </p:spPr>
          <p:txBody>
            <a:bodyPr lIns="53578" tIns="53578" rIns="53578" bIns="53578" anchor="ctr"/>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sp>
        <p:nvSpPr>
          <p:cNvPr id="33" name="Shape 224"/>
          <p:cNvSpPr/>
          <p:nvPr/>
        </p:nvSpPr>
        <p:spPr>
          <a:xfrm>
            <a:off x="1831831" y="2346240"/>
            <a:ext cx="919480" cy="352425"/>
          </a:xfrm>
          <a:prstGeom prst="rect">
            <a:avLst/>
          </a:prstGeom>
          <a:ln w="3175">
            <a:miter lim="400000"/>
          </a:ln>
        </p:spPr>
        <p:txBody>
          <a:bodyPr wrap="none" lIns="53578" tIns="53578" rIns="53578" bIns="53578" anchor="ctr">
            <a:spAutoFit/>
          </a:bodyPr>
          <a:lstStyle>
            <a:lvl1pPr>
              <a:defRPr>
                <a:solidFill>
                  <a:srgbClr val="FFFFFF"/>
                </a:solidFill>
                <a:latin typeface="Helvetica"/>
                <a:ea typeface="Helvetica"/>
                <a:cs typeface="Helvetica"/>
                <a:sym typeface="Helvetica"/>
              </a:defRPr>
            </a:lvl1pPr>
          </a:lstStyle>
          <a:p>
            <a:r>
              <a:rPr lang="zh-CN" sz="1600" dirty="0">
                <a:latin typeface="方正银联黑简体" panose="02000000000000000000" pitchFamily="2" charset="-122"/>
                <a:ea typeface="方正银联黑简体" panose="02000000000000000000" pitchFamily="2" charset="-122"/>
                <a:cs typeface="方正银联黑简体" panose="02000000000000000000" pitchFamily="2" charset="-122"/>
              </a:rPr>
              <a:t>活动类型</a:t>
            </a:r>
            <a:endParaRPr lang="zh-CN" sz="16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34" name="Shape 225"/>
          <p:cNvSpPr/>
          <p:nvPr/>
        </p:nvSpPr>
        <p:spPr>
          <a:xfrm>
            <a:off x="1656694" y="2725005"/>
            <a:ext cx="1469548" cy="991235"/>
          </a:xfrm>
          <a:prstGeom prst="rect">
            <a:avLst/>
          </a:prstGeom>
          <a:ln w="3175">
            <a:miter lim="400000"/>
          </a:ln>
        </p:spPr>
        <p:txBody>
          <a:bodyPr wrap="square" lIns="53578" tIns="53578" rIns="53578" bIns="53578" anchor="ctr">
            <a:spAutoFit/>
          </a:bodyPr>
          <a:lstStyle>
            <a:lvl1pPr algn="l">
              <a:lnSpc>
                <a:spcPct val="120000"/>
              </a:lnSpc>
              <a:defRPr sz="3000">
                <a:solidFill>
                  <a:srgbClr val="53585F"/>
                </a:solidFill>
              </a:defRPr>
            </a:lvl1pPr>
          </a:lstStyle>
          <a:p>
            <a:r>
              <a:rPr lang="zh-CN" altLang="en-US" sz="1200" dirty="0">
                <a:solidFill>
                  <a:srgbClr val="414141"/>
                </a:solidFill>
                <a:latin typeface="+mn-ea"/>
                <a:ea typeface="+mn-ea"/>
                <a:cs typeface="+mn-ea"/>
                <a:sym typeface="+mn-ea"/>
              </a:rPr>
              <a:t>首刷首绑类</a:t>
            </a:r>
            <a:endParaRPr lang="zh-CN" altLang="en-US" sz="1200" dirty="0">
              <a:solidFill>
                <a:srgbClr val="414141"/>
              </a:solidFill>
              <a:latin typeface="+mn-ea"/>
              <a:ea typeface="+mn-ea"/>
              <a:cs typeface="+mn-ea"/>
              <a:sym typeface="+mn-ea"/>
            </a:endParaRPr>
          </a:p>
          <a:p>
            <a:r>
              <a:rPr lang="zh-CN" altLang="en-US" sz="1200" dirty="0">
                <a:solidFill>
                  <a:srgbClr val="414141"/>
                </a:solidFill>
                <a:latin typeface="+mn-ea"/>
                <a:ea typeface="+mn-ea"/>
                <a:cs typeface="+mn-ea"/>
                <a:sym typeface="+mn-ea"/>
              </a:rPr>
              <a:t>交易促动类</a:t>
            </a:r>
            <a:endParaRPr lang="zh-CN" altLang="en-US" sz="1200" dirty="0">
              <a:solidFill>
                <a:srgbClr val="414141"/>
              </a:solidFill>
              <a:latin typeface="+mn-ea"/>
              <a:ea typeface="+mn-ea"/>
              <a:cs typeface="+mn-ea"/>
              <a:sym typeface="+mn-ea"/>
            </a:endParaRPr>
          </a:p>
          <a:p>
            <a:r>
              <a:rPr lang="zh-CN" altLang="en-US" sz="1200" dirty="0">
                <a:solidFill>
                  <a:srgbClr val="414141"/>
                </a:solidFill>
                <a:latin typeface="+mn-ea"/>
                <a:ea typeface="+mn-ea"/>
                <a:cs typeface="+mn-ea"/>
                <a:sym typeface="+mn-ea"/>
              </a:rPr>
              <a:t>票券类业务</a:t>
            </a:r>
            <a:endParaRPr lang="zh-CN" altLang="en-US" sz="1200" dirty="0">
              <a:solidFill>
                <a:srgbClr val="414141"/>
              </a:solidFill>
              <a:latin typeface="+mn-ea"/>
              <a:ea typeface="+mn-ea"/>
              <a:cs typeface="+mn-ea"/>
              <a:sym typeface="+mn-ea"/>
            </a:endParaRPr>
          </a:p>
          <a:p>
            <a:r>
              <a:rPr lang="zh-CN" altLang="en-US" sz="1200" dirty="0">
                <a:solidFill>
                  <a:srgbClr val="414141"/>
                </a:solidFill>
                <a:latin typeface="+mn-ea"/>
                <a:ea typeface="+mn-ea"/>
                <a:cs typeface="+mn-ea"/>
                <a:sym typeface="+mn-ea"/>
              </a:rPr>
              <a:t>分期交易促动</a:t>
            </a:r>
            <a:endParaRPr lang="en-US" altLang="zh-CN"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p:txBody>
      </p:sp>
      <p:sp>
        <p:nvSpPr>
          <p:cNvPr id="35" name="Shape 226"/>
          <p:cNvSpPr/>
          <p:nvPr/>
        </p:nvSpPr>
        <p:spPr>
          <a:xfrm flipV="1">
            <a:off x="3031853" y="2385992"/>
            <a:ext cx="0" cy="641841"/>
          </a:xfrm>
          <a:prstGeom prst="line">
            <a:avLst/>
          </a:prstGeom>
          <a:ln w="25400">
            <a:solidFill>
              <a:srgbClr val="5698D4"/>
            </a:solidFill>
            <a:miter lim="400000"/>
          </a:ln>
        </p:spPr>
        <p:txBody>
          <a:bodyPr lIns="53578" tIns="53578" rIns="53578" bIns="53578" anchor="ctr"/>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39" name="Shape 227"/>
          <p:cNvSpPr/>
          <p:nvPr/>
        </p:nvSpPr>
        <p:spPr>
          <a:xfrm>
            <a:off x="1762669" y="4142883"/>
            <a:ext cx="1050586" cy="287326"/>
          </a:xfrm>
          <a:prstGeom prst="rect">
            <a:avLst/>
          </a:prstGeom>
          <a:solidFill>
            <a:srgbClr val="FF8A77"/>
          </a:solidFill>
          <a:ln w="3175">
            <a:miter lim="400000"/>
          </a:ln>
        </p:spPr>
        <p:txBody>
          <a:bodyPr lIns="0" tIns="0" rIns="0" bIns="0"/>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0" name="Shape 228"/>
          <p:cNvSpPr/>
          <p:nvPr/>
        </p:nvSpPr>
        <p:spPr>
          <a:xfrm>
            <a:off x="1800456" y="4103130"/>
            <a:ext cx="919480" cy="352425"/>
          </a:xfrm>
          <a:prstGeom prst="rect">
            <a:avLst/>
          </a:prstGeom>
          <a:ln w="3175">
            <a:miter lim="400000"/>
          </a:ln>
        </p:spPr>
        <p:txBody>
          <a:bodyPr wrap="none" lIns="53578" tIns="53578" rIns="53578" bIns="53578" anchor="ctr">
            <a:spAutoFit/>
          </a:bodyPr>
          <a:lstStyle>
            <a:lvl1pPr>
              <a:defRPr>
                <a:solidFill>
                  <a:srgbClr val="FFFFFF"/>
                </a:solidFill>
                <a:latin typeface="Helvetica"/>
                <a:ea typeface="Helvetica"/>
                <a:cs typeface="Helvetica"/>
                <a:sym typeface="Helvetica"/>
              </a:defRPr>
            </a:lvl1pPr>
          </a:lstStyle>
          <a:p>
            <a:r>
              <a:rPr lang="zh-CN" altLang="en-US" sz="1600" dirty="0">
                <a:latin typeface="方正银联黑简体" panose="02000000000000000000" pitchFamily="2" charset="-122"/>
                <a:ea typeface="方正银联黑简体" panose="02000000000000000000" pitchFamily="2" charset="-122"/>
                <a:cs typeface="方正银联黑简体" panose="02000000000000000000" pitchFamily="2" charset="-122"/>
              </a:rPr>
              <a:t>商户类型</a:t>
            </a:r>
            <a:endParaRPr lang="zh-CN" altLang="en-US" sz="16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1" name="Shape 230"/>
          <p:cNvSpPr/>
          <p:nvPr/>
        </p:nvSpPr>
        <p:spPr>
          <a:xfrm flipV="1">
            <a:off x="3031853" y="4142882"/>
            <a:ext cx="0" cy="641841"/>
          </a:xfrm>
          <a:prstGeom prst="line">
            <a:avLst/>
          </a:prstGeom>
          <a:ln w="25400">
            <a:solidFill>
              <a:srgbClr val="FF8A77"/>
            </a:solidFill>
            <a:miter lim="400000"/>
          </a:ln>
        </p:spPr>
        <p:txBody>
          <a:bodyPr lIns="53578" tIns="53578" rIns="53578" bIns="53578" anchor="ctr"/>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2" name="Shape 231"/>
          <p:cNvSpPr/>
          <p:nvPr/>
        </p:nvSpPr>
        <p:spPr>
          <a:xfrm>
            <a:off x="6152059" y="2375808"/>
            <a:ext cx="1063591" cy="287326"/>
          </a:xfrm>
          <a:prstGeom prst="rect">
            <a:avLst/>
          </a:prstGeom>
          <a:solidFill>
            <a:srgbClr val="5EC3AD"/>
          </a:solidFill>
          <a:ln w="3175">
            <a:miter lim="400000"/>
          </a:ln>
        </p:spPr>
        <p:txBody>
          <a:bodyPr lIns="0" tIns="0" rIns="0" bIns="0"/>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3" name="Shape 234"/>
          <p:cNvSpPr/>
          <p:nvPr/>
        </p:nvSpPr>
        <p:spPr>
          <a:xfrm flipV="1">
            <a:off x="5942409" y="2375807"/>
            <a:ext cx="0" cy="641841"/>
          </a:xfrm>
          <a:prstGeom prst="line">
            <a:avLst/>
          </a:prstGeom>
          <a:ln w="25400">
            <a:solidFill>
              <a:srgbClr val="46C228"/>
            </a:solidFill>
            <a:miter lim="400000"/>
          </a:ln>
        </p:spPr>
        <p:txBody>
          <a:bodyPr lIns="53578" tIns="53578" rIns="53578" bIns="53578" anchor="ctr"/>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4" name="Shape 235"/>
          <p:cNvSpPr/>
          <p:nvPr/>
        </p:nvSpPr>
        <p:spPr>
          <a:xfrm>
            <a:off x="6155454" y="4132697"/>
            <a:ext cx="1063591" cy="287326"/>
          </a:xfrm>
          <a:prstGeom prst="rect">
            <a:avLst/>
          </a:prstGeom>
          <a:solidFill>
            <a:schemeClr val="bg1">
              <a:lumMod val="65000"/>
            </a:schemeClr>
          </a:solidFill>
          <a:ln w="3175">
            <a:miter lim="400000"/>
          </a:ln>
        </p:spPr>
        <p:txBody>
          <a:bodyPr lIns="0" tIns="0" rIns="0" bIns="0"/>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5" name="Shape 238"/>
          <p:cNvSpPr/>
          <p:nvPr/>
        </p:nvSpPr>
        <p:spPr>
          <a:xfrm flipV="1">
            <a:off x="5945804" y="4132696"/>
            <a:ext cx="0" cy="641841"/>
          </a:xfrm>
          <a:prstGeom prst="line">
            <a:avLst/>
          </a:prstGeom>
          <a:ln w="25400">
            <a:solidFill>
              <a:schemeClr val="bg1">
                <a:lumMod val="50000"/>
              </a:schemeClr>
            </a:solidFill>
            <a:miter lim="400000"/>
          </a:ln>
        </p:spPr>
        <p:txBody>
          <a:bodyPr lIns="53578" tIns="53578" rIns="53578" bIns="53578" anchor="ctr"/>
          <a:lstStyle/>
          <a:p>
            <a:pPr>
              <a:defRPr sz="3200"/>
            </a:pPr>
            <a:endParaRPr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6" name="Shape 224"/>
          <p:cNvSpPr/>
          <p:nvPr/>
        </p:nvSpPr>
        <p:spPr>
          <a:xfrm>
            <a:off x="6227231" y="2346240"/>
            <a:ext cx="919480" cy="352425"/>
          </a:xfrm>
          <a:prstGeom prst="rect">
            <a:avLst/>
          </a:prstGeom>
          <a:ln w="3175">
            <a:miter lim="400000"/>
          </a:ln>
        </p:spPr>
        <p:txBody>
          <a:bodyPr wrap="none" lIns="53578" tIns="53578" rIns="53578" bIns="53578" anchor="ctr">
            <a:spAutoFit/>
          </a:bodyPr>
          <a:lstStyle>
            <a:lvl1pPr>
              <a:defRPr>
                <a:solidFill>
                  <a:srgbClr val="FFFFFF"/>
                </a:solidFill>
                <a:latin typeface="Helvetica"/>
                <a:ea typeface="Helvetica"/>
                <a:cs typeface="Helvetica"/>
                <a:sym typeface="Helvetica"/>
              </a:defRPr>
            </a:lvl1pPr>
          </a:lstStyle>
          <a:p>
            <a:r>
              <a:rPr lang="zh-CN" sz="1600" dirty="0">
                <a:latin typeface="方正银联黑简体" panose="02000000000000000000" pitchFamily="2" charset="-122"/>
                <a:ea typeface="方正银联黑简体" panose="02000000000000000000" pitchFamily="2" charset="-122"/>
                <a:cs typeface="方正银联黑简体" panose="02000000000000000000" pitchFamily="2" charset="-122"/>
              </a:rPr>
              <a:t>活动形式</a:t>
            </a:r>
            <a:endParaRPr lang="zh-CN" sz="16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7" name="Shape 228"/>
          <p:cNvSpPr/>
          <p:nvPr/>
        </p:nvSpPr>
        <p:spPr>
          <a:xfrm>
            <a:off x="6195857" y="4103130"/>
            <a:ext cx="919480" cy="352425"/>
          </a:xfrm>
          <a:prstGeom prst="rect">
            <a:avLst/>
          </a:prstGeom>
          <a:ln w="3175">
            <a:miter lim="400000"/>
          </a:ln>
        </p:spPr>
        <p:txBody>
          <a:bodyPr wrap="none" lIns="53578" tIns="53578" rIns="53578" bIns="53578" anchor="ctr">
            <a:spAutoFit/>
          </a:bodyPr>
          <a:lstStyle>
            <a:lvl1pPr>
              <a:defRPr>
                <a:solidFill>
                  <a:srgbClr val="FFFFFF"/>
                </a:solidFill>
                <a:latin typeface="Helvetica"/>
                <a:ea typeface="Helvetica"/>
                <a:cs typeface="Helvetica"/>
                <a:sym typeface="Helvetica"/>
              </a:defRPr>
            </a:lvl1pPr>
          </a:lstStyle>
          <a:p>
            <a:r>
              <a:rPr lang="zh-CN" altLang="en-US" sz="1600" dirty="0">
                <a:latin typeface="方正银联黑简体" panose="02000000000000000000" pitchFamily="2" charset="-122"/>
                <a:ea typeface="方正银联黑简体" panose="02000000000000000000" pitchFamily="2" charset="-122"/>
                <a:cs typeface="方正银联黑简体" panose="02000000000000000000" pitchFamily="2" charset="-122"/>
              </a:rPr>
              <a:t>营销场景</a:t>
            </a:r>
            <a:endParaRPr lang="zh-CN" altLang="en-US" sz="1600" dirty="0">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8" name="Shape 225"/>
          <p:cNvSpPr/>
          <p:nvPr/>
        </p:nvSpPr>
        <p:spPr>
          <a:xfrm>
            <a:off x="1656694" y="4545357"/>
            <a:ext cx="1469548" cy="1212215"/>
          </a:xfrm>
          <a:prstGeom prst="rect">
            <a:avLst/>
          </a:prstGeom>
          <a:ln w="3175">
            <a:miter lim="400000"/>
          </a:ln>
        </p:spPr>
        <p:txBody>
          <a:bodyPr wrap="square" lIns="53578" tIns="53578" rIns="53578" bIns="53578" anchor="ctr">
            <a:spAutoFit/>
          </a:bodyPr>
          <a:lstStyle>
            <a:lvl1pPr algn="l">
              <a:lnSpc>
                <a:spcPct val="120000"/>
              </a:lnSpc>
              <a:defRPr sz="3000">
                <a:solidFill>
                  <a:srgbClr val="53585F"/>
                </a:solidFill>
              </a:defRPr>
            </a:lvl1pPr>
          </a:lstStyle>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餐饮</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出行</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银行自有</a:t>
            </a:r>
            <a:r>
              <a:rPr lang="en-US" altLang="zh-CN"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APP</a:t>
            </a:r>
            <a:endParaRPr lang="en-US" altLang="zh-CN"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线上商城</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商超便利</a:t>
            </a:r>
            <a:endParaRPr lang="en-US" altLang="zh-CN"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p:txBody>
      </p:sp>
      <p:sp>
        <p:nvSpPr>
          <p:cNvPr id="49" name="Shape 225"/>
          <p:cNvSpPr/>
          <p:nvPr/>
        </p:nvSpPr>
        <p:spPr>
          <a:xfrm>
            <a:off x="6159827" y="2725005"/>
            <a:ext cx="1469548" cy="1212215"/>
          </a:xfrm>
          <a:prstGeom prst="rect">
            <a:avLst/>
          </a:prstGeom>
          <a:ln w="3175">
            <a:miter lim="400000"/>
          </a:ln>
        </p:spPr>
        <p:txBody>
          <a:bodyPr wrap="square" lIns="53578" tIns="53578" rIns="53578" bIns="53578" anchor="ctr">
            <a:spAutoFit/>
          </a:bodyPr>
          <a:lstStyle>
            <a:lvl1pPr algn="l">
              <a:lnSpc>
                <a:spcPct val="120000"/>
              </a:lnSpc>
              <a:defRPr sz="3000">
                <a:solidFill>
                  <a:srgbClr val="53585F"/>
                </a:solidFill>
              </a:defRPr>
            </a:lvl1pPr>
          </a:lstStyle>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满减类</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票券折扣</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随机立减</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商城折扣</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刷卡金返现</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p:txBody>
      </p:sp>
      <p:sp>
        <p:nvSpPr>
          <p:cNvPr id="50" name="Shape 225"/>
          <p:cNvSpPr/>
          <p:nvPr/>
        </p:nvSpPr>
        <p:spPr>
          <a:xfrm>
            <a:off x="6159827" y="4545357"/>
            <a:ext cx="1469548" cy="770255"/>
          </a:xfrm>
          <a:prstGeom prst="rect">
            <a:avLst/>
          </a:prstGeom>
          <a:ln w="3175">
            <a:miter lim="400000"/>
          </a:ln>
        </p:spPr>
        <p:txBody>
          <a:bodyPr wrap="square" lIns="53578" tIns="53578" rIns="53578" bIns="53578" anchor="ctr">
            <a:spAutoFit/>
          </a:bodyPr>
          <a:lstStyle>
            <a:lvl1pPr algn="l">
              <a:lnSpc>
                <a:spcPct val="120000"/>
              </a:lnSpc>
              <a:defRPr sz="3000">
                <a:solidFill>
                  <a:srgbClr val="53585F"/>
                </a:solidFill>
              </a:defRPr>
            </a:lvl1pPr>
          </a:lstStyle>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线上场景</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线下场景</a:t>
            </a:r>
            <a:endPar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a:p>
            <a:r>
              <a:rPr lang="zh-CN" altLang="en-US"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rPr>
              <a:t>全场景</a:t>
            </a:r>
            <a:endParaRPr lang="en-US" altLang="zh-CN" sz="1200" dirty="0">
              <a:solidFill>
                <a:schemeClr val="tx1"/>
              </a:solidFill>
              <a:latin typeface="方正银联黑简体" panose="02000000000000000000" pitchFamily="2" charset="-122"/>
              <a:ea typeface="方正银联黑简体" panose="02000000000000000000" pitchFamily="2" charset="-122"/>
              <a:cs typeface="方正银联黑简体" panose="02000000000000000000" pitchFamily="2" charset="-122"/>
              <a:sym typeface="News Gothic MT" charset="0"/>
            </a:endParaRPr>
          </a:p>
        </p:txBody>
      </p:sp>
      <p:sp>
        <p:nvSpPr>
          <p:cNvPr id="51" name="矩形 14"/>
          <p:cNvSpPr/>
          <p:nvPr/>
        </p:nvSpPr>
        <p:spPr>
          <a:xfrm>
            <a:off x="323850" y="1233170"/>
            <a:ext cx="8639810" cy="758190"/>
          </a:xfrm>
          <a:prstGeom prst="rect">
            <a:avLst/>
          </a:prstGeom>
        </p:spPr>
        <p:txBody>
          <a:bodyPr wrap="squar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lgn="just" latinLnBrk="0">
              <a:lnSpc>
                <a:spcPts val="2600"/>
              </a:lnSpc>
              <a:buClr>
                <a:srgbClr val="313131"/>
              </a:buClr>
              <a:buFont typeface="Wingdings" panose="05000000000000000000" charset="0"/>
              <a:buChar char="p"/>
            </a:pPr>
            <a:r>
              <a:rPr lang="zh-CN" altLang="en-US" sz="2000" dirty="0">
                <a:solidFill>
                  <a:srgbClr val="414141"/>
                </a:solidFill>
                <a:latin typeface="+mn-ea"/>
                <a:ea typeface="+mn-ea"/>
                <a:cs typeface="+mn-ea"/>
              </a:rPr>
              <a:t>从活动类型、活动形式、商户类型、营销场景四个方面针对重点银行</a:t>
            </a:r>
            <a:r>
              <a:rPr lang="en-US" altLang="zh-CN" sz="2000" dirty="0">
                <a:solidFill>
                  <a:srgbClr val="414141"/>
                </a:solidFill>
                <a:latin typeface="+mn-ea"/>
                <a:ea typeface="+mn-ea"/>
                <a:cs typeface="+mn-ea"/>
              </a:rPr>
              <a:t>2021</a:t>
            </a:r>
            <a:r>
              <a:rPr lang="zh-CN" altLang="en-US" sz="2000" dirty="0">
                <a:solidFill>
                  <a:srgbClr val="414141"/>
                </a:solidFill>
                <a:latin typeface="+mn-ea"/>
                <a:ea typeface="+mn-ea"/>
                <a:cs typeface="+mn-ea"/>
              </a:rPr>
              <a:t>年</a:t>
            </a:r>
            <a:r>
              <a:rPr lang="en-US" altLang="zh-CN" sz="2000" dirty="0">
                <a:solidFill>
                  <a:srgbClr val="414141"/>
                </a:solidFill>
                <a:latin typeface="+mn-ea"/>
                <a:ea typeface="+mn-ea"/>
                <a:cs typeface="+mn-ea"/>
              </a:rPr>
              <a:t>2</a:t>
            </a:r>
            <a:r>
              <a:rPr lang="zh-CN" altLang="en-US" sz="2000" dirty="0">
                <a:solidFill>
                  <a:srgbClr val="414141"/>
                </a:solidFill>
                <a:latin typeface="+mn-ea"/>
                <a:ea typeface="+mn-ea"/>
                <a:cs typeface="+mn-ea"/>
              </a:rPr>
              <a:t>季度以来的营销活动进行分析。</a:t>
            </a:r>
            <a:endParaRPr lang="zh-CN" altLang="en-US" sz="2000" dirty="0">
              <a:solidFill>
                <a:srgbClr val="414141"/>
              </a:solidFill>
              <a:latin typeface="+mn-ea"/>
              <a:ea typeface="+mn-ea"/>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4"/>
          <p:cNvSpPr/>
          <p:nvPr/>
        </p:nvSpPr>
        <p:spPr>
          <a:xfrm>
            <a:off x="210820" y="1125220"/>
            <a:ext cx="8722360" cy="1737995"/>
          </a:xfrm>
          <a:prstGeom prst="rect">
            <a:avLst/>
          </a:prstGeom>
        </p:spPr>
        <p:txBody>
          <a:bodyPr wrap="squar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buClr>
                <a:srgbClr val="313131"/>
              </a:buClr>
              <a:buFont typeface="Wingdings" panose="05000000000000000000" charset="0"/>
              <a:buChar char="p"/>
            </a:pPr>
            <a:r>
              <a:rPr lang="zh-CN" altLang="en-US" b="1" dirty="0">
                <a:solidFill>
                  <a:srgbClr val="414141"/>
                </a:solidFill>
                <a:latin typeface="+mn-ea"/>
                <a:ea typeface="+mn-ea"/>
                <a:cs typeface="+mn-ea"/>
              </a:rPr>
              <a:t>营销活动类型</a:t>
            </a:r>
            <a:endParaRPr lang="zh-CN" altLang="en-US" b="1" dirty="0">
              <a:solidFill>
                <a:srgbClr val="414141"/>
              </a:solidFill>
              <a:latin typeface="+mn-ea"/>
              <a:ea typeface="+mn-ea"/>
              <a:cs typeface="+mn-ea"/>
            </a:endParaRPr>
          </a:p>
          <a:p>
            <a:pPr marL="342900" indent="-342900">
              <a:buClr>
                <a:srgbClr val="313131"/>
              </a:buClr>
              <a:buFont typeface="Wingdings" panose="05000000000000000000" charset="0"/>
              <a:buChar char="p"/>
            </a:pPr>
            <a:endParaRPr lang="zh-CN" altLang="en-US" sz="300" dirty="0">
              <a:solidFill>
                <a:srgbClr val="414141"/>
              </a:solidFill>
              <a:latin typeface="+mn-ea"/>
              <a:ea typeface="+mn-ea"/>
              <a:cs typeface="+mn-ea"/>
            </a:endParaRPr>
          </a:p>
          <a:p>
            <a:pPr marL="342900" indent="-342900">
              <a:buClr>
                <a:srgbClr val="313131"/>
              </a:buClr>
              <a:buFont typeface="Wingdings" panose="05000000000000000000" charset="0"/>
              <a:buChar char="Ø"/>
            </a:pPr>
            <a:r>
              <a:rPr lang="zh-CN" altLang="en-US" sz="2000" dirty="0">
                <a:solidFill>
                  <a:srgbClr val="414141"/>
                </a:solidFill>
                <a:latin typeface="+mn-ea"/>
                <a:ea typeface="+mn-ea"/>
                <a:cs typeface="+mn-ea"/>
              </a:rPr>
              <a:t>据统计，银行支付相关营销活动有四类，分别是</a:t>
            </a:r>
            <a:r>
              <a:rPr lang="zh-CN" altLang="en-US" sz="2000" dirty="0">
                <a:solidFill>
                  <a:srgbClr val="414141"/>
                </a:solidFill>
                <a:latin typeface="+mn-ea"/>
                <a:ea typeface="+mn-ea"/>
                <a:cs typeface="+mn-ea"/>
                <a:sym typeface="+mn-ea"/>
              </a:rPr>
              <a:t>首刷首绑类（</a:t>
            </a:r>
            <a:r>
              <a:rPr lang="en-US" altLang="zh-CN" sz="2000" dirty="0">
                <a:solidFill>
                  <a:srgbClr val="414141"/>
                </a:solidFill>
                <a:latin typeface="+mn-ea"/>
                <a:ea typeface="+mn-ea"/>
                <a:cs typeface="+mn-ea"/>
                <a:sym typeface="+mn-ea"/>
              </a:rPr>
              <a:t>14%</a:t>
            </a:r>
            <a:r>
              <a:rPr lang="zh-CN" altLang="en-US" sz="2000" dirty="0">
                <a:solidFill>
                  <a:srgbClr val="414141"/>
                </a:solidFill>
                <a:latin typeface="+mn-ea"/>
                <a:ea typeface="+mn-ea"/>
                <a:cs typeface="+mn-ea"/>
                <a:sym typeface="+mn-ea"/>
              </a:rPr>
              <a:t>）、</a:t>
            </a:r>
            <a:r>
              <a:rPr lang="zh-CN" altLang="en-US" sz="2000" b="1" dirty="0">
                <a:solidFill>
                  <a:srgbClr val="414141"/>
                </a:solidFill>
                <a:latin typeface="+mn-ea"/>
                <a:ea typeface="+mn-ea"/>
                <a:cs typeface="+mn-ea"/>
              </a:rPr>
              <a:t>交易促动类（</a:t>
            </a:r>
            <a:r>
              <a:rPr lang="en-US" altLang="zh-CN" sz="2000" b="1" dirty="0">
                <a:solidFill>
                  <a:srgbClr val="414141"/>
                </a:solidFill>
                <a:latin typeface="+mn-ea"/>
                <a:ea typeface="+mn-ea"/>
                <a:cs typeface="+mn-ea"/>
              </a:rPr>
              <a:t>69%</a:t>
            </a:r>
            <a:r>
              <a:rPr lang="zh-CN" altLang="en-US" sz="2000" b="1" dirty="0">
                <a:solidFill>
                  <a:srgbClr val="414141"/>
                </a:solidFill>
                <a:latin typeface="+mn-ea"/>
                <a:ea typeface="+mn-ea"/>
                <a:cs typeface="+mn-ea"/>
              </a:rPr>
              <a:t>）</a:t>
            </a:r>
            <a:r>
              <a:rPr lang="zh-CN" altLang="en-US" sz="2000" dirty="0">
                <a:solidFill>
                  <a:srgbClr val="414141"/>
                </a:solidFill>
                <a:latin typeface="+mn-ea"/>
                <a:ea typeface="+mn-ea"/>
                <a:cs typeface="+mn-ea"/>
              </a:rPr>
              <a:t>、</a:t>
            </a:r>
            <a:r>
              <a:rPr lang="zh-CN" altLang="en-US" sz="2000" dirty="0">
                <a:solidFill>
                  <a:srgbClr val="414141"/>
                </a:solidFill>
                <a:latin typeface="+mn-ea"/>
                <a:ea typeface="+mn-ea"/>
                <a:cs typeface="+mn-ea"/>
                <a:sym typeface="+mn-ea"/>
              </a:rPr>
              <a:t>票券类业务（</a:t>
            </a:r>
            <a:r>
              <a:rPr lang="en-US" altLang="zh-CN" sz="2000" dirty="0">
                <a:solidFill>
                  <a:srgbClr val="414141"/>
                </a:solidFill>
                <a:latin typeface="+mn-ea"/>
                <a:ea typeface="+mn-ea"/>
                <a:cs typeface="+mn-ea"/>
                <a:sym typeface="+mn-ea"/>
              </a:rPr>
              <a:t>8%</a:t>
            </a:r>
            <a:r>
              <a:rPr lang="zh-CN" altLang="en-US" sz="2000" dirty="0">
                <a:solidFill>
                  <a:srgbClr val="414141"/>
                </a:solidFill>
                <a:latin typeface="+mn-ea"/>
                <a:ea typeface="+mn-ea"/>
                <a:cs typeface="+mn-ea"/>
                <a:sym typeface="+mn-ea"/>
              </a:rPr>
              <a:t>）和分期交易促动类（</a:t>
            </a:r>
            <a:r>
              <a:rPr lang="en-US" altLang="zh-CN" sz="2000" dirty="0">
                <a:solidFill>
                  <a:srgbClr val="414141"/>
                </a:solidFill>
                <a:latin typeface="+mn-ea"/>
                <a:ea typeface="+mn-ea"/>
                <a:cs typeface="+mn-ea"/>
                <a:sym typeface="+mn-ea"/>
              </a:rPr>
              <a:t>9%</a:t>
            </a:r>
            <a:r>
              <a:rPr lang="zh-CN" altLang="en-US" sz="2000" dirty="0">
                <a:solidFill>
                  <a:srgbClr val="414141"/>
                </a:solidFill>
                <a:latin typeface="+mn-ea"/>
                <a:ea typeface="+mn-ea"/>
                <a:cs typeface="+mn-ea"/>
                <a:sym typeface="+mn-ea"/>
              </a:rPr>
              <a:t>），分别对应着银行支付类业务的</a:t>
            </a:r>
            <a:r>
              <a:rPr lang="en-US" altLang="zh-CN" sz="2000" dirty="0">
                <a:solidFill>
                  <a:srgbClr val="414141"/>
                </a:solidFill>
                <a:latin typeface="+mn-ea"/>
                <a:ea typeface="+mn-ea"/>
                <a:cs typeface="+mn-ea"/>
                <a:sym typeface="+mn-ea"/>
              </a:rPr>
              <a:t>“</a:t>
            </a:r>
            <a:r>
              <a:rPr lang="zh-CN" altLang="en-US" sz="2000" dirty="0">
                <a:solidFill>
                  <a:srgbClr val="414141"/>
                </a:solidFill>
                <a:latin typeface="+mn-ea"/>
                <a:ea typeface="+mn-ea"/>
                <a:cs typeface="+mn-ea"/>
                <a:sym typeface="+mn-ea"/>
              </a:rPr>
              <a:t>促新</a:t>
            </a:r>
            <a:r>
              <a:rPr lang="en-US" altLang="zh-CN" sz="2000" dirty="0">
                <a:solidFill>
                  <a:srgbClr val="414141"/>
                </a:solidFill>
                <a:latin typeface="+mn-ea"/>
                <a:ea typeface="+mn-ea"/>
                <a:cs typeface="+mn-ea"/>
                <a:sym typeface="+mn-ea"/>
              </a:rPr>
              <a:t>”-“</a:t>
            </a:r>
            <a:r>
              <a:rPr lang="zh-CN" altLang="en-US" sz="2000" dirty="0">
                <a:solidFill>
                  <a:srgbClr val="414141"/>
                </a:solidFill>
                <a:latin typeface="+mn-ea"/>
                <a:ea typeface="+mn-ea"/>
                <a:cs typeface="+mn-ea"/>
                <a:sym typeface="+mn-ea"/>
              </a:rPr>
              <a:t>促活</a:t>
            </a:r>
            <a:r>
              <a:rPr lang="en-US" altLang="zh-CN" sz="2000" dirty="0">
                <a:solidFill>
                  <a:srgbClr val="414141"/>
                </a:solidFill>
                <a:latin typeface="+mn-ea"/>
                <a:ea typeface="+mn-ea"/>
                <a:cs typeface="+mn-ea"/>
                <a:sym typeface="+mn-ea"/>
              </a:rPr>
              <a:t>”-“</a:t>
            </a:r>
            <a:r>
              <a:rPr lang="zh-CN" altLang="en-US" sz="2000" dirty="0">
                <a:solidFill>
                  <a:srgbClr val="414141"/>
                </a:solidFill>
                <a:latin typeface="+mn-ea"/>
                <a:ea typeface="+mn-ea"/>
                <a:cs typeface="+mn-ea"/>
                <a:sym typeface="+mn-ea"/>
              </a:rPr>
              <a:t>提粘性</a:t>
            </a:r>
            <a:r>
              <a:rPr lang="en-US" altLang="zh-CN" sz="2000" dirty="0">
                <a:solidFill>
                  <a:srgbClr val="414141"/>
                </a:solidFill>
                <a:latin typeface="+mn-ea"/>
                <a:ea typeface="+mn-ea"/>
                <a:cs typeface="+mn-ea"/>
                <a:sym typeface="+mn-ea"/>
              </a:rPr>
              <a:t>”-“</a:t>
            </a:r>
            <a:r>
              <a:rPr lang="zh-CN" altLang="en-US" sz="2000" dirty="0">
                <a:solidFill>
                  <a:srgbClr val="414141"/>
                </a:solidFill>
                <a:latin typeface="+mn-ea"/>
                <a:ea typeface="+mn-ea"/>
                <a:cs typeface="+mn-ea"/>
                <a:sym typeface="+mn-ea"/>
              </a:rPr>
              <a:t>价值转换</a:t>
            </a:r>
            <a:r>
              <a:rPr lang="en-US" altLang="zh-CN" sz="2000" dirty="0">
                <a:solidFill>
                  <a:srgbClr val="414141"/>
                </a:solidFill>
                <a:latin typeface="+mn-ea"/>
                <a:ea typeface="+mn-ea"/>
                <a:cs typeface="+mn-ea"/>
                <a:sym typeface="+mn-ea"/>
              </a:rPr>
              <a:t>”</a:t>
            </a:r>
            <a:r>
              <a:rPr lang="zh-CN" altLang="en-US" sz="2000" dirty="0">
                <a:solidFill>
                  <a:srgbClr val="414141"/>
                </a:solidFill>
                <a:latin typeface="+mn-ea"/>
                <a:ea typeface="+mn-ea"/>
                <a:cs typeface="+mn-ea"/>
                <a:sym typeface="+mn-ea"/>
              </a:rPr>
              <a:t>的经营环节。</a:t>
            </a:r>
            <a:endParaRPr lang="zh-CN" altLang="en-US" sz="2000" dirty="0">
              <a:solidFill>
                <a:srgbClr val="414141"/>
              </a:solidFill>
              <a:latin typeface="+mn-ea"/>
              <a:ea typeface="+mn-ea"/>
              <a:cs typeface="+mn-ea"/>
              <a:sym typeface="+mn-ea"/>
            </a:endParaRPr>
          </a:p>
        </p:txBody>
      </p:sp>
      <p:grpSp>
        <p:nvGrpSpPr>
          <p:cNvPr id="3" name="组合 2"/>
          <p:cNvGrpSpPr/>
          <p:nvPr/>
        </p:nvGrpSpPr>
        <p:grpSpPr>
          <a:xfrm>
            <a:off x="423545" y="2863215"/>
            <a:ext cx="8383270" cy="3349590"/>
            <a:chOff x="2759" y="4044"/>
            <a:chExt cx="8607" cy="5362"/>
          </a:xfrm>
        </p:grpSpPr>
        <p:sp>
          <p:nvSpPr>
            <p:cNvPr id="20" name="Shape 357"/>
            <p:cNvSpPr/>
            <p:nvPr/>
          </p:nvSpPr>
          <p:spPr>
            <a:xfrm>
              <a:off x="3004" y="7029"/>
              <a:ext cx="1741" cy="1649"/>
            </a:xfrm>
            <a:prstGeom prst="rect">
              <a:avLst/>
            </a:prstGeom>
            <a:ln w="3175">
              <a:miter lim="400000"/>
            </a:ln>
          </p:spPr>
          <p:txBody>
            <a:bodyPr wrap="square" lIns="53578" tIns="53578" rIns="53578" bIns="53578" anchor="ctr">
              <a:spAutoFit/>
            </a:bodyPr>
            <a:lstStyle>
              <a:lvl1pPr algn="l">
                <a:lnSpc>
                  <a:spcPct val="150000"/>
                </a:lnSpc>
                <a:defRPr sz="3000">
                  <a:solidFill>
                    <a:srgbClr val="53585F"/>
                  </a:solidFill>
                </a:defRPr>
              </a:lvl1pPr>
            </a:lstStyle>
            <a:p>
              <a:pPr algn="just"/>
              <a:r>
                <a:rPr lang="zh-CN" altLang="en-US" sz="1000" dirty="0">
                  <a:solidFill>
                    <a:schemeClr val="tx1">
                      <a:lumMod val="50000"/>
                    </a:schemeClr>
                  </a:solidFill>
                  <a:latin typeface="+mn-ea"/>
                  <a:ea typeface="+mn-ea"/>
                  <a:cs typeface="+mn-ea"/>
                  <a:sym typeface="+mn-ea"/>
                </a:rPr>
                <a:t>促动用户绑定头部第三方支付账户、银行</a:t>
              </a:r>
              <a:r>
                <a:rPr lang="en-US" altLang="zh-CN" sz="1000" dirty="0">
                  <a:solidFill>
                    <a:schemeClr val="tx1">
                      <a:lumMod val="50000"/>
                    </a:schemeClr>
                  </a:solidFill>
                  <a:latin typeface="+mn-ea"/>
                  <a:ea typeface="+mn-ea"/>
                  <a:cs typeface="+mn-ea"/>
                  <a:sym typeface="+mn-ea"/>
                </a:rPr>
                <a:t>APP</a:t>
              </a:r>
              <a:r>
                <a:rPr lang="zh-CN" altLang="en-US" sz="1000" dirty="0">
                  <a:solidFill>
                    <a:schemeClr val="tx1">
                      <a:lumMod val="50000"/>
                    </a:schemeClr>
                  </a:solidFill>
                  <a:latin typeface="+mn-ea"/>
                  <a:ea typeface="+mn-ea"/>
                  <a:cs typeface="+mn-ea"/>
                  <a:sym typeface="+mn-ea"/>
                </a:rPr>
                <a:t>或云闪付，以提升卡片活跃度及交易金额。</a:t>
              </a:r>
              <a:endParaRPr lang="zh-CN" altLang="en-US" sz="1000" dirty="0">
                <a:solidFill>
                  <a:schemeClr val="tx1">
                    <a:lumMod val="50000"/>
                  </a:schemeClr>
                </a:solidFill>
                <a:latin typeface="+mn-ea"/>
                <a:ea typeface="+mn-ea"/>
                <a:cs typeface="+mn-ea"/>
                <a:sym typeface="+mn-ea"/>
              </a:endParaRPr>
            </a:p>
          </p:txBody>
        </p:sp>
        <p:sp>
          <p:nvSpPr>
            <p:cNvPr id="38" name="Shape 375"/>
            <p:cNvSpPr/>
            <p:nvPr/>
          </p:nvSpPr>
          <p:spPr>
            <a:xfrm>
              <a:off x="9806" y="5052"/>
              <a:ext cx="1250" cy="515"/>
            </a:xfrm>
            <a:prstGeom prst="rect">
              <a:avLst/>
            </a:prstGeom>
            <a:ln w="3175">
              <a:miter lim="400000"/>
            </a:ln>
          </p:spPr>
          <p:txBody>
            <a:bodyPr wrap="square" lIns="53578" tIns="53578" rIns="53578" bIns="53578" anchor="ctr">
              <a:spAutoFit/>
            </a:bodyPr>
            <a:lstStyle>
              <a:lvl1pPr>
                <a:defRPr sz="3600" b="1">
                  <a:solidFill>
                    <a:srgbClr val="46C228"/>
                  </a:solidFill>
                  <a:latin typeface="Helvetica"/>
                  <a:ea typeface="Helvetica"/>
                  <a:cs typeface="Helvetica"/>
                  <a:sym typeface="Helvetica"/>
                </a:defRPr>
              </a:lvl1pPr>
            </a:lstStyle>
            <a:p>
              <a:r>
                <a:rPr lang="zh-CN" altLang="en-US" sz="1400" dirty="0">
                  <a:solidFill>
                    <a:srgbClr val="FF8A77"/>
                  </a:solidFill>
                  <a:latin typeface="方正银联黑简体" panose="02000000000000000000" pitchFamily="2" charset="-122"/>
                  <a:ea typeface="方正银联黑简体" panose="02000000000000000000" pitchFamily="2" charset="-122"/>
                  <a:cs typeface="方正银联黑简体" panose="02000000000000000000" pitchFamily="2" charset="-122"/>
                </a:rPr>
                <a:t>分期促动</a:t>
              </a:r>
              <a:endParaRPr lang="zh-CN" altLang="en-US" sz="1400" dirty="0">
                <a:solidFill>
                  <a:srgbClr val="FF8A77"/>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39" name="Shape 376"/>
            <p:cNvSpPr/>
            <p:nvPr/>
          </p:nvSpPr>
          <p:spPr>
            <a:xfrm>
              <a:off x="3284" y="6485"/>
              <a:ext cx="1079" cy="515"/>
            </a:xfrm>
            <a:prstGeom prst="rect">
              <a:avLst/>
            </a:prstGeom>
            <a:ln w="3175">
              <a:miter lim="400000"/>
            </a:ln>
          </p:spPr>
          <p:txBody>
            <a:bodyPr wrap="square" lIns="53578" tIns="53578" rIns="53578" bIns="53578" anchor="ctr">
              <a:spAutoFit/>
            </a:bodyPr>
            <a:lstStyle>
              <a:lvl1pPr algn="just">
                <a:defRPr sz="3600" b="1">
                  <a:solidFill>
                    <a:srgbClr val="FFD23C"/>
                  </a:solidFill>
                  <a:latin typeface="Helvetica"/>
                  <a:ea typeface="Helvetica"/>
                  <a:cs typeface="Helvetica"/>
                  <a:sym typeface="Helvetica"/>
                </a:defRPr>
              </a:lvl1pPr>
            </a:lstStyle>
            <a:p>
              <a:r>
                <a:rPr lang="zh-CN" altLang="en-US" sz="1400" dirty="0">
                  <a:solidFill>
                    <a:prstClr val="black">
                      <a:lumMod val="75000"/>
                      <a:lumOff val="25000"/>
                    </a:prstClr>
                  </a:solidFill>
                  <a:latin typeface="方正银联黑简体" panose="02000000000000000000" pitchFamily="2" charset="-122"/>
                  <a:ea typeface="方正银联黑简体" panose="02000000000000000000" pitchFamily="2" charset="-122"/>
                  <a:cs typeface="方正银联黑简体" panose="02000000000000000000" pitchFamily="2" charset="-122"/>
                </a:rPr>
                <a:t>首绑首刷</a:t>
              </a:r>
              <a:endParaRPr lang="zh-CN" altLang="en-US" sz="1400" dirty="0">
                <a:solidFill>
                  <a:prstClr val="black">
                    <a:lumMod val="75000"/>
                    <a:lumOff val="25000"/>
                  </a:prstClr>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0" name="Shape 377"/>
            <p:cNvSpPr/>
            <p:nvPr/>
          </p:nvSpPr>
          <p:spPr>
            <a:xfrm>
              <a:off x="5429" y="5972"/>
              <a:ext cx="1079" cy="515"/>
            </a:xfrm>
            <a:prstGeom prst="rect">
              <a:avLst/>
            </a:prstGeom>
            <a:ln w="3175">
              <a:miter lim="400000"/>
            </a:ln>
          </p:spPr>
          <p:txBody>
            <a:bodyPr wrap="square" lIns="53578" tIns="53578" rIns="53578" bIns="53578" anchor="ctr">
              <a:spAutoFit/>
            </a:bodyPr>
            <a:lstStyle>
              <a:lvl1pPr>
                <a:defRPr sz="3600" b="1">
                  <a:solidFill>
                    <a:srgbClr val="46C228"/>
                  </a:solidFill>
                  <a:latin typeface="Helvetica"/>
                  <a:ea typeface="Helvetica"/>
                  <a:cs typeface="Helvetica"/>
                  <a:sym typeface="Helvetica"/>
                </a:defRPr>
              </a:lvl1pPr>
            </a:lstStyle>
            <a:p>
              <a:r>
                <a:rPr lang="zh-CN" altLang="en-US" sz="1400" dirty="0">
                  <a:solidFill>
                    <a:srgbClr val="5698D4"/>
                  </a:solidFill>
                  <a:latin typeface="方正银联黑简体" panose="02000000000000000000" pitchFamily="2" charset="-122"/>
                  <a:ea typeface="方正银联黑简体" panose="02000000000000000000" pitchFamily="2" charset="-122"/>
                  <a:cs typeface="方正银联黑简体" panose="02000000000000000000" pitchFamily="2" charset="-122"/>
                </a:rPr>
                <a:t>交易促动</a:t>
              </a:r>
              <a:endParaRPr lang="zh-CN" altLang="en-US" sz="1400" dirty="0">
                <a:solidFill>
                  <a:srgbClr val="5698D4"/>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1" name="Shape 378"/>
            <p:cNvSpPr/>
            <p:nvPr/>
          </p:nvSpPr>
          <p:spPr>
            <a:xfrm>
              <a:off x="7639" y="5644"/>
              <a:ext cx="1079" cy="515"/>
            </a:xfrm>
            <a:prstGeom prst="rect">
              <a:avLst/>
            </a:prstGeom>
            <a:ln w="3175">
              <a:miter lim="400000"/>
            </a:ln>
          </p:spPr>
          <p:txBody>
            <a:bodyPr wrap="square" lIns="53578" tIns="53578" rIns="53578" bIns="53578" anchor="ctr">
              <a:spAutoFit/>
            </a:bodyPr>
            <a:lstStyle>
              <a:lvl1pPr algn="just">
                <a:defRPr sz="3600" b="1">
                  <a:solidFill>
                    <a:srgbClr val="FFD23C"/>
                  </a:solidFill>
                  <a:latin typeface="Helvetica"/>
                  <a:ea typeface="Helvetica"/>
                  <a:cs typeface="Helvetica"/>
                  <a:sym typeface="Helvetica"/>
                </a:defRPr>
              </a:lvl1pPr>
            </a:lstStyle>
            <a:p>
              <a:r>
                <a:rPr lang="zh-CN" altLang="en-US" sz="1400" dirty="0">
                  <a:solidFill>
                    <a:srgbClr val="5EC3AD"/>
                  </a:solidFill>
                  <a:latin typeface="方正银联黑简体" panose="02000000000000000000" pitchFamily="2" charset="-122"/>
                  <a:ea typeface="方正银联黑简体" panose="02000000000000000000" pitchFamily="2" charset="-122"/>
                  <a:cs typeface="方正银联黑简体" panose="02000000000000000000" pitchFamily="2" charset="-122"/>
                </a:rPr>
                <a:t>票券经营</a:t>
              </a:r>
              <a:endParaRPr lang="zh-CN" altLang="en-US" sz="1400" dirty="0">
                <a:solidFill>
                  <a:srgbClr val="5EC3AD"/>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nvGrpSpPr>
            <p:cNvPr id="43" name="Group 48"/>
            <p:cNvGrpSpPr/>
            <p:nvPr/>
          </p:nvGrpSpPr>
          <p:grpSpPr bwMode="auto">
            <a:xfrm>
              <a:off x="9215" y="4044"/>
              <a:ext cx="2151" cy="1374"/>
              <a:chOff x="6250794" y="1357304"/>
              <a:chExt cx="1821669" cy="1163187"/>
            </a:xfrm>
            <a:solidFill>
              <a:srgbClr val="F6836D"/>
            </a:solidFill>
          </p:grpSpPr>
          <p:sp>
            <p:nvSpPr>
              <p:cNvPr id="44" name="Bent Arrow 21"/>
              <p:cNvSpPr/>
              <p:nvPr/>
            </p:nvSpPr>
            <p:spPr>
              <a:xfrm>
                <a:off x="6250794" y="1357304"/>
                <a:ext cx="1821669" cy="1163187"/>
              </a:xfrm>
              <a:prstGeom prst="bentArrow">
                <a:avLst/>
              </a:prstGeom>
              <a:grp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id-ID" sz="1800"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nvGrpSpPr>
              <p:cNvPr id="46" name="Group 30"/>
              <p:cNvGrpSpPr/>
              <p:nvPr/>
            </p:nvGrpSpPr>
            <p:grpSpPr>
              <a:xfrm>
                <a:off x="7000892" y="1857370"/>
                <a:ext cx="366676" cy="320373"/>
                <a:chOff x="4800505" y="2786674"/>
                <a:chExt cx="366676" cy="320373"/>
              </a:xfrm>
              <a:grpFill/>
            </p:grpSpPr>
            <p:sp>
              <p:nvSpPr>
                <p:cNvPr id="47" name="AutoShape 43"/>
                <p:cNvSpPr/>
                <p:nvPr/>
              </p:nvSpPr>
              <p:spPr bwMode="auto">
                <a:xfrm>
                  <a:off x="4800505" y="2786674"/>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28575" tIns="28575" rIns="28575" bIns="28575" anchor="ctr"/>
                <a:lstStyle/>
                <a:p>
                  <a:pPr defTabSz="342900">
                    <a:defRPr/>
                  </a:pPr>
                  <a:endParaRPr lang="en-US" sz="2250" dirty="0">
                    <a:solidFill>
                      <a:srgbClr val="FFFFFF"/>
                    </a:solidFill>
                    <a:effectLst>
                      <a:outerShdw blurRad="38100" dist="38100" dir="2700000" algn="tl">
                        <a:srgbClr val="000000"/>
                      </a:outerShdw>
                    </a:effectLst>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8" name="AutoShape 44"/>
                <p:cNvSpPr/>
                <p:nvPr/>
              </p:nvSpPr>
              <p:spPr bwMode="auto">
                <a:xfrm>
                  <a:off x="5132766" y="2901184"/>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28575" tIns="28575" rIns="28575" bIns="28575" anchor="ctr"/>
                <a:lstStyle/>
                <a:p>
                  <a:pPr defTabSz="342900">
                    <a:defRPr/>
                  </a:pPr>
                  <a:endParaRPr lang="en-US" sz="2250" dirty="0">
                    <a:solidFill>
                      <a:srgbClr val="FFFFFF"/>
                    </a:solidFill>
                    <a:effectLst>
                      <a:outerShdw blurRad="38100" dist="38100" dir="2700000" algn="tl">
                        <a:srgbClr val="000000"/>
                      </a:outerShdw>
                    </a:effectLst>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49" name="AutoShape 45"/>
                <p:cNvSpPr/>
                <p:nvPr/>
              </p:nvSpPr>
              <p:spPr bwMode="auto">
                <a:xfrm>
                  <a:off x="5120877" y="3038217"/>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28575" tIns="28575" rIns="28575" bIns="28575" anchor="ctr"/>
                <a:lstStyle/>
                <a:p>
                  <a:pPr defTabSz="342900">
                    <a:defRPr/>
                  </a:pPr>
                  <a:endParaRPr lang="en-US" sz="2250" dirty="0">
                    <a:solidFill>
                      <a:srgbClr val="FFFFFF"/>
                    </a:solidFill>
                    <a:effectLst>
                      <a:outerShdw blurRad="38100" dist="38100" dir="2700000" algn="tl">
                        <a:srgbClr val="000000"/>
                      </a:outerShdw>
                    </a:effectLst>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grpSp>
        <p:grpSp>
          <p:nvGrpSpPr>
            <p:cNvPr id="50" name="Group 36"/>
            <p:cNvGrpSpPr/>
            <p:nvPr/>
          </p:nvGrpSpPr>
          <p:grpSpPr bwMode="auto">
            <a:xfrm>
              <a:off x="2759" y="5418"/>
              <a:ext cx="2151" cy="1373"/>
              <a:chOff x="785787" y="2520491"/>
              <a:chExt cx="1821669" cy="1163197"/>
            </a:xfrm>
            <a:solidFill>
              <a:schemeClr val="bg1">
                <a:lumMod val="75000"/>
              </a:schemeClr>
            </a:solidFill>
          </p:grpSpPr>
          <p:sp>
            <p:nvSpPr>
              <p:cNvPr id="51" name="Bent Arrow 18"/>
              <p:cNvSpPr/>
              <p:nvPr/>
            </p:nvSpPr>
            <p:spPr>
              <a:xfrm>
                <a:off x="785787" y="2520491"/>
                <a:ext cx="1821669" cy="1163197"/>
              </a:xfrm>
              <a:prstGeom prst="bentArrow">
                <a:avLst/>
              </a:prstGeom>
              <a:grp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id-ID" sz="1800"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53" name="AutoShape 112"/>
              <p:cNvSpPr/>
              <p:nvPr/>
            </p:nvSpPr>
            <p:spPr bwMode="auto">
              <a:xfrm>
                <a:off x="1500479" y="3071898"/>
                <a:ext cx="365287" cy="36707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grpFill/>
              <a:ln>
                <a:noFill/>
              </a:ln>
              <a:effectLst/>
            </p:spPr>
            <p:txBody>
              <a:bodyPr lIns="28575" tIns="28575" rIns="28575" bIns="28575" anchor="ctr"/>
              <a:lstStyle/>
              <a:p>
                <a:pPr defTabSz="342900">
                  <a:defRPr/>
                </a:pPr>
                <a:endParaRPr lang="en-US" sz="2250" dirty="0">
                  <a:solidFill>
                    <a:srgbClr val="FFFFFF"/>
                  </a:solidFill>
                  <a:effectLst>
                    <a:outerShdw blurRad="38100" dist="38100" dir="2700000" algn="tl">
                      <a:srgbClr val="000000"/>
                    </a:outerShdw>
                  </a:effectLst>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grpSp>
          <p:nvGrpSpPr>
            <p:cNvPr id="54" name="Group 47"/>
            <p:cNvGrpSpPr/>
            <p:nvPr/>
          </p:nvGrpSpPr>
          <p:grpSpPr bwMode="auto">
            <a:xfrm>
              <a:off x="7063" y="4578"/>
              <a:ext cx="2153" cy="1373"/>
              <a:chOff x="4429124" y="1809654"/>
              <a:chExt cx="1821669" cy="1162907"/>
            </a:xfrm>
            <a:solidFill>
              <a:srgbClr val="5EC3AD"/>
            </a:solidFill>
          </p:grpSpPr>
          <p:sp>
            <p:nvSpPr>
              <p:cNvPr id="55" name="Bent Arrow 20"/>
              <p:cNvSpPr/>
              <p:nvPr/>
            </p:nvSpPr>
            <p:spPr>
              <a:xfrm>
                <a:off x="4429124" y="1809654"/>
                <a:ext cx="1821669" cy="1162907"/>
              </a:xfrm>
              <a:prstGeom prst="bentArrow">
                <a:avLst/>
              </a:prstGeom>
              <a:grpFill/>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id-ID" sz="1800" dirty="0">
                  <a:solidFill>
                    <a:prstClr val="black"/>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nvGrpSpPr>
              <p:cNvPr id="57" name="Group 29"/>
              <p:cNvGrpSpPr/>
              <p:nvPr/>
            </p:nvGrpSpPr>
            <p:grpSpPr>
              <a:xfrm>
                <a:off x="5214942" y="2285998"/>
                <a:ext cx="251543" cy="366676"/>
                <a:chOff x="2612963" y="2767277"/>
                <a:chExt cx="251543" cy="366676"/>
              </a:xfrm>
              <a:grpFill/>
            </p:grpSpPr>
            <p:sp>
              <p:nvSpPr>
                <p:cNvPr id="58" name="AutoShape 113"/>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8575" tIns="28575" rIns="28575" bIns="28575" anchor="ctr"/>
                <a:lstStyle/>
                <a:p>
                  <a:pPr defTabSz="342900">
                    <a:defRPr/>
                  </a:pPr>
                  <a:endParaRPr lang="en-US" sz="2250" dirty="0">
                    <a:solidFill>
                      <a:srgbClr val="FFFFFF"/>
                    </a:solidFill>
                    <a:effectLst>
                      <a:outerShdw blurRad="38100" dist="38100" dir="2700000" algn="tl">
                        <a:srgbClr val="000000"/>
                      </a:outerShdw>
                    </a:effectLst>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59" name="AutoShape 114"/>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8575" tIns="28575" rIns="28575" bIns="28575" anchor="ctr"/>
                <a:lstStyle/>
                <a:p>
                  <a:pPr defTabSz="342900">
                    <a:defRPr/>
                  </a:pPr>
                  <a:endParaRPr lang="en-US" sz="2250" dirty="0">
                    <a:solidFill>
                      <a:srgbClr val="FFFFFF"/>
                    </a:solidFill>
                    <a:effectLst>
                      <a:outerShdw blurRad="38100" dist="38100" dir="2700000" algn="tl">
                        <a:srgbClr val="000000"/>
                      </a:outerShdw>
                    </a:effectLst>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grpSp>
        <p:grpSp>
          <p:nvGrpSpPr>
            <p:cNvPr id="60" name="Group 46"/>
            <p:cNvGrpSpPr/>
            <p:nvPr/>
          </p:nvGrpSpPr>
          <p:grpSpPr bwMode="auto">
            <a:xfrm>
              <a:off x="4910" y="4313"/>
              <a:ext cx="2153" cy="2020"/>
              <a:chOff x="2607455" y="1585271"/>
              <a:chExt cx="1821669" cy="1711135"/>
            </a:xfrm>
          </p:grpSpPr>
          <p:sp>
            <p:nvSpPr>
              <p:cNvPr id="61" name="Bent Arrow 19"/>
              <p:cNvSpPr/>
              <p:nvPr/>
            </p:nvSpPr>
            <p:spPr>
              <a:xfrm>
                <a:off x="2607455" y="2132293"/>
                <a:ext cx="1821669" cy="1164113"/>
              </a:xfrm>
              <a:prstGeom prst="ben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id-ID" sz="1800" dirty="0">
                  <a:solidFill>
                    <a:schemeClr val="accent4"/>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63" name="AutoShape 29"/>
              <p:cNvSpPr/>
              <p:nvPr/>
            </p:nvSpPr>
            <p:spPr bwMode="auto">
              <a:xfrm>
                <a:off x="3286614" y="2643677"/>
                <a:ext cx="364969" cy="331923"/>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4"/>
              </a:solidFill>
              <a:ln>
                <a:solidFill>
                  <a:schemeClr val="accent4"/>
                </a:solidFill>
              </a:ln>
              <a:effectLst/>
            </p:spPr>
            <p:txBody>
              <a:bodyPr lIns="28575" tIns="28575" rIns="28575" bIns="28575" anchor="ctr"/>
              <a:lstStyle/>
              <a:p>
                <a:pPr defTabSz="342900">
                  <a:defRPr/>
                </a:pPr>
                <a:endParaRPr lang="en-US" sz="2250" dirty="0">
                  <a:solidFill>
                    <a:schemeClr val="accent4"/>
                  </a:solidFill>
                  <a:effectLst>
                    <a:outerShdw blurRad="38100" dist="38100" dir="2700000" algn="tl">
                      <a:srgbClr val="000000"/>
                    </a:outerShdw>
                  </a:effectLst>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nvGrpSpPr>
              <p:cNvPr id="64" name="Group 39"/>
              <p:cNvGrpSpPr/>
              <p:nvPr/>
            </p:nvGrpSpPr>
            <p:grpSpPr>
              <a:xfrm>
                <a:off x="3301541" y="1585271"/>
                <a:ext cx="423512" cy="624811"/>
                <a:chOff x="3390691" y="866138"/>
                <a:chExt cx="172424" cy="254379"/>
              </a:xfrm>
              <a:solidFill>
                <a:schemeClr val="accent1"/>
              </a:solidFill>
            </p:grpSpPr>
            <p:sp>
              <p:nvSpPr>
                <p:cNvPr id="65" name="Freeform 71"/>
                <p:cNvSpPr/>
                <p:nvPr/>
              </p:nvSpPr>
              <p:spPr bwMode="auto">
                <a:xfrm>
                  <a:off x="3459071" y="866138"/>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p:spPr>
              <p:style>
                <a:lnRef idx="3">
                  <a:schemeClr val="lt1"/>
                </a:lnRef>
                <a:fillRef idx="1">
                  <a:schemeClr val="accent4"/>
                </a:fillRef>
                <a:effectRef idx="1">
                  <a:schemeClr val="accent4"/>
                </a:effectRef>
                <a:fontRef idx="minor">
                  <a:schemeClr val="lt1"/>
                </a:fontRef>
              </p:style>
              <p:txBody>
                <a:bodyPr/>
                <a:lstStyle/>
                <a:p>
                  <a:pPr>
                    <a:defRPr/>
                  </a:pPr>
                  <a:endParaRPr lang="en-US" sz="1800" dirty="0">
                    <a:solidFill>
                      <a:schemeClr val="accent4"/>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66" name="Freeform 72"/>
                <p:cNvSpPr>
                  <a:spLocks noEditPoints="1"/>
                </p:cNvSpPr>
                <p:nvPr/>
              </p:nvSpPr>
              <p:spPr bwMode="auto">
                <a:xfrm>
                  <a:off x="3390691" y="882336"/>
                  <a:ext cx="172424" cy="238181"/>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p:spPr>
              <p:style>
                <a:lnRef idx="3">
                  <a:schemeClr val="lt1"/>
                </a:lnRef>
                <a:fillRef idx="1">
                  <a:schemeClr val="accent4"/>
                </a:fillRef>
                <a:effectRef idx="1">
                  <a:schemeClr val="accent4"/>
                </a:effectRef>
                <a:fontRef idx="minor">
                  <a:schemeClr val="lt1"/>
                </a:fontRef>
              </p:style>
              <p:txBody>
                <a:bodyPr/>
                <a:lstStyle/>
                <a:p>
                  <a:pPr>
                    <a:defRPr/>
                  </a:pPr>
                  <a:endParaRPr lang="en-US" sz="1800" dirty="0">
                    <a:solidFill>
                      <a:schemeClr val="accent4"/>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69" name="Line 75"/>
                <p:cNvSpPr>
                  <a:spLocks noChangeShapeType="1"/>
                </p:cNvSpPr>
                <p:nvPr/>
              </p:nvSpPr>
              <p:spPr bwMode="auto">
                <a:xfrm>
                  <a:off x="3534067" y="924914"/>
                  <a:ext cx="2077" cy="2077"/>
                </a:xfrm>
                <a:prstGeom prst="line">
                  <a:avLst/>
                </a:prstGeom>
                <a:grpFill/>
                <a:ln w="9525">
                  <a:noFill/>
                  <a:round/>
                </a:ln>
              </p:spPr>
              <p:txBody>
                <a:bodyPr/>
                <a:lstStyle/>
                <a:p>
                  <a:pPr>
                    <a:defRPr/>
                  </a:pPr>
                  <a:endParaRPr lang="en-US" sz="1800" dirty="0">
                    <a:solidFill>
                      <a:schemeClr val="accent4"/>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grpSp>
        <p:sp>
          <p:nvSpPr>
            <p:cNvPr id="45" name="Shape 357"/>
            <p:cNvSpPr/>
            <p:nvPr/>
          </p:nvSpPr>
          <p:spPr>
            <a:xfrm>
              <a:off x="5215" y="6649"/>
              <a:ext cx="1621" cy="2757"/>
            </a:xfrm>
            <a:prstGeom prst="rect">
              <a:avLst/>
            </a:prstGeom>
            <a:ln w="3175">
              <a:miter lim="400000"/>
            </a:ln>
          </p:spPr>
          <p:txBody>
            <a:bodyPr wrap="square" lIns="53578" tIns="53578" rIns="53578" bIns="53578" anchor="ctr">
              <a:spAutoFit/>
            </a:bodyPr>
            <a:lstStyle>
              <a:lvl1pPr algn="l">
                <a:lnSpc>
                  <a:spcPct val="150000"/>
                </a:lnSpc>
                <a:defRPr sz="3000">
                  <a:solidFill>
                    <a:srgbClr val="53585F"/>
                  </a:solidFill>
                </a:defRPr>
              </a:lvl1pPr>
            </a:lstStyle>
            <a:p>
              <a:pPr algn="just"/>
              <a:r>
                <a:rPr lang="zh-CN" altLang="en-US" sz="1000" dirty="0">
                  <a:solidFill>
                    <a:schemeClr val="tx1">
                      <a:lumMod val="50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rPr>
                <a:t>在头部支付账户绑定的基础上，通过多倍积分、满减、立减等多种营销方式，结合优质线下、线上消费场景，促动客户进行支付，提升客户活跃度及手续费收入</a:t>
              </a:r>
              <a:endParaRPr lang="zh-CN" altLang="en-US" sz="1000" dirty="0">
                <a:solidFill>
                  <a:schemeClr val="tx1">
                    <a:lumMod val="50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sp>
          <p:nvSpPr>
            <p:cNvPr id="52" name="Shape 357"/>
            <p:cNvSpPr/>
            <p:nvPr/>
          </p:nvSpPr>
          <p:spPr>
            <a:xfrm>
              <a:off x="7395" y="6576"/>
              <a:ext cx="1800" cy="2018"/>
            </a:xfrm>
            <a:prstGeom prst="rect">
              <a:avLst/>
            </a:prstGeom>
            <a:ln w="3175">
              <a:miter lim="400000"/>
            </a:ln>
          </p:spPr>
          <p:txBody>
            <a:bodyPr wrap="square" lIns="53578" tIns="53578" rIns="53578" bIns="53578" anchor="ctr">
              <a:spAutoFit/>
            </a:bodyPr>
            <a:lstStyle>
              <a:lvl1pPr algn="l">
                <a:lnSpc>
                  <a:spcPct val="150000"/>
                </a:lnSpc>
                <a:defRPr sz="3000">
                  <a:solidFill>
                    <a:srgbClr val="53585F"/>
                  </a:solidFill>
                </a:defRPr>
              </a:lvl1pPr>
            </a:lstStyle>
            <a:p>
              <a:pPr algn="just"/>
              <a:r>
                <a:rPr lang="zh-CN" altLang="en-US" sz="1000" dirty="0">
                  <a:solidFill>
                    <a:schemeClr val="tx1">
                      <a:lumMod val="50000"/>
                    </a:schemeClr>
                  </a:solidFill>
                  <a:latin typeface="+mn-ea"/>
                  <a:ea typeface="+mn-ea"/>
                  <a:cs typeface="+mn-ea"/>
                  <a:sym typeface="+mn-ea"/>
                </a:rPr>
                <a:t>提升银行</a:t>
              </a:r>
              <a:r>
                <a:rPr lang="en-US" altLang="zh-CN" sz="1000" dirty="0">
                  <a:solidFill>
                    <a:schemeClr val="tx1">
                      <a:lumMod val="50000"/>
                    </a:schemeClr>
                  </a:solidFill>
                  <a:latin typeface="+mn-ea"/>
                  <a:ea typeface="+mn-ea"/>
                  <a:cs typeface="+mn-ea"/>
                  <a:sym typeface="+mn-ea"/>
                </a:rPr>
                <a:t>APP</a:t>
              </a:r>
              <a:r>
                <a:rPr lang="zh-CN" altLang="en-US" sz="1000" dirty="0">
                  <a:solidFill>
                    <a:schemeClr val="tx1">
                      <a:lumMod val="50000"/>
                    </a:schemeClr>
                  </a:solidFill>
                  <a:latin typeface="+mn-ea"/>
                  <a:ea typeface="+mn-ea"/>
                  <a:cs typeface="+mn-ea"/>
                  <a:sym typeface="+mn-ea"/>
                </a:rPr>
                <a:t>用户粘度的重要形式，</a:t>
              </a:r>
              <a:r>
                <a:rPr lang="en-US" altLang="zh-CN" sz="1000" dirty="0">
                  <a:solidFill>
                    <a:schemeClr val="tx1">
                      <a:lumMod val="50000"/>
                    </a:schemeClr>
                  </a:solidFill>
                  <a:latin typeface="+mn-ea"/>
                  <a:ea typeface="+mn-ea"/>
                  <a:cs typeface="+mn-ea"/>
                  <a:sym typeface="+mn-ea"/>
                </a:rPr>
                <a:t>APP</a:t>
              </a:r>
              <a:r>
                <a:rPr lang="zh-CN" altLang="en-US" sz="1000" dirty="0">
                  <a:solidFill>
                    <a:schemeClr val="tx1">
                      <a:lumMod val="50000"/>
                    </a:schemeClr>
                  </a:solidFill>
                  <a:latin typeface="+mn-ea"/>
                  <a:ea typeface="+mn-ea"/>
                  <a:cs typeface="+mn-ea"/>
                  <a:sym typeface="+mn-ea"/>
                </a:rPr>
                <a:t>用户可以优惠价格购买电影票、饭票、会员等票券</a:t>
              </a:r>
              <a:r>
                <a:rPr lang="en-US" altLang="zh-CN" sz="1000" dirty="0">
                  <a:solidFill>
                    <a:schemeClr val="tx1">
                      <a:lumMod val="50000"/>
                    </a:schemeClr>
                  </a:solidFill>
                  <a:latin typeface="+mn-ea"/>
                  <a:ea typeface="+mn-ea"/>
                  <a:cs typeface="+mn-ea"/>
                  <a:sym typeface="+mn-ea"/>
                </a:rPr>
                <a:t>,</a:t>
              </a:r>
              <a:r>
                <a:rPr lang="zh-CN" altLang="en-US" sz="1000" dirty="0">
                  <a:solidFill>
                    <a:schemeClr val="tx1">
                      <a:lumMod val="50000"/>
                    </a:schemeClr>
                  </a:solidFill>
                  <a:latin typeface="+mn-ea"/>
                  <a:ea typeface="+mn-ea"/>
                  <a:cs typeface="+mn-ea"/>
                  <a:sym typeface="+mn-ea"/>
                </a:rPr>
                <a:t>并可以在线上或者线下进行使用，促</a:t>
              </a:r>
              <a:r>
                <a:rPr lang="en-US" altLang="zh-CN" sz="1000" dirty="0">
                  <a:solidFill>
                    <a:schemeClr val="tx1">
                      <a:lumMod val="50000"/>
                    </a:schemeClr>
                  </a:solidFill>
                  <a:latin typeface="+mn-ea"/>
                  <a:ea typeface="+mn-ea"/>
                  <a:cs typeface="+mn-ea"/>
                  <a:sym typeface="+mn-ea"/>
                </a:rPr>
                <a:t>APP</a:t>
              </a:r>
              <a:r>
                <a:rPr lang="zh-CN" altLang="en-US" sz="1000" dirty="0">
                  <a:solidFill>
                    <a:schemeClr val="tx1">
                      <a:lumMod val="50000"/>
                    </a:schemeClr>
                  </a:solidFill>
                  <a:latin typeface="+mn-ea"/>
                  <a:ea typeface="+mn-ea"/>
                  <a:cs typeface="+mn-ea"/>
                  <a:sym typeface="+mn-ea"/>
                </a:rPr>
                <a:t>打开效率</a:t>
              </a:r>
              <a:endParaRPr lang="zh-CN" altLang="en-US" sz="1000" dirty="0">
                <a:solidFill>
                  <a:schemeClr val="tx1">
                    <a:lumMod val="50000"/>
                  </a:schemeClr>
                </a:solidFill>
                <a:latin typeface="+mn-ea"/>
                <a:ea typeface="+mn-ea"/>
                <a:cs typeface="+mn-ea"/>
                <a:sym typeface="+mn-ea"/>
              </a:endParaRPr>
            </a:p>
          </p:txBody>
        </p:sp>
        <p:sp>
          <p:nvSpPr>
            <p:cNvPr id="56" name="Shape 357"/>
            <p:cNvSpPr/>
            <p:nvPr/>
          </p:nvSpPr>
          <p:spPr>
            <a:xfrm>
              <a:off x="9568" y="5487"/>
              <a:ext cx="1732" cy="2018"/>
            </a:xfrm>
            <a:prstGeom prst="rect">
              <a:avLst/>
            </a:prstGeom>
            <a:ln w="3175">
              <a:miter lim="400000"/>
            </a:ln>
          </p:spPr>
          <p:txBody>
            <a:bodyPr wrap="square" lIns="53578" tIns="53578" rIns="53578" bIns="53578" anchor="ctr">
              <a:spAutoFit/>
            </a:bodyPr>
            <a:lstStyle>
              <a:lvl1pPr algn="l">
                <a:lnSpc>
                  <a:spcPct val="150000"/>
                </a:lnSpc>
                <a:defRPr sz="3000">
                  <a:solidFill>
                    <a:srgbClr val="53585F"/>
                  </a:solidFill>
                </a:defRPr>
              </a:lvl1pPr>
            </a:lstStyle>
            <a:p>
              <a:pPr algn="just"/>
              <a:r>
                <a:rPr lang="zh-CN" altLang="en-US" sz="1000" dirty="0">
                  <a:solidFill>
                    <a:schemeClr val="tx1">
                      <a:lumMod val="50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rPr>
                <a:t>银行</a:t>
              </a:r>
              <a:r>
                <a:rPr lang="en-US" altLang="zh-CN" sz="1000" dirty="0">
                  <a:solidFill>
                    <a:schemeClr val="tx1">
                      <a:lumMod val="50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rPr>
                <a:t>APP</a:t>
              </a:r>
              <a:r>
                <a:rPr lang="zh-CN" altLang="en-US" sz="1000" dirty="0">
                  <a:solidFill>
                    <a:schemeClr val="tx1">
                      <a:lumMod val="50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rPr>
                <a:t>价值经营的重要营销形式，通过手续费减免、抵扣金等形式促动用户进行分期交易，提高银行盈利水平</a:t>
              </a:r>
              <a:endParaRPr lang="zh-CN" altLang="en-US" sz="1000" dirty="0">
                <a:solidFill>
                  <a:schemeClr val="tx1">
                    <a:lumMod val="50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pSp>
      <p:sp>
        <p:nvSpPr>
          <p:cNvPr id="5" name="文本框 9"/>
          <p:cNvSpPr txBox="1"/>
          <p:nvPr/>
        </p:nvSpPr>
        <p:spPr>
          <a:xfrm>
            <a:off x="539805" y="440380"/>
            <a:ext cx="6706870" cy="645160"/>
          </a:xfrm>
          <a:prstGeom prst="rect">
            <a:avLst/>
          </a:prstGeom>
          <a:noFill/>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algn="l"/>
            <a:r>
              <a:rPr lang="zh-CN" sz="3600" dirty="0">
                <a:solidFill>
                  <a:srgbClr val="828282"/>
                </a:solidFill>
                <a:latin typeface="方正银联黑简体" panose="02000000000000000000" pitchFamily="2" charset="-122"/>
                <a:ea typeface="方正银联黑简体" panose="02000000000000000000" pitchFamily="2" charset="-122"/>
                <a:sym typeface="+mn-ea"/>
              </a:rPr>
              <a:t>银行APP</a:t>
            </a:r>
            <a:r>
              <a:rPr lang="zh-CN" altLang="en-US" sz="3600" dirty="0">
                <a:solidFill>
                  <a:srgbClr val="828282"/>
                </a:solidFill>
                <a:latin typeface="方正银联黑简体" panose="02000000000000000000" pitchFamily="2" charset="-122"/>
                <a:ea typeface="方正银联黑简体" panose="02000000000000000000" pitchFamily="2" charset="-122"/>
                <a:sym typeface="+mn-ea"/>
              </a:rPr>
              <a:t>营销活动概述</a:t>
            </a:r>
            <a:r>
              <a:rPr lang="en-US" altLang="zh-CN" sz="3600" dirty="0">
                <a:solidFill>
                  <a:srgbClr val="828282"/>
                </a:solidFill>
                <a:latin typeface="方正银联黑简体" panose="02000000000000000000" pitchFamily="2" charset="-122"/>
                <a:ea typeface="方正银联黑简体" panose="02000000000000000000" pitchFamily="2" charset="-122"/>
              </a:rPr>
              <a:t>-</a:t>
            </a:r>
            <a:r>
              <a:rPr lang="zh-CN" altLang="en-US" sz="3600" dirty="0">
                <a:solidFill>
                  <a:srgbClr val="828282"/>
                </a:solidFill>
                <a:latin typeface="方正银联黑简体" panose="02000000000000000000" pitchFamily="2" charset="-122"/>
                <a:ea typeface="方正银联黑简体" panose="02000000000000000000" pitchFamily="2" charset="-122"/>
              </a:rPr>
              <a:t>活动类型</a:t>
            </a:r>
            <a:endParaRPr lang="zh-CN" sz="3600" dirty="0">
              <a:solidFill>
                <a:srgbClr val="828282"/>
              </a:solidFill>
              <a:latin typeface="方正银联黑简体" panose="02000000000000000000" pitchFamily="2" charset="-122"/>
              <a:ea typeface="方正银联黑简体" panose="02000000000000000000"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9"/>
          <p:cNvSpPr txBox="1"/>
          <p:nvPr/>
        </p:nvSpPr>
        <p:spPr>
          <a:xfrm>
            <a:off x="611560" y="305125"/>
            <a:ext cx="8078470" cy="645160"/>
          </a:xfrm>
          <a:prstGeom prst="rect">
            <a:avLst/>
          </a:prstGeom>
          <a:noFill/>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algn="l"/>
            <a:r>
              <a:rPr lang="zh-CN" sz="3600" dirty="0">
                <a:solidFill>
                  <a:srgbClr val="828282"/>
                </a:solidFill>
                <a:latin typeface="方正银联黑简体" panose="02000000000000000000" pitchFamily="2" charset="-122"/>
                <a:ea typeface="方正银联黑简体" panose="02000000000000000000" pitchFamily="2" charset="-122"/>
                <a:sym typeface="+mn-ea"/>
              </a:rPr>
              <a:t>银行APP</a:t>
            </a:r>
            <a:r>
              <a:rPr lang="zh-CN" altLang="en-US" sz="3600" dirty="0">
                <a:solidFill>
                  <a:srgbClr val="828282"/>
                </a:solidFill>
                <a:latin typeface="方正银联黑简体" panose="02000000000000000000" pitchFamily="2" charset="-122"/>
                <a:ea typeface="方正银联黑简体" panose="02000000000000000000" pitchFamily="2" charset="-122"/>
                <a:sym typeface="+mn-ea"/>
              </a:rPr>
              <a:t>营销活动概述</a:t>
            </a:r>
            <a:r>
              <a:rPr lang="en-US" altLang="zh-CN" sz="3600" dirty="0">
                <a:solidFill>
                  <a:srgbClr val="828282"/>
                </a:solidFill>
                <a:latin typeface="方正银联黑简体" panose="02000000000000000000" pitchFamily="2" charset="-122"/>
                <a:ea typeface="方正银联黑简体" panose="02000000000000000000" pitchFamily="2" charset="-122"/>
              </a:rPr>
              <a:t>-</a:t>
            </a:r>
            <a:r>
              <a:rPr lang="zh-CN" altLang="en-US" sz="3600" dirty="0">
                <a:solidFill>
                  <a:srgbClr val="828282"/>
                </a:solidFill>
                <a:latin typeface="方正银联黑简体" panose="02000000000000000000" pitchFamily="2" charset="-122"/>
                <a:ea typeface="方正银联黑简体" panose="02000000000000000000" pitchFamily="2" charset="-122"/>
              </a:rPr>
              <a:t>活动类型（续）</a:t>
            </a:r>
            <a:endParaRPr lang="zh-CN" sz="3600" dirty="0">
              <a:solidFill>
                <a:srgbClr val="828282"/>
              </a:solidFill>
              <a:latin typeface="方正银联黑简体" panose="02000000000000000000" pitchFamily="2" charset="-122"/>
              <a:ea typeface="方正银联黑简体" panose="02000000000000000000" pitchFamily="2" charset="-122"/>
            </a:endParaRPr>
          </a:p>
        </p:txBody>
      </p:sp>
      <p:sp>
        <p:nvSpPr>
          <p:cNvPr id="7" name="矩形 14"/>
          <p:cNvSpPr/>
          <p:nvPr/>
        </p:nvSpPr>
        <p:spPr>
          <a:xfrm>
            <a:off x="503555" y="1196975"/>
            <a:ext cx="8065770" cy="2245360"/>
          </a:xfrm>
          <a:prstGeom prst="rect">
            <a:avLst/>
          </a:prstGeom>
        </p:spPr>
        <p:txBody>
          <a:bodyPr wrap="squar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buFont typeface="Wingdings" panose="05000000000000000000" charset="0"/>
              <a:buChar char="Ø"/>
            </a:pPr>
            <a:r>
              <a:rPr lang="zh-CN" altLang="en-US" sz="2000" b="1" dirty="0">
                <a:solidFill>
                  <a:srgbClr val="414141"/>
                </a:solidFill>
                <a:latin typeface="+mn-ea"/>
                <a:ea typeface="+mn-ea"/>
                <a:cs typeface="+mn-ea"/>
                <a:sym typeface="+mn-ea"/>
              </a:rPr>
              <a:t>存量经营为主：</a:t>
            </a:r>
            <a:r>
              <a:rPr lang="zh-CN" altLang="en-US" sz="2000" dirty="0">
                <a:solidFill>
                  <a:srgbClr val="414141"/>
                </a:solidFill>
                <a:latin typeface="+mn-ea"/>
                <a:ea typeface="+mn-ea"/>
                <a:cs typeface="+mn-ea"/>
                <a:sym typeface="+mn-ea"/>
              </a:rPr>
              <a:t>交易促动类营销活动占比最高（</a:t>
            </a:r>
            <a:r>
              <a:rPr lang="en-US" altLang="zh-CN" sz="2000" dirty="0">
                <a:solidFill>
                  <a:srgbClr val="414141"/>
                </a:solidFill>
                <a:latin typeface="+mn-ea"/>
                <a:ea typeface="+mn-ea"/>
                <a:cs typeface="+mn-ea"/>
                <a:sym typeface="+mn-ea"/>
              </a:rPr>
              <a:t>69%</a:t>
            </a:r>
            <a:r>
              <a:rPr lang="zh-CN" altLang="en-US" sz="2000" dirty="0">
                <a:solidFill>
                  <a:srgbClr val="414141"/>
                </a:solidFill>
                <a:latin typeface="+mn-ea"/>
                <a:ea typeface="+mn-ea"/>
                <a:cs typeface="+mn-ea"/>
                <a:sym typeface="+mn-ea"/>
              </a:rPr>
              <a:t>），显示了银行从拉新到存量经营的理念转变。该类活动作为用户黏度和活跃度提升的主要手段，可以将用户与APP进行深度绑定连接。</a:t>
            </a:r>
            <a:endParaRPr lang="zh-CN" altLang="en-US" sz="2000" dirty="0">
              <a:solidFill>
                <a:srgbClr val="414141"/>
              </a:solidFill>
              <a:latin typeface="+mn-ea"/>
              <a:ea typeface="+mn-ea"/>
              <a:cs typeface="+mn-ea"/>
              <a:sym typeface="+mn-ea"/>
            </a:endParaRPr>
          </a:p>
          <a:p>
            <a:pPr marL="342900" indent="-342900">
              <a:buFont typeface="Wingdings" panose="05000000000000000000" charset="0"/>
              <a:buChar char="Ø"/>
            </a:pPr>
            <a:r>
              <a:rPr lang="zh-CN" altLang="en-US" sz="2000" b="1" dirty="0">
                <a:solidFill>
                  <a:srgbClr val="414141"/>
                </a:solidFill>
                <a:latin typeface="+mn-ea"/>
                <a:ea typeface="+mn-ea"/>
                <a:cs typeface="+mn-ea"/>
                <a:sym typeface="+mn-ea"/>
              </a:rPr>
              <a:t>互联网头部账户绑定：</a:t>
            </a:r>
            <a:r>
              <a:rPr lang="zh-CN" altLang="en-US" sz="2000" dirty="0">
                <a:solidFill>
                  <a:srgbClr val="414141"/>
                </a:solidFill>
                <a:latin typeface="+mn-ea"/>
                <a:ea typeface="+mn-ea"/>
                <a:cs typeface="+mn-ea"/>
                <a:sym typeface="+mn-ea"/>
              </a:rPr>
              <a:t>首绑首刷类活动占比高达</a:t>
            </a:r>
            <a:r>
              <a:rPr lang="en-US" altLang="zh-CN" sz="2000" dirty="0">
                <a:solidFill>
                  <a:srgbClr val="414141"/>
                </a:solidFill>
                <a:latin typeface="+mn-ea"/>
                <a:ea typeface="+mn-ea"/>
                <a:cs typeface="+mn-ea"/>
                <a:sym typeface="+mn-ea"/>
              </a:rPr>
              <a:t>14%</a:t>
            </a:r>
            <a:r>
              <a:rPr lang="zh-CN" altLang="en-US" sz="2000" dirty="0">
                <a:solidFill>
                  <a:srgbClr val="414141"/>
                </a:solidFill>
                <a:latin typeface="+mn-ea"/>
                <a:ea typeface="+mn-ea"/>
                <a:cs typeface="+mn-ea"/>
                <a:sym typeface="+mn-ea"/>
              </a:rPr>
              <a:t>，其中支付宝、微信的首绑首刷类活动占比</a:t>
            </a:r>
            <a:r>
              <a:rPr lang="en-US" altLang="zh-CN" sz="2000" dirty="0">
                <a:solidFill>
                  <a:srgbClr val="414141"/>
                </a:solidFill>
                <a:latin typeface="+mn-ea"/>
                <a:ea typeface="+mn-ea"/>
                <a:cs typeface="+mn-ea"/>
                <a:sym typeface="+mn-ea"/>
              </a:rPr>
              <a:t>6%</a:t>
            </a:r>
            <a:r>
              <a:rPr lang="zh-CN" altLang="en-US" sz="2000" dirty="0">
                <a:solidFill>
                  <a:srgbClr val="414141"/>
                </a:solidFill>
                <a:latin typeface="+mn-ea"/>
                <a:ea typeface="+mn-ea"/>
                <a:cs typeface="+mn-ea"/>
                <a:sym typeface="+mn-ea"/>
              </a:rPr>
              <a:t>。在微信与支付宝主导的移动支付市场里抢夺一分天地是银行开展支付类营销活动的主要目标，而促动新户绑定互联网头部账户是保证后续支付活跃的重要手段。</a:t>
            </a:r>
            <a:endParaRPr lang="zh-CN" altLang="en-US" sz="2000" b="0" i="0" strike="noStrike" spc="0" dirty="0">
              <a:solidFill>
                <a:schemeClr val="tx1">
                  <a:lumMod val="50000"/>
                </a:schemeClr>
              </a:solidFill>
              <a:latin typeface="方正银联黑简体" panose="02000000000000000000" pitchFamily="2" charset="-122"/>
              <a:ea typeface="方正银联黑简体" panose="02000000000000000000" pitchFamily="2" charset="-122"/>
              <a:cs typeface="方正银联黑简体" panose="02000000000000000000" pitchFamily="2" charset="-122"/>
            </a:endParaRPr>
          </a:p>
        </p:txBody>
      </p:sp>
      <p:graphicFrame>
        <p:nvGraphicFramePr>
          <p:cNvPr id="6" name="Chart 3"/>
          <p:cNvGraphicFramePr/>
          <p:nvPr/>
        </p:nvGraphicFramePr>
        <p:xfrm>
          <a:off x="863588" y="3429000"/>
          <a:ext cx="7524836" cy="291632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611560" y="305125"/>
            <a:ext cx="6706870" cy="645160"/>
          </a:xfrm>
          <a:prstGeom prst="rect">
            <a:avLst/>
          </a:prstGeom>
          <a:noFill/>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algn="l"/>
            <a:r>
              <a:rPr lang="zh-CN" sz="3600" dirty="0">
                <a:solidFill>
                  <a:srgbClr val="828282"/>
                </a:solidFill>
                <a:latin typeface="方正银联黑简体" panose="02000000000000000000" pitchFamily="2" charset="-122"/>
                <a:ea typeface="方正银联黑简体" panose="02000000000000000000" pitchFamily="2" charset="-122"/>
                <a:sym typeface="+mn-ea"/>
              </a:rPr>
              <a:t>银行APP</a:t>
            </a:r>
            <a:r>
              <a:rPr lang="zh-CN" altLang="en-US" sz="3600" dirty="0">
                <a:solidFill>
                  <a:srgbClr val="828282"/>
                </a:solidFill>
                <a:latin typeface="方正银联黑简体" panose="02000000000000000000" pitchFamily="2" charset="-122"/>
                <a:ea typeface="方正银联黑简体" panose="02000000000000000000" pitchFamily="2" charset="-122"/>
                <a:sym typeface="+mn-ea"/>
              </a:rPr>
              <a:t>营销活动概述</a:t>
            </a:r>
            <a:r>
              <a:rPr lang="en-US" altLang="zh-CN" sz="3600" dirty="0">
                <a:solidFill>
                  <a:srgbClr val="828282"/>
                </a:solidFill>
                <a:latin typeface="方正银联黑简体" panose="02000000000000000000" pitchFamily="2" charset="-122"/>
                <a:ea typeface="方正银联黑简体" panose="02000000000000000000" pitchFamily="2" charset="-122"/>
              </a:rPr>
              <a:t>-</a:t>
            </a:r>
            <a:r>
              <a:rPr lang="zh-CN" altLang="en-US" sz="3600" dirty="0">
                <a:solidFill>
                  <a:srgbClr val="828282"/>
                </a:solidFill>
                <a:latin typeface="方正银联黑简体" panose="02000000000000000000" pitchFamily="2" charset="-122"/>
                <a:ea typeface="方正银联黑简体" panose="02000000000000000000" pitchFamily="2" charset="-122"/>
              </a:rPr>
              <a:t>活动形式</a:t>
            </a:r>
            <a:endParaRPr lang="zh-CN" sz="3600" dirty="0">
              <a:solidFill>
                <a:srgbClr val="828282"/>
              </a:solidFill>
              <a:latin typeface="方正银联黑简体" panose="02000000000000000000" pitchFamily="2" charset="-122"/>
              <a:ea typeface="方正银联黑简体" panose="02000000000000000000" pitchFamily="2" charset="-122"/>
            </a:endParaRPr>
          </a:p>
        </p:txBody>
      </p:sp>
      <p:sp>
        <p:nvSpPr>
          <p:cNvPr id="6" name="矩形 14"/>
          <p:cNvSpPr/>
          <p:nvPr/>
        </p:nvSpPr>
        <p:spPr>
          <a:xfrm>
            <a:off x="611773" y="1054452"/>
            <a:ext cx="7758485" cy="2399665"/>
          </a:xfrm>
          <a:prstGeom prst="rect">
            <a:avLst/>
          </a:prstGeom>
        </p:spPr>
        <p:txBody>
          <a:bodyPr>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buFont typeface="Wingdings" panose="05000000000000000000" charset="0"/>
              <a:buChar char="p"/>
            </a:pPr>
            <a:r>
              <a:rPr lang="zh-CN" altLang="en-US" b="1" dirty="0">
                <a:solidFill>
                  <a:srgbClr val="414141"/>
                </a:solidFill>
                <a:latin typeface="+mn-ea"/>
                <a:ea typeface="+mn-ea"/>
                <a:cs typeface="+mn-ea"/>
              </a:rPr>
              <a:t>营销活动形式</a:t>
            </a:r>
            <a:endParaRPr lang="zh-CN" altLang="en-US" b="1" dirty="0">
              <a:solidFill>
                <a:srgbClr val="414141"/>
              </a:solidFill>
              <a:latin typeface="+mn-ea"/>
              <a:ea typeface="+mn-ea"/>
              <a:cs typeface="+mn-ea"/>
            </a:endParaRPr>
          </a:p>
          <a:p>
            <a:pPr marL="342900" indent="-342900">
              <a:buFont typeface="Wingdings" panose="05000000000000000000" charset="0"/>
              <a:buChar char="p"/>
            </a:pPr>
            <a:endParaRPr lang="zh-CN" altLang="en-US" sz="600" b="1" dirty="0">
              <a:solidFill>
                <a:srgbClr val="414141"/>
              </a:solidFill>
              <a:latin typeface="+mn-ea"/>
              <a:ea typeface="+mn-ea"/>
              <a:cs typeface="+mn-ea"/>
            </a:endParaRPr>
          </a:p>
          <a:p>
            <a:pPr marL="342900" indent="-342900">
              <a:buFont typeface="Wingdings" panose="05000000000000000000" charset="0"/>
              <a:buChar char="Ø"/>
            </a:pPr>
            <a:r>
              <a:rPr lang="zh-CN" altLang="en-US" sz="2000" dirty="0">
                <a:solidFill>
                  <a:srgbClr val="414141"/>
                </a:solidFill>
                <a:latin typeface="+mn-ea"/>
                <a:ea typeface="+mn-ea"/>
                <a:cs typeface="+mn-ea"/>
              </a:rPr>
              <a:t>在</a:t>
            </a:r>
            <a:r>
              <a:rPr lang="en-US" altLang="zh-CN" sz="2000" dirty="0">
                <a:solidFill>
                  <a:srgbClr val="414141"/>
                </a:solidFill>
                <a:latin typeface="+mn-ea"/>
                <a:ea typeface="+mn-ea"/>
                <a:cs typeface="+mn-ea"/>
              </a:rPr>
              <a:t>626</a:t>
            </a:r>
            <a:r>
              <a:rPr lang="zh-CN" altLang="en-US" sz="2000" dirty="0">
                <a:solidFill>
                  <a:srgbClr val="414141"/>
                </a:solidFill>
                <a:latin typeface="+mn-ea"/>
                <a:ea typeface="+mn-ea"/>
                <a:cs typeface="+mn-ea"/>
              </a:rPr>
              <a:t>项营销活动当中，满减类优惠占据了营销活动的核心，占比达</a:t>
            </a:r>
            <a:r>
              <a:rPr lang="en-US" altLang="zh-CN" sz="2000" dirty="0">
                <a:solidFill>
                  <a:schemeClr val="accent1"/>
                </a:solidFill>
                <a:latin typeface="+mn-ea"/>
                <a:ea typeface="+mn-ea"/>
                <a:cs typeface="+mn-ea"/>
              </a:rPr>
              <a:t>29%</a:t>
            </a:r>
            <a:r>
              <a:rPr lang="zh-CN" altLang="en-US" sz="2000" dirty="0">
                <a:solidFill>
                  <a:schemeClr val="tx1">
                    <a:lumMod val="75000"/>
                  </a:schemeClr>
                </a:solidFill>
                <a:latin typeface="+mn-ea"/>
                <a:ea typeface="+mn-ea"/>
                <a:cs typeface="+mn-ea"/>
              </a:rPr>
              <a:t>。</a:t>
            </a:r>
            <a:endParaRPr lang="en-US" altLang="zh-CN" sz="2000" dirty="0">
              <a:solidFill>
                <a:schemeClr val="accent1"/>
              </a:solidFill>
              <a:latin typeface="+mn-ea"/>
              <a:ea typeface="+mn-ea"/>
              <a:cs typeface="+mn-ea"/>
            </a:endParaRPr>
          </a:p>
          <a:p>
            <a:pPr marL="342900" indent="-342900">
              <a:buFont typeface="Wingdings" panose="05000000000000000000" charset="0"/>
              <a:buChar char="Ø"/>
            </a:pPr>
            <a:r>
              <a:rPr lang="zh-CN" altLang="en-US" sz="2000" dirty="0">
                <a:solidFill>
                  <a:srgbClr val="414141"/>
                </a:solidFill>
                <a:latin typeface="+mn-ea"/>
                <a:ea typeface="+mn-ea"/>
                <a:cs typeface="+mn-ea"/>
              </a:rPr>
              <a:t>其次票券折扣，商城折扣和随机立减优先级递减。</a:t>
            </a:r>
            <a:endParaRPr lang="en-US" altLang="zh-CN" sz="2000" dirty="0">
              <a:solidFill>
                <a:srgbClr val="414141"/>
              </a:solidFill>
              <a:latin typeface="+mn-ea"/>
              <a:ea typeface="+mn-ea"/>
              <a:cs typeface="+mn-ea"/>
            </a:endParaRPr>
          </a:p>
          <a:p>
            <a:pPr marL="342900" indent="-342900">
              <a:buFont typeface="Wingdings" panose="05000000000000000000" charset="0"/>
              <a:buChar char="Ø"/>
            </a:pPr>
            <a:r>
              <a:rPr lang="zh-CN" altLang="en-US" sz="2000" dirty="0">
                <a:solidFill>
                  <a:srgbClr val="414141"/>
                </a:solidFill>
                <a:latin typeface="+mn-ea"/>
                <a:ea typeface="+mn-ea"/>
                <a:cs typeface="+mn-ea"/>
              </a:rPr>
              <a:t>由于折扣满减类的活动能够最为简单清晰地将优惠信息传达给客户，商业银行吸引用户参与并促动交易回流。</a:t>
            </a:r>
            <a:endParaRPr lang="zh-CN" altLang="en-US" sz="2000" dirty="0">
              <a:solidFill>
                <a:srgbClr val="414141"/>
              </a:solidFill>
              <a:latin typeface="+mn-ea"/>
              <a:ea typeface="+mn-ea"/>
              <a:cs typeface="+mn-ea"/>
            </a:endParaRPr>
          </a:p>
          <a:p>
            <a:endParaRPr lang="zh-CN" sz="2000" b="0" i="0" strike="noStrike" spc="0" dirty="0">
              <a:solidFill>
                <a:srgbClr val="414141"/>
              </a:solidFill>
              <a:latin typeface="Verdana" panose="020B0604030504040204"/>
              <a:ea typeface="微软雅黑" panose="020B0503020204020204" pitchFamily="34" charset="-122"/>
            </a:endParaRPr>
          </a:p>
        </p:txBody>
      </p:sp>
      <p:graphicFrame>
        <p:nvGraphicFramePr>
          <p:cNvPr id="5" name="Chart 1"/>
          <p:cNvGraphicFramePr/>
          <p:nvPr/>
        </p:nvGraphicFramePr>
        <p:xfrm>
          <a:off x="758426" y="3068960"/>
          <a:ext cx="7521985" cy="30603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611560" y="305125"/>
            <a:ext cx="6706870" cy="645160"/>
          </a:xfrm>
          <a:prstGeom prst="rect">
            <a:avLst/>
          </a:prstGeom>
          <a:noFill/>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algn="l"/>
            <a:r>
              <a:rPr lang="zh-CN" sz="3600" dirty="0">
                <a:solidFill>
                  <a:srgbClr val="828282"/>
                </a:solidFill>
                <a:latin typeface="方正银联黑简体" panose="02000000000000000000" pitchFamily="2" charset="-122"/>
                <a:ea typeface="方正银联黑简体" panose="02000000000000000000" pitchFamily="2" charset="-122"/>
                <a:sym typeface="+mn-ea"/>
              </a:rPr>
              <a:t>银行APP</a:t>
            </a:r>
            <a:r>
              <a:rPr lang="zh-CN" altLang="en-US" sz="3600" dirty="0">
                <a:solidFill>
                  <a:srgbClr val="828282"/>
                </a:solidFill>
                <a:latin typeface="方正银联黑简体" panose="02000000000000000000" pitchFamily="2" charset="-122"/>
                <a:ea typeface="方正银联黑简体" panose="02000000000000000000" pitchFamily="2" charset="-122"/>
                <a:sym typeface="+mn-ea"/>
              </a:rPr>
              <a:t>营销活动概述</a:t>
            </a:r>
            <a:r>
              <a:rPr lang="en-US" altLang="zh-CN" sz="3600" dirty="0">
                <a:solidFill>
                  <a:srgbClr val="828282"/>
                </a:solidFill>
                <a:latin typeface="方正银联黑简体" panose="02000000000000000000" pitchFamily="2" charset="-122"/>
                <a:ea typeface="方正银联黑简体" panose="02000000000000000000" pitchFamily="2" charset="-122"/>
              </a:rPr>
              <a:t>-</a:t>
            </a:r>
            <a:r>
              <a:rPr lang="zh-CN" altLang="en-US" sz="3600" dirty="0">
                <a:solidFill>
                  <a:srgbClr val="828282"/>
                </a:solidFill>
                <a:latin typeface="方正银联黑简体" panose="02000000000000000000" pitchFamily="2" charset="-122"/>
                <a:ea typeface="方正银联黑简体" panose="02000000000000000000" pitchFamily="2" charset="-122"/>
              </a:rPr>
              <a:t>商户类型</a:t>
            </a:r>
            <a:endParaRPr lang="zh-CN" sz="3600" dirty="0">
              <a:solidFill>
                <a:srgbClr val="828282"/>
              </a:solidFill>
              <a:latin typeface="方正银联黑简体" panose="02000000000000000000" pitchFamily="2" charset="-122"/>
              <a:ea typeface="方正银联黑简体" panose="02000000000000000000" pitchFamily="2" charset="-122"/>
            </a:endParaRPr>
          </a:p>
        </p:txBody>
      </p:sp>
      <p:sp>
        <p:nvSpPr>
          <p:cNvPr id="5" name="矩形 3"/>
          <p:cNvSpPr/>
          <p:nvPr/>
        </p:nvSpPr>
        <p:spPr>
          <a:xfrm>
            <a:off x="755666" y="880032"/>
            <a:ext cx="2358390" cy="645160"/>
          </a:xfrm>
          <a:prstGeom prst="rect">
            <a:avLst/>
          </a:prstGeom>
        </p:spPr>
        <p:txBody>
          <a:bodyPr wrap="non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lnSpc>
                <a:spcPct val="150000"/>
              </a:lnSpc>
              <a:spcAft>
                <a:spcPts val="25"/>
              </a:spcAft>
              <a:buClr>
                <a:srgbClr val="808080"/>
              </a:buClr>
              <a:buFont typeface="Wingdings" panose="05000000000000000000" charset="0"/>
              <a:buChar char="p"/>
            </a:pPr>
            <a:r>
              <a:rPr lang="zh-CN" altLang="en-US" b="1" dirty="0">
                <a:latin typeface="方正银联黑简体" panose="02000000000000000000" pitchFamily="2" charset="-122"/>
                <a:ea typeface="方正银联黑简体" panose="02000000000000000000" pitchFamily="2" charset="-122"/>
              </a:rPr>
              <a:t>营销商户类型</a:t>
            </a:r>
            <a:endParaRPr lang="zh-CN" b="1" dirty="0">
              <a:latin typeface="方正银联黑简体" panose="02000000000000000000" pitchFamily="2" charset="-122"/>
              <a:ea typeface="方正银联黑简体" panose="02000000000000000000" pitchFamily="2" charset="-122"/>
            </a:endParaRPr>
          </a:p>
        </p:txBody>
      </p:sp>
      <p:sp>
        <p:nvSpPr>
          <p:cNvPr id="6" name="矩形 14"/>
          <p:cNvSpPr/>
          <p:nvPr/>
        </p:nvSpPr>
        <p:spPr>
          <a:xfrm>
            <a:off x="539750" y="1449070"/>
            <a:ext cx="8319135" cy="1753235"/>
          </a:xfrm>
          <a:prstGeom prst="rect">
            <a:avLst/>
          </a:prstGeom>
        </p:spPr>
        <p:txBody>
          <a:bodyPr wrap="square">
            <a:spAutoFit/>
          </a:bodyPr>
          <a:lstStyle>
            <a:lvl1pPr lvl="0" algn="l">
              <a:spcBef>
                <a:spcPct val="0"/>
              </a:spcBef>
              <a:spcAft>
                <a:spcPct val="0"/>
              </a:spcAft>
              <a:defRPr sz="2400" kern="1200">
                <a:solidFill>
                  <a:schemeClr val="tx1"/>
                </a:solidFill>
                <a:latin typeface="Verdana" panose="020B0604030504040204"/>
                <a:ea typeface="微软雅黑" panose="020B0503020204020204" pitchFamily="34" charset="-122"/>
              </a:defRPr>
            </a:lvl1pPr>
            <a:lvl2pPr marL="457200" lvl="1" algn="l">
              <a:spcBef>
                <a:spcPct val="0"/>
              </a:spcBef>
              <a:spcAft>
                <a:spcPct val="0"/>
              </a:spcAft>
              <a:defRPr sz="2400" kern="1200">
                <a:solidFill>
                  <a:schemeClr val="tx1"/>
                </a:solidFill>
                <a:latin typeface="Verdana" panose="020B0604030504040204"/>
                <a:ea typeface="微软雅黑" panose="020B0503020204020204" pitchFamily="34" charset="-122"/>
              </a:defRPr>
            </a:lvl2pPr>
            <a:lvl3pPr marL="914400" lvl="2" algn="l">
              <a:spcBef>
                <a:spcPct val="0"/>
              </a:spcBef>
              <a:spcAft>
                <a:spcPct val="0"/>
              </a:spcAft>
              <a:defRPr sz="2400" kern="1200">
                <a:solidFill>
                  <a:schemeClr val="tx1"/>
                </a:solidFill>
                <a:latin typeface="Verdana" panose="020B0604030504040204"/>
                <a:ea typeface="微软雅黑" panose="020B0503020204020204" pitchFamily="34" charset="-122"/>
              </a:defRPr>
            </a:lvl3pPr>
            <a:lvl4pPr marL="1371600" lvl="3" algn="l">
              <a:spcBef>
                <a:spcPct val="0"/>
              </a:spcBef>
              <a:spcAft>
                <a:spcPct val="0"/>
              </a:spcAft>
              <a:defRPr sz="2400" kern="1200">
                <a:solidFill>
                  <a:schemeClr val="tx1"/>
                </a:solidFill>
                <a:latin typeface="Verdana" panose="020B0604030504040204"/>
                <a:ea typeface="微软雅黑" panose="020B0503020204020204" pitchFamily="34" charset="-122"/>
              </a:defRPr>
            </a:lvl4pPr>
            <a:lvl5pPr marL="1828800" lvl="4" algn="l">
              <a:spcBef>
                <a:spcPct val="0"/>
              </a:spcBef>
              <a:spcAft>
                <a:spcPct val="0"/>
              </a:spcAft>
              <a:defRPr sz="2400" kern="1200">
                <a:solidFill>
                  <a:schemeClr val="tx1"/>
                </a:solidFill>
                <a:latin typeface="Verdana" panose="020B0604030504040204"/>
                <a:ea typeface="微软雅黑" panose="020B0503020204020204" pitchFamily="34" charset="-122"/>
              </a:defRPr>
            </a:lvl5pPr>
            <a:lvl6pPr marL="2286000" lvl="5" algn="l" defTabSz="914400">
              <a:defRPr sz="2400" kern="1200">
                <a:solidFill>
                  <a:schemeClr val="tx1"/>
                </a:solidFill>
                <a:latin typeface="Verdana" panose="020B0604030504040204"/>
                <a:ea typeface="微软雅黑" panose="020B0503020204020204" pitchFamily="34" charset="-122"/>
              </a:defRPr>
            </a:lvl6pPr>
            <a:lvl7pPr marL="2743200" lvl="6" algn="l" defTabSz="914400">
              <a:defRPr sz="2400" kern="1200">
                <a:solidFill>
                  <a:schemeClr val="tx1"/>
                </a:solidFill>
                <a:latin typeface="Verdana" panose="020B0604030504040204"/>
                <a:ea typeface="微软雅黑" panose="020B0503020204020204" pitchFamily="34" charset="-122"/>
              </a:defRPr>
            </a:lvl7pPr>
            <a:lvl8pPr marL="3200400" lvl="7" algn="l" defTabSz="914400">
              <a:defRPr sz="2400" kern="1200">
                <a:solidFill>
                  <a:schemeClr val="tx1"/>
                </a:solidFill>
                <a:latin typeface="Verdana" panose="020B0604030504040204"/>
                <a:ea typeface="微软雅黑" panose="020B0503020204020204" pitchFamily="34" charset="-122"/>
              </a:defRPr>
            </a:lvl8pPr>
            <a:lvl9pPr marL="3657600" lvl="8" algn="l" defTabSz="914400">
              <a:defRPr sz="2400" kern="1200">
                <a:solidFill>
                  <a:schemeClr val="tx1"/>
                </a:solidFill>
                <a:latin typeface="Verdana" panose="020B0604030504040204"/>
                <a:ea typeface="微软雅黑" panose="020B0503020204020204" pitchFamily="34" charset="-122"/>
              </a:defRPr>
            </a:lvl9pPr>
          </a:lstStyle>
          <a:p>
            <a:pPr marL="342900" indent="-342900">
              <a:buFont typeface="Wingdings" panose="05000000000000000000" charset="0"/>
              <a:buChar char="Ø"/>
            </a:pPr>
            <a:r>
              <a:rPr lang="zh-CN" altLang="en-US" sz="1800" dirty="0">
                <a:solidFill>
                  <a:srgbClr val="414141"/>
                </a:solidFill>
                <a:latin typeface="+mn-ea"/>
                <a:ea typeface="+mn-ea"/>
                <a:cs typeface="+mn-ea"/>
              </a:rPr>
              <a:t>商业银行</a:t>
            </a:r>
            <a:r>
              <a:rPr lang="zh-CN" altLang="en-US" sz="1800" dirty="0">
                <a:solidFill>
                  <a:schemeClr val="accent5">
                    <a:lumMod val="75000"/>
                  </a:schemeClr>
                </a:solidFill>
                <a:latin typeface="+mn-ea"/>
                <a:ea typeface="+mn-ea"/>
                <a:cs typeface="+mn-ea"/>
              </a:rPr>
              <a:t>主要覆盖的生活场景</a:t>
            </a:r>
            <a:r>
              <a:rPr lang="zh-CN" altLang="en-US" sz="1800" dirty="0">
                <a:solidFill>
                  <a:srgbClr val="414141"/>
                </a:solidFill>
                <a:latin typeface="+mn-ea"/>
                <a:ea typeface="+mn-ea"/>
                <a:cs typeface="+mn-ea"/>
              </a:rPr>
              <a:t>分为衣食住行四大类，其中餐饮商户为营销活动的大头，占比达</a:t>
            </a:r>
            <a:r>
              <a:rPr lang="en-US" altLang="zh-CN" sz="1800" dirty="0">
                <a:solidFill>
                  <a:srgbClr val="414141"/>
                </a:solidFill>
                <a:latin typeface="+mn-ea"/>
                <a:ea typeface="+mn-ea"/>
                <a:cs typeface="+mn-ea"/>
              </a:rPr>
              <a:t>17%</a:t>
            </a:r>
            <a:r>
              <a:rPr lang="zh-CN" altLang="en-US" sz="1800" dirty="0">
                <a:solidFill>
                  <a:srgbClr val="414141"/>
                </a:solidFill>
                <a:latin typeface="+mn-ea"/>
                <a:ea typeface="+mn-ea"/>
                <a:cs typeface="+mn-ea"/>
              </a:rPr>
              <a:t>。</a:t>
            </a:r>
            <a:endParaRPr lang="en-US" altLang="zh-CN" sz="1800" dirty="0">
              <a:solidFill>
                <a:srgbClr val="414141"/>
              </a:solidFill>
              <a:latin typeface="+mn-ea"/>
              <a:ea typeface="+mn-ea"/>
              <a:cs typeface="+mn-ea"/>
            </a:endParaRPr>
          </a:p>
          <a:p>
            <a:pPr marL="342900" indent="-342900">
              <a:buFont typeface="Wingdings" panose="05000000000000000000" charset="0"/>
              <a:buChar char="Ø"/>
            </a:pPr>
            <a:r>
              <a:rPr lang="zh-CN" altLang="en-US" sz="1800" dirty="0">
                <a:solidFill>
                  <a:srgbClr val="414141"/>
                </a:solidFill>
                <a:latin typeface="+mn-ea"/>
                <a:ea typeface="+mn-ea"/>
                <a:cs typeface="+mn-ea"/>
              </a:rPr>
              <a:t>线上商户如银行自有商城、线上商城占比为</a:t>
            </a:r>
            <a:r>
              <a:rPr lang="en-US" altLang="zh-CN" sz="1800" dirty="0">
                <a:solidFill>
                  <a:srgbClr val="414141"/>
                </a:solidFill>
                <a:latin typeface="+mn-ea"/>
                <a:ea typeface="+mn-ea"/>
                <a:cs typeface="+mn-ea"/>
              </a:rPr>
              <a:t>20%</a:t>
            </a:r>
            <a:r>
              <a:rPr lang="zh-CN" altLang="en-US" sz="1800" dirty="0">
                <a:solidFill>
                  <a:srgbClr val="414141"/>
                </a:solidFill>
                <a:latin typeface="+mn-ea"/>
                <a:ea typeface="+mn-ea"/>
                <a:cs typeface="+mn-ea"/>
              </a:rPr>
              <a:t>，而线下的商圈、商超、餐饮、电影、大额场景则占据了总体的</a:t>
            </a:r>
            <a:r>
              <a:rPr lang="en-US" altLang="zh-CN" sz="1800" dirty="0">
                <a:solidFill>
                  <a:srgbClr val="414141"/>
                </a:solidFill>
                <a:latin typeface="+mn-ea"/>
                <a:ea typeface="+mn-ea"/>
                <a:cs typeface="+mn-ea"/>
              </a:rPr>
              <a:t>37%</a:t>
            </a:r>
            <a:r>
              <a:rPr lang="zh-CN" altLang="en-US" sz="1800" dirty="0">
                <a:solidFill>
                  <a:srgbClr val="414141"/>
                </a:solidFill>
                <a:latin typeface="+mn-ea"/>
                <a:ea typeface="+mn-ea"/>
                <a:cs typeface="+mn-ea"/>
              </a:rPr>
              <a:t>。</a:t>
            </a:r>
            <a:endParaRPr lang="en-US" altLang="zh-CN" sz="1800" dirty="0">
              <a:solidFill>
                <a:srgbClr val="414141"/>
              </a:solidFill>
              <a:latin typeface="+mn-ea"/>
              <a:ea typeface="+mn-ea"/>
              <a:cs typeface="+mn-ea"/>
            </a:endParaRPr>
          </a:p>
          <a:p>
            <a:pPr marL="342900" indent="-342900">
              <a:buFont typeface="Wingdings" panose="05000000000000000000" charset="0"/>
              <a:buChar char="Ø"/>
            </a:pPr>
            <a:r>
              <a:rPr lang="zh-CN" altLang="en-US" sz="1800" dirty="0">
                <a:solidFill>
                  <a:srgbClr val="414141"/>
                </a:solidFill>
                <a:latin typeface="+mn-ea"/>
                <a:ea typeface="+mn-ea"/>
                <a:cs typeface="+mn-ea"/>
              </a:rPr>
              <a:t>商业银行在偏向布局线上支付的同时，依然将线下营销重点放在餐饮和出行两项不可能被线上取缔的商户上。</a:t>
            </a:r>
            <a:endParaRPr lang="en-US" altLang="zh-CN" sz="1800" dirty="0">
              <a:solidFill>
                <a:srgbClr val="414141"/>
              </a:solidFill>
              <a:latin typeface="+mn-ea"/>
              <a:ea typeface="+mn-ea"/>
              <a:cs typeface="+mn-ea"/>
            </a:endParaRPr>
          </a:p>
        </p:txBody>
      </p:sp>
      <p:graphicFrame>
        <p:nvGraphicFramePr>
          <p:cNvPr id="7" name="Chart 2"/>
          <p:cNvGraphicFramePr/>
          <p:nvPr/>
        </p:nvGraphicFramePr>
        <p:xfrm>
          <a:off x="1547664" y="3119445"/>
          <a:ext cx="5580620" cy="366536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ags/tag1.xml><?xml version="1.0" encoding="utf-8"?>
<p:tagLst xmlns:p="http://schemas.openxmlformats.org/presentationml/2006/main">
  <p:tag name="KSO_WM_UNIT_TABLE_BEAUTIFY" val="smartTable{e9b60259-216b-47ee-9ca2-af1819bbe6b0}"/>
  <p:tag name="TABLE_ENDDRAG_ORIGIN_RECT" val="613*49"/>
  <p:tag name="TABLE_ENDDRAG_RECT" val="51*97*609*49"/>
</p:tagLst>
</file>

<file path=ppt/tags/tag2.xml><?xml version="1.0" encoding="utf-8"?>
<p:tagLst xmlns:p="http://schemas.openxmlformats.org/presentationml/2006/main">
  <p:tag name="KSO_WM_UNIT_TABLE_BEAUTIFY" val="smartTable{e9b60259-216b-47ee-9ca2-af1819bbe6b0}"/>
  <p:tag name="TABLE_ENDDRAG_ORIGIN_RECT" val="613*49"/>
  <p:tag name="TABLE_ENDDRAG_RECT" val="51*97*609*49"/>
</p:tagLst>
</file>

<file path=ppt/tags/tag3.xml><?xml version="1.0" encoding="utf-8"?>
<p:tagLst xmlns:p="http://schemas.openxmlformats.org/presentationml/2006/main">
  <p:tag name="KSO_WM_UNIT_TABLE_BEAUTIFY" val="smartTable{a4387a49-5cc6-4129-9184-930f0609a965}"/>
  <p:tag name="TABLE_ENDDRAG_ORIGIN_RECT" val="618*162"/>
  <p:tag name="TABLE_ENDDRAG_RECT" val="51*283*618*143"/>
</p:tagLst>
</file>

<file path=ppt/tags/tag4.xml><?xml version="1.0" encoding="utf-8"?>
<p:tagLst xmlns:p="http://schemas.openxmlformats.org/presentationml/2006/main">
  <p:tag name="KSO_WM_UNIT_TABLE_BEAUTIFY" val="smartTable{e9b60259-216b-47ee-9ca2-af1819bbe6b0}"/>
  <p:tag name="TABLE_ENDDRAG_ORIGIN_RECT" val="614*54"/>
  <p:tag name="TABLE_ENDDRAG_RECT" val="51*148*611*50"/>
</p:tagLst>
</file>

<file path=ppt/tags/tag5.xml><?xml version="1.0" encoding="utf-8"?>
<p:tagLst xmlns:p="http://schemas.openxmlformats.org/presentationml/2006/main">
  <p:tag name="KSO_WM_UNIT_TABLE_BEAUTIFY" val="smartTable{27e41038-9435-479c-8997-f3ddfc6579ba}"/>
  <p:tag name="TABLE_ENDDRAG_ORIGIN_RECT" val="611*69"/>
  <p:tag name="TABLE_ENDDRAG_RECT" val="54*295*611*50"/>
</p:tagLst>
</file>

<file path=ppt/tags/tag6.xml><?xml version="1.0" encoding="utf-8"?>
<p:tagLst xmlns:p="http://schemas.openxmlformats.org/presentationml/2006/main">
  <p:tag name="KSO_WM_UNIT_TABLE_BEAUTIFY" val="smartTable{e9b60259-216b-47ee-9ca2-af1819bbe6b0}"/>
  <p:tag name="TABLE_ENDDRAG_ORIGIN_RECT" val="613*49"/>
  <p:tag name="TABLE_ENDDRAG_RECT" val="51*97*609*49"/>
</p:tagLst>
</file>

<file path=ppt/tags/tag7.xml><?xml version="1.0" encoding="utf-8"?>
<p:tagLst xmlns:p="http://schemas.openxmlformats.org/presentationml/2006/main">
  <p:tag name="KSO_WM_UNIT_TABLE_BEAUTIFY" val="smartTable{e9b60259-216b-47ee-9ca2-af1819bbe6b0}"/>
  <p:tag name="TABLE_ENDDRAG_ORIGIN_RECT" val="618*120"/>
  <p:tag name="TABLE_ENDDRAG_RECT" val="45*259*618*115"/>
</p:tagLst>
</file>

<file path=ppt/tags/tag8.xml><?xml version="1.0" encoding="utf-8"?>
<p:tagLst xmlns:p="http://schemas.openxmlformats.org/presentationml/2006/main">
  <p:tag name="KSO_WM_UNIT_TABLE_BEAUTIFY" val="smartTable{e9b60259-216b-47ee-9ca2-af1819bbe6b0}"/>
  <p:tag name="TABLE_ENDDRAG_ORIGIN_RECT" val="613*49"/>
  <p:tag name="TABLE_ENDDRAG_RECT" val="51*97*609*49"/>
</p:tagLst>
</file>

<file path=ppt/theme/theme1.xml><?xml version="1.0" encoding="utf-8"?>
<a:theme xmlns:a="http://schemas.openxmlformats.org/drawingml/2006/main" name="自定义设计方案">
  <a:themeElements>
    <a:clrScheme name="银联标准配色">
      <a:dk1>
        <a:srgbClr val="414141"/>
      </a:dk1>
      <a:lt1>
        <a:sysClr val="window" lastClr="FFFFFF"/>
      </a:lt1>
      <a:dk2>
        <a:srgbClr val="828282"/>
      </a:dk2>
      <a:lt2>
        <a:srgbClr val="E7E6E6"/>
      </a:lt2>
      <a:accent1>
        <a:srgbClr val="E03A3E"/>
      </a:accent1>
      <a:accent2>
        <a:srgbClr val="F5846C"/>
      </a:accent2>
      <a:accent3>
        <a:srgbClr val="004B85"/>
      </a:accent3>
      <a:accent4>
        <a:srgbClr val="5698D2"/>
      </a:accent4>
      <a:accent5>
        <a:srgbClr val="008286"/>
      </a:accent5>
      <a:accent6>
        <a:srgbClr val="60C3AD"/>
      </a:accent6>
      <a:hlink>
        <a:srgbClr val="008286"/>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银联标准配色">
      <a:dk1>
        <a:srgbClr val="414141"/>
      </a:dk1>
      <a:lt1>
        <a:sysClr val="window" lastClr="FFFFFF"/>
      </a:lt1>
      <a:dk2>
        <a:srgbClr val="828282"/>
      </a:dk2>
      <a:lt2>
        <a:srgbClr val="E7E6E6"/>
      </a:lt2>
      <a:accent1>
        <a:srgbClr val="E03A3E"/>
      </a:accent1>
      <a:accent2>
        <a:srgbClr val="F5846C"/>
      </a:accent2>
      <a:accent3>
        <a:srgbClr val="004B85"/>
      </a:accent3>
      <a:accent4>
        <a:srgbClr val="5698D2"/>
      </a:accent4>
      <a:accent5>
        <a:srgbClr val="008286"/>
      </a:accent5>
      <a:accent6>
        <a:srgbClr val="60C3AD"/>
      </a:accent6>
      <a:hlink>
        <a:srgbClr val="008286"/>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银联标准配色">
      <a:dk1>
        <a:srgbClr val="414141"/>
      </a:dk1>
      <a:lt1>
        <a:sysClr val="window" lastClr="FFFFFF"/>
      </a:lt1>
      <a:dk2>
        <a:srgbClr val="828282"/>
      </a:dk2>
      <a:lt2>
        <a:srgbClr val="E7E6E6"/>
      </a:lt2>
      <a:accent1>
        <a:srgbClr val="E03A3E"/>
      </a:accent1>
      <a:accent2>
        <a:srgbClr val="F5846C"/>
      </a:accent2>
      <a:accent3>
        <a:srgbClr val="004B85"/>
      </a:accent3>
      <a:accent4>
        <a:srgbClr val="5698D2"/>
      </a:accent4>
      <a:accent5>
        <a:srgbClr val="008286"/>
      </a:accent5>
      <a:accent6>
        <a:srgbClr val="60C3AD"/>
      </a:accent6>
      <a:hlink>
        <a:srgbClr val="008286"/>
      </a:hlink>
      <a:folHlink>
        <a:srgbClr val="954F72"/>
      </a:folHlink>
    </a:clrScheme>
    <a:fontScheme name="自定义 1">
      <a:majorFont>
        <a:latin typeface="Arial Unicode MS"/>
        <a:ea typeface="方正银联黑简体"/>
        <a:cs typeface=""/>
      </a:majorFont>
      <a:minorFont>
        <a:latin typeface="等线"/>
        <a:ea typeface="方正银联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自定义设计方案">
  <a:themeElements>
    <a:clrScheme name="银联标准配色">
      <a:dk1>
        <a:sysClr val="windowText" lastClr="000000"/>
      </a:dk1>
      <a:lt1>
        <a:sysClr val="window" lastClr="FFFFFF"/>
      </a:lt1>
      <a:dk2>
        <a:srgbClr val="828282"/>
      </a:dk2>
      <a:lt2>
        <a:srgbClr val="E7E6E6"/>
      </a:lt2>
      <a:accent1>
        <a:srgbClr val="E03A3E"/>
      </a:accent1>
      <a:accent2>
        <a:srgbClr val="F5846C"/>
      </a:accent2>
      <a:accent3>
        <a:srgbClr val="004B85"/>
      </a:accent3>
      <a:accent4>
        <a:srgbClr val="5698D2"/>
      </a:accent4>
      <a:accent5>
        <a:srgbClr val="008286"/>
      </a:accent5>
      <a:accent6>
        <a:srgbClr val="60C3AD"/>
      </a:accent6>
      <a:hlink>
        <a:srgbClr val="008286"/>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银联标准配色">
      <a:dk1>
        <a:sysClr val="windowText" lastClr="000000"/>
      </a:dk1>
      <a:lt1>
        <a:sysClr val="window" lastClr="FFFFFF"/>
      </a:lt1>
      <a:dk2>
        <a:srgbClr val="828282"/>
      </a:dk2>
      <a:lt2>
        <a:srgbClr val="E7E6E6"/>
      </a:lt2>
      <a:accent1>
        <a:srgbClr val="E03A3E"/>
      </a:accent1>
      <a:accent2>
        <a:srgbClr val="F5846C"/>
      </a:accent2>
      <a:accent3>
        <a:srgbClr val="004B85"/>
      </a:accent3>
      <a:accent4>
        <a:srgbClr val="5698D2"/>
      </a:accent4>
      <a:accent5>
        <a:srgbClr val="008286"/>
      </a:accent5>
      <a:accent6>
        <a:srgbClr val="60C3AD"/>
      </a:accent6>
      <a:hlink>
        <a:srgbClr val="008286"/>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自定义设计方案">
  <a:themeElements>
    <a:clrScheme name="银联标准配色">
      <a:dk1>
        <a:srgbClr val="414141"/>
      </a:dk1>
      <a:lt1>
        <a:sysClr val="window" lastClr="FFFFFF"/>
      </a:lt1>
      <a:dk2>
        <a:srgbClr val="828282"/>
      </a:dk2>
      <a:lt2>
        <a:srgbClr val="E7E6E6"/>
      </a:lt2>
      <a:accent1>
        <a:srgbClr val="E03A3E"/>
      </a:accent1>
      <a:accent2>
        <a:srgbClr val="F5846C"/>
      </a:accent2>
      <a:accent3>
        <a:srgbClr val="004B85"/>
      </a:accent3>
      <a:accent4>
        <a:srgbClr val="5698D2"/>
      </a:accent4>
      <a:accent5>
        <a:srgbClr val="008286"/>
      </a:accent5>
      <a:accent6>
        <a:srgbClr val="60C3AD"/>
      </a:accent6>
      <a:hlink>
        <a:srgbClr val="008286"/>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方正悦准黑简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6128</Words>
  <Application>WPS 文字</Application>
  <PresentationFormat>全屏显示(4:3)</PresentationFormat>
  <Paragraphs>737</Paragraphs>
  <Slides>30</Slides>
  <Notes>6</Notes>
  <HiddenSlides>0</HiddenSlides>
  <MMClips>0</MMClips>
  <ScaleCrop>false</ScaleCrop>
  <HeadingPairs>
    <vt:vector size="6" baseType="variant">
      <vt:variant>
        <vt:lpstr>已用的字体</vt:lpstr>
      </vt:variant>
      <vt:variant>
        <vt:i4>30</vt:i4>
      </vt:variant>
      <vt:variant>
        <vt:lpstr>主题</vt:lpstr>
      </vt:variant>
      <vt:variant>
        <vt:i4>6</vt:i4>
      </vt:variant>
      <vt:variant>
        <vt:lpstr>幻灯片标题</vt:lpstr>
      </vt:variant>
      <vt:variant>
        <vt:i4>30</vt:i4>
      </vt:variant>
    </vt:vector>
  </HeadingPairs>
  <TitlesOfParts>
    <vt:vector size="66" baseType="lpstr">
      <vt:lpstr>Arial</vt:lpstr>
      <vt:lpstr>方正书宋_GBK</vt:lpstr>
      <vt:lpstr>Wingdings</vt:lpstr>
      <vt:lpstr>Verdana</vt:lpstr>
      <vt:lpstr>微软雅黑</vt:lpstr>
      <vt:lpstr>汉仪旗黑</vt:lpstr>
      <vt:lpstr>方正银联黑简体</vt:lpstr>
      <vt:lpstr>冬青黑体简体中文</vt:lpstr>
      <vt:lpstr>等线</vt:lpstr>
      <vt:lpstr>方正悦准黑简体</vt:lpstr>
      <vt:lpstr>Calibri</vt:lpstr>
      <vt:lpstr>Helvetica Neue</vt:lpstr>
      <vt:lpstr>MS PGothic</vt:lpstr>
      <vt:lpstr>宋体</vt:lpstr>
      <vt:lpstr>Verdana</vt:lpstr>
      <vt:lpstr>Wingdings</vt:lpstr>
      <vt:lpstr>Microsoft YaHei</vt:lpstr>
      <vt:lpstr>Helvetica</vt:lpstr>
      <vt:lpstr>News Gothic MT</vt:lpstr>
      <vt:lpstr>宋体</vt:lpstr>
      <vt:lpstr>Arial Unicode MS</vt:lpstr>
      <vt:lpstr>汉仪中等线KW</vt:lpstr>
      <vt:lpstr>等线 Light</vt:lpstr>
      <vt:lpstr>汉仪书宋二KW</vt:lpstr>
      <vt:lpstr>苹方-简</vt:lpstr>
      <vt:lpstr>Helvetica</vt:lpstr>
      <vt:lpstr>MS PGothic</vt:lpstr>
      <vt:lpstr>微软雅黑</vt:lpstr>
      <vt:lpstr>方正银联黑简体</vt:lpstr>
      <vt:lpstr>等线</vt:lpstr>
      <vt:lpstr>自定义设计方案</vt:lpstr>
      <vt:lpstr>2_自定义设计方案</vt:lpstr>
      <vt:lpstr>1_自定义设计方案</vt:lpstr>
      <vt:lpstr>5_自定义设计方案</vt:lpstr>
      <vt:lpstr>4_自定义设计方案</vt:lpstr>
      <vt:lpstr>3_自定义设计方案</vt:lpstr>
      <vt:lpstr>关于统一汇报PPT格式的通知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中国银行</vt:lpstr>
      <vt:lpstr>中国银行</vt:lpstr>
      <vt:lpstr>建设银行</vt:lpstr>
      <vt:lpstr>建设银行</vt:lpstr>
      <vt:lpstr>PowerPoint 演示文稿</vt:lpstr>
      <vt:lpstr>浦发银行</vt:lpstr>
      <vt:lpstr>浦发银行</vt:lpstr>
      <vt:lpstr>光大银行</vt:lpstr>
      <vt:lpstr>民生银行</vt:lpstr>
      <vt:lpstr>PowerPoint 演示文稿</vt:lpstr>
      <vt:lpstr>PowerPoint 演示文稿</vt:lpstr>
      <vt:lpstr>PowerPoint 演示文稿</vt:lpstr>
      <vt:lpstr>关于统一汇报PPT格式的通知</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PPT template</dc:title>
  <dc:creator>User</dc:creator>
  <cp:lastModifiedBy>renweiqiang</cp:lastModifiedBy>
  <cp:revision>813</cp:revision>
  <cp:lastPrinted>2021-08-17T02:54:24Z</cp:lastPrinted>
  <dcterms:created xsi:type="dcterms:W3CDTF">2021-08-17T02:54:24Z</dcterms:created>
  <dcterms:modified xsi:type="dcterms:W3CDTF">2021-08-17T02:54:24Z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