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4" r:id="rId3"/>
    <p:sldId id="258" r:id="rId4"/>
    <p:sldId id="268" r:id="rId5"/>
    <p:sldId id="272" r:id="rId6"/>
    <p:sldId id="273" r:id="rId7"/>
    <p:sldId id="274" r:id="rId8"/>
    <p:sldId id="275" r:id="rId9"/>
    <p:sldId id="270" r:id="rId10"/>
    <p:sldId id="260" r:id="rId11"/>
    <p:sldId id="262" r:id="rId12"/>
    <p:sldId id="261" r:id="rId13"/>
    <p:sldId id="276" r:id="rId14"/>
    <p:sldId id="265" r:id="rId15"/>
    <p:sldId id="277" r:id="rId16"/>
    <p:sldId id="27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EAE6-E3C9-4FEB-8BEB-BC7E6A45EDD0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55E99-0816-4CE5-BACB-FF617D7C2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4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65D5-0218-404C-881F-6187FA6DCED3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425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054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6903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853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2688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7023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975A-9D51-4EB8-914E-B6F64DC8842D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98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D731-F2B7-4CDE-95CE-7E5E499A763B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6F5A-75AB-4825-9DF2-3E40E6379889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3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1DDC-48CB-4D7D-90A3-8B4903876FEC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21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86D-B071-4032-B543-A8A980131B7A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E3B-A4A3-417E-A6E1-65AA0783FF40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4304-6384-469B-977A-2F94D647631C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E5AA-006F-454A-A3AD-3E13F6B2D1F6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46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12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048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F98C3A-8E94-4312-B30D-81577D6433E8}" type="datetime1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0E1835-0B42-4990-93EF-C31549D5BE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8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8934-B62C-19A4-FDB0-E2C25BE0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098417" cy="297180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自然語言處理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HW02</a:t>
            </a:r>
            <a:b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正向最長匹配與反向最長匹配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18C63-EF93-1B6E-A472-482B02DD3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第三組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指導老師：黃琨義 老師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109B29537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蘇金宏、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109B29233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杜哲宇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97E063-3122-4664-8286-C19E9872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fld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B445-1898-C850-2179-4B91C97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37"/>
            <a:ext cx="10515600" cy="769441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開發工具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3C6AD-7587-43E6-AC07-6B7D1817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fld>
            <a:endParaRPr lang="zh-TW" altLang="en-US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圖片 18" descr="一張含有 文字, 美工圖案, 視窗 的圖片&#10;&#10;自動產生的描述">
            <a:extLst>
              <a:ext uri="{FF2B5EF4-FFF2-40B4-BE49-F238E27FC236}">
                <a16:creationId xmlns:a16="http://schemas.microsoft.com/office/drawing/2014/main" id="{13333D01-86B0-D337-89B2-DFE2F9E3B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11" y="1908401"/>
            <a:ext cx="1980000" cy="198000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9F94807-D6C3-64E9-C9A8-2885ABAE083C}"/>
              </a:ext>
            </a:extLst>
          </p:cNvPr>
          <p:cNvSpPr txBox="1"/>
          <p:nvPr/>
        </p:nvSpPr>
        <p:spPr>
          <a:xfrm>
            <a:off x="4244041" y="4055797"/>
            <a:ext cx="319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276145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036D9-B7FD-B5A2-2A6B-69DC486E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" y="893"/>
            <a:ext cx="10515600" cy="749684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執行環境與時間與結果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C0113-2194-9E37-B0A6-55AE0E49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388" y="2119105"/>
            <a:ext cx="2059080" cy="703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CB934AB-5F7E-40DE-A351-A53DE742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fld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8A3EB3-6967-A1E6-E3E7-D7FB1B006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46" y="119002"/>
            <a:ext cx="1911122" cy="20942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6028CFD-28E9-187D-F66A-EB136EB3B72B}"/>
              </a:ext>
            </a:extLst>
          </p:cNvPr>
          <p:cNvSpPr txBox="1"/>
          <p:nvPr/>
        </p:nvSpPr>
        <p:spPr>
          <a:xfrm>
            <a:off x="2130475" y="2822624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i5-11400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9146.04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824A29E2-5AAE-8F85-2FBD-E657F649E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0"/>
          <a:stretch/>
        </p:blipFill>
        <p:spPr>
          <a:xfrm>
            <a:off x="2130475" y="3311678"/>
            <a:ext cx="6009081" cy="70351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496E7F-2049-C1A8-352F-4F464A7A690A}"/>
              </a:ext>
            </a:extLst>
          </p:cNvPr>
          <p:cNvSpPr txBox="1"/>
          <p:nvPr/>
        </p:nvSpPr>
        <p:spPr>
          <a:xfrm>
            <a:off x="2130475" y="4054487"/>
            <a:ext cx="775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AMD Ryzen 7 4800H</a:t>
            </a:r>
            <a:r>
              <a:rPr lang="zh-TW" altLang="en-US" sz="24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15405.09</a:t>
            </a:r>
            <a:r>
              <a:rPr lang="zh-TW" altLang="en-US" sz="24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3C89BE66-D879-B015-C2EC-AA2ED70FF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53080" r="67947" b="27753"/>
          <a:stretch/>
        </p:blipFill>
        <p:spPr>
          <a:xfrm>
            <a:off x="2130475" y="4491794"/>
            <a:ext cx="6050953" cy="680791"/>
          </a:xfrm>
          <a:prstGeom prst="rect">
            <a:avLst/>
          </a:prstGeom>
        </p:spPr>
      </p:pic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29B83E03-EA78-3594-A3E2-82502F5C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36" b="53346"/>
          <a:stretch/>
        </p:blipFill>
        <p:spPr>
          <a:xfrm>
            <a:off x="2130475" y="5976207"/>
            <a:ext cx="4549725" cy="81519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0DE797-86AB-7C4F-58A0-BDEE86B054DA}"/>
              </a:ext>
            </a:extLst>
          </p:cNvPr>
          <p:cNvSpPr txBox="1"/>
          <p:nvPr/>
        </p:nvSpPr>
        <p:spPr>
          <a:xfrm>
            <a:off x="2098348" y="5119268"/>
            <a:ext cx="8816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正向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Precision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95.67% ,Recall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95.33% ,F1 Value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95.50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反向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Precision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94.94% ,Recall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94.56% ,F1 Value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94.75</a:t>
            </a:r>
          </a:p>
          <a:p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41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B7DA6-6C0E-B3A5-9FFD-6059BCE6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815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開發、除錯時間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C73BD-EE92-0DD8-C448-A73E7195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314" y="3814052"/>
            <a:ext cx="3933371" cy="2441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</a:p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除錯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4B5D7C-428F-4F9A-9908-7BFEA013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fld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FA1B62-2E4F-2D78-D37F-76F21A6C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39" y="1719781"/>
            <a:ext cx="1911122" cy="20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0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12DBD-A3BB-B90A-2A7F-558C3E6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0545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正向出現次數前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F7C1EE-D531-4C22-A2A4-F51844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746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C78008-290E-2269-FA05-2D0E16365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50659"/>
              </p:ext>
            </p:extLst>
          </p:nvPr>
        </p:nvGraphicFramePr>
        <p:xfrm>
          <a:off x="480975" y="597700"/>
          <a:ext cx="2575734" cy="6260300"/>
        </p:xfrm>
        <a:graphic>
          <a:graphicData uri="http://schemas.openxmlformats.org/drawingml/2006/table">
            <a:tbl>
              <a:tblPr/>
              <a:tblGrid>
                <a:gridCol w="1287867">
                  <a:extLst>
                    <a:ext uri="{9D8B030D-6E8A-4147-A177-3AD203B41FA5}">
                      <a16:colId xmlns:a16="http://schemas.microsoft.com/office/drawing/2014/main" val="2417826398"/>
                    </a:ext>
                  </a:extLst>
                </a:gridCol>
                <a:gridCol w="1287867">
                  <a:extLst>
                    <a:ext uri="{9D8B030D-6E8A-4147-A177-3AD203B41FA5}">
                      <a16:colId xmlns:a16="http://schemas.microsoft.com/office/drawing/2014/main" val="3242983703"/>
                    </a:ext>
                  </a:extLst>
                </a:gridCol>
              </a:tblGrid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20106911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67952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6189564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2750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3820770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9529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3613623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6720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3146207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9290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3107988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0565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2935122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7195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2790733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88594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2783969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67826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2250835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2133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2219113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5740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也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2209398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6738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今天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2184114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317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及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2160122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8023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他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2147834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90715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2009202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1237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灣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1978738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5636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1856126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2389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1849721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63344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1802797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1105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1607026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0697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1554973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4108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1526590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3295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1497514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6463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1392765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756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039F27A-8BA0-1D80-F9BB-8448B25E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55722"/>
              </p:ext>
            </p:extLst>
          </p:nvPr>
        </p:nvGraphicFramePr>
        <p:xfrm>
          <a:off x="3211115" y="597700"/>
          <a:ext cx="2575734" cy="6260300"/>
        </p:xfrm>
        <a:graphic>
          <a:graphicData uri="http://schemas.openxmlformats.org/drawingml/2006/table">
            <a:tbl>
              <a:tblPr/>
              <a:tblGrid>
                <a:gridCol w="1287867">
                  <a:extLst>
                    <a:ext uri="{9D8B030D-6E8A-4147-A177-3AD203B41FA5}">
                      <a16:colId xmlns:a16="http://schemas.microsoft.com/office/drawing/2014/main" val="571957269"/>
                    </a:ext>
                  </a:extLst>
                </a:gridCol>
                <a:gridCol w="1287867">
                  <a:extLst>
                    <a:ext uri="{9D8B030D-6E8A-4147-A177-3AD203B41FA5}">
                      <a16:colId xmlns:a16="http://schemas.microsoft.com/office/drawing/2014/main" val="3750112800"/>
                    </a:ext>
                  </a:extLst>
                </a:gridCol>
              </a:tblGrid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1363621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764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1361758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3825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1361343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2955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1357492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3160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1332693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228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1310812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8008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1302087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10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1301126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19258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1287397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5021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長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1244382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6738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1216643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2513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1210401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7188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都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1203115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782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美國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1126570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8237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1110566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20730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這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1109372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259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1010681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31236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974598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137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百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964698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7543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933792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8941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903490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885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873808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902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870351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5443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政府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865542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9658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845055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472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23E9ADD-D165-A532-F49F-1B85F9335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1021"/>
              </p:ext>
            </p:extLst>
          </p:nvPr>
        </p:nvGraphicFramePr>
        <p:xfrm>
          <a:off x="5941255" y="597700"/>
          <a:ext cx="2575734" cy="6260300"/>
        </p:xfrm>
        <a:graphic>
          <a:graphicData uri="http://schemas.openxmlformats.org/drawingml/2006/table">
            <a:tbl>
              <a:tblPr/>
              <a:tblGrid>
                <a:gridCol w="1287867">
                  <a:extLst>
                    <a:ext uri="{9D8B030D-6E8A-4147-A177-3AD203B41FA5}">
                      <a16:colId xmlns:a16="http://schemas.microsoft.com/office/drawing/2014/main" val="2689870810"/>
                    </a:ext>
                  </a:extLst>
                </a:gridCol>
                <a:gridCol w="1287867">
                  <a:extLst>
                    <a:ext uri="{9D8B030D-6E8A-4147-A177-3AD203B41FA5}">
                      <a16:colId xmlns:a16="http://schemas.microsoft.com/office/drawing/2014/main" val="2755406116"/>
                    </a:ext>
                  </a:extLst>
                </a:gridCol>
              </a:tblGrid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816995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56081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804018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93435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被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787503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413102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780848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78362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776365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101189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零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757807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99690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745108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43343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國家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698820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27305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698392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35182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693627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61697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691896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60729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至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668998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5818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市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667637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105544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662435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8785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654477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63476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大陸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653231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88424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651088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77617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一百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647235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03663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認為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644767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87399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644645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90091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642271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88525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633765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71558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621507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8353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613528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85017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612409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5827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C2E297E-5822-85EE-4C05-FEF25AA30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93672"/>
              </p:ext>
            </p:extLst>
          </p:nvPr>
        </p:nvGraphicFramePr>
        <p:xfrm>
          <a:off x="8671395" y="597700"/>
          <a:ext cx="2575734" cy="6260300"/>
        </p:xfrm>
        <a:graphic>
          <a:graphicData uri="http://schemas.openxmlformats.org/drawingml/2006/table">
            <a:tbl>
              <a:tblPr/>
              <a:tblGrid>
                <a:gridCol w="1287867">
                  <a:extLst>
                    <a:ext uri="{9D8B030D-6E8A-4147-A177-3AD203B41FA5}">
                      <a16:colId xmlns:a16="http://schemas.microsoft.com/office/drawing/2014/main" val="3514320460"/>
                    </a:ext>
                  </a:extLst>
                </a:gridCol>
                <a:gridCol w="1287867">
                  <a:extLst>
                    <a:ext uri="{9D8B030D-6E8A-4147-A177-3AD203B41FA5}">
                      <a16:colId xmlns:a16="http://schemas.microsoft.com/office/drawing/2014/main" val="2536494356"/>
                    </a:ext>
                  </a:extLst>
                </a:gridCol>
              </a:tblGrid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公司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606897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6933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亞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596187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8576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595418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8769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今年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587393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653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則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585843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1449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沒有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585307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05838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578470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0339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民眾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568271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15680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563610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781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559983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5975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從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557498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718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554631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180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551856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0959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541633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6432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536853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5855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可能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534933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1179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發展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527539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2944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法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523023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1012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縣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520760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7635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他們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510089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728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舉行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507236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5069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505657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6601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由於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505521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8378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503604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0443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包括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502781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2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53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12DBD-A3BB-B90A-2A7F-558C3E6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0545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正向出現次數前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F7C1EE-D531-4C22-A2A4-F51844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746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57C8C5-8FD0-86C3-E0C2-760CBB91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5" y="659279"/>
            <a:ext cx="10738390" cy="61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4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12DBD-A3BB-B90A-2A7F-558C3E6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0545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反向出現次數前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F7C1EE-D531-4C22-A2A4-F51844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746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A03917-83F4-CA85-3CD7-03CB34411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09997"/>
              </p:ext>
            </p:extLst>
          </p:nvPr>
        </p:nvGraphicFramePr>
        <p:xfrm>
          <a:off x="341640" y="583761"/>
          <a:ext cx="2680234" cy="6260300"/>
        </p:xfrm>
        <a:graphic>
          <a:graphicData uri="http://schemas.openxmlformats.org/drawingml/2006/table">
            <a:tbl>
              <a:tblPr/>
              <a:tblGrid>
                <a:gridCol w="1340117">
                  <a:extLst>
                    <a:ext uri="{9D8B030D-6E8A-4147-A177-3AD203B41FA5}">
                      <a16:colId xmlns:a16="http://schemas.microsoft.com/office/drawing/2014/main" val="1871597295"/>
                    </a:ext>
                  </a:extLst>
                </a:gridCol>
                <a:gridCol w="1340117">
                  <a:extLst>
                    <a:ext uri="{9D8B030D-6E8A-4147-A177-3AD203B41FA5}">
                      <a16:colId xmlns:a16="http://schemas.microsoft.com/office/drawing/2014/main" val="2758086003"/>
                    </a:ext>
                  </a:extLst>
                </a:gridCol>
              </a:tblGrid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19667834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93198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6117111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67440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4151781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32111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3896346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091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3084077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41405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2903873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09521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2883685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66117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2857981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11666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2852760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38881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2333234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94721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也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2259551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05279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今天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2174177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19123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2142616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32760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他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2139425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1943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及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2139049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32268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2057849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6982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1993627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24790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灣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1977212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323647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1843889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12074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1815627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72390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1639874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94222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1636188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020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1555874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69416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1533289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33201"/>
                  </a:ext>
                </a:extLst>
              </a:tr>
              <a:tr h="1841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1518690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18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7953176-D578-FB09-5D73-A373D0FE4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30533"/>
              </p:ext>
            </p:extLst>
          </p:nvPr>
        </p:nvGraphicFramePr>
        <p:xfrm>
          <a:off x="3207101" y="597700"/>
          <a:ext cx="2680234" cy="6260300"/>
        </p:xfrm>
        <a:graphic>
          <a:graphicData uri="http://schemas.openxmlformats.org/drawingml/2006/table">
            <a:tbl>
              <a:tblPr/>
              <a:tblGrid>
                <a:gridCol w="1340117">
                  <a:extLst>
                    <a:ext uri="{9D8B030D-6E8A-4147-A177-3AD203B41FA5}">
                      <a16:colId xmlns:a16="http://schemas.microsoft.com/office/drawing/2014/main" val="298134976"/>
                    </a:ext>
                  </a:extLst>
                </a:gridCol>
                <a:gridCol w="1340117">
                  <a:extLst>
                    <a:ext uri="{9D8B030D-6E8A-4147-A177-3AD203B41FA5}">
                      <a16:colId xmlns:a16="http://schemas.microsoft.com/office/drawing/2014/main" val="2334362650"/>
                    </a:ext>
                  </a:extLst>
                </a:gridCol>
              </a:tblGrid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1443618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8363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1381368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3931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1357374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0628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1343058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062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1323565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63446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1289470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6521"/>
                  </a:ext>
                </a:extLst>
              </a:tr>
              <a:tr h="21063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1242437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2648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1227948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1341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都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1158933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5052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這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1136695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516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1135044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10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1122053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53009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1116089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0092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美國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1083802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8176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1073147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7062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1036348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672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997131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6762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994106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3620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912512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997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911826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4493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896798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1696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890808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2770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828841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7642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百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816411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4776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810750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8271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7A5A019-F8B1-A169-87F4-99C2D5CBC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38286"/>
              </p:ext>
            </p:extLst>
          </p:nvPr>
        </p:nvGraphicFramePr>
        <p:xfrm>
          <a:off x="6069874" y="583761"/>
          <a:ext cx="2680234" cy="6260300"/>
        </p:xfrm>
        <a:graphic>
          <a:graphicData uri="http://schemas.openxmlformats.org/drawingml/2006/table">
            <a:tbl>
              <a:tblPr/>
              <a:tblGrid>
                <a:gridCol w="1340117">
                  <a:extLst>
                    <a:ext uri="{9D8B030D-6E8A-4147-A177-3AD203B41FA5}">
                      <a16:colId xmlns:a16="http://schemas.microsoft.com/office/drawing/2014/main" val="432782208"/>
                    </a:ext>
                  </a:extLst>
                </a:gridCol>
                <a:gridCol w="1340117">
                  <a:extLst>
                    <a:ext uri="{9D8B030D-6E8A-4147-A177-3AD203B41FA5}">
                      <a16:colId xmlns:a16="http://schemas.microsoft.com/office/drawing/2014/main" val="2048116250"/>
                    </a:ext>
                  </a:extLst>
                </a:gridCol>
              </a:tblGrid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被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801731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945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801247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3236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788222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72435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771936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894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長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757436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879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政府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752257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2947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五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745345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621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730382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330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698246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2045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中共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697854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977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十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688682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4522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大陸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687878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0866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進行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674090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3170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九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673084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0190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668974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5688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零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668311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4012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國家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666203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565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664589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6065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660383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1787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658493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5700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認為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658294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28649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655654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8526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653732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9810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四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652856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5066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651162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3837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D7716C2-FE94-AC43-11B6-D39F3EC57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67684"/>
              </p:ext>
            </p:extLst>
          </p:nvPr>
        </p:nvGraphicFramePr>
        <p:xfrm>
          <a:off x="8932647" y="583761"/>
          <a:ext cx="2680234" cy="6260300"/>
        </p:xfrm>
        <a:graphic>
          <a:graphicData uri="http://schemas.openxmlformats.org/drawingml/2006/table">
            <a:tbl>
              <a:tblPr/>
              <a:tblGrid>
                <a:gridCol w="1340117">
                  <a:extLst>
                    <a:ext uri="{9D8B030D-6E8A-4147-A177-3AD203B41FA5}">
                      <a16:colId xmlns:a16="http://schemas.microsoft.com/office/drawing/2014/main" val="3422364035"/>
                    </a:ext>
                  </a:extLst>
                </a:gridCol>
                <a:gridCol w="1340117">
                  <a:extLst>
                    <a:ext uri="{9D8B030D-6E8A-4147-A177-3AD203B41FA5}">
                      <a16:colId xmlns:a16="http://schemas.microsoft.com/office/drawing/2014/main" val="1218258723"/>
                    </a:ext>
                  </a:extLst>
                </a:gridCol>
              </a:tblGrid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至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643202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4630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640313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8083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631755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2510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萬零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617250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3625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今年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606798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12765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606749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9466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亞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600127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38077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公司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589849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3186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589432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83373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576877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45690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民眾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575326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9116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沒有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575131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2676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則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574069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36986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從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565843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2574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553115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3917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工作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547966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90846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543168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64016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可能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539132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3369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536515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40462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地區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535935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0102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國際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532315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86831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八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532063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04668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縣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530834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70394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報導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529818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22258"/>
                  </a:ext>
                </a:extLst>
              </a:tr>
              <a:tr h="14459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發展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524305</a:t>
                      </a:r>
                    </a:p>
                  </a:txBody>
                  <a:tcPr marL="6572" marR="6572" marT="6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13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12DBD-A3BB-B90A-2A7F-558C3E6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0545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反向出現次數前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F7C1EE-D531-4C22-A2A4-F518448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746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fld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BD59AE-8BA2-7ACA-E9F0-378D7017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2" y="660545"/>
            <a:ext cx="10731115" cy="61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64268-703A-1319-0770-D761A7CE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247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組員分工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6FC383-C50A-D0DB-C4C5-0769E47A0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48359"/>
              </p:ext>
            </p:extLst>
          </p:nvPr>
        </p:nvGraphicFramePr>
        <p:xfrm>
          <a:off x="1144590" y="1081087"/>
          <a:ext cx="9180000" cy="38754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3205824675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424636843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4217274693"/>
                    </a:ext>
                  </a:extLst>
                </a:gridCol>
              </a:tblGrid>
              <a:tr h="1291828">
                <a:tc>
                  <a:txBody>
                    <a:bodyPr/>
                    <a:lstStyle/>
                    <a:p>
                      <a:pPr algn="ctr"/>
                      <a:endParaRPr lang="zh-TW" altLang="en-US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蘇金宏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杜哲宇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08316"/>
                  </a:ext>
                </a:extLst>
              </a:tr>
              <a:tr h="1291828"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TW" altLang="en-US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程式碼撰寫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</a:t>
                      </a:r>
                      <a:endParaRPr lang="zh-TW" altLang="en-US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42882"/>
                  </a:ext>
                </a:extLst>
              </a:tr>
              <a:tr h="1291828"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TW" altLang="en-US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製作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80%</a:t>
                      </a:r>
                      <a:endParaRPr lang="zh-TW" altLang="en-US" sz="2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90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E88435-AEAC-4889-B95E-6E8419B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21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7E26F-ABF6-5B00-D51D-F53574F5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81201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目標：</a:t>
            </a:r>
            <a:b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計算正反向最長匹配演算法所切分之斷詞的</a:t>
            </a:r>
            <a:r>
              <a:rPr lang="en-US" altLang="zh-TW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  <a:r>
              <a:rPr lang="zh-TW" altLang="en-US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  <a:r>
              <a:rPr lang="zh-TW" altLang="en-US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F1 Value</a:t>
            </a:r>
            <a:r>
              <a:rPr lang="zh-TW" altLang="en-US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，並繪製前</a:t>
            </a:r>
            <a:r>
              <a:rPr lang="en-US" altLang="zh-TW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3200" b="0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名詞彙數據圖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AC454-CE5B-F1B8-82ED-A093FA56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74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問題：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確認正反向匹配的邏輯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找到計算準確率的方式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將字典內的前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名寫入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2F111F-099C-48D2-BE7E-90D1875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fld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37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096C6-DEB5-3DE1-A8FF-681C6B38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37"/>
            <a:ext cx="2789382" cy="733944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系統流程圖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F54016-513C-489C-AF0A-56CDB705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fld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4B19A7B-4BA4-0CE0-F675-9F4FAD372CE4}"/>
              </a:ext>
            </a:extLst>
          </p:cNvPr>
          <p:cNvSpPr/>
          <p:nvPr/>
        </p:nvSpPr>
        <p:spPr>
          <a:xfrm>
            <a:off x="2545615" y="164849"/>
            <a:ext cx="962464" cy="60154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116922-5848-0944-7EF7-D69A636FBE44}"/>
              </a:ext>
            </a:extLst>
          </p:cNvPr>
          <p:cNvSpPr/>
          <p:nvPr/>
        </p:nvSpPr>
        <p:spPr>
          <a:xfrm>
            <a:off x="2103212" y="1282582"/>
            <a:ext cx="1847270" cy="733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將語料庫寫入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fdic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bdic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284DB4-AC36-EDAB-058B-E0CD73FE1220}"/>
              </a:ext>
            </a:extLst>
          </p:cNvPr>
          <p:cNvSpPr/>
          <p:nvPr/>
        </p:nvSpPr>
        <p:spPr>
          <a:xfrm>
            <a:off x="2105197" y="2505862"/>
            <a:ext cx="1847269" cy="733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打開目標文檔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BDFA6E-7E68-5AD0-5588-24A18FEA2E1E}"/>
              </a:ext>
            </a:extLst>
          </p:cNvPr>
          <p:cNvSpPr/>
          <p:nvPr/>
        </p:nvSpPr>
        <p:spPr>
          <a:xfrm>
            <a:off x="2103212" y="5246462"/>
            <a:ext cx="1847270" cy="9113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呼叫正反向匹配函式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59B2BC-E116-85D1-38ED-722888DAB503}"/>
              </a:ext>
            </a:extLst>
          </p:cNvPr>
          <p:cNvSpPr/>
          <p:nvPr/>
        </p:nvSpPr>
        <p:spPr>
          <a:xfrm>
            <a:off x="8744680" y="1635964"/>
            <a:ext cx="1908300" cy="8578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標準答案、分詞結果、重合部分的集合長度累加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3958FF-42E0-5604-6279-77FF872D5644}"/>
              </a:ext>
            </a:extLst>
          </p:cNvPr>
          <p:cNvSpPr/>
          <p:nvPr/>
        </p:nvSpPr>
        <p:spPr>
          <a:xfrm>
            <a:off x="6527110" y="5369423"/>
            <a:ext cx="1819599" cy="733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longest_word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加入陣列中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578069-9826-65C6-719C-4BBC7660F8B5}"/>
              </a:ext>
            </a:extLst>
          </p:cNvPr>
          <p:cNvSpPr/>
          <p:nvPr/>
        </p:nvSpPr>
        <p:spPr>
          <a:xfrm>
            <a:off x="8795948" y="3073496"/>
            <a:ext cx="1819599" cy="1130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文檔讀取完畢後將累加結果計算為準確率、召回率、調和平均數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53A870-55C6-8D29-D592-D4ABBA4E885A}"/>
              </a:ext>
            </a:extLst>
          </p:cNvPr>
          <p:cNvSpPr/>
          <p:nvPr/>
        </p:nvSpPr>
        <p:spPr>
          <a:xfrm>
            <a:off x="8795949" y="4669121"/>
            <a:ext cx="1819598" cy="9113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創建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檔，將前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名寫入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檔中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5BA54D-6A7B-6340-765F-753EB7F64684}"/>
              </a:ext>
            </a:extLst>
          </p:cNvPr>
          <p:cNvSpPr/>
          <p:nvPr/>
        </p:nvSpPr>
        <p:spPr>
          <a:xfrm>
            <a:off x="4407205" y="5367044"/>
            <a:ext cx="1819599" cy="733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longest_word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= word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流程圖: 決策 22">
            <a:extLst>
              <a:ext uri="{FF2B5EF4-FFF2-40B4-BE49-F238E27FC236}">
                <a16:creationId xmlns:a16="http://schemas.microsoft.com/office/drawing/2014/main" id="{94454BE1-ECBA-5534-8750-27644A225A2E}"/>
              </a:ext>
            </a:extLst>
          </p:cNvPr>
          <p:cNvSpPr/>
          <p:nvPr/>
        </p:nvSpPr>
        <p:spPr>
          <a:xfrm>
            <a:off x="4153079" y="2505862"/>
            <a:ext cx="2327855" cy="957757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字典內是否有相符答案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577D605-E587-57E0-5E3C-7D016C215539}"/>
              </a:ext>
            </a:extLst>
          </p:cNvPr>
          <p:cNvSpPr/>
          <p:nvPr/>
        </p:nvSpPr>
        <p:spPr>
          <a:xfrm>
            <a:off x="2103212" y="3899868"/>
            <a:ext cx="1847270" cy="733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將字串內容逐一讀取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FBF7A8A-B66B-F71B-8AEE-FD94DDE204BF}"/>
              </a:ext>
            </a:extLst>
          </p:cNvPr>
          <p:cNvSpPr/>
          <p:nvPr/>
        </p:nvSpPr>
        <p:spPr>
          <a:xfrm>
            <a:off x="4407208" y="185255"/>
            <a:ext cx="1819598" cy="7339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取位置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的字設為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longest_word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6679AD49-044B-ABEE-66FF-F84B81D98EEC}"/>
              </a:ext>
            </a:extLst>
          </p:cNvPr>
          <p:cNvSpPr/>
          <p:nvPr/>
        </p:nvSpPr>
        <p:spPr>
          <a:xfrm>
            <a:off x="9224515" y="5940714"/>
            <a:ext cx="962464" cy="60154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4EED4B-B778-3E26-7FCF-A484C0E6839F}"/>
              </a:ext>
            </a:extLst>
          </p:cNvPr>
          <p:cNvSpPr/>
          <p:nvPr/>
        </p:nvSpPr>
        <p:spPr>
          <a:xfrm>
            <a:off x="8768277" y="314750"/>
            <a:ext cx="1847270" cy="8578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呼叫轉換函式將分詞結果轉換為區間</a:t>
            </a:r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0AF62110-2F88-6264-0305-2A34FA22D736}"/>
              </a:ext>
            </a:extLst>
          </p:cNvPr>
          <p:cNvSpPr/>
          <p:nvPr/>
        </p:nvSpPr>
        <p:spPr>
          <a:xfrm>
            <a:off x="4153078" y="3851354"/>
            <a:ext cx="2327855" cy="957757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是否比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longest_word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10E258A-42C1-B3FB-75EA-32529D7D2D9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026847" y="766389"/>
            <a:ext cx="0" cy="51619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EA057D1-90BC-D598-BDD3-C5461822558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026847" y="2016526"/>
            <a:ext cx="1985" cy="489336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0C97540-2650-8284-98A9-D93691AF007D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 flipH="1">
            <a:off x="3026847" y="3239806"/>
            <a:ext cx="1985" cy="660062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3B1272A-B3CE-0496-8EA3-6FCF469AB053}"/>
              </a:ext>
            </a:extLst>
          </p:cNvPr>
          <p:cNvCxnSpPr>
            <a:cxnSpLocks/>
            <a:stCxn id="41" idx="2"/>
            <a:endCxn id="16" idx="0"/>
          </p:cNvCxnSpPr>
          <p:nvPr/>
        </p:nvCxnSpPr>
        <p:spPr>
          <a:xfrm>
            <a:off x="3026847" y="4633812"/>
            <a:ext cx="0" cy="61265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FFFE95E-ECBC-B625-DEED-DE1CA7A952A1}"/>
              </a:ext>
            </a:extLst>
          </p:cNvPr>
          <p:cNvCxnSpPr>
            <a:cxnSpLocks/>
            <a:stCxn id="42" idx="2"/>
            <a:endCxn id="105" idx="0"/>
          </p:cNvCxnSpPr>
          <p:nvPr/>
        </p:nvCxnSpPr>
        <p:spPr>
          <a:xfrm flipH="1">
            <a:off x="5315019" y="919199"/>
            <a:ext cx="1988" cy="387735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弧形 65">
            <a:extLst>
              <a:ext uri="{FF2B5EF4-FFF2-40B4-BE49-F238E27FC236}">
                <a16:creationId xmlns:a16="http://schemas.microsoft.com/office/drawing/2014/main" id="{C2B421AD-7CEE-A5F1-B60B-581A821268D2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3950482" y="552227"/>
            <a:ext cx="456726" cy="51499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3AC5F1DF-A89D-D18E-08A7-1DA9C8CCB7AF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5317006" y="3463619"/>
            <a:ext cx="1" cy="387735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034E895-7424-3D43-9E0D-006100DD4A0C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5317005" y="4809111"/>
            <a:ext cx="1" cy="55793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弧形 94">
            <a:extLst>
              <a:ext uri="{FF2B5EF4-FFF2-40B4-BE49-F238E27FC236}">
                <a16:creationId xmlns:a16="http://schemas.microsoft.com/office/drawing/2014/main" id="{F8850142-63C2-B352-2975-BCAC69DFD137}"/>
              </a:ext>
            </a:extLst>
          </p:cNvPr>
          <p:cNvCxnSpPr>
            <a:cxnSpLocks/>
            <a:stCxn id="23" idx="3"/>
            <a:endCxn id="105" idx="3"/>
          </p:cNvCxnSpPr>
          <p:nvPr/>
        </p:nvCxnSpPr>
        <p:spPr>
          <a:xfrm flipH="1" flipV="1">
            <a:off x="6238654" y="1735865"/>
            <a:ext cx="242280" cy="1248876"/>
          </a:xfrm>
          <a:prstGeom prst="curvedConnector3">
            <a:avLst>
              <a:gd name="adj1" fmla="val -94354"/>
            </a:avLst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弧形 97">
            <a:extLst>
              <a:ext uri="{FF2B5EF4-FFF2-40B4-BE49-F238E27FC236}">
                <a16:creationId xmlns:a16="http://schemas.microsoft.com/office/drawing/2014/main" id="{7C5F59B7-C0FD-94EB-6B97-B1AF4366B840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8346709" y="743681"/>
            <a:ext cx="421568" cy="499271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BFB58DA2-DBEB-1318-E0DC-8FD3348660AB}"/>
              </a:ext>
            </a:extLst>
          </p:cNvPr>
          <p:cNvSpPr/>
          <p:nvPr/>
        </p:nvSpPr>
        <p:spPr>
          <a:xfrm>
            <a:off x="4391384" y="1306934"/>
            <a:ext cx="1847270" cy="8578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逐步取出區間內字串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9BF9425-1B75-6F5E-1D54-077F4D5311A2}"/>
              </a:ext>
            </a:extLst>
          </p:cNvPr>
          <p:cNvCxnSpPr>
            <a:cxnSpLocks/>
            <a:stCxn id="105" idx="2"/>
            <a:endCxn id="23" idx="0"/>
          </p:cNvCxnSpPr>
          <p:nvPr/>
        </p:nvCxnSpPr>
        <p:spPr>
          <a:xfrm>
            <a:off x="5315019" y="2164795"/>
            <a:ext cx="1988" cy="341067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B966AEA8-7B22-AE58-1D47-F0516386E8AB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6226804" y="5734016"/>
            <a:ext cx="300306" cy="2379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E3CEFD8-0548-5DA7-61BC-3E3720490F9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691912" y="1172611"/>
            <a:ext cx="6918" cy="46335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932F225D-EF02-0B43-18C9-57DFCC1451B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698830" y="2493825"/>
            <a:ext cx="6918" cy="57967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379248FA-C4DF-93E7-4FFE-49F5126DC99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705748" y="4203700"/>
            <a:ext cx="0" cy="46542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178B1E7C-CB97-9DF8-7CA6-5163D9462257}"/>
              </a:ext>
            </a:extLst>
          </p:cNvPr>
          <p:cNvCxnSpPr>
            <a:cxnSpLocks/>
            <a:stCxn id="20" idx="2"/>
            <a:endCxn id="49" idx="0"/>
          </p:cNvCxnSpPr>
          <p:nvPr/>
        </p:nvCxnSpPr>
        <p:spPr>
          <a:xfrm flipH="1">
            <a:off x="9705747" y="5580485"/>
            <a:ext cx="1" cy="360229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9F36C41-22FB-75E4-27AD-C5F86C3BEB6A}"/>
              </a:ext>
            </a:extLst>
          </p:cNvPr>
          <p:cNvSpPr txBox="1"/>
          <p:nvPr/>
        </p:nvSpPr>
        <p:spPr>
          <a:xfrm>
            <a:off x="5438410" y="21756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BBB0C48F-BE99-9866-0715-F89ADA0E39EF}"/>
              </a:ext>
            </a:extLst>
          </p:cNvPr>
          <p:cNvSpPr txBox="1"/>
          <p:nvPr/>
        </p:nvSpPr>
        <p:spPr>
          <a:xfrm>
            <a:off x="5423445" y="4940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A702D006-4799-D1EF-7F6A-AFF805E0F1B4}"/>
              </a:ext>
            </a:extLst>
          </p:cNvPr>
          <p:cNvSpPr txBox="1"/>
          <p:nvPr/>
        </p:nvSpPr>
        <p:spPr>
          <a:xfrm>
            <a:off x="6376965" y="21756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8" name="接點: 弧形 157">
            <a:extLst>
              <a:ext uri="{FF2B5EF4-FFF2-40B4-BE49-F238E27FC236}">
                <a16:creationId xmlns:a16="http://schemas.microsoft.com/office/drawing/2014/main" id="{6A7CEBAC-6D7D-3B4D-7E50-D7047AFD9A2C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6480933" y="4330233"/>
            <a:ext cx="955977" cy="1039190"/>
          </a:xfrm>
          <a:prstGeom prst="curvedConnector2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1F64AFA9-FB86-64A4-4956-CA6B9345C42C}"/>
              </a:ext>
            </a:extLst>
          </p:cNvPr>
          <p:cNvSpPr txBox="1"/>
          <p:nvPr/>
        </p:nvSpPr>
        <p:spPr>
          <a:xfrm>
            <a:off x="7091398" y="4330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55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DACD-C698-661D-09FD-1D149672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2397"/>
          </a:xfrm>
        </p:spPr>
        <p:txBody>
          <a:bodyPr/>
          <a:lstStyle/>
          <a:p>
            <a:r>
              <a:rPr lang="en-US" altLang="zh-TW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862EEF-5015-4461-88F1-716D76F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EB5BE4-A12D-214F-F01A-EE6637F2D709}"/>
              </a:ext>
            </a:extLst>
          </p:cNvPr>
          <p:cNvSpPr txBox="1"/>
          <p:nvPr/>
        </p:nvSpPr>
        <p:spPr>
          <a:xfrm>
            <a:off x="1875176" y="54939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反向匹配函式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1AFB0E-4058-6BC9-F1D5-2B24E25A702D}"/>
              </a:ext>
            </a:extLst>
          </p:cNvPr>
          <p:cNvSpPr txBox="1"/>
          <p:nvPr/>
        </p:nvSpPr>
        <p:spPr>
          <a:xfrm>
            <a:off x="7959245" y="54939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正向匹配函式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D24E6B-0C95-A05E-4D95-C8135405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" y="936764"/>
            <a:ext cx="6010342" cy="42516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814E02F-02AE-0795-829C-FFF0E19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67" y="936764"/>
            <a:ext cx="5527125" cy="42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DACD-C698-661D-09FD-1D149672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2397"/>
          </a:xfrm>
        </p:spPr>
        <p:txBody>
          <a:bodyPr/>
          <a:lstStyle/>
          <a:p>
            <a:r>
              <a:rPr lang="en-US" altLang="zh-TW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862EEF-5015-4461-88F1-716D76F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EB5BE4-A12D-214F-F01A-EE6637F2D709}"/>
              </a:ext>
            </a:extLst>
          </p:cNvPr>
          <p:cNvSpPr txBox="1"/>
          <p:nvPr/>
        </p:nvSpPr>
        <p:spPr>
          <a:xfrm>
            <a:off x="4208303" y="461697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將分詞結果轉換為區間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BFB4AD-1689-7CC4-852C-43F409EF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1" y="1338633"/>
            <a:ext cx="10842258" cy="29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DACD-C698-661D-09FD-1D149672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2397"/>
          </a:xfrm>
        </p:spPr>
        <p:txBody>
          <a:bodyPr/>
          <a:lstStyle/>
          <a:p>
            <a:r>
              <a:rPr lang="en-US" altLang="zh-TW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862EEF-5015-4461-88F1-716D76F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EB5BE4-A12D-214F-F01A-EE6637F2D709}"/>
              </a:ext>
            </a:extLst>
          </p:cNvPr>
          <p:cNvSpPr txBox="1"/>
          <p:nvPr/>
        </p:nvSpPr>
        <p:spPr>
          <a:xfrm>
            <a:off x="4477608" y="519790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將語料庫創建成</a:t>
            </a:r>
            <a:r>
              <a:rPr lang="en-US" altLang="zh-TW" sz="28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dic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0EAD3C5-DB66-E865-73C7-1B1C8E9F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2" y="1136878"/>
            <a:ext cx="10902855" cy="37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DACD-C698-661D-09FD-1D149672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2397"/>
          </a:xfrm>
        </p:spPr>
        <p:txBody>
          <a:bodyPr/>
          <a:lstStyle/>
          <a:p>
            <a:r>
              <a:rPr lang="en-US" altLang="zh-TW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862EEF-5015-4461-88F1-716D76F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EB5BE4-A12D-214F-F01A-EE6637F2D709}"/>
              </a:ext>
            </a:extLst>
          </p:cNvPr>
          <p:cNvSpPr txBox="1"/>
          <p:nvPr/>
        </p:nvSpPr>
        <p:spPr>
          <a:xfrm>
            <a:off x="3669694" y="530522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逐行讀取分詞並將結果累加</a:t>
            </a:r>
            <a:endParaRPr lang="en-US" altLang="zh-TW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最後將累加結果轉換為準確率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C0E7BC-23C5-7457-5FEC-D190425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24" y="702397"/>
            <a:ext cx="8148151" cy="44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FDACD-C698-661D-09FD-1D149672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2397"/>
          </a:xfrm>
        </p:spPr>
        <p:txBody>
          <a:bodyPr/>
          <a:lstStyle/>
          <a:p>
            <a:r>
              <a:rPr lang="en-US" altLang="zh-TW" cap="none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862EEF-5015-4461-88F1-716D76F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EB5BE4-A12D-214F-F01A-EE6637F2D709}"/>
              </a:ext>
            </a:extLst>
          </p:cNvPr>
          <p:cNvSpPr txBox="1"/>
          <p:nvPr/>
        </p:nvSpPr>
        <p:spPr>
          <a:xfrm>
            <a:off x="3490157" y="506373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將字典內的前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名加入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1827FA-9C30-0993-3899-99AA70C6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8" y="1016210"/>
            <a:ext cx="10363323" cy="39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4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B7DA6-6C0E-B3A5-9FFD-6059BCE6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815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C73BD-EE92-0DD8-C448-A73E7195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513" y="4075454"/>
            <a:ext cx="2466974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endParaRPr lang="en-US" altLang="zh-TW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4B5D7C-428F-4F9A-9908-7BFEA013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EB0E1835-0B42-4990-93EF-C31549D5BE66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FA1B62-2E4F-2D78-D37F-76F21A6C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39" y="1981183"/>
            <a:ext cx="1911122" cy="20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6874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1051</TotalTime>
  <Words>792</Words>
  <Application>Microsoft Office PowerPoint</Application>
  <PresentationFormat>寬螢幕</PresentationFormat>
  <Paragraphs>496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Calibri</vt:lpstr>
      <vt:lpstr>Century Gothic</vt:lpstr>
      <vt:lpstr>Times New Roman</vt:lpstr>
      <vt:lpstr>Wingdings 3</vt:lpstr>
      <vt:lpstr>切割線</vt:lpstr>
      <vt:lpstr>自然語言處理HW02 正向最長匹配與反向最長匹配</vt:lpstr>
      <vt:lpstr>目標： 計算正反向最長匹配演算法所切分之斷詞的Precision、Recall、F1 Value，並繪製前100名詞彙數據圖</vt:lpstr>
      <vt:lpstr>系統流程圖</vt:lpstr>
      <vt:lpstr>Python程式碼</vt:lpstr>
      <vt:lpstr>Python程式碼</vt:lpstr>
      <vt:lpstr>Python程式碼</vt:lpstr>
      <vt:lpstr>Python程式碼</vt:lpstr>
      <vt:lpstr>Python程式碼</vt:lpstr>
      <vt:lpstr>使用語言</vt:lpstr>
      <vt:lpstr>開發工具</vt:lpstr>
      <vt:lpstr>執行環境與時間與結果</vt:lpstr>
      <vt:lpstr>開發、除錯時間</vt:lpstr>
      <vt:lpstr>正向出現次數前100名</vt:lpstr>
      <vt:lpstr>正向出現次數前100名</vt:lpstr>
      <vt:lpstr>反向出現次數前100名</vt:lpstr>
      <vt:lpstr>反向出現次數前100名</vt:lpstr>
      <vt:lpstr>組員分工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自然語言處理HW01</dc:title>
  <dc:creator>林 杜</dc:creator>
  <cp:lastModifiedBy>林 杜</cp:lastModifiedBy>
  <cp:revision>25</cp:revision>
  <dcterms:created xsi:type="dcterms:W3CDTF">2023-03-14T13:03:16Z</dcterms:created>
  <dcterms:modified xsi:type="dcterms:W3CDTF">2023-04-12T14:18:55Z</dcterms:modified>
</cp:coreProperties>
</file>