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20">
          <p15:clr>
            <a:srgbClr val="9AA0A6"/>
          </p15:clr>
        </p15:guide>
        <p15:guide id="4" orient="horz" pos="410">
          <p15:clr>
            <a:srgbClr val="9AA0A6"/>
          </p15:clr>
        </p15:guide>
        <p15:guide id="5" pos="4609">
          <p15:clr>
            <a:srgbClr val="9AA0A6"/>
          </p15:clr>
        </p15:guide>
        <p15:guide id="6" orient="horz" pos="906">
          <p15:clr>
            <a:srgbClr val="9AA0A6"/>
          </p15:clr>
        </p15:guide>
        <p15:guide id="7" orient="horz" pos="305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520" orient="horz"/>
        <p:guide pos="410" orient="horz"/>
        <p:guide pos="4609"/>
        <p:guide pos="906" orient="horz"/>
        <p:guide pos="305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64938c3b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64938c3b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3e49caeb1_0_1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3e49caeb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8a1d831ec_0_1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8a1d831ec_0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so much.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bcce0bdf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bcce0bdf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5ef5bbee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5ef5bbee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9c0d71c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9c0d71c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ef5bbee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ef5bbee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9c0d71c9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9c0d71c9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64938c3b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64938c3b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64938c3b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64938c3b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lucid.app/documents/edit/2fe0ce21-21b5-414d-b2e2-c49c4dadd8e4/0?callback=close&amp;name=slides&amp;callback_type=back&amp;v=2156&amp;s=720" TargetMode="External"/><Relationship Id="rId4" Type="http://schemas.openxmlformats.org/officeDocument/2006/relationships/image" Target="../media/image8.png"/><Relationship Id="rId5" Type="http://schemas.openxmlformats.org/officeDocument/2006/relationships/hyperlink" Target="https://lucid.app/documents/edit/2fe0ce21-21b5-414d-b2e2-c49c4dadd8e4/0?callback=close&amp;name=slides&amp;callback_type=back&amp;v=2156&amp;s=720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598100" y="720951"/>
            <a:ext cx="8222100" cy="1331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API Integration Report</a:t>
            </a:r>
            <a:endParaRPr b="1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515150" y="3137750"/>
            <a:ext cx="4529700" cy="1284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Usage of the SerpAPI wrapper around the Google Jobs API in the TRKR app.</a:t>
            </a:r>
            <a:endParaRPr sz="2100"/>
          </a:p>
        </p:txBody>
      </p:sp>
      <p:sp>
        <p:nvSpPr>
          <p:cNvPr id="65" name="Google Shape;65;p13"/>
          <p:cNvSpPr txBox="1"/>
          <p:nvPr/>
        </p:nvSpPr>
        <p:spPr>
          <a:xfrm>
            <a:off x="1512950" y="4539200"/>
            <a:ext cx="6454500" cy="52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Authored by </a:t>
            </a:r>
            <a:r>
              <a:rPr lang="en" sz="19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Data Geek | Rebecca Wright</a:t>
            </a:r>
            <a:r>
              <a:rPr i="1" lang="en" sz="19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i="1" sz="19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4100" y="2265625"/>
            <a:ext cx="2724050" cy="27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265500" y="240600"/>
            <a:ext cx="2932800" cy="46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Accessing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－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Company</a:t>
            </a:r>
            <a:r>
              <a:rPr lang="en" sz="2400"/>
              <a:t> Ratings Data Points</a:t>
            </a:r>
            <a:endParaRPr b="1"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77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accent5"/>
                </a:solidFill>
              </a:rPr>
              <a:t>SerpAPI Google Jobs Listing Wrapper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</p:txBody>
      </p:sp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3635" l="4054" r="4411" t="3159"/>
          <a:stretch/>
        </p:blipFill>
        <p:spPr>
          <a:xfrm>
            <a:off x="3430875" y="1193113"/>
            <a:ext cx="5482524" cy="27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2146925"/>
            <a:ext cx="8520600" cy="1486200"/>
          </a:xfrm>
          <a:prstGeom prst="rect">
            <a:avLst/>
          </a:prstGeom>
          <a:effectLst>
            <a:outerShdw blurRad="57150" rotWithShape="0" algn="bl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This analysis looks at which campaigns were the most successful at getting funded based on </a:t>
            </a:r>
            <a:r>
              <a:rPr i="1" lang="en" sz="2400"/>
              <a:t>type of project</a:t>
            </a:r>
            <a:r>
              <a:rPr lang="en" sz="2400"/>
              <a:t>, </a:t>
            </a:r>
            <a:r>
              <a:rPr i="1" lang="en" sz="2400"/>
              <a:t>length of campaign</a:t>
            </a:r>
            <a:r>
              <a:rPr lang="en" sz="2400"/>
              <a:t>, and </a:t>
            </a:r>
            <a:r>
              <a:rPr i="1" lang="en" sz="2400"/>
              <a:t>fundraising goal</a:t>
            </a:r>
            <a:r>
              <a:rPr lang="en" sz="2400"/>
              <a:t>.</a:t>
            </a:r>
            <a:endParaRPr sz="2400"/>
          </a:p>
        </p:txBody>
      </p:sp>
      <p:grpSp>
        <p:nvGrpSpPr>
          <p:cNvPr id="133" name="Google Shape;133;p23"/>
          <p:cNvGrpSpPr/>
          <p:nvPr/>
        </p:nvGrpSpPr>
        <p:grpSpPr>
          <a:xfrm>
            <a:off x="499262" y="1438217"/>
            <a:ext cx="8145475" cy="3416572"/>
            <a:chOff x="-1" y="381000"/>
            <a:chExt cx="9144000" cy="3835397"/>
          </a:xfrm>
        </p:grpSpPr>
        <p:pic>
          <p:nvPicPr>
            <p:cNvPr id="134" name="Google Shape;134;p23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1" y="381000"/>
              <a:ext cx="9144000" cy="38353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23">
              <a:hlinkClick r:id="rId5"/>
            </p:cNvPr>
            <p:cNvSpPr/>
            <p:nvPr/>
          </p:nvSpPr>
          <p:spPr>
            <a:xfrm>
              <a:off x="206650" y="2192875"/>
              <a:ext cx="2606100" cy="186000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540D6E">
                <a:alpha val="30170"/>
              </a:srgbClr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666666"/>
                </a:solidFill>
                <a:highlight>
                  <a:srgbClr val="FFFFFF"/>
                </a:highlight>
              </a:endParaRPr>
            </a:p>
          </p:txBody>
        </p:sp>
      </p:grpSp>
      <p:sp>
        <p:nvSpPr>
          <p:cNvPr id="136" name="Google Shape;136;p23"/>
          <p:cNvSpPr txBox="1"/>
          <p:nvPr>
            <p:ph type="title"/>
          </p:nvPr>
        </p:nvSpPr>
        <p:spPr>
          <a:xfrm>
            <a:off x="259175" y="458025"/>
            <a:ext cx="86523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Process Summary: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77">
                <a:solidFill>
                  <a:schemeClr val="accent5"/>
                </a:solidFill>
              </a:rPr>
              <a:t>Integration Overview</a:t>
            </a:r>
            <a:endParaRPr sz="2077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265500" y="328675"/>
            <a:ext cx="4045200" cy="46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Want to see my code?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－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View it on Github.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</p:txBody>
      </p:sp>
      <p:sp>
        <p:nvSpPr>
          <p:cNvPr id="142" name="Google Shape;142;p24"/>
          <p:cNvSpPr txBox="1"/>
          <p:nvPr>
            <p:ph idx="2" type="body"/>
          </p:nvPr>
        </p:nvSpPr>
        <p:spPr>
          <a:xfrm>
            <a:off x="4939500" y="328675"/>
            <a:ext cx="3837000" cy="4153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Roboto Slab"/>
                <a:ea typeface="Roboto Slab"/>
                <a:cs typeface="Roboto Slab"/>
                <a:sym typeface="Roboto Slab"/>
              </a:rPr>
              <a:t>Available on Github:</a:t>
            </a:r>
            <a:endParaRPr i="1"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Python: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Executable scripts:</a:t>
            </a:r>
            <a:endParaRPr/>
          </a:p>
          <a:p>
            <a:pPr indent="-304800" lvl="2" marL="10287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Query Google Jobs API</a:t>
            </a:r>
            <a:endParaRPr sz="1200"/>
          </a:p>
          <a:p>
            <a:pPr indent="-304800" lvl="2" marL="10287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Query Google Jobs Listing API</a:t>
            </a:r>
            <a:endParaRPr sz="1200"/>
          </a:p>
          <a:p>
            <a:pPr indent="-317500" lvl="1" marL="6858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Jupyter notebooks:</a:t>
            </a:r>
            <a:endParaRPr/>
          </a:p>
          <a:p>
            <a:pPr indent="-304800" lvl="2" marL="10287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Generate sample query results</a:t>
            </a:r>
            <a:endParaRPr sz="1200"/>
          </a:p>
          <a:p>
            <a:pPr indent="-304800" lvl="2" marL="10287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Generate sample user trackerlog entries dataset</a:t>
            </a:r>
            <a:endParaRPr sz="12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Javascript: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 block for API query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the Geek</a:t>
            </a:r>
            <a:endParaRPr/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www.rebeccawright.tech</a:t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575" y="581025"/>
            <a:ext cx="4648200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490250" y="10875"/>
            <a:ext cx="5618700" cy="2454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What is TRKR?</a:t>
            </a:r>
            <a:endParaRPr sz="3000"/>
          </a:p>
        </p:txBody>
      </p:sp>
      <p:sp>
        <p:nvSpPr>
          <p:cNvPr id="72" name="Google Shape;72;p14"/>
          <p:cNvSpPr txBox="1"/>
          <p:nvPr/>
        </p:nvSpPr>
        <p:spPr>
          <a:xfrm>
            <a:off x="490250" y="1884625"/>
            <a:ext cx="5618700" cy="2120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TRKR </a:t>
            </a: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is a job application organization tool.  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Developed as part of a month-long product club, TRKR is a web-based app focused on streamlining the job search experience and providing a tracking log interface by which to organize and monitor pending applications. 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4100" y="2265625"/>
            <a:ext cx="2724050" cy="27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Problem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11">
                <a:solidFill>
                  <a:schemeClr val="accent5"/>
                </a:solidFill>
              </a:rPr>
              <a:t>Insights from the UX Team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57200" y="2012650"/>
            <a:ext cx="7857300" cy="30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UX found many users felt a need to use multiple job-seeking platforms to find and apply for jobs.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complicates their process, creating a need for multiple external accounts, and creates the risk for repeated application to the same job position through different platform access points.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 Solution: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11">
                <a:solidFill>
                  <a:schemeClr val="accent5"/>
                </a:solidFill>
              </a:rPr>
              <a:t>Integrate Google Jobs API within the local job search interface.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57200" y="1555450"/>
            <a:ext cx="7857300" cy="30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SerpAPI wrapper provided methods for querying the Google Jobs API and, when combined with a call to the Google Jobs Listing API, returned job search results along with all associated url access points for direct external job application submission (ie Glassdoor, Indeed, etc).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SerpAPI can be accessed using multiple programming languages including python and javascript.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gives the user more control over how many additional platforms they choose to sign up for, and streamlines their application process.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Outlining TRKR feature goals: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11">
                <a:solidFill>
                  <a:schemeClr val="accent5"/>
                </a:solidFill>
              </a:rPr>
              <a:t>A look at the existing Google Jobs interface.</a:t>
            </a:r>
            <a:endParaRPr sz="2411">
              <a:solidFill>
                <a:schemeClr val="accent5"/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4900" y="1438225"/>
            <a:ext cx="6073599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7170300" y="4854625"/>
            <a:ext cx="19737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* Google Jobs screenshot</a:t>
            </a:r>
            <a:endParaRPr sz="9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387900" y="2407675"/>
            <a:ext cx="24045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Understanding </a:t>
            </a:r>
            <a:r>
              <a:rPr i="1" lang="en" sz="2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desirable</a:t>
            </a:r>
            <a:r>
              <a:rPr i="1" lang="en" sz="2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i="1" lang="en" sz="2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user </a:t>
            </a:r>
            <a:r>
              <a:rPr i="1" lang="en" sz="2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features through existing product research.</a:t>
            </a:r>
            <a:endParaRPr b="1" i="1" sz="21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87900" y="1761175"/>
            <a:ext cx="240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Step 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Outlining TRKR feature goals: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11">
                <a:solidFill>
                  <a:schemeClr val="accent5"/>
                </a:solidFill>
              </a:rPr>
              <a:t>Isolating accessible features and their related APIs.</a:t>
            </a:r>
            <a:endParaRPr sz="2411">
              <a:solidFill>
                <a:schemeClr val="accent5"/>
              </a:solidFill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7170300" y="4854625"/>
            <a:ext cx="19737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* Google Jobs screenshot</a:t>
            </a:r>
            <a:endParaRPr sz="9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5673" l="5169" r="5232" t="5947"/>
          <a:stretch/>
        </p:blipFill>
        <p:spPr>
          <a:xfrm>
            <a:off x="2778100" y="1438225"/>
            <a:ext cx="5978009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387900" y="2407675"/>
            <a:ext cx="24045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Identifying which APIs can access the relevant data points.</a:t>
            </a:r>
            <a:endParaRPr b="1" i="1" sz="21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387900" y="1761175"/>
            <a:ext cx="240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Step 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65500" y="240600"/>
            <a:ext cx="2932800" cy="46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Step 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Accessing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－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A look at the</a:t>
            </a:r>
            <a:r>
              <a:rPr lang="en" sz="2400"/>
              <a:t>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Job Results Key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data points.</a:t>
            </a:r>
            <a:endParaRPr b="1" i="1"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77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accent5"/>
                </a:solidFill>
              </a:rPr>
              <a:t>SerpAPI Google Jobs Wrapper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3689" l="3886" r="4244" t="3837"/>
          <a:stretch/>
        </p:blipFill>
        <p:spPr>
          <a:xfrm>
            <a:off x="3472750" y="227950"/>
            <a:ext cx="5390525" cy="462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265500" y="240600"/>
            <a:ext cx="2932800" cy="46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Accessing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－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Apply Options</a:t>
            </a:r>
            <a:r>
              <a:rPr lang="en" sz="2400"/>
              <a:t> Data Points</a:t>
            </a:r>
            <a:endParaRPr b="1"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77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accent5"/>
                </a:solidFill>
              </a:rPr>
              <a:t>SerpAPI Google Jobs Listing Wrapper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</p:txBody>
      </p:sp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 b="5308" l="4403" r="4230" t="5021"/>
          <a:stretch/>
        </p:blipFill>
        <p:spPr>
          <a:xfrm>
            <a:off x="3437275" y="1354538"/>
            <a:ext cx="5476126" cy="24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265500" y="240600"/>
            <a:ext cx="2932800" cy="46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Accessing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－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Salary Comparison</a:t>
            </a:r>
            <a:r>
              <a:rPr lang="en" sz="2400"/>
              <a:t> Data Points</a:t>
            </a:r>
            <a:endParaRPr b="1"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77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accent5"/>
                </a:solidFill>
              </a:rPr>
              <a:t>SerpAPI Google Jobs Listing Wrapper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4635" l="4551" r="4415" t="4480"/>
          <a:stretch/>
        </p:blipFill>
        <p:spPr>
          <a:xfrm>
            <a:off x="3469100" y="959738"/>
            <a:ext cx="5504450" cy="32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