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6.xml" ContentType="application/vnd.openxmlformats-officedocument.presentationml.slide+xml"/>
  <Override PartName="/ppt/slides/slide83.xml" ContentType="application/vnd.openxmlformats-officedocument.presentationml.slide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74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63.xml" ContentType="application/vnd.openxmlformats-officedocument.presentationml.notesSlide+xml"/>
  <Override PartName="/ppt/notesSlides/notesSlide81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79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75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71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slides/slide89.xml" ContentType="application/vnd.openxmlformats-officedocument.presentationml.slide+xml"/>
  <Override PartName="/ppt/slides/slide49.xml" ContentType="application/vnd.openxmlformats-officedocument.presentationml.slide+xml"/>
  <Override PartName="/ppt/slides/slide7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69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76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5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72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77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73.xml" ContentType="application/vnd.openxmlformats-officedocument.presentationml.notesSlide+xml"/>
  <Override PartName="/ppt/slides/slide20.xml" ContentType="application/vnd.openxmlformats-officedocument.presentationml.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87.xml" ContentType="application/vnd.openxmlformats-officedocument.presentationml.slide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notesSlides/notesSlide78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6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4" r:id="rId14"/>
    <p:sldId id="268" r:id="rId15"/>
    <p:sldId id="272" r:id="rId16"/>
    <p:sldId id="269" r:id="rId17"/>
    <p:sldId id="270" r:id="rId18"/>
    <p:sldId id="271" r:id="rId19"/>
    <p:sldId id="273" r:id="rId20"/>
    <p:sldId id="276" r:id="rId21"/>
    <p:sldId id="275" r:id="rId22"/>
    <p:sldId id="277" r:id="rId23"/>
    <p:sldId id="279" r:id="rId24"/>
    <p:sldId id="280" r:id="rId25"/>
    <p:sldId id="278" r:id="rId26"/>
    <p:sldId id="281" r:id="rId27"/>
    <p:sldId id="302" r:id="rId28"/>
    <p:sldId id="303" r:id="rId29"/>
    <p:sldId id="282" r:id="rId30"/>
    <p:sldId id="283" r:id="rId31"/>
    <p:sldId id="284" r:id="rId32"/>
    <p:sldId id="294" r:id="rId33"/>
    <p:sldId id="292" r:id="rId34"/>
    <p:sldId id="288" r:id="rId35"/>
    <p:sldId id="289" r:id="rId36"/>
    <p:sldId id="290" r:id="rId37"/>
    <p:sldId id="291" r:id="rId38"/>
    <p:sldId id="295" r:id="rId39"/>
    <p:sldId id="296" r:id="rId40"/>
    <p:sldId id="305" r:id="rId41"/>
    <p:sldId id="307" r:id="rId42"/>
    <p:sldId id="308" r:id="rId43"/>
    <p:sldId id="309" r:id="rId44"/>
    <p:sldId id="310" r:id="rId45"/>
    <p:sldId id="311" r:id="rId46"/>
    <p:sldId id="312" r:id="rId47"/>
    <p:sldId id="313" r:id="rId48"/>
    <p:sldId id="314" r:id="rId49"/>
    <p:sldId id="316" r:id="rId50"/>
    <p:sldId id="315" r:id="rId51"/>
    <p:sldId id="317" r:id="rId52"/>
    <p:sldId id="318" r:id="rId53"/>
    <p:sldId id="319" r:id="rId54"/>
    <p:sldId id="320" r:id="rId55"/>
    <p:sldId id="321" r:id="rId56"/>
    <p:sldId id="322" r:id="rId57"/>
    <p:sldId id="323" r:id="rId58"/>
    <p:sldId id="324" r:id="rId59"/>
    <p:sldId id="325" r:id="rId60"/>
    <p:sldId id="326" r:id="rId61"/>
    <p:sldId id="328" r:id="rId62"/>
    <p:sldId id="332" r:id="rId63"/>
    <p:sldId id="327" r:id="rId64"/>
    <p:sldId id="329" r:id="rId65"/>
    <p:sldId id="330" r:id="rId66"/>
    <p:sldId id="331" r:id="rId67"/>
    <p:sldId id="333" r:id="rId68"/>
    <p:sldId id="334" r:id="rId69"/>
    <p:sldId id="335" r:id="rId70"/>
    <p:sldId id="336" r:id="rId71"/>
    <p:sldId id="337" r:id="rId72"/>
    <p:sldId id="339" r:id="rId73"/>
    <p:sldId id="340" r:id="rId74"/>
    <p:sldId id="341" r:id="rId75"/>
    <p:sldId id="342" r:id="rId76"/>
    <p:sldId id="343" r:id="rId77"/>
    <p:sldId id="344" r:id="rId78"/>
    <p:sldId id="345" r:id="rId79"/>
    <p:sldId id="347" r:id="rId80"/>
    <p:sldId id="346" r:id="rId81"/>
    <p:sldId id="348" r:id="rId82"/>
    <p:sldId id="350" r:id="rId83"/>
    <p:sldId id="349" r:id="rId84"/>
    <p:sldId id="351" r:id="rId85"/>
    <p:sldId id="352" r:id="rId86"/>
    <p:sldId id="353" r:id="rId87"/>
    <p:sldId id="354" r:id="rId88"/>
    <p:sldId id="355" r:id="rId89"/>
    <p:sldId id="356" r:id="rId90"/>
    <p:sldId id="357" r:id="rId91"/>
    <p:sldId id="358" r:id="rId92"/>
    <p:sldId id="359" r:id="rId9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7F47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548" autoAdjust="0"/>
  </p:normalViewPr>
  <p:slideViewPr>
    <p:cSldViewPr snapToGrid="0" snapToObjects="1">
      <p:cViewPr varScale="1">
        <p:scale>
          <a:sx n="92" d="100"/>
          <a:sy n="92" d="100"/>
        </p:scale>
        <p:origin x="-5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0DFC55-A012-4798-827D-5EDA4DCFFDA8}" type="datetimeFigureOut">
              <a:rPr lang="zh-CN" altLang="en-US" smtClean="0"/>
              <a:pPr/>
              <a:t>2015/7/20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835522-FF3F-402B-B536-5A9686940A2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238381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1800" dirty="0" smtClean="0">
                <a:ea typeface="宋体" charset="0"/>
              </a:rPr>
              <a:t>Table</a:t>
            </a:r>
          </a:p>
          <a:p>
            <a:pPr>
              <a:lnSpc>
                <a:spcPct val="90000"/>
              </a:lnSpc>
            </a:pPr>
            <a:r>
              <a:rPr lang="en-US" altLang="zh-CN" sz="1800" dirty="0" smtClean="0">
                <a:ea typeface="宋体" charset="0"/>
              </a:rPr>
              <a:t>	</a:t>
            </a:r>
            <a:r>
              <a:rPr lang="zh-CN" altLang="en-US" sz="1800" dirty="0" smtClean="0">
                <a:ea typeface="宋体" charset="0"/>
              </a:rPr>
              <a:t>表</a:t>
            </a:r>
          </a:p>
          <a:p>
            <a:pPr>
              <a:lnSpc>
                <a:spcPct val="90000"/>
              </a:lnSpc>
            </a:pPr>
            <a:r>
              <a:rPr lang="en-US" altLang="zh-CN" sz="1800" dirty="0" smtClean="0">
                <a:ea typeface="宋体" charset="0"/>
              </a:rPr>
              <a:t>Caption</a:t>
            </a:r>
          </a:p>
          <a:p>
            <a:pPr>
              <a:lnSpc>
                <a:spcPct val="90000"/>
              </a:lnSpc>
            </a:pPr>
            <a:r>
              <a:rPr lang="en-US" altLang="zh-CN" sz="1800" dirty="0" smtClean="0">
                <a:ea typeface="宋体" charset="0"/>
              </a:rPr>
              <a:t>	</a:t>
            </a:r>
            <a:r>
              <a:rPr lang="zh-CN" altLang="en-US" sz="1800" dirty="0" smtClean="0">
                <a:ea typeface="宋体" charset="0"/>
              </a:rPr>
              <a:t>标题</a:t>
            </a:r>
          </a:p>
          <a:p>
            <a:pPr>
              <a:lnSpc>
                <a:spcPct val="90000"/>
              </a:lnSpc>
            </a:pPr>
            <a:r>
              <a:rPr lang="en-US" altLang="zh-CN" sz="1800" dirty="0" err="1" smtClean="0">
                <a:ea typeface="宋体" charset="0"/>
              </a:rPr>
              <a:t>Thead</a:t>
            </a:r>
            <a:endParaRPr lang="en-US" altLang="zh-CN" sz="1800" dirty="0" smtClean="0">
              <a:ea typeface="宋体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800" dirty="0" smtClean="0">
                <a:ea typeface="宋体" charset="0"/>
              </a:rPr>
              <a:t>	</a:t>
            </a:r>
            <a:r>
              <a:rPr lang="zh-CN" altLang="en-US" sz="1800" dirty="0" smtClean="0">
                <a:ea typeface="宋体" charset="0"/>
              </a:rPr>
              <a:t>表头</a:t>
            </a:r>
            <a:endParaRPr lang="en-US" altLang="zh-CN" sz="1800" dirty="0" smtClean="0">
              <a:ea typeface="宋体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800" dirty="0" err="1" smtClean="0">
                <a:ea typeface="宋体" charset="0"/>
              </a:rPr>
              <a:t>Tr</a:t>
            </a:r>
            <a:endParaRPr lang="en-US" altLang="zh-CN" sz="1800" dirty="0" smtClean="0">
              <a:ea typeface="宋体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800" dirty="0" smtClean="0">
                <a:ea typeface="宋体" charset="0"/>
              </a:rPr>
              <a:t>	</a:t>
            </a:r>
            <a:r>
              <a:rPr lang="zh-CN" altLang="en-US" sz="1800" dirty="0" smtClean="0">
                <a:ea typeface="宋体" charset="0"/>
              </a:rPr>
              <a:t>表行</a:t>
            </a:r>
          </a:p>
          <a:p>
            <a:pPr>
              <a:lnSpc>
                <a:spcPct val="90000"/>
              </a:lnSpc>
            </a:pPr>
            <a:r>
              <a:rPr lang="en-US" altLang="zh-CN" sz="1800" dirty="0" err="1" smtClean="0">
                <a:ea typeface="宋体" charset="0"/>
              </a:rPr>
              <a:t>Th</a:t>
            </a:r>
            <a:endParaRPr lang="en-US" altLang="zh-CN" sz="1800" dirty="0" smtClean="0">
              <a:ea typeface="宋体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800" dirty="0" smtClean="0">
                <a:ea typeface="宋体" charset="0"/>
              </a:rPr>
              <a:t>	</a:t>
            </a:r>
            <a:r>
              <a:rPr lang="zh-CN" altLang="en-US" sz="1800" dirty="0" smtClean="0">
                <a:ea typeface="宋体" charset="0"/>
              </a:rPr>
              <a:t>表头</a:t>
            </a:r>
            <a:endParaRPr lang="en-US" altLang="zh-CN" sz="1800" dirty="0" smtClean="0">
              <a:ea typeface="宋体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800" dirty="0" err="1" smtClean="0">
                <a:ea typeface="宋体" charset="0"/>
              </a:rPr>
              <a:t>Tbody</a:t>
            </a:r>
            <a:endParaRPr lang="en-US" altLang="zh-CN" sz="1800" dirty="0" smtClean="0">
              <a:ea typeface="宋体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800" dirty="0" smtClean="0">
                <a:ea typeface="宋体" charset="0"/>
              </a:rPr>
              <a:t>	</a:t>
            </a:r>
            <a:r>
              <a:rPr lang="zh-CN" altLang="en-US" sz="1800" dirty="0" smtClean="0">
                <a:ea typeface="宋体" charset="0"/>
              </a:rPr>
              <a:t>表体</a:t>
            </a:r>
          </a:p>
          <a:p>
            <a:pPr>
              <a:lnSpc>
                <a:spcPct val="90000"/>
              </a:lnSpc>
            </a:pPr>
            <a:r>
              <a:rPr lang="en-US" altLang="zh-CN" sz="1800" dirty="0" smtClean="0">
                <a:ea typeface="宋体" charset="0"/>
              </a:rPr>
              <a:t>Td</a:t>
            </a:r>
          </a:p>
          <a:p>
            <a:pPr>
              <a:lnSpc>
                <a:spcPct val="90000"/>
              </a:lnSpc>
            </a:pPr>
            <a:r>
              <a:rPr lang="en-US" altLang="zh-CN" sz="1800" dirty="0" smtClean="0">
                <a:ea typeface="宋体" charset="0"/>
              </a:rPr>
              <a:t>	</a:t>
            </a:r>
            <a:r>
              <a:rPr lang="zh-CN" altLang="en-US" sz="1800" dirty="0" smtClean="0">
                <a:ea typeface="宋体" charset="0"/>
              </a:rPr>
              <a:t>表元（具体数据）</a:t>
            </a:r>
            <a:endParaRPr lang="en-US" altLang="zh-CN" sz="1800" dirty="0" smtClean="0">
              <a:ea typeface="宋体" charset="0"/>
            </a:endParaRPr>
          </a:p>
          <a:p>
            <a:pPr>
              <a:lnSpc>
                <a:spcPct val="90000"/>
              </a:lnSpc>
            </a:pPr>
            <a:r>
              <a:rPr lang="en-US" altLang="zh-CN" dirty="0" smtClean="0">
                <a:ea typeface="宋体" charset="0"/>
              </a:rPr>
              <a:t>	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35522-FF3F-402B-B536-5A9686940A2C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1249408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35522-FF3F-402B-B536-5A9686940A2C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35522-FF3F-402B-B536-5A9686940A2C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35522-FF3F-402B-B536-5A9686940A2C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35522-FF3F-402B-B536-5A9686940A2C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35522-FF3F-402B-B536-5A9686940A2C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35522-FF3F-402B-B536-5A9686940A2C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35522-FF3F-402B-B536-5A9686940A2C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35522-FF3F-402B-B536-5A9686940A2C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35522-FF3F-402B-B536-5A9686940A2C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35522-FF3F-402B-B536-5A9686940A2C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35522-FF3F-402B-B536-5A9686940A2C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35522-FF3F-402B-B536-5A9686940A2C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35522-FF3F-402B-B536-5A9686940A2C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35522-FF3F-402B-B536-5A9686940A2C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35522-FF3F-402B-B536-5A9686940A2C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35522-FF3F-402B-B536-5A9686940A2C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35522-FF3F-402B-B536-5A9686940A2C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35522-FF3F-402B-B536-5A9686940A2C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35522-FF3F-402B-B536-5A9686940A2C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35522-FF3F-402B-B536-5A9686940A2C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35522-FF3F-402B-B536-5A9686940A2C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35522-FF3F-402B-B536-5A9686940A2C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35522-FF3F-402B-B536-5A9686940A2C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35522-FF3F-402B-B536-5A9686940A2C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35522-FF3F-402B-B536-5A9686940A2C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35522-FF3F-402B-B536-5A9686940A2C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35522-FF3F-402B-B536-5A9686940A2C}" type="slidenum">
              <a:rPr lang="zh-CN" altLang="en-US" smtClean="0"/>
              <a:pPr/>
              <a:t>44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35522-FF3F-402B-B536-5A9686940A2C}" type="slidenum">
              <a:rPr lang="zh-CN" altLang="en-US" smtClean="0"/>
              <a:pPr/>
              <a:t>45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35522-FF3F-402B-B536-5A9686940A2C}" type="slidenum">
              <a:rPr lang="zh-CN" altLang="en-US" smtClean="0"/>
              <a:pPr/>
              <a:t>46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35522-FF3F-402B-B536-5A9686940A2C}" type="slidenum">
              <a:rPr lang="zh-CN" altLang="en-US" smtClean="0"/>
              <a:pPr/>
              <a:t>47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35522-FF3F-402B-B536-5A9686940A2C}" type="slidenum">
              <a:rPr lang="zh-CN" altLang="en-US" smtClean="0"/>
              <a:pPr/>
              <a:t>48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35522-FF3F-402B-B536-5A9686940A2C}" type="slidenum">
              <a:rPr lang="zh-CN" altLang="en-US" smtClean="0"/>
              <a:pPr/>
              <a:t>49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1200" dirty="0" smtClean="0"/>
              <a:t>div</a:t>
            </a:r>
            <a:r>
              <a:rPr kumimoji="1" lang="zh-CN" altLang="en-US" sz="1200" dirty="0" smtClean="0"/>
              <a:t>是英文单词</a:t>
            </a:r>
            <a:r>
              <a:rPr kumimoji="1" lang="en-US" altLang="zh-CN" sz="1200" dirty="0" smtClean="0"/>
              <a:t>division</a:t>
            </a:r>
            <a:r>
              <a:rPr kumimoji="1" lang="zh-CN" altLang="en-US" sz="1200" dirty="0" smtClean="0"/>
              <a:t>的缩写，意思是分割、区域、分组。当我们把一系列的段落，文字，连接，图片等元素组合在一起，就形成了</a:t>
            </a:r>
            <a:r>
              <a:rPr kumimoji="1" lang="en-US" altLang="zh-CN" sz="1200" dirty="0" smtClean="0"/>
              <a:t>html</a:t>
            </a:r>
            <a:r>
              <a:rPr kumimoji="1" lang="zh-CN" altLang="en-US" sz="1200" dirty="0" smtClean="0"/>
              <a:t>中的一个</a:t>
            </a:r>
            <a:r>
              <a:rPr kumimoji="1" lang="en-US" altLang="zh-CN" sz="1200" dirty="0" smtClean="0"/>
              <a:t>division</a:t>
            </a:r>
            <a:r>
              <a:rPr kumimoji="1" lang="zh-CN" altLang="en-US" sz="1200" dirty="0" smtClean="0"/>
              <a:t>。</a:t>
            </a:r>
            <a:endParaRPr kumimoji="1" lang="en-US" altLang="zh-CN" sz="1200" dirty="0" smtClean="0"/>
          </a:p>
          <a:p>
            <a:r>
              <a:rPr kumimoji="1" lang="zh-CN" altLang="en-US" sz="1200" dirty="0" smtClean="0"/>
              <a:t>一般网页开发中，用</a:t>
            </a:r>
            <a:r>
              <a:rPr kumimoji="1" lang="en-US" altLang="zh-CN" sz="1200" dirty="0" smtClean="0"/>
              <a:t>div</a:t>
            </a:r>
            <a:r>
              <a:rPr kumimoji="1" lang="zh-CN" altLang="en-US" sz="1200" dirty="0" smtClean="0"/>
              <a:t>来划分不同的区块，它可以把文档分割成不同并且独立的部分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35522-FF3F-402B-B536-5A9686940A2C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35522-FF3F-402B-B536-5A9686940A2C}" type="slidenum">
              <a:rPr lang="zh-CN" altLang="en-US" smtClean="0"/>
              <a:pPr/>
              <a:t>50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35522-FF3F-402B-B536-5A9686940A2C}" type="slidenum">
              <a:rPr lang="zh-CN" altLang="en-US" smtClean="0"/>
              <a:pPr/>
              <a:t>51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35522-FF3F-402B-B536-5A9686940A2C}" type="slidenum">
              <a:rPr lang="zh-CN" altLang="en-US" smtClean="0"/>
              <a:pPr/>
              <a:t>52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35522-FF3F-402B-B536-5A9686940A2C}" type="slidenum">
              <a:rPr lang="zh-CN" altLang="en-US" smtClean="0"/>
              <a:pPr/>
              <a:t>53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35522-FF3F-402B-B536-5A9686940A2C}" type="slidenum">
              <a:rPr lang="zh-CN" altLang="en-US" smtClean="0"/>
              <a:pPr/>
              <a:t>54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35522-FF3F-402B-B536-5A9686940A2C}" type="slidenum">
              <a:rPr lang="zh-CN" altLang="en-US" smtClean="0"/>
              <a:pPr/>
              <a:t>55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35522-FF3F-402B-B536-5A9686940A2C}" type="slidenum">
              <a:rPr lang="zh-CN" altLang="en-US" smtClean="0"/>
              <a:pPr/>
              <a:t>56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35522-FF3F-402B-B536-5A9686940A2C}" type="slidenum">
              <a:rPr lang="zh-CN" altLang="en-US" smtClean="0"/>
              <a:pPr/>
              <a:t>57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35522-FF3F-402B-B536-5A9686940A2C}" type="slidenum">
              <a:rPr lang="zh-CN" altLang="en-US" smtClean="0"/>
              <a:pPr/>
              <a:t>58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35522-FF3F-402B-B536-5A9686940A2C}" type="slidenum">
              <a:rPr lang="zh-CN" altLang="en-US" smtClean="0"/>
              <a:pPr/>
              <a:t>59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35522-FF3F-402B-B536-5A9686940A2C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35522-FF3F-402B-B536-5A9686940A2C}" type="slidenum">
              <a:rPr lang="zh-CN" altLang="en-US" smtClean="0"/>
              <a:pPr/>
              <a:t>60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35522-FF3F-402B-B536-5A9686940A2C}" type="slidenum">
              <a:rPr lang="zh-CN" altLang="en-US" smtClean="0"/>
              <a:pPr/>
              <a:t>61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35522-FF3F-402B-B536-5A9686940A2C}" type="slidenum">
              <a:rPr lang="zh-CN" altLang="en-US" smtClean="0"/>
              <a:pPr/>
              <a:t>62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35522-FF3F-402B-B536-5A9686940A2C}" type="slidenum">
              <a:rPr lang="zh-CN" altLang="en-US" smtClean="0"/>
              <a:pPr/>
              <a:t>63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35522-FF3F-402B-B536-5A9686940A2C}" type="slidenum">
              <a:rPr lang="zh-CN" altLang="en-US" smtClean="0"/>
              <a:pPr/>
              <a:t>64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35522-FF3F-402B-B536-5A9686940A2C}" type="slidenum">
              <a:rPr lang="zh-CN" altLang="en-US" smtClean="0"/>
              <a:pPr/>
              <a:t>65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35522-FF3F-402B-B536-5A9686940A2C}" type="slidenum">
              <a:rPr lang="zh-CN" altLang="en-US" smtClean="0"/>
              <a:pPr/>
              <a:t>66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35522-FF3F-402B-B536-5A9686940A2C}" type="slidenum">
              <a:rPr lang="zh-CN" altLang="en-US" smtClean="0"/>
              <a:pPr/>
              <a:t>67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35522-FF3F-402B-B536-5A9686940A2C}" type="slidenum">
              <a:rPr lang="zh-CN" altLang="en-US" smtClean="0"/>
              <a:pPr/>
              <a:t>68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35522-FF3F-402B-B536-5A9686940A2C}" type="slidenum">
              <a:rPr lang="zh-CN" altLang="en-US" smtClean="0"/>
              <a:pPr/>
              <a:t>69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35522-FF3F-402B-B536-5A9686940A2C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35522-FF3F-402B-B536-5A9686940A2C}" type="slidenum">
              <a:rPr lang="zh-CN" altLang="en-US" smtClean="0"/>
              <a:pPr/>
              <a:t>70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35522-FF3F-402B-B536-5A9686940A2C}" type="slidenum">
              <a:rPr lang="zh-CN" altLang="en-US" smtClean="0"/>
              <a:pPr/>
              <a:t>71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35522-FF3F-402B-B536-5A9686940A2C}" type="slidenum">
              <a:rPr lang="zh-CN" altLang="en-US" smtClean="0"/>
              <a:pPr/>
              <a:t>72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35522-FF3F-402B-B536-5A9686940A2C}" type="slidenum">
              <a:rPr lang="zh-CN" altLang="en-US" smtClean="0"/>
              <a:pPr/>
              <a:t>73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35522-FF3F-402B-B536-5A9686940A2C}" type="slidenum">
              <a:rPr lang="zh-CN" altLang="en-US" smtClean="0"/>
              <a:pPr/>
              <a:t>74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35522-FF3F-402B-B536-5A9686940A2C}" type="slidenum">
              <a:rPr lang="zh-CN" altLang="en-US" smtClean="0"/>
              <a:pPr/>
              <a:t>75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35522-FF3F-402B-B536-5A9686940A2C}" type="slidenum">
              <a:rPr lang="zh-CN" altLang="en-US" smtClean="0"/>
              <a:pPr/>
              <a:t>76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35522-FF3F-402B-B536-5A9686940A2C}" type="slidenum">
              <a:rPr lang="zh-CN" altLang="en-US" smtClean="0"/>
              <a:pPr/>
              <a:t>77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35522-FF3F-402B-B536-5A9686940A2C}" type="slidenum">
              <a:rPr lang="zh-CN" altLang="en-US" smtClean="0"/>
              <a:pPr/>
              <a:t>78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35522-FF3F-402B-B536-5A9686940A2C}" type="slidenum">
              <a:rPr lang="zh-CN" altLang="en-US" smtClean="0"/>
              <a:pPr/>
              <a:t>79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35522-FF3F-402B-B536-5A9686940A2C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35522-FF3F-402B-B536-5A9686940A2C}" type="slidenum">
              <a:rPr lang="zh-CN" altLang="en-US" smtClean="0"/>
              <a:pPr/>
              <a:t>80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35522-FF3F-402B-B536-5A9686940A2C}" type="slidenum">
              <a:rPr lang="zh-CN" altLang="en-US" smtClean="0"/>
              <a:pPr/>
              <a:t>81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35522-FF3F-402B-B536-5A9686940A2C}" type="slidenum">
              <a:rPr lang="zh-CN" altLang="en-US" smtClean="0"/>
              <a:pPr/>
              <a:t>82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35522-FF3F-402B-B536-5A9686940A2C}" type="slidenum">
              <a:rPr lang="zh-CN" altLang="en-US" smtClean="0"/>
              <a:pPr/>
              <a:t>83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35522-FF3F-402B-B536-5A9686940A2C}" type="slidenum">
              <a:rPr lang="zh-CN" altLang="en-US" smtClean="0"/>
              <a:pPr/>
              <a:t>84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35522-FF3F-402B-B536-5A9686940A2C}" type="slidenum">
              <a:rPr lang="zh-CN" altLang="en-US" smtClean="0"/>
              <a:pPr/>
              <a:t>85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35522-FF3F-402B-B536-5A9686940A2C}" type="slidenum">
              <a:rPr lang="zh-CN" altLang="en-US" smtClean="0"/>
              <a:pPr/>
              <a:t>86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35522-FF3F-402B-B536-5A9686940A2C}" type="slidenum">
              <a:rPr lang="zh-CN" altLang="en-US" smtClean="0"/>
              <a:pPr/>
              <a:t>87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35522-FF3F-402B-B536-5A9686940A2C}" type="slidenum">
              <a:rPr lang="zh-CN" altLang="en-US" smtClean="0"/>
              <a:pPr/>
              <a:t>89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35522-FF3F-402B-B536-5A9686940A2C}" type="slidenum">
              <a:rPr lang="zh-CN" altLang="en-US" smtClean="0"/>
              <a:pPr/>
              <a:t>90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35522-FF3F-402B-B536-5A9686940A2C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35522-FF3F-402B-B536-5A9686940A2C}" type="slidenum">
              <a:rPr lang="zh-CN" altLang="en-US" smtClean="0"/>
              <a:pPr/>
              <a:t>91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35522-FF3F-402B-B536-5A9686940A2C}" type="slidenum">
              <a:rPr lang="zh-CN" altLang="en-US" smtClean="0"/>
              <a:pPr/>
              <a:t>92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35522-FF3F-402B-B536-5A9686940A2C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7/20/2015</a:t>
            </a:fld>
            <a:endParaRPr lang="en-US" sz="2000">
              <a:solidFill>
                <a:srgbClr val="FFFFFF"/>
              </a:solidFill>
            </a:endParaRPr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>
              <a:solidFill>
                <a:schemeClr val="tx2"/>
              </a:solidFill>
            </a:endParaRPr>
          </a:p>
        </p:txBody>
      </p:sp>
      <p:sp>
        <p:nvSpPr>
          <p:cNvPr id="29" name="幻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7/20/2015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7/20/2015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7" name="矩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7/20/2015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矩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7/20/2015</a:t>
            </a:fld>
            <a:endParaRPr lang="en-US"/>
          </a:p>
        </p:txBody>
      </p:sp>
      <p:sp>
        <p:nvSpPr>
          <p:cNvPr id="13" name="幻灯片编号占位符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>
              <a:solidFill>
                <a:srgbClr val="FFFFFF"/>
              </a:solidFill>
            </a:endParaRPr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7/20/2015</a:t>
            </a:fld>
            <a:endParaRPr lang="en-US"/>
          </a:p>
        </p:txBody>
      </p:sp>
      <p:sp>
        <p:nvSpPr>
          <p:cNvPr id="10" name="幻灯片编号占位符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7/20/2015</a:t>
            </a:fld>
            <a:endParaRPr lang="en-US"/>
          </a:p>
        </p:txBody>
      </p:sp>
      <p:sp>
        <p:nvSpPr>
          <p:cNvPr id="12" name="幻灯片编号占位符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7/20/2015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7/20/2015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7/20/2015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矩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1" name="矩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7/20/2015</a:t>
            </a:fld>
            <a:endParaRPr lang="en-US"/>
          </a:p>
        </p:txBody>
      </p:sp>
      <p:sp>
        <p:nvSpPr>
          <p:cNvPr id="13" name="幻灯片编号占位符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将图片拖动到占位符，或单击添加图标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二级</a:t>
            </a:r>
          </a:p>
          <a:p>
            <a:pPr lvl="2" eaLnBrk="1" latinLnBrk="0" hangingPunct="1"/>
            <a:r>
              <a:rPr kumimoji="0" lang="zh-CN" altLang="en-US" smtClean="0"/>
              <a:t>三级</a:t>
            </a:r>
          </a:p>
          <a:p>
            <a:pPr lvl="3" eaLnBrk="1" latinLnBrk="0" hangingPunct="1"/>
            <a:r>
              <a:rPr kumimoji="0" lang="zh-CN" altLang="en-US" smtClean="0"/>
              <a:t>四级</a:t>
            </a:r>
          </a:p>
          <a:p>
            <a:pPr lvl="4" eaLnBrk="1" latinLnBrk="0" hangingPunct="1"/>
            <a:r>
              <a:rPr kumimoji="0" lang="zh-CN" altLang="en-US" smtClean="0"/>
              <a:t>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7/20/2015</a:t>
            </a:fld>
            <a:endParaRPr lang="en-US" sz="1400">
              <a:solidFill>
                <a:schemeClr val="tx2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>
              <a:solidFill>
                <a:schemeClr val="tx2"/>
              </a:solidFill>
            </a:endParaRPr>
          </a:p>
        </p:txBody>
      </p:sp>
      <p:sp>
        <p:nvSpPr>
          <p:cNvPr id="7" name="矩形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幻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65639" y="636840"/>
            <a:ext cx="6477000" cy="667360"/>
          </a:xfrm>
        </p:spPr>
        <p:txBody>
          <a:bodyPr>
            <a:normAutofit/>
          </a:bodyPr>
          <a:lstStyle/>
          <a:p>
            <a:r>
              <a:rPr kumimoji="1" lang="zh-CN" altLang="en-US" sz="3600" smtClean="0"/>
              <a:t>前端基础</a:t>
            </a:r>
            <a:endParaRPr kumimoji="1" lang="zh-CN" altLang="en-US" sz="3600"/>
          </a:p>
        </p:txBody>
      </p:sp>
      <p:sp>
        <p:nvSpPr>
          <p:cNvPr id="4" name="文本框 3"/>
          <p:cNvSpPr txBox="1"/>
          <p:nvPr/>
        </p:nvSpPr>
        <p:spPr>
          <a:xfrm>
            <a:off x="982388" y="1941039"/>
            <a:ext cx="361444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/>
              <a:t>1</a:t>
            </a:r>
            <a:r>
              <a:rPr kumimoji="1" lang="zh-CN" altLang="en-US" sz="2800" dirty="0" smtClean="0"/>
              <a:t>、前端的组成及介绍</a:t>
            </a:r>
            <a:endParaRPr kumimoji="1" lang="en-US" altLang="zh-CN" sz="2800" dirty="0"/>
          </a:p>
          <a:p>
            <a:r>
              <a:rPr kumimoji="1" lang="zh-CN" altLang="zh-CN" sz="2800" dirty="0" smtClean="0"/>
              <a:t>2</a:t>
            </a:r>
            <a:r>
              <a:rPr kumimoji="1" lang="zh-CN" altLang="en-US" sz="2800" dirty="0" smtClean="0"/>
              <a:t>、</a:t>
            </a:r>
            <a:r>
              <a:rPr kumimoji="1" lang="en-US" altLang="zh-CN" sz="2800" dirty="0" smtClean="0"/>
              <a:t>HTML</a:t>
            </a:r>
          </a:p>
          <a:p>
            <a:r>
              <a:rPr kumimoji="1" lang="zh-CN" altLang="zh-CN" sz="2800" dirty="0" smtClean="0"/>
              <a:t>3</a:t>
            </a:r>
            <a:r>
              <a:rPr kumimoji="1" lang="zh-CN" altLang="en-US" sz="2800" dirty="0" smtClean="0"/>
              <a:t>、</a:t>
            </a:r>
            <a:r>
              <a:rPr kumimoji="1" lang="en-US" altLang="zh-CN" sz="2800" dirty="0" smtClean="0"/>
              <a:t>CSS(3)</a:t>
            </a:r>
            <a:endParaRPr kumimoji="1" lang="en-US" altLang="zh-CN" sz="2800" dirty="0"/>
          </a:p>
          <a:p>
            <a:r>
              <a:rPr kumimoji="1" lang="zh-CN" altLang="zh-CN" sz="2800" dirty="0" smtClean="0"/>
              <a:t>4</a:t>
            </a:r>
            <a:r>
              <a:rPr kumimoji="1" lang="zh-CN" altLang="en-US" sz="2800" dirty="0" smtClean="0"/>
              <a:t>、</a:t>
            </a:r>
            <a:r>
              <a:rPr kumimoji="1" lang="en-US" altLang="zh-CN" sz="2800" dirty="0" err="1" smtClean="0"/>
              <a:t>javaScript</a:t>
            </a:r>
            <a:r>
              <a:rPr kumimoji="1" lang="zh-CN" altLang="en-US" sz="2800" dirty="0" smtClean="0"/>
              <a:t>基础</a:t>
            </a:r>
            <a:endParaRPr kumimoji="1" lang="en-US" altLang="zh-CN" sz="2800" dirty="0" smtClean="0"/>
          </a:p>
          <a:p>
            <a:r>
              <a:rPr kumimoji="1" lang="en-US" altLang="zh-CN" sz="2800" dirty="0" smtClean="0"/>
              <a:t>5</a:t>
            </a:r>
            <a:r>
              <a:rPr kumimoji="1" lang="zh-CN" altLang="en-US" sz="2800" dirty="0" smtClean="0"/>
              <a:t>、</a:t>
            </a:r>
            <a:r>
              <a:rPr kumimoji="1" lang="en-US" altLang="zh-CN" sz="2800" dirty="0" err="1" smtClean="0"/>
              <a:t>jQuery</a:t>
            </a:r>
            <a:r>
              <a:rPr kumimoji="1" lang="zh-CN" altLang="en-US" sz="2800" dirty="0" smtClean="0"/>
              <a:t>基础</a:t>
            </a:r>
            <a:endParaRPr kumimoji="1" lang="en-US" altLang="zh-CN" sz="2800" dirty="0"/>
          </a:p>
          <a:p>
            <a:r>
              <a:rPr kumimoji="1" lang="zh-CN" altLang="zh-CN" sz="2800" dirty="0" smtClean="0"/>
              <a:t>5</a:t>
            </a:r>
            <a:r>
              <a:rPr kumimoji="1" lang="zh-CN" altLang="en-US" sz="2800" dirty="0" smtClean="0"/>
              <a:t>、常用的调试技术</a:t>
            </a:r>
            <a:endParaRPr kumimoji="1" lang="en-US" altLang="zh-CN" sz="2800" dirty="0" smtClean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68114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en-US" sz="3200" smtClean="0">
                <a:solidFill>
                  <a:schemeClr val="tx1"/>
                </a:solidFill>
              </a:rPr>
              <a:t>2.3</a:t>
            </a:r>
            <a:r>
              <a:rPr kumimoji="1" lang="en-US" altLang="zh-CN" sz="3200" smtClean="0">
                <a:solidFill>
                  <a:schemeClr val="tx1"/>
                </a:solidFill>
              </a:rPr>
              <a:t>div</a:t>
            </a:r>
            <a:endParaRPr kumimoji="1" lang="en-US" altLang="zh-CN" sz="3200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12648" y="1791912"/>
            <a:ext cx="8153400" cy="4495800"/>
          </a:xfrm>
        </p:spPr>
        <p:txBody>
          <a:bodyPr>
            <a:normAutofit/>
          </a:bodyPr>
          <a:lstStyle/>
          <a:p>
            <a:r>
              <a:rPr kumimoji="1" lang="en-US" altLang="zh-CN" sz="2000" dirty="0"/>
              <a:t>div</a:t>
            </a:r>
            <a:r>
              <a:rPr kumimoji="1" lang="zh-CN" altLang="en-US" sz="2000" dirty="0"/>
              <a:t>是英文单词</a:t>
            </a:r>
            <a:r>
              <a:rPr kumimoji="1" lang="en-US" altLang="zh-CN" sz="2000" dirty="0"/>
              <a:t>division</a:t>
            </a:r>
            <a:r>
              <a:rPr kumimoji="1" lang="zh-CN" altLang="en-US" sz="2000" dirty="0"/>
              <a:t>的缩写，意思是分割、区域、分组。当我们把一系列的段落，文字，连接，图片等元素组合在一起，就形成了</a:t>
            </a:r>
            <a:r>
              <a:rPr kumimoji="1" lang="en-US" altLang="zh-CN" sz="2000" dirty="0"/>
              <a:t>html</a:t>
            </a:r>
            <a:r>
              <a:rPr kumimoji="1" lang="zh-CN" altLang="en-US" sz="2000" dirty="0"/>
              <a:t>中的一个</a:t>
            </a:r>
            <a:r>
              <a:rPr kumimoji="1" lang="en-US" altLang="zh-CN" sz="2000" dirty="0"/>
              <a:t>division</a:t>
            </a:r>
            <a:r>
              <a:rPr kumimoji="1" lang="zh-CN" altLang="en-US" sz="2000" dirty="0"/>
              <a:t>。</a:t>
            </a:r>
            <a:endParaRPr kumimoji="1" lang="en-US" altLang="zh-CN" sz="2000" dirty="0"/>
          </a:p>
          <a:p>
            <a:r>
              <a:rPr kumimoji="1" lang="zh-CN" altLang="en-US" sz="2000" dirty="0"/>
              <a:t>一般网页开发中，用</a:t>
            </a:r>
            <a:r>
              <a:rPr kumimoji="1" lang="en-US" altLang="zh-CN" sz="2000" dirty="0"/>
              <a:t>div</a:t>
            </a:r>
            <a:r>
              <a:rPr kumimoji="1" lang="zh-CN" altLang="en-US" sz="2000" dirty="0"/>
              <a:t>来划分不同的区块，它可以把文档分割成不同并且独立的</a:t>
            </a:r>
            <a:r>
              <a:rPr kumimoji="1" lang="zh-CN" altLang="en-US" sz="2000" dirty="0" smtClean="0"/>
              <a:t>部分，也就是不同的层。</a:t>
            </a:r>
            <a:endParaRPr lang="en-US" altLang="zh-CN" sz="2000" dirty="0"/>
          </a:p>
          <a:p>
            <a:r>
              <a:rPr kumimoji="1" lang="zh-CN" altLang="en-US" sz="2000" dirty="0" smtClean="0"/>
              <a:t>一起来看看新浪首页的部分层级。</a:t>
            </a:r>
            <a:endParaRPr kumimoji="1"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xmlns="" val="895583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en-US" sz="3200" smtClean="0">
                <a:solidFill>
                  <a:schemeClr val="tx1"/>
                </a:solidFill>
              </a:rPr>
              <a:t>2.4</a:t>
            </a:r>
            <a:r>
              <a:rPr kumimoji="1" lang="zh-CN" altLang="en-US" sz="3200" smtClean="0">
                <a:solidFill>
                  <a:schemeClr val="tx1"/>
                </a:solidFill>
              </a:rPr>
              <a:t>表</a:t>
            </a:r>
            <a:r>
              <a:rPr kumimoji="1" lang="zh-CN" altLang="en-US" sz="3200" dirty="0" smtClean="0">
                <a:solidFill>
                  <a:schemeClr val="tx1"/>
                </a:solidFill>
              </a:rPr>
              <a:t>单</a:t>
            </a:r>
            <a:endParaRPr kumimoji="1" lang="en-US" altLang="zh-CN" sz="3200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12648" y="1791912"/>
            <a:ext cx="8153400" cy="4495800"/>
          </a:xfrm>
        </p:spPr>
        <p:txBody>
          <a:bodyPr>
            <a:normAutofit lnSpcReduction="10000"/>
          </a:bodyPr>
          <a:lstStyle/>
          <a:p>
            <a:r>
              <a:rPr kumimoji="1" lang="zh-CN" altLang="en-US" sz="2000" dirty="0" smtClean="0"/>
              <a:t>在</a:t>
            </a:r>
            <a:r>
              <a:rPr kumimoji="1" lang="en-US" altLang="zh-CN" sz="2000" dirty="0" smtClean="0"/>
              <a:t>Web</a:t>
            </a:r>
            <a:r>
              <a:rPr kumimoji="1" lang="zh-CN" altLang="en-US" sz="2000" dirty="0" smtClean="0"/>
              <a:t>页面中完成收集用户信息的功能，和后端进行交互，在比如我们们在注册一个网站的账号，注册完账号修改个人头像等等。</a:t>
            </a:r>
            <a:endParaRPr kumimoji="1" lang="en-US" altLang="zh-CN" sz="2000" dirty="0" smtClean="0"/>
          </a:p>
          <a:p>
            <a:r>
              <a:rPr kumimoji="1" lang="zh-CN" altLang="en-US" sz="2000" dirty="0" smtClean="0"/>
              <a:t>表单提交方式，</a:t>
            </a:r>
            <a:r>
              <a:rPr kumimoji="1" lang="en-US" altLang="zh-CN" sz="2000" dirty="0" smtClean="0"/>
              <a:t>get/post</a:t>
            </a:r>
            <a:r>
              <a:rPr kumimoji="1" lang="zh-CN" altLang="en-US" sz="2000" dirty="0" smtClean="0"/>
              <a:t>，当我们在</a:t>
            </a:r>
            <a:r>
              <a:rPr kumimoji="1" lang="en-US" altLang="zh-CN" sz="2000" dirty="0" smtClean="0"/>
              <a:t>form</a:t>
            </a:r>
            <a:r>
              <a:rPr kumimoji="1" lang="zh-CN" altLang="en-US" sz="2000" dirty="0" smtClean="0"/>
              <a:t>标签指定</a:t>
            </a:r>
            <a:r>
              <a:rPr kumimoji="1" lang="en-US" altLang="zh-CN" sz="2000" dirty="0" smtClean="0"/>
              <a:t>method</a:t>
            </a:r>
            <a:r>
              <a:rPr kumimoji="1" lang="zh-CN" altLang="en-US" sz="2000" dirty="0" smtClean="0"/>
              <a:t>的时候，提交方式变成了我们指定的，默认提交方式为</a:t>
            </a:r>
            <a:r>
              <a:rPr kumimoji="1" lang="en-US" altLang="zh-CN" sz="2000" dirty="0" smtClean="0"/>
              <a:t>get</a:t>
            </a:r>
            <a:r>
              <a:rPr kumimoji="1" lang="zh-CN" altLang="en-US" sz="2000" dirty="0" smtClean="0"/>
              <a:t>。</a:t>
            </a:r>
            <a:endParaRPr kumimoji="1" lang="en-US" altLang="zh-CN" sz="2000" dirty="0" smtClean="0"/>
          </a:p>
          <a:p>
            <a:pPr lvl="1"/>
            <a:r>
              <a:rPr kumimoji="1" lang="en-US" altLang="zh-CN" sz="1700" dirty="0"/>
              <a:t>get</a:t>
            </a:r>
            <a:r>
              <a:rPr kumimoji="1" lang="zh-CN" altLang="en-US" sz="1700" dirty="0"/>
              <a:t>和</a:t>
            </a:r>
            <a:r>
              <a:rPr kumimoji="1" lang="en-US" altLang="zh-CN" sz="1700" dirty="0"/>
              <a:t>post</a:t>
            </a:r>
            <a:r>
              <a:rPr kumimoji="1" lang="zh-CN" altLang="en-US" sz="1700" dirty="0"/>
              <a:t>的直观区别</a:t>
            </a:r>
            <a:r>
              <a:rPr kumimoji="1" lang="zh-CN" altLang="zh-CN" sz="1700" dirty="0" smtClean="0"/>
              <a:t>（</a:t>
            </a:r>
            <a:r>
              <a:rPr kumimoji="1" lang="zh-CN" altLang="en-US" sz="1700" dirty="0" smtClean="0"/>
              <a:t>示例：</a:t>
            </a:r>
            <a:r>
              <a:rPr kumimoji="1" lang="en-US" altLang="zh-CN" sz="1700" dirty="0" smtClean="0"/>
              <a:t>form</a:t>
            </a:r>
            <a:r>
              <a:rPr kumimoji="1" lang="en-US" altLang="zh-CN" sz="1700" dirty="0"/>
              <a:t>-1</a:t>
            </a:r>
            <a:r>
              <a:rPr kumimoji="1" lang="zh-CN" altLang="en-US" sz="1700" dirty="0"/>
              <a:t>.</a:t>
            </a:r>
            <a:r>
              <a:rPr kumimoji="1" lang="en-US" altLang="zh-CN" sz="1700" dirty="0"/>
              <a:t>html</a:t>
            </a:r>
            <a:r>
              <a:rPr kumimoji="1" lang="zh-CN" altLang="en-US" sz="1700" dirty="0"/>
              <a:t>），通过实例我们可以看到，当采用</a:t>
            </a:r>
            <a:r>
              <a:rPr kumimoji="1" lang="en-US" altLang="zh-CN" sz="1700" dirty="0"/>
              <a:t>get</a:t>
            </a:r>
            <a:r>
              <a:rPr kumimoji="1" lang="zh-CN" altLang="en-US" sz="1700" dirty="0"/>
              <a:t>提交时，我们请求的参数在</a:t>
            </a:r>
            <a:r>
              <a:rPr kumimoji="1" lang="en-US" altLang="zh-CN" sz="1700" dirty="0" err="1"/>
              <a:t>url</a:t>
            </a:r>
            <a:r>
              <a:rPr kumimoji="1" lang="zh-CN" altLang="en-US" sz="1700" dirty="0"/>
              <a:t>上带过去的，且没有经过任何加密，这非常不安全，而</a:t>
            </a:r>
            <a:r>
              <a:rPr kumimoji="1" lang="en-US" altLang="zh-CN" sz="1700" dirty="0"/>
              <a:t>post</a:t>
            </a:r>
            <a:r>
              <a:rPr kumimoji="1" lang="zh-CN" altLang="en-US" sz="1700" dirty="0"/>
              <a:t>提交的方式就只能在请求面板里面能看到了，相对较为安全，且</a:t>
            </a:r>
            <a:r>
              <a:rPr kumimoji="1" lang="en-US" altLang="zh-CN" sz="1700" dirty="0"/>
              <a:t>post</a:t>
            </a:r>
            <a:r>
              <a:rPr kumimoji="1" lang="zh-CN" altLang="en-US" sz="1700" dirty="0"/>
              <a:t>提交的数据量</a:t>
            </a:r>
            <a:r>
              <a:rPr kumimoji="1" lang="en-US" altLang="zh-CN" sz="1700" dirty="0"/>
              <a:t>(</a:t>
            </a:r>
            <a:r>
              <a:rPr kumimoji="1" lang="zh-CN" altLang="en-US" sz="1700" dirty="0"/>
              <a:t>最大</a:t>
            </a:r>
            <a:r>
              <a:rPr kumimoji="1" lang="en-US" altLang="zh-CN" sz="1700" dirty="0"/>
              <a:t>2M)</a:t>
            </a:r>
            <a:r>
              <a:rPr kumimoji="1" lang="zh-CN" altLang="en-US" sz="1700" dirty="0"/>
              <a:t>要比</a:t>
            </a:r>
            <a:r>
              <a:rPr kumimoji="1" lang="en-US" altLang="zh-CN" sz="1700" dirty="0"/>
              <a:t>get(</a:t>
            </a:r>
            <a:r>
              <a:rPr kumimoji="1" lang="zh-CN" altLang="en-US" sz="1700" dirty="0"/>
              <a:t>最大</a:t>
            </a:r>
            <a:r>
              <a:rPr kumimoji="1" lang="en-US" altLang="zh-CN" sz="1700" dirty="0"/>
              <a:t>1024</a:t>
            </a:r>
            <a:r>
              <a:rPr kumimoji="1" lang="zh-CN" altLang="en-US" sz="1700" dirty="0"/>
              <a:t>字节</a:t>
            </a:r>
            <a:r>
              <a:rPr kumimoji="1" lang="zh-CN" altLang="zh-CN" sz="1700" dirty="0"/>
              <a:t>，</a:t>
            </a:r>
            <a:r>
              <a:rPr kumimoji="1" lang="zh-CN" altLang="en-US" sz="1700" dirty="0"/>
              <a:t>也就是</a:t>
            </a:r>
            <a:r>
              <a:rPr kumimoji="1" lang="en-US" altLang="zh-CN" sz="1700" dirty="0"/>
              <a:t>2kb)</a:t>
            </a:r>
            <a:r>
              <a:rPr kumimoji="1" lang="zh-CN" altLang="en-US" sz="1700" dirty="0"/>
              <a:t>大很多</a:t>
            </a:r>
            <a:r>
              <a:rPr kumimoji="1" lang="zh-CN" altLang="en-US" sz="1700" dirty="0" smtClean="0"/>
              <a:t>。</a:t>
            </a:r>
            <a:endParaRPr kumimoji="1" lang="en-US" altLang="zh-CN" sz="1700" dirty="0"/>
          </a:p>
          <a:p>
            <a:r>
              <a:rPr kumimoji="1" lang="en-US" altLang="zh-CN" sz="2000" dirty="0" smtClean="0"/>
              <a:t>form</a:t>
            </a:r>
            <a:r>
              <a:rPr kumimoji="1" lang="zh-CN" altLang="en-US" sz="2000" dirty="0" smtClean="0"/>
              <a:t>表单的常用控件类型，</a:t>
            </a:r>
            <a:r>
              <a:rPr kumimoji="1" lang="en-US" altLang="zh-CN" sz="2000" dirty="0" smtClean="0"/>
              <a:t>form</a:t>
            </a:r>
            <a:r>
              <a:rPr kumimoji="1" lang="zh-CN" altLang="en-US" sz="2000" dirty="0" smtClean="0"/>
              <a:t>表单的控件类型是由表单中</a:t>
            </a:r>
            <a:r>
              <a:rPr kumimoji="1" lang="en-US" altLang="zh-CN" sz="2000" dirty="0" smtClean="0"/>
              <a:t>input</a:t>
            </a:r>
            <a:r>
              <a:rPr kumimoji="1" lang="zh-CN" altLang="en-US" sz="2000" dirty="0" smtClean="0"/>
              <a:t>标签的</a:t>
            </a:r>
            <a:r>
              <a:rPr kumimoji="1" lang="en-US" altLang="zh-CN" sz="2000" dirty="0" smtClean="0"/>
              <a:t>type</a:t>
            </a:r>
            <a:r>
              <a:rPr kumimoji="1" lang="zh-CN" altLang="en-US" sz="2000" dirty="0" smtClean="0"/>
              <a:t>属性决定的。</a:t>
            </a:r>
            <a:endParaRPr kumimoji="1" lang="en-US" altLang="zh-CN" sz="2000" dirty="0" smtClean="0"/>
          </a:p>
          <a:p>
            <a:pPr lvl="1"/>
            <a:r>
              <a:rPr kumimoji="1" lang="zh-CN" altLang="en-US" sz="1700" dirty="0" smtClean="0"/>
              <a:t>大致分以下几种：</a:t>
            </a:r>
            <a:r>
              <a:rPr kumimoji="1" lang="en-US" altLang="zh-CN" sz="1700" dirty="0" smtClean="0"/>
              <a:t>text</a:t>
            </a:r>
            <a:r>
              <a:rPr kumimoji="1" lang="zh-CN" altLang="en-US" sz="1700" dirty="0" smtClean="0"/>
              <a:t>（</a:t>
            </a:r>
            <a:r>
              <a:rPr kumimoji="1" lang="zh-CN" altLang="en-US" sz="1700" dirty="0"/>
              <a:t>文本</a:t>
            </a:r>
            <a:r>
              <a:rPr kumimoji="1" lang="zh-CN" altLang="en-US" sz="1700" dirty="0" smtClean="0"/>
              <a:t>），</a:t>
            </a:r>
            <a:r>
              <a:rPr kumimoji="1" lang="en-US" altLang="zh-CN" sz="1700" dirty="0" smtClean="0"/>
              <a:t>password</a:t>
            </a:r>
            <a:r>
              <a:rPr kumimoji="1" lang="zh-CN" altLang="en-US" sz="1700" dirty="0" smtClean="0"/>
              <a:t>（密码），</a:t>
            </a:r>
            <a:r>
              <a:rPr kumimoji="1" lang="en-US" altLang="zh-CN" sz="1700" dirty="0" smtClean="0"/>
              <a:t>file</a:t>
            </a:r>
            <a:r>
              <a:rPr kumimoji="1" lang="zh-CN" altLang="en-US" sz="1700" dirty="0" smtClean="0"/>
              <a:t>（文件），</a:t>
            </a:r>
            <a:r>
              <a:rPr kumimoji="1" lang="en-US" altLang="zh-CN" sz="1700" dirty="0" smtClean="0"/>
              <a:t>submit</a:t>
            </a:r>
            <a:r>
              <a:rPr kumimoji="1" lang="zh-CN" altLang="en-US" sz="1700" dirty="0" smtClean="0"/>
              <a:t>（提交），</a:t>
            </a:r>
            <a:r>
              <a:rPr kumimoji="1" lang="en-US" altLang="zh-CN" sz="1700" dirty="0" smtClean="0"/>
              <a:t>checkbox</a:t>
            </a:r>
            <a:r>
              <a:rPr kumimoji="1" lang="zh-CN" altLang="en-US" sz="1700" dirty="0" smtClean="0"/>
              <a:t>（复选框），</a:t>
            </a:r>
            <a:r>
              <a:rPr kumimoji="1" lang="en-US" altLang="zh-CN" sz="1700" dirty="0" smtClean="0"/>
              <a:t>hidden</a:t>
            </a:r>
            <a:r>
              <a:rPr kumimoji="1" lang="zh-CN" altLang="en-US" sz="1700" dirty="0" smtClean="0"/>
              <a:t>（隐藏），</a:t>
            </a:r>
            <a:r>
              <a:rPr kumimoji="1" lang="en-US" altLang="zh-CN" sz="1700" dirty="0" smtClean="0"/>
              <a:t>radio</a:t>
            </a:r>
            <a:r>
              <a:rPr kumimoji="1" lang="zh-CN" altLang="en-US" sz="1700" dirty="0" smtClean="0"/>
              <a:t>（单选框），</a:t>
            </a:r>
            <a:r>
              <a:rPr kumimoji="1" lang="en-US" altLang="zh-CN" sz="1700" dirty="0" smtClean="0"/>
              <a:t>button</a:t>
            </a:r>
            <a:r>
              <a:rPr kumimoji="1" lang="zh-CN" altLang="en-US" sz="1700" dirty="0" smtClean="0"/>
              <a:t>（按钮），</a:t>
            </a:r>
            <a:r>
              <a:rPr kumimoji="1" lang="en-US" altLang="zh-CN" sz="1700" dirty="0" smtClean="0"/>
              <a:t>reset</a:t>
            </a:r>
            <a:r>
              <a:rPr kumimoji="1" lang="zh-CN" altLang="en-US" sz="1700" dirty="0" smtClean="0"/>
              <a:t>（重置</a:t>
            </a:r>
            <a:r>
              <a:rPr kumimoji="1" lang="zh-CN" altLang="en-US" sz="1700" smtClean="0"/>
              <a:t>）等。</a:t>
            </a:r>
            <a:endParaRPr kumimoji="1" lang="en-US" altLang="zh-CN" sz="1700" dirty="0" smtClean="0"/>
          </a:p>
          <a:p>
            <a:pPr lvl="1">
              <a:buNone/>
            </a:pPr>
            <a:r>
              <a:rPr kumimoji="1" lang="zh-CN" altLang="en-US" sz="1700" smtClean="0"/>
              <a:t>（</a:t>
            </a:r>
            <a:r>
              <a:rPr kumimoji="1" lang="zh-CN" altLang="en-US" sz="1700" dirty="0"/>
              <a:t>示例</a:t>
            </a:r>
            <a:r>
              <a:rPr kumimoji="1" lang="zh-CN" altLang="zh-CN" sz="1700" dirty="0"/>
              <a:t>：</a:t>
            </a:r>
            <a:r>
              <a:rPr kumimoji="1" lang="en-US" altLang="zh-CN" sz="1700" dirty="0"/>
              <a:t>form-2.html</a:t>
            </a:r>
            <a:r>
              <a:rPr kumimoji="1" lang="zh-CN" altLang="en-US" sz="1700" dirty="0"/>
              <a:t>）</a:t>
            </a:r>
            <a:endParaRPr kumimoji="1" lang="en-US" altLang="zh-CN" sz="1700" dirty="0"/>
          </a:p>
          <a:p>
            <a:pPr marL="365760" lvl="1" indent="0">
              <a:buNone/>
            </a:pPr>
            <a:endParaRPr kumimoji="1" lang="en-US" altLang="zh-CN" sz="1700" dirty="0"/>
          </a:p>
          <a:p>
            <a:endParaRPr kumimoji="1" lang="en-US" altLang="zh-CN" sz="2000" dirty="0" smtClean="0"/>
          </a:p>
          <a:p>
            <a:pPr lvl="1"/>
            <a:endParaRPr kumimoji="1" lang="en-US" altLang="zh-CN" sz="1700" dirty="0" smtClean="0"/>
          </a:p>
          <a:p>
            <a:pPr marL="365760" lvl="1" indent="0">
              <a:buNone/>
            </a:pPr>
            <a:endParaRPr kumimoji="1" lang="en-US" altLang="zh-CN" sz="1700" dirty="0"/>
          </a:p>
        </p:txBody>
      </p:sp>
    </p:spTree>
    <p:extLst>
      <p:ext uri="{BB962C8B-B14F-4D97-AF65-F5344CB8AC3E}">
        <p14:creationId xmlns:p14="http://schemas.microsoft.com/office/powerpoint/2010/main" xmlns="" val="3646638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en-US" sz="3200" smtClean="0">
                <a:solidFill>
                  <a:schemeClr val="tx1"/>
                </a:solidFill>
              </a:rPr>
              <a:t>2.4</a:t>
            </a:r>
            <a:r>
              <a:rPr kumimoji="1" lang="zh-CN" altLang="en-US" sz="3200" smtClean="0">
                <a:solidFill>
                  <a:schemeClr val="tx1"/>
                </a:solidFill>
              </a:rPr>
              <a:t>表</a:t>
            </a:r>
            <a:r>
              <a:rPr kumimoji="1" lang="zh-CN" altLang="en-US" sz="3200" dirty="0" smtClean="0">
                <a:solidFill>
                  <a:schemeClr val="tx1"/>
                </a:solidFill>
              </a:rPr>
              <a:t>单</a:t>
            </a:r>
            <a:endParaRPr kumimoji="1" lang="en-US" altLang="zh-CN" sz="3200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12648" y="1791912"/>
            <a:ext cx="8153400" cy="4495800"/>
          </a:xfrm>
        </p:spPr>
        <p:txBody>
          <a:bodyPr>
            <a:normAutofit/>
          </a:bodyPr>
          <a:lstStyle/>
          <a:p>
            <a:r>
              <a:rPr kumimoji="1" lang="zh-CN" altLang="en-US" sz="2000" dirty="0" smtClean="0"/>
              <a:t>表单元素的其他属性：</a:t>
            </a:r>
            <a:endParaRPr kumimoji="1" lang="en-US" altLang="zh-CN" sz="1700" dirty="0" smtClean="0"/>
          </a:p>
          <a:p>
            <a:endParaRPr kumimoji="1" lang="en-US" altLang="zh-CN" sz="2000" dirty="0" smtClean="0"/>
          </a:p>
          <a:p>
            <a:pPr marL="365760" lvl="1" indent="0">
              <a:buNone/>
            </a:pPr>
            <a:endParaRPr kumimoji="1" lang="en-US" altLang="zh-CN" sz="1700" dirty="0" smtClean="0"/>
          </a:p>
        </p:txBody>
      </p:sp>
      <p:pic>
        <p:nvPicPr>
          <p:cNvPr id="4" name="图片 3" descr="Screen Shot 2015-07-01 at 22.40.09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39800" y="2311400"/>
            <a:ext cx="6337300" cy="353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1704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en-US" sz="3200" smtClean="0">
                <a:solidFill>
                  <a:schemeClr val="tx1"/>
                </a:solidFill>
              </a:rPr>
              <a:t>2.4</a:t>
            </a:r>
            <a:r>
              <a:rPr kumimoji="1" lang="zh-CN" altLang="en-US" sz="3200" smtClean="0">
                <a:solidFill>
                  <a:schemeClr val="tx1"/>
                </a:solidFill>
              </a:rPr>
              <a:t>表</a:t>
            </a:r>
            <a:r>
              <a:rPr kumimoji="1" lang="zh-CN" altLang="en-US" sz="3200" dirty="0" smtClean="0">
                <a:solidFill>
                  <a:schemeClr val="tx1"/>
                </a:solidFill>
              </a:rPr>
              <a:t>单</a:t>
            </a:r>
            <a:endParaRPr kumimoji="1" lang="en-US" altLang="zh-CN" sz="3200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12648" y="1791912"/>
            <a:ext cx="8153400" cy="4495800"/>
          </a:xfrm>
        </p:spPr>
        <p:txBody>
          <a:bodyPr>
            <a:normAutofit/>
          </a:bodyPr>
          <a:lstStyle/>
          <a:p>
            <a:r>
              <a:rPr kumimoji="1" lang="zh-CN" altLang="en-US" sz="2000" smtClean="0"/>
              <a:t>表单中的下拉框（组）和多行文本域：下拉框是完成为了给用户选填某个信息，而下拉框组就是为了达到将我们的数据分组目的；多行文本域，就是我们在</a:t>
            </a:r>
            <a:r>
              <a:rPr kumimoji="1" lang="en-US" altLang="zh-CN" sz="2000" smtClean="0"/>
              <a:t>Web</a:t>
            </a:r>
            <a:r>
              <a:rPr kumimoji="1" lang="zh-CN" altLang="en-US" sz="2000" smtClean="0"/>
              <a:t>上输入多行文本的一个地方，标签名为</a:t>
            </a:r>
            <a:r>
              <a:rPr kumimoji="1" lang="en-US" altLang="zh-CN" sz="2000" smtClean="0"/>
              <a:t>textarea</a:t>
            </a:r>
            <a:r>
              <a:rPr kumimoji="1" lang="zh-CN" altLang="en-US" sz="2000" smtClean="0"/>
              <a:t>。（示例：</a:t>
            </a:r>
            <a:r>
              <a:rPr kumimoji="1" lang="en-US" altLang="zh-CN" sz="2000" smtClean="0"/>
              <a:t>form-3.html</a:t>
            </a:r>
            <a:r>
              <a:rPr kumimoji="1" lang="zh-CN" altLang="en-US" sz="2000" smtClean="0"/>
              <a:t>）</a:t>
            </a:r>
            <a:endParaRPr kumimoji="1" lang="en-US" altLang="zh-CN" sz="1700" dirty="0" smtClean="0"/>
          </a:p>
          <a:p>
            <a:endParaRPr kumimoji="1" lang="en-US" altLang="zh-CN" sz="2000" smtClean="0"/>
          </a:p>
          <a:p>
            <a:r>
              <a:rPr kumimoji="1" lang="zh-CN" altLang="en-US" sz="2000" smtClean="0"/>
              <a:t>完成练习：注册页面，需要提供的东西有用户名，邮箱，密码，确认密码，性别，出生年月，兴趣爱好，个人说明，提交和重置按钮，提交到本页面；另外，要求点击单选框或者复选框后面的字也可以选中或不选中该框。</a:t>
            </a:r>
            <a:endParaRPr kumimoji="1" lang="en-US" altLang="zh-CN" sz="2000" dirty="0" smtClean="0"/>
          </a:p>
          <a:p>
            <a:pPr marL="365760" lvl="1" indent="0">
              <a:buNone/>
            </a:pPr>
            <a:endParaRPr kumimoji="1" lang="en-US" altLang="zh-CN" sz="1700" dirty="0" smtClean="0"/>
          </a:p>
        </p:txBody>
      </p:sp>
    </p:spTree>
    <p:extLst>
      <p:ext uri="{BB962C8B-B14F-4D97-AF65-F5344CB8AC3E}">
        <p14:creationId xmlns:p14="http://schemas.microsoft.com/office/powerpoint/2010/main" xmlns="" val="51704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en-US" sz="3200" smtClean="0">
                <a:solidFill>
                  <a:schemeClr val="tx1"/>
                </a:solidFill>
              </a:rPr>
              <a:t>2.5</a:t>
            </a:r>
            <a:r>
              <a:rPr kumimoji="1" lang="zh-CN" altLang="en-US" sz="3200" smtClean="0">
                <a:solidFill>
                  <a:schemeClr val="tx1"/>
                </a:solidFill>
              </a:rPr>
              <a:t>框</a:t>
            </a:r>
            <a:r>
              <a:rPr kumimoji="1" lang="zh-CN" altLang="en-US" sz="3200" dirty="0" smtClean="0">
                <a:solidFill>
                  <a:schemeClr val="tx1"/>
                </a:solidFill>
              </a:rPr>
              <a:t>架</a:t>
            </a:r>
            <a:endParaRPr kumimoji="1" lang="en-US" altLang="zh-CN" sz="3200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12648" y="1791912"/>
            <a:ext cx="8153400" cy="4495800"/>
          </a:xfrm>
        </p:spPr>
        <p:txBody>
          <a:bodyPr>
            <a:normAutofit/>
          </a:bodyPr>
          <a:lstStyle/>
          <a:p>
            <a:r>
              <a:rPr kumimoji="1" lang="zh-CN" altLang="en-US" sz="2000" dirty="0" smtClean="0"/>
              <a:t>框架是允许我们把一个页面引入到另一个页面的标签，通过指定框架的</a:t>
            </a:r>
            <a:r>
              <a:rPr kumimoji="1" lang="en-US" altLang="zh-CN" sz="2000" dirty="0" err="1" smtClean="0"/>
              <a:t>src</a:t>
            </a:r>
            <a:r>
              <a:rPr kumimoji="1" lang="zh-CN" altLang="en-US" sz="2000" dirty="0" smtClean="0"/>
              <a:t>属性，来决定引入具体的某个页面。这样我们可以达到在一个页面中显示一个或者多个</a:t>
            </a:r>
            <a:r>
              <a:rPr kumimoji="1" lang="en-US" altLang="zh-CN" sz="2000" dirty="0" smtClean="0"/>
              <a:t>HTML</a:t>
            </a:r>
            <a:r>
              <a:rPr kumimoji="1" lang="zh-CN" altLang="en-US" sz="2000" dirty="0" smtClean="0"/>
              <a:t>文档的目的。</a:t>
            </a:r>
            <a:endParaRPr kumimoji="1" lang="en-US" altLang="zh-CN" sz="2000" dirty="0" smtClean="0"/>
          </a:p>
          <a:p>
            <a:r>
              <a:rPr kumimoji="1" lang="zh-CN" altLang="en-US" sz="2000" dirty="0" smtClean="0"/>
              <a:t>框架的属性，见示例</a:t>
            </a:r>
            <a:r>
              <a:rPr kumimoji="1" lang="en-US" altLang="zh-CN" sz="2000" dirty="0" smtClean="0"/>
              <a:t>iframe-1.html</a:t>
            </a:r>
            <a:endParaRPr kumimoji="1" lang="en-US" altLang="zh-CN" sz="1700" dirty="0" smtClean="0"/>
          </a:p>
          <a:p>
            <a:pPr marL="0" indent="0">
              <a:buNone/>
            </a:pPr>
            <a:endParaRPr kumimoji="1" lang="en-US" altLang="zh-CN" sz="2000" dirty="0" smtClean="0"/>
          </a:p>
        </p:txBody>
      </p:sp>
      <p:pic>
        <p:nvPicPr>
          <p:cNvPr id="7" name="图片 6" descr="Screen Shot 2015-07-01 at 23.22.47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89000" y="3429000"/>
            <a:ext cx="62611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8122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en-US" sz="3200" smtClean="0">
                <a:solidFill>
                  <a:schemeClr val="tx1"/>
                </a:solidFill>
              </a:rPr>
              <a:t>2.5</a:t>
            </a:r>
            <a:r>
              <a:rPr kumimoji="1" lang="zh-CN" altLang="en-US" sz="3200" smtClean="0">
                <a:solidFill>
                  <a:schemeClr val="tx1"/>
                </a:solidFill>
              </a:rPr>
              <a:t>列表</a:t>
            </a:r>
            <a:endParaRPr kumimoji="1" lang="en-US" altLang="zh-CN" sz="3200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12648" y="1791912"/>
            <a:ext cx="8153400" cy="4495800"/>
          </a:xfrm>
        </p:spPr>
        <p:txBody>
          <a:bodyPr>
            <a:normAutofit/>
          </a:bodyPr>
          <a:lstStyle/>
          <a:p>
            <a:r>
              <a:rPr kumimoji="1" lang="zh-CN" altLang="en-US" sz="2000" smtClean="0"/>
              <a:t>在</a:t>
            </a:r>
            <a:r>
              <a:rPr kumimoji="1" lang="en-US" altLang="zh-CN" sz="2000" smtClean="0"/>
              <a:t>HTML</a:t>
            </a:r>
            <a:r>
              <a:rPr kumimoji="1" lang="zh-CN" altLang="en-US" sz="2000" smtClean="0"/>
              <a:t>中，列表一共分</a:t>
            </a:r>
            <a:r>
              <a:rPr kumimoji="1" lang="en-US" altLang="zh-CN" sz="2000" smtClean="0"/>
              <a:t>3</a:t>
            </a:r>
            <a:r>
              <a:rPr kumimoji="1" lang="zh-CN" altLang="en-US" sz="2000" smtClean="0"/>
              <a:t>种形式，分别为有序列表</a:t>
            </a:r>
            <a:r>
              <a:rPr kumimoji="1" lang="en-US" altLang="zh-CN" sz="2000" smtClean="0"/>
              <a:t>(ol li)</a:t>
            </a:r>
            <a:r>
              <a:rPr kumimoji="1" lang="zh-CN" altLang="en-US" sz="2000" smtClean="0"/>
              <a:t>、无序列表（</a:t>
            </a:r>
            <a:r>
              <a:rPr kumimoji="1" lang="en-US" altLang="zh-CN" sz="2000" smtClean="0"/>
              <a:t>ul li</a:t>
            </a:r>
            <a:r>
              <a:rPr kumimoji="1" lang="zh-CN" altLang="en-US" sz="2000" smtClean="0"/>
              <a:t>）、自定义列表（</a:t>
            </a:r>
            <a:r>
              <a:rPr kumimoji="1" lang="en-US" altLang="zh-CN" sz="2000" smtClean="0"/>
              <a:t>dl dt dd</a:t>
            </a:r>
            <a:r>
              <a:rPr kumimoji="1" lang="zh-CN" altLang="en-US" sz="2000" smtClean="0"/>
              <a:t>）。</a:t>
            </a:r>
            <a:endParaRPr kumimoji="1" lang="en-US" altLang="zh-CN" sz="2000" smtClean="0"/>
          </a:p>
          <a:p>
            <a:r>
              <a:rPr kumimoji="1" lang="zh-CN" altLang="en-US" sz="2000" smtClean="0"/>
              <a:t>有序列表也称排序列表，每个列表项用数字展示，默认由小到大，但是当我们在</a:t>
            </a:r>
            <a:r>
              <a:rPr kumimoji="1" lang="en-US" altLang="zh-CN" sz="2000" smtClean="0"/>
              <a:t>ol</a:t>
            </a:r>
            <a:r>
              <a:rPr kumimoji="1" lang="zh-CN" altLang="en-US" sz="2000" smtClean="0"/>
              <a:t>标签上加个</a:t>
            </a:r>
            <a:r>
              <a:rPr lang="en-US" altLang="zh-CN" sz="2000" smtClean="0"/>
              <a:t>reversed</a:t>
            </a:r>
            <a:r>
              <a:rPr kumimoji="1" lang="zh-CN" altLang="en-US" sz="2000" smtClean="0"/>
              <a:t>属性时，就变成了从大到小了。见示例</a:t>
            </a:r>
            <a:r>
              <a:rPr kumimoji="1" lang="en-US" altLang="zh-CN" sz="2000" smtClean="0"/>
              <a:t>list-1.html</a:t>
            </a:r>
          </a:p>
          <a:p>
            <a:r>
              <a:rPr kumimoji="1" lang="zh-CN" altLang="en-US" sz="2000" smtClean="0"/>
              <a:t>无序列表，不采用数字计数，每个列表项前面，有一个小图标，默认为一个小圆点，可以通过</a:t>
            </a:r>
            <a:r>
              <a:rPr kumimoji="1" lang="en-US" altLang="zh-CN" sz="2000" smtClean="0"/>
              <a:t>CSS</a:t>
            </a:r>
            <a:r>
              <a:rPr kumimoji="1" lang="zh-CN" altLang="en-US" sz="2000" smtClean="0"/>
              <a:t>样式来控制这些图标的样式或者是否展示，下一章介绍。（见示例</a:t>
            </a:r>
            <a:r>
              <a:rPr kumimoji="1" lang="en-US" altLang="zh-CN" sz="2000" smtClean="0"/>
              <a:t>list-2.html</a:t>
            </a:r>
            <a:r>
              <a:rPr kumimoji="1" lang="zh-CN" altLang="en-US" sz="2000" smtClean="0"/>
              <a:t>）</a:t>
            </a:r>
            <a:endParaRPr kumimoji="1" lang="en-US" altLang="zh-CN" sz="2000" smtClean="0"/>
          </a:p>
          <a:p>
            <a:r>
              <a:rPr kumimoji="1" lang="zh-CN" altLang="en-US" sz="2000" smtClean="0"/>
              <a:t>自定义列表，在有序列表中，我们可以把一些信息进行分类展示（见示例</a:t>
            </a:r>
            <a:r>
              <a:rPr kumimoji="1" lang="en-US" altLang="zh-CN" sz="2000" smtClean="0"/>
              <a:t>list-3.html</a:t>
            </a:r>
            <a:r>
              <a:rPr kumimoji="1" lang="zh-CN" altLang="en-US" sz="2000" smtClean="0"/>
              <a:t>）</a:t>
            </a: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xmlns="" val="178122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en-US" sz="3200" smtClean="0">
                <a:solidFill>
                  <a:schemeClr val="tx1"/>
                </a:solidFill>
              </a:rPr>
              <a:t>2.6</a:t>
            </a:r>
            <a:r>
              <a:rPr kumimoji="1" lang="zh-CN" altLang="en-US" sz="3200" smtClean="0">
                <a:solidFill>
                  <a:schemeClr val="tx1"/>
                </a:solidFill>
              </a:rPr>
              <a:t>链</a:t>
            </a:r>
            <a:r>
              <a:rPr kumimoji="1" lang="zh-CN" altLang="en-US" sz="3200" dirty="0" smtClean="0">
                <a:solidFill>
                  <a:schemeClr val="tx1"/>
                </a:solidFill>
              </a:rPr>
              <a:t>接、文字、标题、段落、图片等</a:t>
            </a:r>
            <a:endParaRPr kumimoji="1" lang="en-US" altLang="zh-CN" sz="3200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12648" y="1791912"/>
            <a:ext cx="8153400" cy="4495800"/>
          </a:xfrm>
        </p:spPr>
        <p:txBody>
          <a:bodyPr>
            <a:normAutofit/>
          </a:bodyPr>
          <a:lstStyle/>
          <a:p>
            <a:r>
              <a:rPr kumimoji="1" lang="zh-CN" altLang="en-US" sz="2000" dirty="0" smtClean="0"/>
              <a:t>链接：控制互联网上相关页面的跳转，在</a:t>
            </a:r>
            <a:r>
              <a:rPr kumimoji="1" lang="en-US" altLang="zh-CN" sz="2000" dirty="0" smtClean="0"/>
              <a:t>HTML</a:t>
            </a:r>
            <a:r>
              <a:rPr kumimoji="1" lang="zh-CN" altLang="en-US" sz="2000" dirty="0" smtClean="0"/>
              <a:t>中用</a:t>
            </a:r>
            <a:r>
              <a:rPr kumimoji="1" lang="en-US" altLang="zh-CN" sz="2000" dirty="0" smtClean="0"/>
              <a:t>a</a:t>
            </a:r>
            <a:r>
              <a:rPr kumimoji="1" lang="zh-CN" altLang="en-US" sz="2000" dirty="0" smtClean="0"/>
              <a:t>标签并且指定它的</a:t>
            </a:r>
            <a:r>
              <a:rPr kumimoji="1" lang="en-US" altLang="zh-CN" sz="2000" dirty="0" err="1" smtClean="0"/>
              <a:t>href</a:t>
            </a:r>
            <a:r>
              <a:rPr kumimoji="1" lang="zh-CN" altLang="en-US" sz="2000" dirty="0" smtClean="0"/>
              <a:t>属性来指定点击它需要跳转的文字，</a:t>
            </a:r>
            <a:r>
              <a:rPr kumimoji="1" lang="en-US" altLang="zh-CN" sz="2000" dirty="0" smtClean="0"/>
              <a:t>a</a:t>
            </a:r>
            <a:r>
              <a:rPr kumimoji="1" lang="zh-CN" altLang="en-US" sz="2000" dirty="0" smtClean="0"/>
              <a:t>标签的常用属</a:t>
            </a:r>
            <a:r>
              <a:rPr kumimoji="1" lang="zh-CN" altLang="en-US" sz="2000" smtClean="0"/>
              <a:t>性：</a:t>
            </a:r>
            <a:endParaRPr kumimoji="1" lang="en-US" altLang="zh-CN" sz="2000" dirty="0" smtClean="0"/>
          </a:p>
          <a:p>
            <a:endParaRPr kumimoji="1" lang="en-US" altLang="zh-CN" sz="2000" dirty="0"/>
          </a:p>
          <a:p>
            <a:endParaRPr kumimoji="1" lang="en-US" altLang="zh-CN" sz="2000" dirty="0" smtClean="0"/>
          </a:p>
          <a:p>
            <a:endParaRPr kumimoji="1" lang="en-US" altLang="zh-CN" sz="2000" dirty="0"/>
          </a:p>
          <a:p>
            <a:endParaRPr kumimoji="1" lang="en-US" altLang="zh-CN" sz="2000" dirty="0" smtClean="0"/>
          </a:p>
          <a:p>
            <a:endParaRPr kumimoji="1" lang="en-US" altLang="zh-CN" sz="2000" dirty="0"/>
          </a:p>
          <a:p>
            <a:endParaRPr kumimoji="1" lang="en-US" altLang="zh-CN" sz="2000" smtClean="0"/>
          </a:p>
          <a:p>
            <a:endParaRPr kumimoji="1" lang="en-US" altLang="zh-CN" sz="2000" smtClean="0"/>
          </a:p>
          <a:p>
            <a:r>
              <a:rPr kumimoji="1" lang="zh-CN" altLang="en-US" sz="2000" smtClean="0"/>
              <a:t>空链接，有时候会有一些空链接，这时候我们只需要把它的</a:t>
            </a:r>
            <a:r>
              <a:rPr kumimoji="1" lang="en-US" altLang="zh-CN" sz="2000" smtClean="0"/>
              <a:t>href</a:t>
            </a:r>
            <a:r>
              <a:rPr kumimoji="1" lang="zh-CN" altLang="en-US" sz="2000" smtClean="0"/>
              <a:t>属性写成</a:t>
            </a:r>
            <a:r>
              <a:rPr kumimoji="1" lang="en-US" altLang="zh-CN" sz="2000" smtClean="0"/>
              <a:t>#</a:t>
            </a:r>
            <a:r>
              <a:rPr kumimoji="1" lang="zh-CN" altLang="en-US" sz="2000" smtClean="0"/>
              <a:t>就可以。</a:t>
            </a:r>
            <a:endParaRPr kumimoji="1" lang="en-US" altLang="zh-CN" sz="2000" smtClean="0"/>
          </a:p>
        </p:txBody>
      </p:sp>
      <p:pic>
        <p:nvPicPr>
          <p:cNvPr id="4" name="图片 3" descr="Screen Shot 2015-07-01 at 23.45.54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8200" y="2755900"/>
            <a:ext cx="5994400" cy="2311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6103046"/>
            <a:ext cx="3908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具体示例见</a:t>
            </a:r>
            <a:r>
              <a:rPr lang="en-US" altLang="zh-CN" smtClean="0"/>
              <a:t>link-1.html</a:t>
            </a:r>
            <a:r>
              <a:rPr lang="zh-CN" altLang="en-US" smtClean="0"/>
              <a:t>和</a:t>
            </a:r>
            <a:r>
              <a:rPr lang="en-US" altLang="zh-CN" smtClean="0"/>
              <a:t>link-2.html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22918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en-US" sz="3200" smtClean="0">
                <a:solidFill>
                  <a:schemeClr val="tx1"/>
                </a:solidFill>
              </a:rPr>
              <a:t>2.6</a:t>
            </a:r>
            <a:r>
              <a:rPr kumimoji="1" lang="zh-CN" altLang="en-US" sz="3200" smtClean="0">
                <a:solidFill>
                  <a:schemeClr val="tx1"/>
                </a:solidFill>
              </a:rPr>
              <a:t>链接、文</a:t>
            </a:r>
            <a:r>
              <a:rPr kumimoji="1" lang="zh-CN" altLang="en-US" sz="3200" dirty="0" smtClean="0">
                <a:solidFill>
                  <a:schemeClr val="tx1"/>
                </a:solidFill>
              </a:rPr>
              <a:t>字、标题、段落、图</a:t>
            </a:r>
            <a:r>
              <a:rPr kumimoji="1" lang="zh-CN" altLang="en-US" sz="3200" smtClean="0">
                <a:solidFill>
                  <a:schemeClr val="tx1"/>
                </a:solidFill>
              </a:rPr>
              <a:t>片等多媒体</a:t>
            </a:r>
            <a:endParaRPr kumimoji="1" lang="en-US" altLang="zh-CN" sz="3200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12648" y="1791912"/>
            <a:ext cx="8153400" cy="4495800"/>
          </a:xfrm>
        </p:spPr>
        <p:txBody>
          <a:bodyPr>
            <a:normAutofit fontScale="92500" lnSpcReduction="20000"/>
          </a:bodyPr>
          <a:lstStyle/>
          <a:p>
            <a:r>
              <a:rPr kumimoji="1" lang="zh-CN" altLang="en-US" sz="2000" smtClean="0"/>
              <a:t>文字：在</a:t>
            </a:r>
            <a:r>
              <a:rPr kumimoji="1" lang="en-US" altLang="zh-CN" sz="2000" smtClean="0"/>
              <a:t>html</a:t>
            </a:r>
            <a:r>
              <a:rPr kumimoji="1" lang="zh-CN" altLang="en-US" sz="2000" smtClean="0"/>
              <a:t>中，有很多标签可以用来显示文字，常用的是</a:t>
            </a:r>
            <a:r>
              <a:rPr kumimoji="1" lang="en-US" altLang="zh-CN" sz="2000" smtClean="0"/>
              <a:t>font</a:t>
            </a:r>
            <a:r>
              <a:rPr kumimoji="1" lang="zh-CN" altLang="en-US" sz="2000" smtClean="0"/>
              <a:t>（已弃用）、</a:t>
            </a:r>
            <a:r>
              <a:rPr kumimoji="1" lang="en-US" altLang="zh-CN" sz="2000" smtClean="0"/>
              <a:t>span</a:t>
            </a:r>
            <a:r>
              <a:rPr kumimoji="1" lang="zh-CN" altLang="en-US" sz="2000" smtClean="0"/>
              <a:t>、</a:t>
            </a:r>
            <a:r>
              <a:rPr kumimoji="1" lang="en-US" altLang="zh-CN" sz="2000" smtClean="0"/>
              <a:t>em</a:t>
            </a:r>
            <a:r>
              <a:rPr kumimoji="1" lang="zh-CN" altLang="en-US" sz="2000" smtClean="0"/>
              <a:t>这几个。</a:t>
            </a:r>
            <a:endParaRPr kumimoji="1" lang="en-US" altLang="zh-CN" sz="2000" smtClean="0"/>
          </a:p>
          <a:p>
            <a:r>
              <a:rPr kumimoji="1" lang="zh-CN" altLang="en-US" sz="2000" smtClean="0"/>
              <a:t>标题：我们看新闻时候所看到的标题，在</a:t>
            </a:r>
            <a:r>
              <a:rPr kumimoji="1" lang="en-US" altLang="zh-CN" sz="2000" smtClean="0"/>
              <a:t>html</a:t>
            </a:r>
            <a:r>
              <a:rPr kumimoji="1" lang="zh-CN" altLang="en-US" sz="2000" smtClean="0"/>
              <a:t>中，最常用的表示标题的标签是：</a:t>
            </a:r>
            <a:r>
              <a:rPr kumimoji="1" lang="en-US" altLang="zh-CN" sz="2000" smtClean="0"/>
              <a:t>h1</a:t>
            </a:r>
            <a:r>
              <a:rPr kumimoji="1" lang="zh-CN" altLang="en-US" sz="2000" smtClean="0"/>
              <a:t>、</a:t>
            </a:r>
            <a:r>
              <a:rPr kumimoji="1" lang="en-US" altLang="zh-CN" sz="2000" smtClean="0"/>
              <a:t>h2</a:t>
            </a:r>
            <a:r>
              <a:rPr kumimoji="1" lang="zh-CN" altLang="en-US" sz="2000" smtClean="0"/>
              <a:t>、</a:t>
            </a:r>
            <a:r>
              <a:rPr kumimoji="1" lang="en-US" altLang="zh-CN" sz="2000" smtClean="0"/>
              <a:t>h3</a:t>
            </a:r>
            <a:r>
              <a:rPr kumimoji="1" lang="zh-CN" altLang="en-US" sz="2000" smtClean="0"/>
              <a:t>、</a:t>
            </a:r>
            <a:r>
              <a:rPr kumimoji="1" lang="en-US" altLang="zh-CN" sz="2000" smtClean="0"/>
              <a:t>h4</a:t>
            </a:r>
            <a:r>
              <a:rPr kumimoji="1" lang="zh-CN" altLang="en-US" sz="2000" smtClean="0"/>
              <a:t>、</a:t>
            </a:r>
            <a:r>
              <a:rPr kumimoji="1" lang="en-US" altLang="zh-CN" sz="2000" smtClean="0"/>
              <a:t>h5</a:t>
            </a:r>
            <a:r>
              <a:rPr kumimoji="1" lang="zh-CN" altLang="en-US" sz="2000" smtClean="0"/>
              <a:t>、</a:t>
            </a:r>
            <a:r>
              <a:rPr kumimoji="1" lang="en-US" altLang="zh-CN" sz="2000" smtClean="0"/>
              <a:t>h6</a:t>
            </a:r>
            <a:r>
              <a:rPr kumimoji="1" lang="zh-CN" altLang="en-US" sz="2000" smtClean="0"/>
              <a:t>，字号逐渐减小。</a:t>
            </a:r>
            <a:endParaRPr kumimoji="1" lang="en-US" altLang="zh-CN" sz="2000" smtClean="0"/>
          </a:p>
          <a:p>
            <a:r>
              <a:rPr kumimoji="1" lang="zh-CN" altLang="en-US" sz="2000" smtClean="0"/>
              <a:t>段落：</a:t>
            </a:r>
            <a:r>
              <a:rPr kumimoji="1" lang="en-US" altLang="zh-CN" sz="2000" smtClean="0"/>
              <a:t>web</a:t>
            </a:r>
            <a:r>
              <a:rPr kumimoji="1" lang="zh-CN" altLang="en-US" sz="2000" smtClean="0"/>
              <a:t>中的段落，用来像用户显示信息，通常用</a:t>
            </a:r>
            <a:r>
              <a:rPr kumimoji="1" lang="en-US" altLang="zh-CN" sz="2000" smtClean="0"/>
              <a:t>p</a:t>
            </a:r>
            <a:r>
              <a:rPr kumimoji="1" lang="zh-CN" altLang="en-US" sz="2000" smtClean="0"/>
              <a:t>标签来表示。</a:t>
            </a:r>
            <a:endParaRPr kumimoji="1" lang="en-US" altLang="zh-CN" sz="2000" smtClean="0"/>
          </a:p>
          <a:p>
            <a:r>
              <a:rPr kumimoji="1" lang="zh-CN" altLang="en-US" sz="2000" smtClean="0"/>
              <a:t>图片：通常用</a:t>
            </a:r>
            <a:r>
              <a:rPr kumimoji="1" lang="en-US" altLang="zh-CN" sz="2000" smtClean="0"/>
              <a:t>img</a:t>
            </a:r>
            <a:r>
              <a:rPr kumimoji="1" lang="zh-CN" altLang="en-US" sz="2000" smtClean="0"/>
              <a:t>标签引入，</a:t>
            </a:r>
            <a:r>
              <a:rPr kumimoji="1" lang="en-US" altLang="zh-CN" sz="2000" smtClean="0"/>
              <a:t>img</a:t>
            </a:r>
            <a:r>
              <a:rPr kumimoji="1" lang="zh-CN" altLang="en-US" sz="2000" smtClean="0"/>
              <a:t>标签常用属性：</a:t>
            </a:r>
            <a:endParaRPr kumimoji="1" lang="en-US" altLang="zh-CN" sz="2000" smtClean="0"/>
          </a:p>
          <a:p>
            <a:endParaRPr kumimoji="1" lang="en-US" altLang="zh-CN" sz="2000" smtClean="0"/>
          </a:p>
          <a:p>
            <a:endParaRPr kumimoji="1" lang="en-US" altLang="zh-CN" sz="2000" smtClean="0"/>
          </a:p>
          <a:p>
            <a:endParaRPr kumimoji="1" lang="en-US" altLang="zh-CN" sz="2000" smtClean="0"/>
          </a:p>
          <a:p>
            <a:endParaRPr kumimoji="1" lang="en-US" altLang="zh-CN" sz="2000" smtClean="0"/>
          </a:p>
          <a:p>
            <a:endParaRPr kumimoji="1" lang="en-US" altLang="zh-CN" sz="2000" smtClean="0"/>
          </a:p>
          <a:p>
            <a:r>
              <a:rPr kumimoji="1" lang="zh-CN" altLang="en-US" sz="2000" smtClean="0"/>
              <a:t>换行符，横线：有时候为了布局好看，就需要用到这两个标签（</a:t>
            </a:r>
            <a:r>
              <a:rPr kumimoji="1" lang="en-US" altLang="zh-CN" sz="2000" smtClean="0"/>
              <a:t>br</a:t>
            </a:r>
            <a:r>
              <a:rPr kumimoji="1" lang="zh-CN" altLang="en-US" sz="2000" smtClean="0"/>
              <a:t>、</a:t>
            </a:r>
            <a:r>
              <a:rPr kumimoji="1" lang="en-US" altLang="zh-CN" sz="2000" smtClean="0"/>
              <a:t>hr</a:t>
            </a:r>
            <a:r>
              <a:rPr kumimoji="1" lang="zh-CN" altLang="en-US" sz="2000" smtClean="0"/>
              <a:t>）。</a:t>
            </a:r>
            <a:endParaRPr kumimoji="1" lang="en-US" altLang="zh-CN" sz="2000" smtClean="0"/>
          </a:p>
          <a:p>
            <a:pPr>
              <a:buNone/>
            </a:pPr>
            <a:r>
              <a:rPr kumimoji="1" lang="zh-CN" altLang="en-US" sz="2000" smtClean="0"/>
              <a:t>具体示例见</a:t>
            </a:r>
            <a:r>
              <a:rPr kumimoji="1" lang="en-US" altLang="zh-CN" sz="2000" smtClean="0"/>
              <a:t>mutilemedia.html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933" y="3586798"/>
            <a:ext cx="6010275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22918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en-US" sz="3200" smtClean="0">
                <a:solidFill>
                  <a:schemeClr val="tx1"/>
                </a:solidFill>
              </a:rPr>
              <a:t>2.7</a:t>
            </a:r>
            <a:r>
              <a:rPr kumimoji="1" lang="zh-CN" altLang="en-US" sz="3200" smtClean="0">
                <a:solidFill>
                  <a:schemeClr val="tx1"/>
                </a:solidFill>
              </a:rPr>
              <a:t>行内元素和块元素等</a:t>
            </a:r>
            <a:endParaRPr kumimoji="1" lang="en-US" altLang="zh-CN" sz="3200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12648" y="1791912"/>
            <a:ext cx="8153400" cy="4495800"/>
          </a:xfrm>
        </p:spPr>
        <p:txBody>
          <a:bodyPr>
            <a:normAutofit/>
          </a:bodyPr>
          <a:lstStyle/>
          <a:p>
            <a:r>
              <a:rPr kumimoji="1" lang="zh-CN" altLang="en-US" sz="2000" smtClean="0"/>
              <a:t>行内元素：元素可并排在同一行内显示，不占据整行的空间，排序方式如下图展示。</a:t>
            </a:r>
            <a:endParaRPr kumimoji="1" lang="en-US" altLang="zh-CN" sz="2000" smtClean="0"/>
          </a:p>
          <a:p>
            <a:endParaRPr kumimoji="1" lang="en-US" altLang="zh-CN" sz="2000" smtClean="0"/>
          </a:p>
          <a:p>
            <a:endParaRPr kumimoji="1" lang="en-US" altLang="zh-CN" sz="2000" smtClean="0"/>
          </a:p>
          <a:p>
            <a:endParaRPr kumimoji="1" lang="en-US" altLang="zh-CN" sz="2000" smtClean="0"/>
          </a:p>
          <a:p>
            <a:r>
              <a:rPr kumimoji="1" lang="zh-CN" altLang="en-US" sz="2000" smtClean="0"/>
              <a:t>块级元素：元素占据整行的空间，后面的元素只能从下面一行显示，排序方式如下图展示。</a:t>
            </a:r>
            <a:endParaRPr kumimoji="1" lang="en-US" altLang="zh-CN" sz="2000" smtClean="0"/>
          </a:p>
        </p:txBody>
      </p:sp>
      <p:sp>
        <p:nvSpPr>
          <p:cNvPr id="8" name="矩形 7"/>
          <p:cNvSpPr/>
          <p:nvPr/>
        </p:nvSpPr>
        <p:spPr>
          <a:xfrm>
            <a:off x="1978152" y="2717800"/>
            <a:ext cx="876300" cy="723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1</a:t>
            </a: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019552" y="2717800"/>
            <a:ext cx="876300" cy="723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2</a:t>
            </a: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035552" y="2717800"/>
            <a:ext cx="876300" cy="723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3</a:t>
            </a:r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5045202" y="2730500"/>
            <a:ext cx="876300" cy="723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4</a:t>
            </a:r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6086602" y="2730500"/>
            <a:ext cx="876300" cy="723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5</a:t>
            </a: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765300" y="4521200"/>
            <a:ext cx="5892800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1</a:t>
            </a:r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765300" y="5183667"/>
            <a:ext cx="5892800" cy="4409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2</a:t>
            </a:r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1765300" y="5846750"/>
            <a:ext cx="5892800" cy="3924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22918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en-US" sz="3200" smtClean="0">
                <a:solidFill>
                  <a:schemeClr val="tx1"/>
                </a:solidFill>
              </a:rPr>
              <a:t>2.7</a:t>
            </a:r>
            <a:r>
              <a:rPr kumimoji="1" lang="zh-CN" altLang="en-US" sz="3200" smtClean="0">
                <a:solidFill>
                  <a:schemeClr val="tx1"/>
                </a:solidFill>
              </a:rPr>
              <a:t>行内元素和块元素等</a:t>
            </a:r>
            <a:endParaRPr kumimoji="1" lang="en-US" altLang="zh-CN" sz="3200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12648" y="1791912"/>
            <a:ext cx="8153400" cy="4495800"/>
          </a:xfrm>
        </p:spPr>
        <p:txBody>
          <a:bodyPr>
            <a:normAutofit/>
          </a:bodyPr>
          <a:lstStyle/>
          <a:p>
            <a:r>
              <a:rPr kumimoji="1" lang="zh-CN" altLang="en-US" sz="2000" smtClean="0"/>
              <a:t>在我们之前学到的标签中行内元素有</a:t>
            </a:r>
            <a:r>
              <a:rPr kumimoji="1" lang="en-US" altLang="zh-CN" sz="2000" smtClean="0"/>
              <a:t>a</a:t>
            </a:r>
            <a:r>
              <a:rPr kumimoji="1" lang="zh-CN" altLang="en-US" sz="2000" smtClean="0"/>
              <a:t>、</a:t>
            </a:r>
            <a:r>
              <a:rPr kumimoji="1" lang="en-US" altLang="zh-CN" sz="2000" smtClean="0"/>
              <a:t>em</a:t>
            </a:r>
            <a:r>
              <a:rPr kumimoji="1" lang="zh-CN" altLang="en-US" sz="2000" smtClean="0"/>
              <a:t>、</a:t>
            </a:r>
            <a:r>
              <a:rPr kumimoji="1" lang="en-US" altLang="zh-CN" sz="2000" smtClean="0"/>
              <a:t>font</a:t>
            </a:r>
            <a:r>
              <a:rPr kumimoji="1" lang="zh-CN" altLang="en-US" sz="2000" smtClean="0"/>
              <a:t>、</a:t>
            </a:r>
            <a:r>
              <a:rPr kumimoji="1" lang="en-US" altLang="zh-CN" sz="2000" smtClean="0"/>
              <a:t>img</a:t>
            </a:r>
            <a:r>
              <a:rPr kumimoji="1" lang="zh-CN" altLang="en-US" sz="2000" smtClean="0"/>
              <a:t>、</a:t>
            </a:r>
            <a:r>
              <a:rPr kumimoji="1" lang="en-US" altLang="zh-CN" sz="2000" smtClean="0"/>
              <a:t>span</a:t>
            </a:r>
            <a:r>
              <a:rPr kumimoji="1" lang="zh-CN" altLang="en-US" sz="2000" smtClean="0"/>
              <a:t>，</a:t>
            </a:r>
            <a:r>
              <a:rPr kumimoji="1" lang="en-US" altLang="zh-CN" sz="2000" smtClean="0"/>
              <a:t>input</a:t>
            </a:r>
            <a:r>
              <a:rPr kumimoji="1" lang="zh-CN" altLang="en-US" sz="2000" smtClean="0"/>
              <a:t>。</a:t>
            </a:r>
            <a:endParaRPr kumimoji="1" lang="en-US" altLang="zh-CN" sz="2000" smtClean="0"/>
          </a:p>
          <a:p>
            <a:r>
              <a:rPr kumimoji="1" lang="zh-CN" altLang="en-US" sz="2000" smtClean="0"/>
              <a:t>块级元素有</a:t>
            </a:r>
            <a:r>
              <a:rPr kumimoji="1" lang="en-US" altLang="zh-CN" sz="2000" smtClean="0"/>
              <a:t>div</a:t>
            </a:r>
            <a:r>
              <a:rPr kumimoji="1" lang="zh-CN" altLang="en-US" sz="2000" smtClean="0"/>
              <a:t>，</a:t>
            </a:r>
            <a:r>
              <a:rPr kumimoji="1" lang="en-US" altLang="zh-CN" sz="2000" smtClean="0"/>
              <a:t>p</a:t>
            </a:r>
            <a:r>
              <a:rPr kumimoji="1" lang="zh-CN" altLang="en-US" sz="2000" smtClean="0"/>
              <a:t>，</a:t>
            </a:r>
            <a:r>
              <a:rPr kumimoji="1" lang="en-US" altLang="zh-CN" sz="2000" smtClean="0"/>
              <a:t>h1</a:t>
            </a:r>
            <a:r>
              <a:rPr kumimoji="1" lang="zh-CN" altLang="en-US" sz="2000" smtClean="0"/>
              <a:t>、</a:t>
            </a:r>
            <a:r>
              <a:rPr kumimoji="1" lang="en-US" altLang="zh-CN" sz="2000" smtClean="0"/>
              <a:t>h2</a:t>
            </a:r>
            <a:r>
              <a:rPr kumimoji="1" lang="zh-CN" altLang="en-US" sz="2000" smtClean="0"/>
              <a:t>、</a:t>
            </a:r>
            <a:r>
              <a:rPr kumimoji="1" lang="en-US" altLang="zh-CN" sz="2000" smtClean="0"/>
              <a:t>h3</a:t>
            </a:r>
            <a:r>
              <a:rPr kumimoji="1" lang="zh-CN" altLang="en-US" sz="2000" smtClean="0"/>
              <a:t>、</a:t>
            </a:r>
            <a:r>
              <a:rPr kumimoji="1" lang="en-US" altLang="zh-CN" sz="2000" smtClean="0"/>
              <a:t>h4</a:t>
            </a:r>
            <a:r>
              <a:rPr kumimoji="1" lang="zh-CN" altLang="en-US" sz="2000" smtClean="0"/>
              <a:t>、</a:t>
            </a:r>
            <a:r>
              <a:rPr kumimoji="1" lang="en-US" altLang="zh-CN" sz="2000" smtClean="0"/>
              <a:t>h5</a:t>
            </a:r>
            <a:r>
              <a:rPr kumimoji="1" lang="zh-CN" altLang="en-US" sz="2000" smtClean="0"/>
              <a:t>，</a:t>
            </a:r>
            <a:r>
              <a:rPr kumimoji="1" lang="en-US" altLang="zh-CN" sz="2000" smtClean="0"/>
              <a:t>h6</a:t>
            </a:r>
            <a:r>
              <a:rPr kumimoji="1" lang="zh-CN" altLang="en-US" sz="2000" smtClean="0"/>
              <a:t>，</a:t>
            </a:r>
            <a:r>
              <a:rPr kumimoji="1" lang="en-US" altLang="zh-CN" sz="2000" smtClean="0"/>
              <a:t>hr</a:t>
            </a:r>
            <a:r>
              <a:rPr kumimoji="1" lang="zh-CN" altLang="en-US" sz="2000" smtClean="0"/>
              <a:t>、</a:t>
            </a:r>
            <a:r>
              <a:rPr kumimoji="1" lang="en-US" altLang="zh-CN" sz="2000" smtClean="0"/>
              <a:t>br</a:t>
            </a:r>
            <a:r>
              <a:rPr kumimoji="1" lang="zh-CN" altLang="en-US" sz="2000" smtClean="0"/>
              <a:t>，</a:t>
            </a:r>
            <a:r>
              <a:rPr kumimoji="1" lang="en-US" altLang="zh-CN" sz="2000" smtClean="0"/>
              <a:t>ol</a:t>
            </a:r>
            <a:r>
              <a:rPr kumimoji="1" lang="zh-CN" altLang="en-US" sz="2000" smtClean="0"/>
              <a:t>，</a:t>
            </a:r>
            <a:r>
              <a:rPr kumimoji="1" lang="en-US" altLang="zh-CN" sz="2000" smtClean="0"/>
              <a:t>li</a:t>
            </a:r>
            <a:r>
              <a:rPr kumimoji="1" lang="zh-CN" altLang="en-US" sz="2000" smtClean="0"/>
              <a:t>，</a:t>
            </a:r>
            <a:r>
              <a:rPr kumimoji="1" lang="en-US" altLang="zh-CN" sz="2000" smtClean="0"/>
              <a:t>ul</a:t>
            </a:r>
            <a:r>
              <a:rPr kumimoji="1" lang="zh-CN" altLang="en-US" sz="2000" smtClean="0"/>
              <a:t>、</a:t>
            </a:r>
            <a:r>
              <a:rPr kumimoji="1" lang="en-US" altLang="zh-CN" sz="2000" smtClean="0"/>
              <a:t>dl</a:t>
            </a:r>
            <a:r>
              <a:rPr kumimoji="1" lang="zh-CN" altLang="en-US" sz="2000" smtClean="0"/>
              <a:t>、</a:t>
            </a:r>
            <a:r>
              <a:rPr kumimoji="1" lang="en-US" altLang="zh-CN" sz="2000" smtClean="0"/>
              <a:t>dt</a:t>
            </a:r>
            <a:r>
              <a:rPr kumimoji="1" lang="zh-CN" altLang="en-US" sz="2000" smtClean="0"/>
              <a:t>、</a:t>
            </a:r>
            <a:r>
              <a:rPr kumimoji="1" lang="en-US" altLang="zh-CN" sz="2000" smtClean="0"/>
              <a:t>dd</a:t>
            </a:r>
            <a:r>
              <a:rPr kumimoji="1" lang="zh-CN" altLang="en-US" sz="2000" smtClean="0"/>
              <a:t>。</a:t>
            </a:r>
            <a:endParaRPr kumimoji="1" lang="en-US" altLang="zh-CN" sz="2000" smtClean="0"/>
          </a:p>
          <a:p>
            <a:r>
              <a:rPr kumimoji="1" lang="zh-CN" altLang="en-US" sz="2000" smtClean="0"/>
              <a:t>单标签元素：就是写的时候不需要写闭合标签（</a:t>
            </a:r>
            <a:r>
              <a:rPr kumimoji="1" lang="en-US" altLang="zh-CN" sz="2000" smtClean="0"/>
              <a:t>&lt;/</a:t>
            </a:r>
            <a:r>
              <a:rPr kumimoji="1" lang="zh-CN" altLang="en-US" sz="2000" smtClean="0"/>
              <a:t>标签名</a:t>
            </a:r>
            <a:r>
              <a:rPr kumimoji="1" lang="en-US" altLang="zh-CN" sz="2000" smtClean="0"/>
              <a:t>&gt;</a:t>
            </a:r>
            <a:r>
              <a:rPr kumimoji="1" lang="zh-CN" altLang="en-US" sz="2000" smtClean="0"/>
              <a:t>）的一类元素，有</a:t>
            </a:r>
            <a:r>
              <a:rPr kumimoji="1" lang="en-US" altLang="zh-CN" sz="2000" smtClean="0"/>
              <a:t>br</a:t>
            </a:r>
            <a:r>
              <a:rPr kumimoji="1" lang="zh-CN" altLang="en-US" sz="2000" smtClean="0"/>
              <a:t>、</a:t>
            </a:r>
            <a:r>
              <a:rPr kumimoji="1" lang="en-US" altLang="zh-CN" sz="2000" smtClean="0"/>
              <a:t>hr</a:t>
            </a:r>
            <a:r>
              <a:rPr kumimoji="1" lang="zh-CN" altLang="en-US" sz="2000" smtClean="0"/>
              <a:t>、</a:t>
            </a:r>
            <a:r>
              <a:rPr kumimoji="1" lang="en-US" altLang="zh-CN" sz="2000" smtClean="0"/>
              <a:t>img</a:t>
            </a:r>
            <a:r>
              <a:rPr kumimoji="1" lang="zh-CN" altLang="en-US" sz="2000" smtClean="0"/>
              <a:t>、</a:t>
            </a:r>
            <a:r>
              <a:rPr kumimoji="1" lang="en-US" altLang="zh-CN" sz="2000" smtClean="0"/>
              <a:t>meta</a:t>
            </a:r>
            <a:r>
              <a:rPr kumimoji="1" lang="zh-CN" altLang="en-US" sz="2000" smtClean="0"/>
              <a:t>、</a:t>
            </a:r>
            <a:r>
              <a:rPr kumimoji="1" lang="en-US" altLang="zh-CN" sz="2000" smtClean="0"/>
              <a:t>link</a:t>
            </a:r>
            <a:r>
              <a:rPr kumimoji="1" lang="zh-CN" altLang="en-US" sz="2000" smtClean="0"/>
              <a:t>、</a:t>
            </a:r>
            <a:r>
              <a:rPr kumimoji="1" lang="en-US" altLang="zh-CN" sz="2000" smtClean="0"/>
              <a:t>input</a:t>
            </a:r>
          </a:p>
          <a:p>
            <a:r>
              <a:rPr kumimoji="1" lang="zh-CN" altLang="en-US" sz="2000" smtClean="0"/>
              <a:t>双标签元素：就是在写的时候需要写闭合标签的，有</a:t>
            </a:r>
            <a:r>
              <a:rPr kumimoji="1" lang="en-US" altLang="zh-CN" sz="2000" smtClean="0"/>
              <a:t>html</a:t>
            </a:r>
            <a:r>
              <a:rPr kumimoji="1" lang="zh-CN" altLang="en-US" sz="2000" smtClean="0"/>
              <a:t>、</a:t>
            </a:r>
            <a:r>
              <a:rPr kumimoji="1" lang="en-US" altLang="zh-CN" sz="2000" smtClean="0"/>
              <a:t>head</a:t>
            </a:r>
            <a:r>
              <a:rPr kumimoji="1" lang="zh-CN" altLang="en-US" sz="2000" smtClean="0"/>
              <a:t>、</a:t>
            </a:r>
            <a:r>
              <a:rPr kumimoji="1" lang="en-US" altLang="zh-CN" sz="2000" smtClean="0"/>
              <a:t>body</a:t>
            </a:r>
            <a:r>
              <a:rPr kumimoji="1" lang="zh-CN" altLang="en-US" sz="2000" smtClean="0"/>
              <a:t>、</a:t>
            </a:r>
            <a:r>
              <a:rPr kumimoji="1" lang="en-US" altLang="zh-CN" sz="2000" smtClean="0"/>
              <a:t>table</a:t>
            </a:r>
            <a:r>
              <a:rPr kumimoji="1" lang="zh-CN" altLang="en-US" sz="2000" smtClean="0"/>
              <a:t>、</a:t>
            </a:r>
            <a:r>
              <a:rPr kumimoji="1" lang="en-US" altLang="zh-CN" sz="2000" smtClean="0"/>
              <a:t>caption</a:t>
            </a:r>
            <a:r>
              <a:rPr kumimoji="1" lang="zh-CN" altLang="en-US" sz="2000" smtClean="0"/>
              <a:t>、</a:t>
            </a:r>
            <a:r>
              <a:rPr kumimoji="1" lang="en-US" altLang="zh-CN" sz="2000" smtClean="0"/>
              <a:t>thead</a:t>
            </a:r>
            <a:r>
              <a:rPr kumimoji="1" lang="zh-CN" altLang="en-US" sz="2000" smtClean="0"/>
              <a:t>、</a:t>
            </a:r>
            <a:r>
              <a:rPr kumimoji="1" lang="en-US" altLang="zh-CN" sz="2000" smtClean="0"/>
              <a:t>tr</a:t>
            </a:r>
            <a:r>
              <a:rPr kumimoji="1" lang="zh-CN" altLang="en-US" sz="2000" smtClean="0"/>
              <a:t>、</a:t>
            </a:r>
            <a:r>
              <a:rPr kumimoji="1" lang="en-US" altLang="zh-CN" sz="2000" smtClean="0"/>
              <a:t>th</a:t>
            </a:r>
            <a:r>
              <a:rPr kumimoji="1" lang="zh-CN" altLang="en-US" sz="2000" smtClean="0"/>
              <a:t>、</a:t>
            </a:r>
            <a:r>
              <a:rPr kumimoji="1" lang="en-US" altLang="zh-CN" sz="2000" smtClean="0"/>
              <a:t>tbody</a:t>
            </a:r>
            <a:r>
              <a:rPr kumimoji="1" lang="zh-CN" altLang="en-US" sz="2000" smtClean="0"/>
              <a:t>、</a:t>
            </a:r>
            <a:r>
              <a:rPr kumimoji="1" lang="en-US" altLang="zh-CN" sz="2000" smtClean="0"/>
              <a:t>td</a:t>
            </a:r>
            <a:r>
              <a:rPr kumimoji="1" lang="zh-CN" altLang="en-US" sz="2000" smtClean="0"/>
              <a:t>、</a:t>
            </a:r>
            <a:r>
              <a:rPr kumimoji="1" lang="en-US" altLang="zh-CN" sz="2000" smtClean="0"/>
              <a:t> div</a:t>
            </a:r>
            <a:r>
              <a:rPr kumimoji="1" lang="zh-CN" altLang="en-US" sz="2000" smtClean="0"/>
              <a:t>，</a:t>
            </a:r>
            <a:r>
              <a:rPr kumimoji="1" lang="en-US" altLang="zh-CN" sz="2000" smtClean="0"/>
              <a:t>p</a:t>
            </a:r>
            <a:r>
              <a:rPr kumimoji="1" lang="zh-CN" altLang="en-US" sz="2000" smtClean="0"/>
              <a:t>，</a:t>
            </a:r>
            <a:r>
              <a:rPr kumimoji="1" lang="en-US" altLang="zh-CN" sz="2000" smtClean="0"/>
              <a:t>h1</a:t>
            </a:r>
            <a:r>
              <a:rPr kumimoji="1" lang="zh-CN" altLang="en-US" sz="2000" smtClean="0"/>
              <a:t>、</a:t>
            </a:r>
            <a:r>
              <a:rPr kumimoji="1" lang="en-US" altLang="zh-CN" sz="2000" smtClean="0"/>
              <a:t>h2</a:t>
            </a:r>
            <a:r>
              <a:rPr kumimoji="1" lang="zh-CN" altLang="en-US" sz="2000" smtClean="0"/>
              <a:t>、</a:t>
            </a:r>
            <a:r>
              <a:rPr kumimoji="1" lang="en-US" altLang="zh-CN" sz="2000" smtClean="0"/>
              <a:t>h3</a:t>
            </a:r>
            <a:r>
              <a:rPr kumimoji="1" lang="zh-CN" altLang="en-US" sz="2000" smtClean="0"/>
              <a:t>、</a:t>
            </a:r>
            <a:r>
              <a:rPr kumimoji="1" lang="en-US" altLang="zh-CN" sz="2000" smtClean="0"/>
              <a:t>h4</a:t>
            </a:r>
            <a:r>
              <a:rPr kumimoji="1" lang="zh-CN" altLang="en-US" sz="2000" smtClean="0"/>
              <a:t>、</a:t>
            </a:r>
            <a:r>
              <a:rPr kumimoji="1" lang="en-US" altLang="zh-CN" sz="2000" smtClean="0"/>
              <a:t>h5</a:t>
            </a:r>
            <a:r>
              <a:rPr kumimoji="1" lang="zh-CN" altLang="en-US" sz="2000" smtClean="0"/>
              <a:t>，</a:t>
            </a:r>
            <a:r>
              <a:rPr kumimoji="1" lang="en-US" altLang="zh-CN" sz="2000" smtClean="0"/>
              <a:t>h6</a:t>
            </a:r>
            <a:r>
              <a:rPr kumimoji="1" lang="zh-CN" altLang="en-US" sz="2000" smtClean="0"/>
              <a:t>，</a:t>
            </a:r>
            <a:r>
              <a:rPr kumimoji="1" lang="en-US" altLang="zh-CN" sz="2000" smtClean="0"/>
              <a:t>hr</a:t>
            </a:r>
            <a:r>
              <a:rPr kumimoji="1" lang="zh-CN" altLang="en-US" sz="2000" smtClean="0"/>
              <a:t>、</a:t>
            </a:r>
            <a:r>
              <a:rPr kumimoji="1" lang="en-US" altLang="zh-CN" sz="2000" smtClean="0"/>
              <a:t>br</a:t>
            </a:r>
            <a:r>
              <a:rPr kumimoji="1" lang="zh-CN" altLang="en-US" sz="2000" smtClean="0"/>
              <a:t>，</a:t>
            </a:r>
            <a:r>
              <a:rPr kumimoji="1" lang="en-US" altLang="zh-CN" sz="2000" smtClean="0"/>
              <a:t>ol</a:t>
            </a:r>
            <a:r>
              <a:rPr kumimoji="1" lang="zh-CN" altLang="en-US" sz="2000" smtClean="0"/>
              <a:t>，</a:t>
            </a:r>
            <a:r>
              <a:rPr kumimoji="1" lang="en-US" altLang="zh-CN" sz="2000" smtClean="0"/>
              <a:t>li</a:t>
            </a:r>
            <a:r>
              <a:rPr kumimoji="1" lang="zh-CN" altLang="en-US" sz="2000" smtClean="0"/>
              <a:t>，</a:t>
            </a:r>
            <a:r>
              <a:rPr kumimoji="1" lang="en-US" altLang="zh-CN" sz="2000" smtClean="0"/>
              <a:t>ul</a:t>
            </a:r>
            <a:r>
              <a:rPr kumimoji="1" lang="zh-CN" altLang="en-US" sz="2000" smtClean="0"/>
              <a:t>、</a:t>
            </a:r>
            <a:r>
              <a:rPr kumimoji="1" lang="en-US" altLang="zh-CN" sz="2000" smtClean="0"/>
              <a:t>dl</a:t>
            </a:r>
            <a:r>
              <a:rPr kumimoji="1" lang="zh-CN" altLang="en-US" sz="2000" smtClean="0"/>
              <a:t>、</a:t>
            </a:r>
            <a:r>
              <a:rPr kumimoji="1" lang="en-US" altLang="zh-CN" sz="2000" smtClean="0"/>
              <a:t>dt</a:t>
            </a:r>
            <a:r>
              <a:rPr kumimoji="1" lang="zh-CN" altLang="en-US" sz="2000" smtClean="0"/>
              <a:t>、</a:t>
            </a:r>
            <a:r>
              <a:rPr kumimoji="1" lang="en-US" altLang="zh-CN" sz="2000" smtClean="0"/>
              <a:t>dd</a:t>
            </a:r>
            <a:r>
              <a:rPr kumimoji="1" lang="zh-CN" altLang="en-US" sz="2000" smtClean="0"/>
              <a:t>、</a:t>
            </a:r>
            <a:r>
              <a:rPr kumimoji="1" lang="en-US" altLang="zh-CN" sz="2000" smtClean="0"/>
              <a:t> a</a:t>
            </a:r>
            <a:r>
              <a:rPr kumimoji="1" lang="zh-CN" altLang="en-US" sz="2000" smtClean="0"/>
              <a:t>、</a:t>
            </a:r>
            <a:r>
              <a:rPr kumimoji="1" lang="en-US" altLang="zh-CN" sz="2000" smtClean="0"/>
              <a:t>em</a:t>
            </a:r>
            <a:r>
              <a:rPr kumimoji="1" lang="zh-CN" altLang="en-US" sz="2000" smtClean="0"/>
              <a:t>、</a:t>
            </a:r>
            <a:r>
              <a:rPr kumimoji="1" lang="en-US" altLang="zh-CN" sz="2000" smtClean="0"/>
              <a:t>font</a:t>
            </a:r>
            <a:r>
              <a:rPr kumimoji="1" lang="zh-CN" altLang="en-US" sz="2000" smtClean="0"/>
              <a:t>、</a:t>
            </a:r>
            <a:r>
              <a:rPr kumimoji="1" lang="en-US" altLang="zh-CN" sz="2000" smtClean="0"/>
              <a:t>span</a:t>
            </a:r>
            <a:r>
              <a:rPr kumimoji="1" lang="zh-CN" altLang="en-US" sz="2000" smtClean="0"/>
              <a:t>等。</a:t>
            </a:r>
            <a:endParaRPr kumimoji="1"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xmlns="" val="122918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mtClean="0">
                <a:solidFill>
                  <a:schemeClr val="tx1"/>
                </a:solidFill>
              </a:rPr>
              <a:t>一、前端的组成及介绍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12648" y="1791912"/>
            <a:ext cx="8153400" cy="4495800"/>
          </a:xfrm>
        </p:spPr>
        <p:txBody>
          <a:bodyPr>
            <a:normAutofit/>
          </a:bodyPr>
          <a:lstStyle/>
          <a:p>
            <a:r>
              <a:rPr kumimoji="1" lang="en-US" altLang="zh-CN" sz="2400" dirty="0" smtClean="0"/>
              <a:t>Web</a:t>
            </a:r>
            <a:r>
              <a:rPr kumimoji="1" lang="zh-CN" altLang="en-US" sz="2400" dirty="0" smtClean="0"/>
              <a:t>前端的组成：</a:t>
            </a:r>
            <a:r>
              <a:rPr kumimoji="1" lang="en-US" altLang="zh-CN" sz="2400" dirty="0" smtClean="0"/>
              <a:t>Web</a:t>
            </a:r>
            <a:r>
              <a:rPr kumimoji="1" lang="zh-CN" altLang="en-US" sz="2400" dirty="0" smtClean="0"/>
              <a:t>前端由</a:t>
            </a:r>
            <a:r>
              <a:rPr kumimoji="1" lang="en-US" altLang="zh-CN" sz="2400" dirty="0" smtClean="0"/>
              <a:t>HTML</a:t>
            </a:r>
            <a:r>
              <a:rPr kumimoji="1" lang="zh-CN" altLang="en-US" sz="2400" dirty="0" smtClean="0"/>
              <a:t>、</a:t>
            </a:r>
            <a:r>
              <a:rPr kumimoji="1" lang="en-US" altLang="zh-CN" sz="2400" dirty="0" smtClean="0"/>
              <a:t>CSS</a:t>
            </a:r>
            <a:r>
              <a:rPr kumimoji="1" lang="zh-CN" altLang="en-US" sz="2400" dirty="0" smtClean="0"/>
              <a:t>、</a:t>
            </a:r>
            <a:r>
              <a:rPr kumimoji="1" lang="en-US" altLang="zh-CN" sz="2400" dirty="0" err="1" smtClean="0"/>
              <a:t>javascript</a:t>
            </a:r>
            <a:r>
              <a:rPr kumimoji="1" lang="zh-CN" altLang="en-US" sz="2400" dirty="0" smtClean="0"/>
              <a:t>组成，如果把一张网页比作一个人，</a:t>
            </a:r>
            <a:r>
              <a:rPr kumimoji="1" lang="en-US" altLang="zh-CN" sz="2400" dirty="0" smtClean="0"/>
              <a:t>HTML</a:t>
            </a:r>
            <a:r>
              <a:rPr kumimoji="1" lang="zh-CN" altLang="en-US" sz="2400" dirty="0" smtClean="0"/>
              <a:t>就是他的身体（基本骨架）、</a:t>
            </a:r>
            <a:r>
              <a:rPr kumimoji="1" lang="en-US" altLang="zh-CN" sz="2400" dirty="0" smtClean="0"/>
              <a:t>CSS</a:t>
            </a:r>
            <a:r>
              <a:rPr kumimoji="1" lang="zh-CN" altLang="en-US" sz="2400" dirty="0" smtClean="0"/>
              <a:t>就是他穿的衣服（用户看到的部分）、而</a:t>
            </a:r>
            <a:r>
              <a:rPr kumimoji="1" lang="en-US" altLang="zh-CN" sz="2400" dirty="0" smtClean="0"/>
              <a:t>javaScript</a:t>
            </a:r>
            <a:r>
              <a:rPr kumimoji="1" lang="zh-CN" altLang="en-US" sz="2400" dirty="0" smtClean="0"/>
              <a:t>就是他的行为（和用户交互的东西），所以前端的基本组成就是这</a:t>
            </a:r>
            <a:r>
              <a:rPr kumimoji="1" lang="en-US" altLang="zh-CN" sz="2400" dirty="0" smtClean="0"/>
              <a:t>3</a:t>
            </a:r>
            <a:r>
              <a:rPr kumimoji="1" lang="zh-CN" altLang="en-US" sz="2400" dirty="0" smtClean="0"/>
              <a:t>个部分。</a:t>
            </a:r>
            <a:endParaRPr kumimoji="1" lang="en-US" altLang="zh-CN" sz="2400" dirty="0" smtClean="0"/>
          </a:p>
          <a:p>
            <a:r>
              <a:rPr kumimoji="1" lang="en-US" altLang="zh-CN" sz="2400" dirty="0" smtClean="0"/>
              <a:t>Web</a:t>
            </a:r>
            <a:r>
              <a:rPr kumimoji="1" lang="zh-CN" altLang="en-US" sz="2400" dirty="0" smtClean="0"/>
              <a:t>前端的发展</a:t>
            </a:r>
            <a:r>
              <a:rPr kumimoji="1" lang="zh-CN" altLang="zh-CN" sz="2400" dirty="0" smtClean="0"/>
              <a:t>：</a:t>
            </a:r>
            <a:r>
              <a:rPr kumimoji="1" lang="en-US" altLang="zh-CN" sz="2400" dirty="0" smtClean="0"/>
              <a:t>Web</a:t>
            </a:r>
            <a:r>
              <a:rPr kumimoji="1" lang="zh-CN" altLang="en-US" sz="2400" dirty="0" smtClean="0"/>
              <a:t>前端是一个新新职业，前几年没有前端开发这个职位，在</a:t>
            </a:r>
            <a:r>
              <a:rPr kumimoji="1" lang="en-US" altLang="en-US" sz="2400" dirty="0" smtClean="0"/>
              <a:t>Web 1.0时代，</a:t>
            </a:r>
            <a:r>
              <a:rPr kumimoji="1" lang="zh-CN" altLang="en-US" sz="2400" dirty="0" smtClean="0"/>
              <a:t>只有美工和后端两个职位，但是随着近几年在</a:t>
            </a:r>
            <a:r>
              <a:rPr kumimoji="1" lang="en-US" altLang="zh-CN" sz="2400" dirty="0" smtClean="0"/>
              <a:t>Web 2.0</a:t>
            </a:r>
            <a:r>
              <a:rPr kumimoji="1" lang="zh-CN" altLang="en-US" sz="2400" dirty="0" smtClean="0"/>
              <a:t>出来之后（当然现在已经到</a:t>
            </a:r>
            <a:r>
              <a:rPr kumimoji="1" lang="en-US" altLang="zh-CN" sz="2400" dirty="0" smtClean="0"/>
              <a:t>Web 3.0</a:t>
            </a:r>
            <a:r>
              <a:rPr kumimoji="1" lang="zh-CN" altLang="en-US" sz="2400" dirty="0" smtClean="0"/>
              <a:t>了），</a:t>
            </a:r>
            <a:r>
              <a:rPr kumimoji="1" lang="en-US" altLang="zh-CN" sz="2400" dirty="0" smtClean="0"/>
              <a:t>Web</a:t>
            </a:r>
            <a:r>
              <a:rPr kumimoji="1" lang="zh-CN" altLang="en-US" sz="2400" dirty="0" smtClean="0"/>
              <a:t>端需要做的事情越来越多和各终端的发展，</a:t>
            </a:r>
            <a:r>
              <a:rPr kumimoji="1" lang="zh-CN" altLang="en-US" sz="2400" dirty="0"/>
              <a:t>另外就是用户对体验</a:t>
            </a:r>
            <a:r>
              <a:rPr kumimoji="1" lang="zh-CN" altLang="en-US" sz="2400" dirty="0" smtClean="0"/>
              <a:t>的要求越来越高，所以就产生了前端开发这个职位。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240849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en-US" sz="3200" smtClean="0">
                <a:solidFill>
                  <a:schemeClr val="tx1"/>
                </a:solidFill>
              </a:rPr>
              <a:t>2.8</a:t>
            </a:r>
            <a:r>
              <a:rPr kumimoji="1" lang="zh-CN" altLang="en-US" sz="3200" smtClean="0">
                <a:solidFill>
                  <a:schemeClr val="tx1"/>
                </a:solidFill>
              </a:rPr>
              <a:t>其他</a:t>
            </a:r>
            <a:endParaRPr kumimoji="1" lang="en-US" altLang="zh-CN" sz="3200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12648" y="1791912"/>
            <a:ext cx="8153400" cy="4495800"/>
          </a:xfrm>
        </p:spPr>
        <p:txBody>
          <a:bodyPr>
            <a:normAutofit/>
          </a:bodyPr>
          <a:lstStyle/>
          <a:p>
            <a:r>
              <a:rPr kumimoji="1" lang="en-US" altLang="zh-CN" sz="2000" smtClean="0"/>
              <a:t>HTML</a:t>
            </a:r>
            <a:r>
              <a:rPr kumimoji="1" lang="zh-CN" altLang="en-US" sz="2000" smtClean="0"/>
              <a:t>中的常用实体：</a:t>
            </a:r>
            <a:endParaRPr kumimoji="1" lang="en-US" altLang="zh-CN" sz="200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22350" y="2193925"/>
            <a:ext cx="6286500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22918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mtClean="0">
                <a:solidFill>
                  <a:schemeClr val="tx1"/>
                </a:solidFill>
              </a:rPr>
              <a:t>三、</a:t>
            </a:r>
            <a:r>
              <a:rPr kumimoji="1" lang="en-US" altLang="zh-CN" smtClean="0">
                <a:solidFill>
                  <a:schemeClr val="tx1"/>
                </a:solidFill>
              </a:rPr>
              <a:t>CSS</a:t>
            </a:r>
            <a:r>
              <a:rPr kumimoji="1" lang="zh-CN" altLang="en-US" smtClean="0">
                <a:solidFill>
                  <a:schemeClr val="tx1"/>
                </a:solidFill>
              </a:rPr>
              <a:t>（</a:t>
            </a:r>
            <a:r>
              <a:rPr kumimoji="1" lang="en-US" altLang="zh-CN" smtClean="0">
                <a:solidFill>
                  <a:schemeClr val="tx1"/>
                </a:solidFill>
              </a:rPr>
              <a:t>3</a:t>
            </a:r>
            <a:r>
              <a:rPr kumimoji="1" lang="zh-CN" altLang="en-US" smtClean="0">
                <a:solidFill>
                  <a:schemeClr val="tx1"/>
                </a:solidFill>
              </a:rPr>
              <a:t>）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12648" y="1791912"/>
            <a:ext cx="8153400" cy="4495800"/>
          </a:xfrm>
        </p:spPr>
        <p:txBody>
          <a:bodyPr>
            <a:normAutofit/>
          </a:bodyPr>
          <a:lstStyle/>
          <a:p>
            <a:r>
              <a:rPr kumimoji="1" lang="en-US" altLang="zh-CN" sz="2400" dirty="0" smtClean="0"/>
              <a:t>CSS</a:t>
            </a:r>
            <a:r>
              <a:rPr kumimoji="1" lang="zh-CN" altLang="en-US" sz="2400" dirty="0" smtClean="0"/>
              <a:t>简介</a:t>
            </a:r>
            <a:endParaRPr kumimoji="1" lang="en-US" altLang="zh-CN" sz="2400" dirty="0" smtClean="0"/>
          </a:p>
          <a:p>
            <a:r>
              <a:rPr kumimoji="1" lang="en-US" altLang="zh-CN" sz="2400" dirty="0" smtClean="0"/>
              <a:t>CSS</a:t>
            </a:r>
            <a:r>
              <a:rPr kumimoji="1" lang="zh-CN" altLang="en-US" sz="2400" dirty="0" smtClean="0"/>
              <a:t>基本语法和</a:t>
            </a:r>
            <a:r>
              <a:rPr kumimoji="1" lang="en-US" altLang="zh-CN" sz="2400" dirty="0" err="1" smtClean="0"/>
              <a:t>css</a:t>
            </a:r>
            <a:r>
              <a:rPr kumimoji="1" lang="en-US" altLang="zh-CN" sz="2400" dirty="0" smtClean="0"/>
              <a:t> reset</a:t>
            </a:r>
          </a:p>
          <a:p>
            <a:r>
              <a:rPr kumimoji="1" lang="zh-CN" altLang="en-US" sz="2400" dirty="0" smtClean="0"/>
              <a:t>引入</a:t>
            </a:r>
            <a:r>
              <a:rPr kumimoji="1" lang="en-US" altLang="zh-CN" sz="2400" dirty="0" smtClean="0"/>
              <a:t>CSS</a:t>
            </a:r>
            <a:r>
              <a:rPr kumimoji="1" lang="zh-CN" altLang="en-US" sz="2400" dirty="0" smtClean="0"/>
              <a:t>的几种方式和优先级</a:t>
            </a:r>
            <a:endParaRPr kumimoji="1" lang="en-US" altLang="zh-CN" sz="2400" dirty="0" smtClean="0"/>
          </a:p>
          <a:p>
            <a:r>
              <a:rPr kumimoji="1" lang="en-US" altLang="zh-CN" sz="2400" dirty="0" smtClean="0"/>
              <a:t>CSS</a:t>
            </a:r>
            <a:r>
              <a:rPr kumimoji="1" lang="zh-CN" altLang="en-US" sz="2400" dirty="0" smtClean="0"/>
              <a:t>选择器和优先级</a:t>
            </a:r>
            <a:endParaRPr kumimoji="1" lang="en-US" altLang="zh-CN" sz="2400" dirty="0" smtClean="0"/>
          </a:p>
          <a:p>
            <a:r>
              <a:rPr kumimoji="1" lang="en-US" altLang="zh-CN" sz="2400" dirty="0" smtClean="0"/>
              <a:t>CSS</a:t>
            </a:r>
            <a:r>
              <a:rPr kumimoji="1" lang="zh-CN" altLang="en-US" sz="2400" dirty="0" smtClean="0"/>
              <a:t>（</a:t>
            </a:r>
            <a:r>
              <a:rPr kumimoji="1" lang="en-US" altLang="zh-CN" sz="2400" dirty="0" smtClean="0"/>
              <a:t>3</a:t>
            </a:r>
            <a:r>
              <a:rPr kumimoji="1" lang="zh-CN" altLang="en-US" sz="2400" dirty="0" smtClean="0"/>
              <a:t>）盒模型</a:t>
            </a:r>
            <a:endParaRPr kumimoji="1" lang="en-US" altLang="zh-CN" sz="2400" dirty="0" smtClean="0"/>
          </a:p>
          <a:p>
            <a:r>
              <a:rPr kumimoji="1" lang="zh-CN" altLang="en-US" sz="2400" dirty="0" smtClean="0"/>
              <a:t>常用的</a:t>
            </a:r>
            <a:r>
              <a:rPr kumimoji="1" lang="en-US" altLang="zh-CN" sz="2400" dirty="0" smtClean="0"/>
              <a:t>CSS</a:t>
            </a:r>
            <a:r>
              <a:rPr kumimoji="1" lang="zh-CN" altLang="en-US" sz="2400" dirty="0" smtClean="0"/>
              <a:t>（</a:t>
            </a:r>
            <a:r>
              <a:rPr kumimoji="1" lang="en-US" altLang="zh-CN" sz="2400" dirty="0" smtClean="0"/>
              <a:t>3</a:t>
            </a:r>
            <a:r>
              <a:rPr kumimoji="1" lang="zh-CN" altLang="en-US" sz="2400" dirty="0" smtClean="0"/>
              <a:t>）属性</a:t>
            </a:r>
            <a:endParaRPr kumimoji="1" lang="en-US" altLang="zh-CN" sz="2400" dirty="0" smtClean="0"/>
          </a:p>
          <a:p>
            <a:r>
              <a:rPr kumimoji="1" lang="en-US" altLang="zh-CN" sz="2400" dirty="0" smtClean="0"/>
              <a:t>CSS</a:t>
            </a:r>
            <a:r>
              <a:rPr kumimoji="1" lang="zh-CN" altLang="en-US" sz="2400" dirty="0" smtClean="0"/>
              <a:t>布局分析和常见的</a:t>
            </a:r>
            <a:r>
              <a:rPr kumimoji="1" lang="en-US" altLang="zh-CN" sz="2400" dirty="0" smtClean="0"/>
              <a:t>CSS</a:t>
            </a:r>
            <a:r>
              <a:rPr kumimoji="1" lang="zh-CN" altLang="en-US" sz="2400" dirty="0" smtClean="0"/>
              <a:t>布局</a:t>
            </a:r>
            <a:endParaRPr kumimoji="1" lang="en-US" altLang="zh-CN" sz="2400" dirty="0" smtClean="0"/>
          </a:p>
          <a:p>
            <a:endParaRPr kumimoji="1" lang="en-US" altLang="zh-CN" sz="2400" dirty="0" smtClean="0"/>
          </a:p>
          <a:p>
            <a:endParaRPr kumimoji="1" lang="en-US" altLang="zh-CN" sz="2400" dirty="0" smtClean="0"/>
          </a:p>
          <a:p>
            <a:endParaRPr kumimoji="1" lang="en-US" altLang="zh-CN" sz="2400" dirty="0" smtClean="0"/>
          </a:p>
          <a:p>
            <a:endParaRPr kumimoji="1"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274761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200" smtClean="0">
                <a:solidFill>
                  <a:schemeClr val="tx1"/>
                </a:solidFill>
              </a:rPr>
              <a:t>3.1CSS</a:t>
            </a:r>
            <a:r>
              <a:rPr kumimoji="1" lang="zh-CN" altLang="en-US" sz="3200" smtClean="0">
                <a:solidFill>
                  <a:schemeClr val="tx1"/>
                </a:solidFill>
              </a:rPr>
              <a:t>简介</a:t>
            </a:r>
            <a:endParaRPr kumimoji="1" lang="en-US" altLang="zh-CN" sz="3200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12648" y="1791912"/>
            <a:ext cx="8153400" cy="4495800"/>
          </a:xfrm>
        </p:spPr>
        <p:txBody>
          <a:bodyPr>
            <a:normAutofit/>
          </a:bodyPr>
          <a:lstStyle/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kumimoji="1" lang="en-US" altLang="zh-CN" sz="2000" smtClean="0"/>
              <a:t>Cascading Style Sheet</a:t>
            </a:r>
            <a:r>
              <a:rPr kumimoji="1" lang="zh-CN" altLang="en-US" sz="2000" smtClean="0"/>
              <a:t>是</a:t>
            </a:r>
            <a:r>
              <a:rPr kumimoji="1" lang="en-US" altLang="zh-CN" sz="2000" smtClean="0"/>
              <a:t>CSS</a:t>
            </a:r>
            <a:r>
              <a:rPr kumimoji="1" lang="zh-CN" altLang="en-US" sz="2000" smtClean="0"/>
              <a:t>全名，意思是层级样式表，</a:t>
            </a:r>
            <a:r>
              <a:rPr kumimoji="1" lang="en-US" altLang="zh-CN" sz="2000" smtClean="0"/>
              <a:t>CSS</a:t>
            </a:r>
            <a:r>
              <a:rPr kumimoji="1" lang="zh-CN" altLang="en-US" sz="2000" smtClean="0"/>
              <a:t>能对</a:t>
            </a:r>
            <a:r>
              <a:rPr kumimoji="1" lang="en-US" altLang="zh-CN" sz="2000" smtClean="0"/>
              <a:t>Web</a:t>
            </a:r>
            <a:r>
              <a:rPr kumimoji="1" lang="zh-CN" altLang="en-US" sz="2000" smtClean="0"/>
              <a:t>页面进行外观的控制，将页面的内容和表现分离，</a:t>
            </a:r>
            <a:r>
              <a:rPr kumimoji="1" lang="en-US" altLang="zh-CN" sz="2000" smtClean="0"/>
              <a:t>css</a:t>
            </a:r>
            <a:r>
              <a:rPr kumimoji="1" lang="zh-CN" altLang="en-US" sz="2000" smtClean="0"/>
              <a:t>的后缀名为</a:t>
            </a:r>
            <a:r>
              <a:rPr kumimoji="1" lang="en-US" altLang="zh-CN" sz="2000" smtClean="0"/>
              <a:t>.css</a:t>
            </a:r>
            <a:r>
              <a:rPr kumimoji="1" lang="zh-CN" altLang="en-US" sz="2000" smtClean="0"/>
              <a:t>。</a:t>
            </a:r>
            <a:endParaRPr kumimoji="1" lang="en-US" altLang="zh-CN" sz="2000" smtClean="0"/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kumimoji="1" lang="zh-CN" altLang="en-US" sz="2000" smtClean="0"/>
              <a:t>目前</a:t>
            </a:r>
            <a:r>
              <a:rPr kumimoji="1" lang="en-US" altLang="zh-CN" sz="2000" smtClean="0"/>
              <a:t>CSS</a:t>
            </a:r>
            <a:r>
              <a:rPr kumimoji="1" lang="zh-CN" altLang="en-US" sz="2000" smtClean="0"/>
              <a:t>的版本一共有</a:t>
            </a:r>
            <a:r>
              <a:rPr kumimoji="1" lang="en-US" altLang="zh-CN" sz="2000" smtClean="0"/>
              <a:t>3</a:t>
            </a:r>
            <a:r>
              <a:rPr kumimoji="1" lang="zh-CN" altLang="en-US" sz="2000" smtClean="0"/>
              <a:t>个，</a:t>
            </a:r>
            <a:r>
              <a:rPr kumimoji="1" lang="en-US" altLang="zh-CN" sz="2000" smtClean="0"/>
              <a:t>CSS1</a:t>
            </a:r>
            <a:r>
              <a:rPr kumimoji="1" lang="zh-CN" altLang="en-US" sz="2000" smtClean="0"/>
              <a:t>、</a:t>
            </a:r>
            <a:r>
              <a:rPr kumimoji="1" lang="en-US" altLang="zh-CN" sz="2000" smtClean="0"/>
              <a:t>CSS2</a:t>
            </a:r>
            <a:r>
              <a:rPr kumimoji="1" lang="zh-CN" altLang="en-US" sz="2000" smtClean="0"/>
              <a:t>和</a:t>
            </a:r>
            <a:r>
              <a:rPr kumimoji="1" lang="en-US" altLang="zh-CN" sz="2000" smtClean="0"/>
              <a:t>CSS3</a:t>
            </a:r>
            <a:r>
              <a:rPr kumimoji="1" lang="zh-CN" altLang="en-US" sz="2000" smtClean="0"/>
              <a:t>，分别代表着</a:t>
            </a:r>
            <a:r>
              <a:rPr kumimoji="1" lang="en-US" altLang="zh-CN" sz="2000" smtClean="0"/>
              <a:t>Web1.0</a:t>
            </a:r>
            <a:r>
              <a:rPr kumimoji="1" lang="zh-CN" altLang="en-US" sz="2000" smtClean="0"/>
              <a:t>到</a:t>
            </a:r>
            <a:r>
              <a:rPr kumimoji="1" lang="en-US" altLang="zh-CN" sz="2000" smtClean="0"/>
              <a:t>Web3.0</a:t>
            </a:r>
            <a:r>
              <a:rPr kumimoji="1" lang="zh-CN" altLang="en-US" sz="2000" smtClean="0"/>
              <a:t>的变换，目前最新版的</a:t>
            </a:r>
            <a:r>
              <a:rPr kumimoji="1" lang="en-US" altLang="zh-CN" sz="2000" smtClean="0"/>
              <a:t>CSS3</a:t>
            </a:r>
            <a:r>
              <a:rPr kumimoji="1" lang="zh-CN" altLang="en-US" sz="2000" smtClean="0"/>
              <a:t>，在</a:t>
            </a:r>
            <a:r>
              <a:rPr kumimoji="1" lang="en-US" altLang="zh-CN" sz="2000" smtClean="0"/>
              <a:t>PC</a:t>
            </a:r>
            <a:r>
              <a:rPr kumimoji="1" lang="zh-CN" altLang="en-US" sz="2000" smtClean="0"/>
              <a:t>端的大部分现代浏览器（</a:t>
            </a:r>
            <a:r>
              <a:rPr kumimoji="1" lang="en-US" altLang="zh-CN" sz="2000" smtClean="0"/>
              <a:t>IE9+</a:t>
            </a:r>
            <a:r>
              <a:rPr kumimoji="1" lang="zh-CN" altLang="en-US" sz="2000" smtClean="0"/>
              <a:t>、</a:t>
            </a:r>
            <a:r>
              <a:rPr kumimoji="1" lang="en-US" altLang="zh-CN" sz="2000" smtClean="0"/>
              <a:t>chrome 18+</a:t>
            </a:r>
            <a:r>
              <a:rPr kumimoji="1" lang="zh-CN" altLang="en-US" sz="2000" smtClean="0"/>
              <a:t>、</a:t>
            </a:r>
            <a:r>
              <a:rPr kumimoji="1" lang="en-US" altLang="zh-CN" sz="2000" smtClean="0"/>
              <a:t>firefox 4+</a:t>
            </a:r>
            <a:r>
              <a:rPr kumimoji="1" lang="zh-CN" altLang="en-US" sz="2000" smtClean="0"/>
              <a:t>）已经被支持，但是局部属性还未得到支持。</a:t>
            </a:r>
            <a:endParaRPr kumimoji="1" lang="en-US" altLang="zh-CN" sz="2000" smtClean="0"/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kumimoji="1" lang="zh-CN" altLang="en-US" sz="2000" smtClean="0"/>
              <a:t>和上一章一样，本章也是本着使用至上的原则来介绍</a:t>
            </a:r>
            <a:r>
              <a:rPr kumimoji="1" lang="en-US" altLang="zh-CN" sz="2000" smtClean="0"/>
              <a:t>CSS</a:t>
            </a:r>
            <a:r>
              <a:rPr kumimoji="1" lang="zh-CN" altLang="en-US" sz="2000" smtClean="0"/>
              <a:t>的基本使用。主要介绍</a:t>
            </a:r>
            <a:r>
              <a:rPr kumimoji="1" lang="en-US" altLang="zh-CN" sz="2000" smtClean="0"/>
              <a:t>CSS2</a:t>
            </a:r>
            <a:r>
              <a:rPr kumimoji="1" lang="zh-CN" altLang="en-US" sz="2000" smtClean="0"/>
              <a:t>一些常用属性和一些</a:t>
            </a:r>
            <a:r>
              <a:rPr kumimoji="1" lang="en-US" altLang="zh-CN" sz="2000" smtClean="0"/>
              <a:t>CSS3</a:t>
            </a:r>
            <a:r>
              <a:rPr kumimoji="1" lang="zh-CN" altLang="en-US" sz="2000" smtClean="0"/>
              <a:t>的新增属性。</a:t>
            </a:r>
            <a:endParaRPr kumimoji="1" lang="en-US" altLang="zh-CN" sz="2000" smtClean="0"/>
          </a:p>
          <a:p>
            <a:endParaRPr kumimoji="1"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xmlns="" val="122918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200" smtClean="0">
                <a:solidFill>
                  <a:schemeClr val="tx1"/>
                </a:solidFill>
              </a:rPr>
              <a:t>3.2CSS</a:t>
            </a:r>
            <a:r>
              <a:rPr kumimoji="1" lang="zh-CN" altLang="en-US" sz="3200" smtClean="0">
                <a:solidFill>
                  <a:schemeClr val="tx1"/>
                </a:solidFill>
              </a:rPr>
              <a:t>基本语法和</a:t>
            </a:r>
            <a:r>
              <a:rPr kumimoji="1" lang="en-US" altLang="zh-CN" sz="3200" smtClean="0">
                <a:solidFill>
                  <a:schemeClr val="tx1"/>
                </a:solidFill>
              </a:rPr>
              <a:t>css reset</a:t>
            </a:r>
            <a:endParaRPr kumimoji="1" lang="en-US" altLang="zh-CN" sz="3200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12648" y="1791912"/>
            <a:ext cx="8153400" cy="4495800"/>
          </a:xfrm>
        </p:spPr>
        <p:txBody>
          <a:bodyPr>
            <a:normAutofit/>
          </a:bodyPr>
          <a:lstStyle/>
          <a:p>
            <a:r>
              <a:rPr kumimoji="1" lang="en-US" altLang="zh-CN" sz="2000" smtClean="0"/>
              <a:t>CSS</a:t>
            </a:r>
            <a:r>
              <a:rPr kumimoji="1" lang="zh-CN" altLang="en-US" sz="2000" smtClean="0"/>
              <a:t>基本语法为：</a:t>
            </a:r>
            <a:endParaRPr kumimoji="1" lang="en-US" altLang="zh-CN" sz="2000" smtClean="0"/>
          </a:p>
          <a:p>
            <a:endParaRPr kumimoji="1" lang="en-US" altLang="zh-CN" sz="2000" smtClean="0"/>
          </a:p>
          <a:p>
            <a:pPr marL="594360" lvl="2" indent="-320040">
              <a:spcBef>
                <a:spcPts val="700"/>
              </a:spcBef>
              <a:buSzPct val="60000"/>
              <a:buFont typeface="Wingdings"/>
              <a:buChar char=""/>
            </a:pPr>
            <a:r>
              <a:rPr kumimoji="1" lang="zh-CN" altLang="en-US" sz="1400" b="1" smtClean="0">
                <a:solidFill>
                  <a:srgbClr val="FF0000"/>
                </a:solidFill>
              </a:rPr>
              <a:t>选择器 </a:t>
            </a:r>
            <a:r>
              <a:rPr kumimoji="1" lang="en-US" altLang="zh-CN" sz="1400" b="1" smtClean="0">
                <a:solidFill>
                  <a:srgbClr val="FF0000"/>
                </a:solidFill>
              </a:rPr>
              <a:t>{ </a:t>
            </a:r>
            <a:r>
              <a:rPr kumimoji="1" lang="zh-CN" altLang="en-US" sz="1400" b="1" smtClean="0">
                <a:solidFill>
                  <a:srgbClr val="FF0000"/>
                </a:solidFill>
              </a:rPr>
              <a:t>属性</a:t>
            </a:r>
            <a:r>
              <a:rPr kumimoji="1" lang="en-US" altLang="zh-CN" sz="1400" b="1" smtClean="0">
                <a:solidFill>
                  <a:srgbClr val="FF0000"/>
                </a:solidFill>
              </a:rPr>
              <a:t>1: </a:t>
            </a:r>
            <a:r>
              <a:rPr kumimoji="1" lang="zh-CN" altLang="en-US" sz="1400" b="1" smtClean="0">
                <a:solidFill>
                  <a:srgbClr val="FF0000"/>
                </a:solidFill>
              </a:rPr>
              <a:t>属性值</a:t>
            </a:r>
            <a:r>
              <a:rPr kumimoji="1" lang="en-US" altLang="zh-CN" sz="1400" b="1" smtClean="0">
                <a:solidFill>
                  <a:srgbClr val="FF0000"/>
                </a:solidFill>
              </a:rPr>
              <a:t>1;</a:t>
            </a:r>
            <a:r>
              <a:rPr kumimoji="1" lang="zh-CN" altLang="en-US" sz="1400" b="1" smtClean="0">
                <a:solidFill>
                  <a:srgbClr val="FF0000"/>
                </a:solidFill>
              </a:rPr>
              <a:t>属性</a:t>
            </a:r>
            <a:r>
              <a:rPr kumimoji="1" lang="en-US" altLang="zh-CN" sz="1400" b="1" smtClean="0">
                <a:solidFill>
                  <a:srgbClr val="FF0000"/>
                </a:solidFill>
              </a:rPr>
              <a:t>2:</a:t>
            </a:r>
            <a:r>
              <a:rPr kumimoji="1" lang="zh-CN" altLang="en-US" sz="1400" b="1" smtClean="0">
                <a:solidFill>
                  <a:srgbClr val="FF0000"/>
                </a:solidFill>
              </a:rPr>
              <a:t>属性值</a:t>
            </a:r>
            <a:r>
              <a:rPr kumimoji="1" lang="en-US" altLang="zh-CN" sz="1400" b="1" smtClean="0">
                <a:solidFill>
                  <a:srgbClr val="FF0000"/>
                </a:solidFill>
              </a:rPr>
              <a:t>2-1  </a:t>
            </a:r>
            <a:r>
              <a:rPr kumimoji="1" lang="zh-CN" altLang="en-US" sz="1400" b="1" smtClean="0">
                <a:solidFill>
                  <a:srgbClr val="FF0000"/>
                </a:solidFill>
              </a:rPr>
              <a:t>属性值</a:t>
            </a:r>
            <a:r>
              <a:rPr kumimoji="1" lang="en-US" altLang="zh-CN" sz="1400" b="1" smtClean="0">
                <a:solidFill>
                  <a:srgbClr val="FF0000"/>
                </a:solidFill>
              </a:rPr>
              <a:t>2-2 </a:t>
            </a:r>
            <a:r>
              <a:rPr kumimoji="1" lang="zh-CN" altLang="en-US" sz="1400" b="1" smtClean="0">
                <a:solidFill>
                  <a:srgbClr val="FF0000"/>
                </a:solidFill>
              </a:rPr>
              <a:t>属性值</a:t>
            </a:r>
            <a:r>
              <a:rPr kumimoji="1" lang="en-US" altLang="zh-CN" sz="1400" b="1" smtClean="0">
                <a:solidFill>
                  <a:srgbClr val="FF0000"/>
                </a:solidFill>
              </a:rPr>
              <a:t>2-3; }</a:t>
            </a:r>
            <a:endParaRPr kumimoji="1" lang="en-US" altLang="zh-CN" sz="1600" smtClean="0"/>
          </a:p>
          <a:p>
            <a:pPr marL="594360" lvl="2" indent="-320040">
              <a:spcBef>
                <a:spcPts val="700"/>
              </a:spcBef>
              <a:buSzPct val="60000"/>
              <a:buFont typeface="Wingdings"/>
              <a:buChar char=""/>
            </a:pPr>
            <a:r>
              <a:rPr kumimoji="1" lang="zh-CN" altLang="en-US" sz="1600" smtClean="0"/>
              <a:t>选择器：需要给那个部分修改这些样式，可以是</a:t>
            </a:r>
            <a:r>
              <a:rPr kumimoji="1" lang="en-US" altLang="zh-CN" sz="1600" smtClean="0"/>
              <a:t>id</a:t>
            </a:r>
            <a:r>
              <a:rPr kumimoji="1" lang="zh-CN" altLang="en-US" sz="1600" smtClean="0"/>
              <a:t>，</a:t>
            </a:r>
            <a:r>
              <a:rPr kumimoji="1" lang="en-US" altLang="zh-CN" sz="1600" smtClean="0"/>
              <a:t>class</a:t>
            </a:r>
            <a:r>
              <a:rPr kumimoji="1" lang="zh-CN" altLang="en-US" sz="1600" smtClean="0"/>
              <a:t>，</a:t>
            </a:r>
            <a:r>
              <a:rPr kumimoji="1" lang="en-US" altLang="zh-CN" sz="1600" smtClean="0"/>
              <a:t>tagName</a:t>
            </a:r>
            <a:r>
              <a:rPr kumimoji="1" lang="zh-CN" altLang="en-US" sz="1600" smtClean="0"/>
              <a:t>等选择器</a:t>
            </a:r>
            <a:endParaRPr kumimoji="1" lang="en-US" altLang="zh-CN" sz="1600" smtClean="0"/>
          </a:p>
          <a:p>
            <a:pPr marL="594360" lvl="2" indent="-320040">
              <a:spcBef>
                <a:spcPts val="700"/>
              </a:spcBef>
              <a:buSzPct val="60000"/>
              <a:buFont typeface="Wingdings"/>
              <a:buChar char=""/>
            </a:pPr>
            <a:r>
              <a:rPr kumimoji="1" lang="zh-CN" altLang="en-US" sz="1600" smtClean="0"/>
              <a:t>属性：描述该条样式的关键字</a:t>
            </a:r>
            <a:endParaRPr kumimoji="1" lang="en-US" altLang="zh-CN" sz="1600" smtClean="0"/>
          </a:p>
          <a:p>
            <a:pPr marL="594360" lvl="2" indent="-320040">
              <a:spcBef>
                <a:spcPts val="700"/>
              </a:spcBef>
              <a:buSzPct val="60000"/>
              <a:buFont typeface="Wingdings"/>
              <a:buChar char=""/>
            </a:pPr>
            <a:r>
              <a:rPr kumimoji="1" lang="zh-CN" altLang="en-US" sz="1600" smtClean="0"/>
              <a:t>属性值：要把该条样式修改成什么样</a:t>
            </a:r>
            <a:endParaRPr kumimoji="1" lang="en-US" altLang="zh-CN" sz="1600" smtClean="0"/>
          </a:p>
          <a:p>
            <a:pPr marL="594360" lvl="2" indent="-320040">
              <a:spcBef>
                <a:spcPts val="700"/>
              </a:spcBef>
              <a:buSzPct val="60000"/>
              <a:buFont typeface="Wingdings"/>
              <a:buChar char=""/>
            </a:pPr>
            <a:r>
              <a:rPr kumimoji="1" lang="zh-CN" altLang="en-US" sz="1600" smtClean="0"/>
              <a:t>每条属性结束以后用分号进行分隔</a:t>
            </a:r>
            <a:endParaRPr kumimoji="1" lang="en-US" altLang="zh-CN" sz="1600" smtClean="0"/>
          </a:p>
          <a:p>
            <a:pPr marL="594360" lvl="2" indent="-320040">
              <a:spcBef>
                <a:spcPts val="700"/>
              </a:spcBef>
              <a:buSzPct val="60000"/>
              <a:buFont typeface="Wingdings"/>
              <a:buChar char=""/>
            </a:pPr>
            <a:r>
              <a:rPr kumimoji="1" lang="zh-CN" altLang="en-US" sz="1600" smtClean="0"/>
              <a:t>当一个属性有多个属性值时，每个属性值之间用一个空格分隔</a:t>
            </a:r>
            <a:endParaRPr kumimoji="1" lang="en-US" altLang="zh-CN" sz="1600" smtClean="0"/>
          </a:p>
          <a:p>
            <a:pPr marL="594360" lvl="2" indent="-320040">
              <a:spcBef>
                <a:spcPts val="700"/>
              </a:spcBef>
              <a:buSzPct val="60000"/>
              <a:buFont typeface="Wingdings"/>
              <a:buChar char=""/>
            </a:pPr>
            <a:r>
              <a:rPr kumimoji="1" lang="zh-CN" altLang="en-US" sz="1600" smtClean="0"/>
              <a:t>属性和属性值之间用冒号分隔</a:t>
            </a:r>
            <a:endParaRPr kumimoji="1" lang="en-US" altLang="zh-CN" sz="1600" smtClean="0"/>
          </a:p>
          <a:p>
            <a:pPr marL="594360" lvl="2" indent="-320040">
              <a:spcBef>
                <a:spcPts val="700"/>
              </a:spcBef>
              <a:buSzPct val="60000"/>
              <a:buNone/>
            </a:pPr>
            <a:r>
              <a:rPr kumimoji="1" lang="en-US" altLang="zh-CN" sz="1800" smtClean="0"/>
              <a:t>	</a:t>
            </a:r>
          </a:p>
          <a:p>
            <a:pPr marL="594360" lvl="2" indent="-320040">
              <a:spcBef>
                <a:spcPts val="700"/>
              </a:spcBef>
              <a:buSzPct val="60000"/>
              <a:buNone/>
            </a:pPr>
            <a:endParaRPr kumimoji="1" lang="en-US" altLang="zh-CN" sz="1800" smtClean="0"/>
          </a:p>
          <a:p>
            <a:pPr marL="594360" lvl="2" indent="-320040">
              <a:spcBef>
                <a:spcPts val="700"/>
              </a:spcBef>
              <a:buSzPct val="60000"/>
              <a:buFont typeface="Wingdings"/>
              <a:buChar char=""/>
            </a:pPr>
            <a:endParaRPr kumimoji="1" lang="en-US" altLang="zh-CN" sz="1200" smtClean="0"/>
          </a:p>
        </p:txBody>
      </p:sp>
    </p:spTree>
    <p:extLst>
      <p:ext uri="{BB962C8B-B14F-4D97-AF65-F5344CB8AC3E}">
        <p14:creationId xmlns:p14="http://schemas.microsoft.com/office/powerpoint/2010/main" xmlns="" val="122918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200" smtClean="0">
                <a:solidFill>
                  <a:schemeClr val="tx1"/>
                </a:solidFill>
              </a:rPr>
              <a:t>3.2CSS</a:t>
            </a:r>
            <a:r>
              <a:rPr kumimoji="1" lang="zh-CN" altLang="en-US" sz="3200" smtClean="0">
                <a:solidFill>
                  <a:schemeClr val="tx1"/>
                </a:solidFill>
              </a:rPr>
              <a:t>基本语法和</a:t>
            </a:r>
            <a:r>
              <a:rPr kumimoji="1" lang="en-US" altLang="zh-CN" sz="3200" smtClean="0">
                <a:solidFill>
                  <a:schemeClr val="tx1"/>
                </a:solidFill>
              </a:rPr>
              <a:t>css reset</a:t>
            </a:r>
            <a:endParaRPr kumimoji="1" lang="en-US" altLang="zh-CN" sz="3200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12648" y="1791912"/>
            <a:ext cx="8153400" cy="4495800"/>
          </a:xfrm>
        </p:spPr>
        <p:txBody>
          <a:bodyPr>
            <a:normAutofit/>
          </a:bodyPr>
          <a:lstStyle/>
          <a:p>
            <a:r>
              <a:rPr kumimoji="1" lang="en-US" altLang="zh-CN" sz="2000" smtClean="0"/>
              <a:t>css reset</a:t>
            </a:r>
            <a:r>
              <a:rPr kumimoji="1" lang="zh-CN" altLang="en-US" sz="2000" smtClean="0"/>
              <a:t>：</a:t>
            </a:r>
            <a:endParaRPr kumimoji="1" lang="en-US" altLang="zh-CN" sz="2000" smtClean="0"/>
          </a:p>
          <a:p>
            <a:pPr lvl="1">
              <a:buFont typeface="Wingdings" pitchFamily="2" charset="2"/>
              <a:buChar char="p"/>
            </a:pPr>
            <a:r>
              <a:rPr kumimoji="1" lang="zh-CN" altLang="en-US" sz="1700" smtClean="0"/>
              <a:t>为什么需要</a:t>
            </a:r>
            <a:r>
              <a:rPr kumimoji="1" lang="en-US" altLang="zh-CN" sz="1700" smtClean="0"/>
              <a:t>css reset</a:t>
            </a:r>
            <a:r>
              <a:rPr kumimoji="1" lang="zh-CN" altLang="en-US" sz="1700" smtClean="0"/>
              <a:t>？因为各大浏览器厂商给</a:t>
            </a:r>
            <a:r>
              <a:rPr kumimoji="1" lang="en-US" altLang="zh-CN" sz="1700" smtClean="0"/>
              <a:t>html</a:t>
            </a:r>
            <a:r>
              <a:rPr kumimoji="1" lang="zh-CN" altLang="en-US" sz="1700" smtClean="0"/>
              <a:t>中的元素定义了一些不同的默认样式。</a:t>
            </a:r>
            <a:endParaRPr kumimoji="1" lang="en-US" altLang="zh-CN" sz="1700" smtClean="0"/>
          </a:p>
          <a:p>
            <a:pPr lvl="1">
              <a:buFont typeface="Wingdings" pitchFamily="2" charset="2"/>
              <a:buChar char="p"/>
            </a:pPr>
            <a:r>
              <a:rPr kumimoji="1" lang="en-US" altLang="zh-CN" sz="1700" smtClean="0"/>
              <a:t>css reset</a:t>
            </a:r>
            <a:r>
              <a:rPr kumimoji="1" lang="zh-CN" altLang="en-US" sz="1700" smtClean="0"/>
              <a:t>的作用？因为浏览器的品种很多，每个浏览器的默认样式也是不同的，比如</a:t>
            </a:r>
            <a:r>
              <a:rPr kumimoji="1" lang="en-US" altLang="zh-CN" sz="1700" smtClean="0"/>
              <a:t>&lt;button&gt;</a:t>
            </a:r>
            <a:r>
              <a:rPr kumimoji="1" lang="zh-CN" altLang="en-US" sz="1700" smtClean="0"/>
              <a:t>标签，在</a:t>
            </a:r>
            <a:r>
              <a:rPr kumimoji="1" lang="en-US" altLang="zh-CN" sz="1700" smtClean="0"/>
              <a:t>IE</a:t>
            </a:r>
            <a:r>
              <a:rPr kumimoji="1" lang="zh-CN" altLang="en-US" sz="1700" smtClean="0"/>
              <a:t>浏览器、</a:t>
            </a:r>
            <a:r>
              <a:rPr kumimoji="1" lang="en-US" altLang="zh-CN" sz="1700" smtClean="0"/>
              <a:t>Firefox</a:t>
            </a:r>
            <a:r>
              <a:rPr kumimoji="1" lang="zh-CN" altLang="en-US" sz="1700" smtClean="0"/>
              <a:t>浏览器以及</a:t>
            </a:r>
            <a:r>
              <a:rPr kumimoji="1" lang="en-US" altLang="zh-CN" sz="1700" smtClean="0"/>
              <a:t>Safari</a:t>
            </a:r>
            <a:r>
              <a:rPr kumimoji="1" lang="zh-CN" altLang="en-US" sz="1700" smtClean="0"/>
              <a:t>浏览器中的样式都是不同的，所以，通过重置</a:t>
            </a:r>
            <a:r>
              <a:rPr kumimoji="1" lang="en-US" altLang="zh-CN" sz="1700" smtClean="0"/>
              <a:t>button</a:t>
            </a:r>
            <a:r>
              <a:rPr kumimoji="1" lang="zh-CN" altLang="en-US" sz="1700" smtClean="0"/>
              <a:t>标签的</a:t>
            </a:r>
            <a:r>
              <a:rPr kumimoji="1" lang="en-US" altLang="zh-CN" sz="1700" smtClean="0"/>
              <a:t>CSS</a:t>
            </a:r>
            <a:r>
              <a:rPr kumimoji="1" lang="zh-CN" altLang="en-US" sz="1700" smtClean="0"/>
              <a:t>属性，然后再将它统一定义，就可以产生相同的显示效果。</a:t>
            </a:r>
            <a:endParaRPr kumimoji="1" lang="en-US" altLang="zh-CN" sz="1700" smtClean="0"/>
          </a:p>
          <a:p>
            <a:pPr lvl="1">
              <a:buFont typeface="Wingdings" pitchFamily="2" charset="2"/>
              <a:buChar char="p"/>
            </a:pPr>
            <a:r>
              <a:rPr kumimoji="1" lang="zh-CN" altLang="en-US" sz="1700" smtClean="0"/>
              <a:t>有什么好的</a:t>
            </a:r>
            <a:r>
              <a:rPr kumimoji="1" lang="en-US" altLang="zh-CN" sz="1700" smtClean="0"/>
              <a:t>css</a:t>
            </a:r>
            <a:r>
              <a:rPr kumimoji="1" lang="zh-CN" altLang="en-US" sz="1700" smtClean="0"/>
              <a:t>样式重置库？</a:t>
            </a:r>
            <a:r>
              <a:rPr kumimoji="1" lang="en-US" altLang="zh-CN" sz="1700" smtClean="0"/>
              <a:t>Mozilla</a:t>
            </a:r>
            <a:r>
              <a:rPr kumimoji="1" lang="zh-CN" altLang="en-US" sz="1700" smtClean="0"/>
              <a:t>开发的</a:t>
            </a:r>
            <a:r>
              <a:rPr kumimoji="1" lang="en-US" altLang="zh-CN" sz="1700" smtClean="0"/>
              <a:t>normalize.css</a:t>
            </a:r>
          </a:p>
          <a:p>
            <a:pPr marL="594360" lvl="2" indent="-320040">
              <a:spcBef>
                <a:spcPts val="700"/>
              </a:spcBef>
              <a:buSzPct val="60000"/>
              <a:buNone/>
            </a:pPr>
            <a:r>
              <a:rPr kumimoji="1" lang="en-US" altLang="zh-CN" sz="1800" smtClean="0"/>
              <a:t>	</a:t>
            </a:r>
          </a:p>
          <a:p>
            <a:pPr marL="594360" lvl="2" indent="-320040">
              <a:spcBef>
                <a:spcPts val="700"/>
              </a:spcBef>
              <a:buSzPct val="60000"/>
              <a:buNone/>
            </a:pPr>
            <a:endParaRPr kumimoji="1" lang="en-US" altLang="zh-CN" sz="1800" smtClean="0"/>
          </a:p>
          <a:p>
            <a:pPr marL="594360" lvl="2" indent="-320040">
              <a:spcBef>
                <a:spcPts val="700"/>
              </a:spcBef>
              <a:buSzPct val="60000"/>
              <a:buFont typeface="Wingdings"/>
              <a:buChar char=""/>
            </a:pPr>
            <a:endParaRPr kumimoji="1" lang="en-US" altLang="zh-CN" sz="1200" smtClean="0"/>
          </a:p>
        </p:txBody>
      </p:sp>
    </p:spTree>
    <p:extLst>
      <p:ext uri="{BB962C8B-B14F-4D97-AF65-F5344CB8AC3E}">
        <p14:creationId xmlns:p14="http://schemas.microsoft.com/office/powerpoint/2010/main" xmlns="" val="122918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200" smtClean="0">
                <a:solidFill>
                  <a:schemeClr val="tx1"/>
                </a:solidFill>
              </a:rPr>
              <a:t>3.3CSS</a:t>
            </a:r>
            <a:r>
              <a:rPr kumimoji="1" lang="zh-CN" altLang="en-US" sz="3200" smtClean="0">
                <a:solidFill>
                  <a:schemeClr val="tx1"/>
                </a:solidFill>
              </a:rPr>
              <a:t>的引入方式和优先级</a:t>
            </a:r>
            <a:endParaRPr kumimoji="1" lang="en-US" altLang="zh-CN" sz="3200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12648" y="1791912"/>
            <a:ext cx="8153400" cy="4495800"/>
          </a:xfrm>
        </p:spPr>
        <p:txBody>
          <a:bodyPr>
            <a:normAutofit/>
          </a:bodyPr>
          <a:lstStyle/>
          <a:p>
            <a:r>
              <a:rPr kumimoji="1" lang="en-US" altLang="zh-CN" sz="2000" smtClean="0"/>
              <a:t>CSS</a:t>
            </a:r>
            <a:r>
              <a:rPr kumimoji="1" lang="zh-CN" altLang="en-US" sz="2000" smtClean="0"/>
              <a:t>引入一共有</a:t>
            </a:r>
            <a:r>
              <a:rPr kumimoji="1" lang="en-US" altLang="zh-CN" sz="2000" smtClean="0"/>
              <a:t>4</a:t>
            </a:r>
            <a:r>
              <a:rPr kumimoji="1" lang="zh-CN" altLang="en-US" sz="2000" smtClean="0"/>
              <a:t>种方式，分别为内联，嵌入，外联，导入。</a:t>
            </a:r>
            <a:endParaRPr kumimoji="1" lang="en-US" altLang="zh-CN" sz="1700" smtClean="0"/>
          </a:p>
          <a:p>
            <a:r>
              <a:rPr kumimoji="1" lang="zh-CN" altLang="en-US" sz="1600" smtClean="0"/>
              <a:t>内联样式：直接把</a:t>
            </a:r>
            <a:r>
              <a:rPr kumimoji="1" lang="en-US" altLang="zh-CN" sz="1600" smtClean="0"/>
              <a:t>CSS</a:t>
            </a:r>
            <a:r>
              <a:rPr kumimoji="1" lang="zh-CN" altLang="en-US" sz="1600" smtClean="0"/>
              <a:t>代码写在</a:t>
            </a:r>
            <a:r>
              <a:rPr kumimoji="1" lang="en-US" altLang="zh-CN" sz="1600" smtClean="0"/>
              <a:t>HTML</a:t>
            </a:r>
            <a:r>
              <a:rPr kumimoji="1" lang="zh-CN" altLang="en-US" sz="1600" smtClean="0"/>
              <a:t>标签中的</a:t>
            </a:r>
            <a:r>
              <a:rPr kumimoji="1" lang="en-US" altLang="zh-CN" sz="1600" smtClean="0"/>
              <a:t>style</a:t>
            </a:r>
            <a:r>
              <a:rPr kumimoji="1" lang="zh-CN" altLang="en-US" sz="1600" smtClean="0"/>
              <a:t>属性，</a:t>
            </a:r>
            <a:r>
              <a:rPr kumimoji="1" lang="zh-CN" altLang="en-US" sz="1600" smtClean="0">
                <a:solidFill>
                  <a:srgbClr val="FF0000"/>
                </a:solidFill>
              </a:rPr>
              <a:t>不建议使用，如果很多的标签用同一个</a:t>
            </a:r>
            <a:r>
              <a:rPr kumimoji="1" lang="en-US" altLang="zh-CN" sz="1600" smtClean="0">
                <a:solidFill>
                  <a:srgbClr val="FF0000"/>
                </a:solidFill>
              </a:rPr>
              <a:t>css</a:t>
            </a:r>
            <a:r>
              <a:rPr kumimoji="1" lang="zh-CN" altLang="en-US" sz="1600" smtClean="0">
                <a:solidFill>
                  <a:srgbClr val="FF0000"/>
                </a:solidFill>
              </a:rPr>
              <a:t>样式，那就要写很多份同样的代码，后期也不利于维护。</a:t>
            </a:r>
            <a:endParaRPr kumimoji="1" lang="en-US" altLang="zh-CN" sz="1600" smtClean="0">
              <a:solidFill>
                <a:srgbClr val="FF0000"/>
              </a:solidFill>
            </a:endParaRPr>
          </a:p>
          <a:p>
            <a:r>
              <a:rPr kumimoji="1" lang="zh-CN" altLang="en-US" sz="1600" smtClean="0"/>
              <a:t>嵌入样式：还记得我们在上一章关于</a:t>
            </a:r>
            <a:r>
              <a:rPr kumimoji="1" lang="en-US" altLang="zh-CN" sz="1600" smtClean="0"/>
              <a:t>head</a:t>
            </a:r>
            <a:r>
              <a:rPr kumimoji="1" lang="zh-CN" altLang="en-US" sz="1600" smtClean="0"/>
              <a:t>里面说的吗？</a:t>
            </a:r>
            <a:r>
              <a:rPr kumimoji="1" lang="en-US" altLang="zh-CN" sz="1600" smtClean="0"/>
              <a:t>head</a:t>
            </a:r>
            <a:r>
              <a:rPr kumimoji="1" lang="zh-CN" altLang="en-US" sz="1600" smtClean="0"/>
              <a:t>里面可以放一个</a:t>
            </a:r>
            <a:r>
              <a:rPr kumimoji="1" lang="en-US" altLang="zh-CN" sz="1600" smtClean="0"/>
              <a:t>style</a:t>
            </a:r>
            <a:r>
              <a:rPr kumimoji="1" lang="zh-CN" altLang="en-US" sz="1600" smtClean="0"/>
              <a:t>标签，指定改标签的</a:t>
            </a:r>
            <a:r>
              <a:rPr kumimoji="1" lang="en-US" altLang="zh-CN" sz="1600" smtClean="0"/>
              <a:t>type</a:t>
            </a:r>
            <a:r>
              <a:rPr kumimoji="1" lang="zh-CN" altLang="en-US" sz="1600" smtClean="0"/>
              <a:t>为</a:t>
            </a:r>
            <a:r>
              <a:rPr kumimoji="1" lang="en-US" altLang="zh-CN" sz="1600" smtClean="0"/>
              <a:t>text/css</a:t>
            </a:r>
            <a:r>
              <a:rPr kumimoji="1" lang="zh-CN" altLang="en-US" sz="1600" smtClean="0"/>
              <a:t>，</a:t>
            </a:r>
            <a:r>
              <a:rPr kumimoji="1" lang="zh-CN" altLang="en-US" sz="1600" smtClean="0">
                <a:solidFill>
                  <a:srgbClr val="FF0000"/>
                </a:solidFill>
              </a:rPr>
              <a:t>不建议使用，一个页面既有</a:t>
            </a:r>
            <a:r>
              <a:rPr kumimoji="1" lang="en-US" altLang="zh-CN" sz="1600" smtClean="0">
                <a:solidFill>
                  <a:srgbClr val="FF0000"/>
                </a:solidFill>
              </a:rPr>
              <a:t>css</a:t>
            </a:r>
            <a:r>
              <a:rPr kumimoji="1" lang="zh-CN" altLang="en-US" sz="1600" smtClean="0">
                <a:solidFill>
                  <a:srgbClr val="FF0000"/>
                </a:solidFill>
              </a:rPr>
              <a:t>又有</a:t>
            </a:r>
            <a:r>
              <a:rPr kumimoji="1" lang="en-US" altLang="zh-CN" sz="1600" smtClean="0">
                <a:solidFill>
                  <a:srgbClr val="FF0000"/>
                </a:solidFill>
              </a:rPr>
              <a:t>HTML</a:t>
            </a:r>
            <a:r>
              <a:rPr kumimoji="1" lang="zh-CN" altLang="en-US" sz="1600" smtClean="0">
                <a:solidFill>
                  <a:srgbClr val="FF0000"/>
                </a:solidFill>
              </a:rPr>
              <a:t>，看起来感觉不清爽。</a:t>
            </a:r>
            <a:endParaRPr kumimoji="1" lang="en-US" altLang="zh-CN" sz="1600" smtClean="0">
              <a:solidFill>
                <a:srgbClr val="FF0000"/>
              </a:solidFill>
            </a:endParaRPr>
          </a:p>
          <a:p>
            <a:r>
              <a:rPr kumimoji="1" lang="zh-CN" altLang="en-US" sz="1600" smtClean="0"/>
              <a:t>外联样式：将</a:t>
            </a:r>
            <a:r>
              <a:rPr kumimoji="1" lang="en-US" altLang="zh-CN" sz="1600" smtClean="0"/>
              <a:t>css</a:t>
            </a:r>
            <a:r>
              <a:rPr kumimoji="1" lang="zh-CN" altLang="en-US" sz="1600" smtClean="0"/>
              <a:t>写成一个单独的</a:t>
            </a:r>
            <a:r>
              <a:rPr kumimoji="1" lang="en-US" altLang="zh-CN" sz="1600" smtClean="0"/>
              <a:t>css</a:t>
            </a:r>
            <a:r>
              <a:rPr kumimoji="1" lang="zh-CN" altLang="en-US" sz="1600" smtClean="0"/>
              <a:t>，在</a:t>
            </a:r>
            <a:r>
              <a:rPr kumimoji="1" lang="en-US" altLang="zh-CN" sz="1600" smtClean="0"/>
              <a:t>head</a:t>
            </a:r>
            <a:r>
              <a:rPr kumimoji="1" lang="zh-CN" altLang="en-US" sz="1600" smtClean="0"/>
              <a:t>里面用</a:t>
            </a:r>
            <a:r>
              <a:rPr kumimoji="1" lang="en-US" altLang="zh-CN" sz="1600" smtClean="0"/>
              <a:t>link</a:t>
            </a:r>
            <a:r>
              <a:rPr kumimoji="1" lang="zh-CN" altLang="en-US" sz="1600" smtClean="0"/>
              <a:t>标签引入，引入时需要指定</a:t>
            </a:r>
            <a:r>
              <a:rPr kumimoji="1" lang="en-US" altLang="zh-CN" sz="1600" smtClean="0"/>
              <a:t>href = url</a:t>
            </a:r>
            <a:r>
              <a:rPr kumimoji="1" lang="zh-CN" altLang="en-US" sz="1600" smtClean="0"/>
              <a:t>、</a:t>
            </a:r>
            <a:r>
              <a:rPr kumimoji="1" lang="en-US" altLang="zh-CN" sz="1600" smtClean="0"/>
              <a:t>type=“text/css”</a:t>
            </a:r>
            <a:r>
              <a:rPr kumimoji="1" lang="zh-CN" altLang="en-US" sz="1600" smtClean="0"/>
              <a:t>和</a:t>
            </a:r>
            <a:r>
              <a:rPr kumimoji="1" lang="en-US" altLang="zh-CN" sz="1600" smtClean="0"/>
              <a:t>rel=“stylesheet”,</a:t>
            </a:r>
            <a:r>
              <a:rPr kumimoji="1" lang="zh-CN" altLang="en-US" sz="1600" smtClean="0"/>
              <a:t>浏览器才会把它当成一个</a:t>
            </a:r>
            <a:r>
              <a:rPr kumimoji="1" lang="en-US" altLang="zh-CN" sz="1600" smtClean="0"/>
              <a:t>css</a:t>
            </a:r>
            <a:r>
              <a:rPr kumimoji="1" lang="zh-CN" altLang="en-US" sz="1600" smtClean="0"/>
              <a:t>来解析，</a:t>
            </a:r>
            <a:r>
              <a:rPr kumimoji="1" lang="zh-CN" altLang="en-US" sz="1600" smtClean="0">
                <a:solidFill>
                  <a:srgbClr val="00B050"/>
                </a:solidFill>
              </a:rPr>
              <a:t>这种方法也是现在用的最多的方法，推荐使用。</a:t>
            </a:r>
            <a:endParaRPr kumimoji="1" lang="en-US" altLang="zh-CN" sz="1600" smtClean="0">
              <a:solidFill>
                <a:srgbClr val="00B050"/>
              </a:solidFill>
            </a:endParaRPr>
          </a:p>
          <a:p>
            <a:r>
              <a:rPr kumimoji="1" lang="zh-CN" altLang="en-US" sz="1600" smtClean="0"/>
              <a:t>导入样式：用</a:t>
            </a:r>
            <a:r>
              <a:rPr kumimoji="1" lang="en-US" altLang="zh-CN" sz="1600" smtClean="0"/>
              <a:t>@import  url(url)</a:t>
            </a:r>
            <a:r>
              <a:rPr kumimoji="1" lang="zh-CN" altLang="en-US" sz="1600" smtClean="0"/>
              <a:t>关键字引入其他的</a:t>
            </a:r>
            <a:r>
              <a:rPr kumimoji="1" lang="en-US" altLang="zh-CN" sz="1600" smtClean="0"/>
              <a:t>CSS</a:t>
            </a:r>
            <a:r>
              <a:rPr kumimoji="1" lang="zh-CN" altLang="en-US" sz="1600" smtClean="0"/>
              <a:t>，必须写在</a:t>
            </a:r>
            <a:r>
              <a:rPr kumimoji="1" lang="en-US" altLang="zh-CN" sz="1600" smtClean="0"/>
              <a:t>CSS</a:t>
            </a:r>
            <a:r>
              <a:rPr kumimoji="1" lang="zh-CN" altLang="en-US" sz="1600" smtClean="0"/>
              <a:t>文件的最上面，如需多次引入可以写多个</a:t>
            </a:r>
            <a:r>
              <a:rPr kumimoji="1" lang="en-US" altLang="zh-CN" sz="1600" smtClean="0"/>
              <a:t>import</a:t>
            </a:r>
            <a:r>
              <a:rPr kumimoji="1" lang="zh-CN" altLang="en-US" sz="1600" smtClean="0"/>
              <a:t>，此法可在嵌入样式和外联样式中使用，</a:t>
            </a:r>
            <a:r>
              <a:rPr kumimoji="1" lang="zh-CN" altLang="en-US" sz="1600" smtClean="0">
                <a:solidFill>
                  <a:srgbClr val="FF0000"/>
                </a:solidFill>
              </a:rPr>
              <a:t>不建议使用</a:t>
            </a:r>
            <a:r>
              <a:rPr kumimoji="1" lang="zh-CN" altLang="en-US" sz="1800" smtClean="0">
                <a:solidFill>
                  <a:srgbClr val="FF0000"/>
                </a:solidFill>
              </a:rPr>
              <a:t>。</a:t>
            </a:r>
            <a:endParaRPr kumimoji="1" lang="en-US" altLang="zh-CN" sz="1800" smtClean="0">
              <a:solidFill>
                <a:srgbClr val="FF0000"/>
              </a:solidFill>
            </a:endParaRPr>
          </a:p>
          <a:p>
            <a:endParaRPr kumimoji="1" lang="en-US" altLang="zh-CN" sz="200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kumimoji="1" lang="zh-CN" altLang="en-US" sz="2000" smtClean="0"/>
              <a:t>示例</a:t>
            </a:r>
            <a:r>
              <a:rPr kumimoji="1" lang="en-US" altLang="zh-CN" sz="2000" smtClean="0"/>
              <a:t>css-1.html</a:t>
            </a:r>
          </a:p>
        </p:txBody>
      </p:sp>
    </p:spTree>
    <p:extLst>
      <p:ext uri="{BB962C8B-B14F-4D97-AF65-F5344CB8AC3E}">
        <p14:creationId xmlns:p14="http://schemas.microsoft.com/office/powerpoint/2010/main" xmlns="" val="122918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200" smtClean="0">
                <a:solidFill>
                  <a:schemeClr val="tx1"/>
                </a:solidFill>
              </a:rPr>
              <a:t>3.4CSS</a:t>
            </a:r>
            <a:r>
              <a:rPr kumimoji="1" lang="zh-CN" altLang="en-US" sz="3200" smtClean="0">
                <a:solidFill>
                  <a:schemeClr val="tx1"/>
                </a:solidFill>
              </a:rPr>
              <a:t>选择器和优先级</a:t>
            </a:r>
            <a:endParaRPr kumimoji="1" lang="en-US" altLang="zh-CN" sz="3200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12648" y="1791912"/>
            <a:ext cx="8153400" cy="4495800"/>
          </a:xfrm>
        </p:spPr>
        <p:txBody>
          <a:bodyPr>
            <a:normAutofit/>
          </a:bodyPr>
          <a:lstStyle/>
          <a:p>
            <a:r>
              <a:rPr kumimoji="1" lang="en-US" altLang="zh-CN" sz="2000" smtClean="0"/>
              <a:t>CSS</a:t>
            </a:r>
            <a:r>
              <a:rPr kumimoji="1" lang="zh-CN" altLang="en-US" sz="2000" smtClean="0"/>
              <a:t>给我们提供很多种选择器，包括</a:t>
            </a:r>
            <a:r>
              <a:rPr kumimoji="1" lang="en-US" altLang="zh-CN" sz="2000" smtClean="0"/>
              <a:t>id</a:t>
            </a:r>
            <a:r>
              <a:rPr kumimoji="1" lang="zh-CN" altLang="en-US" sz="2000" smtClean="0"/>
              <a:t>选择器、</a:t>
            </a:r>
            <a:r>
              <a:rPr kumimoji="1" lang="en-US" altLang="zh-CN" sz="2000" smtClean="0"/>
              <a:t>class</a:t>
            </a:r>
            <a:r>
              <a:rPr kumimoji="1" lang="zh-CN" altLang="en-US" sz="2000" smtClean="0"/>
              <a:t>选择器，标签选择器，嵌套选择器，组合选择器，属性选择器，兄弟选择器，属性选择器，毗邻选择器，一级子元素选择器，伪类选择器等近几十种，但是日常开发中，往往用不到这么多选择器，</a:t>
            </a:r>
            <a:r>
              <a:rPr kumimoji="1" lang="en-US" altLang="zh-CN" sz="2000" smtClean="0"/>
              <a:t>id</a:t>
            </a:r>
            <a:r>
              <a:rPr kumimoji="1" lang="zh-CN" altLang="en-US" sz="2000" smtClean="0"/>
              <a:t>选择器、</a:t>
            </a:r>
            <a:r>
              <a:rPr kumimoji="1" lang="en-US" altLang="zh-CN" sz="2000" smtClean="0"/>
              <a:t>class</a:t>
            </a:r>
            <a:r>
              <a:rPr kumimoji="1" lang="zh-CN" altLang="en-US" sz="2000" smtClean="0"/>
              <a:t>选择器、标签选择器，嵌套选择器，组合选择器这几种是最常用的。（示例：</a:t>
            </a:r>
            <a:r>
              <a:rPr kumimoji="1" lang="en-US" altLang="zh-CN" sz="2000" smtClean="0"/>
              <a:t>css-1.html</a:t>
            </a:r>
            <a:r>
              <a:rPr kumimoji="1" lang="zh-CN" altLang="en-US" sz="2000" smtClean="0"/>
              <a:t>）</a:t>
            </a:r>
            <a:endParaRPr kumimoji="1" lang="en-US" altLang="zh-CN" sz="2000" smtClean="0"/>
          </a:p>
          <a:p>
            <a:r>
              <a:rPr kumimoji="1" lang="en-US" altLang="zh-CN" sz="1600" smtClean="0"/>
              <a:t>id</a:t>
            </a:r>
            <a:r>
              <a:rPr kumimoji="1" lang="zh-CN" altLang="en-US" sz="1600" smtClean="0"/>
              <a:t>选择器，就是给一个标签指定</a:t>
            </a:r>
            <a:r>
              <a:rPr kumimoji="1" lang="en-US" altLang="zh-CN" sz="1600" smtClean="0"/>
              <a:t>id</a:t>
            </a:r>
            <a:r>
              <a:rPr kumimoji="1" lang="zh-CN" altLang="en-US" sz="1600" smtClean="0"/>
              <a:t>属性，在</a:t>
            </a:r>
            <a:r>
              <a:rPr kumimoji="1" lang="en-US" altLang="zh-CN" sz="1600" smtClean="0"/>
              <a:t>css</a:t>
            </a:r>
            <a:r>
              <a:rPr kumimoji="1" lang="zh-CN" altLang="en-US" sz="1600" smtClean="0"/>
              <a:t>中用</a:t>
            </a:r>
            <a:r>
              <a:rPr kumimoji="1" lang="en-US" altLang="zh-CN" sz="1600" smtClean="0"/>
              <a:t>#+id</a:t>
            </a:r>
            <a:r>
              <a:rPr kumimoji="1" lang="zh-CN" altLang="en-US" sz="1600" smtClean="0"/>
              <a:t>名的方式选取该元素，</a:t>
            </a:r>
            <a:r>
              <a:rPr kumimoji="1" lang="en-US" altLang="zh-CN" sz="1600" smtClean="0">
                <a:solidFill>
                  <a:srgbClr val="FF0000"/>
                </a:solidFill>
              </a:rPr>
              <a:t>id</a:t>
            </a:r>
            <a:r>
              <a:rPr kumimoji="1" lang="zh-CN" altLang="en-US" sz="1600" smtClean="0">
                <a:solidFill>
                  <a:srgbClr val="FF0000"/>
                </a:solidFill>
              </a:rPr>
              <a:t>是唯一的，每个页面只允许有一个</a:t>
            </a:r>
            <a:r>
              <a:rPr kumimoji="1" lang="en-US" altLang="zh-CN" sz="1600" smtClean="0">
                <a:solidFill>
                  <a:srgbClr val="FF0000"/>
                </a:solidFill>
              </a:rPr>
              <a:t>id</a:t>
            </a:r>
            <a:r>
              <a:rPr kumimoji="1" lang="zh-CN" altLang="en-US" sz="1600" smtClean="0">
                <a:solidFill>
                  <a:srgbClr val="FF0000"/>
                </a:solidFill>
              </a:rPr>
              <a:t>，每个标签只允许一个</a:t>
            </a:r>
            <a:r>
              <a:rPr kumimoji="1" lang="en-US" altLang="zh-CN" sz="1600" smtClean="0">
                <a:solidFill>
                  <a:srgbClr val="FF0000"/>
                </a:solidFill>
              </a:rPr>
              <a:t>id</a:t>
            </a:r>
            <a:r>
              <a:rPr kumimoji="1" lang="zh-CN" altLang="en-US" sz="1600" smtClean="0">
                <a:solidFill>
                  <a:srgbClr val="FF0000"/>
                </a:solidFill>
              </a:rPr>
              <a:t>。</a:t>
            </a:r>
            <a:endParaRPr kumimoji="1" lang="en-US" altLang="zh-CN" sz="1800" smtClean="0">
              <a:solidFill>
                <a:srgbClr val="FF0000"/>
              </a:solidFill>
            </a:endParaRPr>
          </a:p>
          <a:p>
            <a:r>
              <a:rPr kumimoji="1" lang="en-US" altLang="zh-CN" sz="1600" smtClean="0"/>
              <a:t>class</a:t>
            </a:r>
            <a:r>
              <a:rPr kumimoji="1" lang="zh-CN" altLang="en-US" sz="1600" smtClean="0"/>
              <a:t>选择器，</a:t>
            </a:r>
            <a:r>
              <a:rPr kumimoji="1" lang="en-US" altLang="zh-CN" sz="1600" smtClean="0">
                <a:solidFill>
                  <a:srgbClr val="FF0000"/>
                </a:solidFill>
              </a:rPr>
              <a:t>class</a:t>
            </a:r>
            <a:r>
              <a:rPr kumimoji="1" lang="zh-CN" altLang="en-US" sz="1600" smtClean="0">
                <a:solidFill>
                  <a:srgbClr val="FF0000"/>
                </a:solidFill>
              </a:rPr>
              <a:t>允许多个</a:t>
            </a:r>
            <a:r>
              <a:rPr kumimoji="1" lang="zh-CN" altLang="en-US" sz="1600" smtClean="0"/>
              <a:t>，所以可以给不同的标签指定相同的</a:t>
            </a:r>
            <a:r>
              <a:rPr kumimoji="1" lang="en-US" altLang="zh-CN" sz="1600" smtClean="0"/>
              <a:t>class</a:t>
            </a:r>
            <a:r>
              <a:rPr kumimoji="1" lang="zh-CN" altLang="en-US" sz="1600" smtClean="0"/>
              <a:t>，通过</a:t>
            </a:r>
            <a:r>
              <a:rPr kumimoji="1" lang="en-US" altLang="zh-CN" sz="1600" smtClean="0"/>
              <a:t>. + class</a:t>
            </a:r>
            <a:r>
              <a:rPr kumimoji="1" lang="zh-CN" altLang="en-US" sz="1600" smtClean="0"/>
              <a:t>来选择这些元素，</a:t>
            </a:r>
            <a:r>
              <a:rPr kumimoji="1" lang="zh-CN" altLang="en-US" sz="1600" smtClean="0">
                <a:solidFill>
                  <a:srgbClr val="FF0000"/>
                </a:solidFill>
              </a:rPr>
              <a:t>也可以给一个定义多个</a:t>
            </a:r>
            <a:r>
              <a:rPr kumimoji="1" lang="en-US" altLang="zh-CN" sz="1600" smtClean="0">
                <a:solidFill>
                  <a:srgbClr val="FF0000"/>
                </a:solidFill>
              </a:rPr>
              <a:t>class</a:t>
            </a:r>
            <a:r>
              <a:rPr kumimoji="1" lang="zh-CN" altLang="en-US" sz="1600" smtClean="0">
                <a:solidFill>
                  <a:srgbClr val="FF0000"/>
                </a:solidFill>
              </a:rPr>
              <a:t>，中间用空格分割，来指定不同的样式。</a:t>
            </a:r>
            <a:endParaRPr kumimoji="1" lang="en-US" altLang="zh-CN" sz="1600" smtClean="0">
              <a:solidFill>
                <a:srgbClr val="FF0000"/>
              </a:solidFill>
            </a:endParaRPr>
          </a:p>
          <a:p>
            <a:r>
              <a:rPr kumimoji="1" lang="zh-CN" altLang="en-US" sz="1600" smtClean="0"/>
              <a:t>标签选择器，就是把标签名作为选择器来使用，</a:t>
            </a:r>
            <a:r>
              <a:rPr kumimoji="1" lang="zh-CN" altLang="en-US" sz="1600" smtClean="0">
                <a:solidFill>
                  <a:srgbClr val="FF0000"/>
                </a:solidFill>
              </a:rPr>
              <a:t>比如一个</a:t>
            </a:r>
            <a:r>
              <a:rPr kumimoji="1" lang="en-US" altLang="zh-CN" sz="1600" smtClean="0">
                <a:solidFill>
                  <a:srgbClr val="FF0000"/>
                </a:solidFill>
              </a:rPr>
              <a:t>div</a:t>
            </a:r>
            <a:r>
              <a:rPr kumimoji="1" lang="zh-CN" altLang="en-US" sz="1600" smtClean="0">
                <a:solidFill>
                  <a:srgbClr val="FF0000"/>
                </a:solidFill>
              </a:rPr>
              <a:t>的标签，它的标签选择器就是</a:t>
            </a:r>
            <a:r>
              <a:rPr kumimoji="1" lang="en-US" altLang="zh-CN" sz="1600" smtClean="0">
                <a:solidFill>
                  <a:srgbClr val="FF0000"/>
                </a:solidFill>
              </a:rPr>
              <a:t>div</a:t>
            </a:r>
            <a:r>
              <a:rPr kumimoji="1" lang="zh-CN" altLang="en-US" sz="1600" smtClean="0">
                <a:solidFill>
                  <a:srgbClr val="FF0000"/>
                </a:solidFill>
              </a:rPr>
              <a:t>。</a:t>
            </a:r>
            <a:endParaRPr kumimoji="1" lang="en-US" altLang="zh-CN" sz="1600" smtClean="0">
              <a:solidFill>
                <a:srgbClr val="FF0000"/>
              </a:solidFill>
            </a:endParaRPr>
          </a:p>
          <a:p>
            <a:r>
              <a:rPr kumimoji="1" lang="zh-CN" altLang="en-US" sz="1600" smtClean="0"/>
              <a:t>嵌套选择器，比如一个</a:t>
            </a:r>
            <a:r>
              <a:rPr kumimoji="1" lang="en-US" altLang="zh-CN" sz="1600" smtClean="0"/>
              <a:t>div</a:t>
            </a:r>
            <a:r>
              <a:rPr kumimoji="1" lang="zh-CN" altLang="en-US" sz="1600" smtClean="0"/>
              <a:t>，它下面有</a:t>
            </a:r>
            <a:r>
              <a:rPr kumimoji="1" lang="en-US" altLang="zh-CN" sz="1600" smtClean="0"/>
              <a:t>2</a:t>
            </a:r>
            <a:r>
              <a:rPr kumimoji="1" lang="zh-CN" altLang="en-US" sz="1600" smtClean="0"/>
              <a:t>个子元素，一个</a:t>
            </a:r>
            <a:r>
              <a:rPr kumimoji="1" lang="en-US" altLang="zh-CN" sz="1600" smtClean="0"/>
              <a:t>p</a:t>
            </a:r>
            <a:r>
              <a:rPr kumimoji="1" lang="zh-CN" altLang="en-US" sz="1600" smtClean="0"/>
              <a:t>，一个</a:t>
            </a:r>
            <a:r>
              <a:rPr kumimoji="1" lang="en-US" altLang="zh-CN" sz="1600" smtClean="0"/>
              <a:t>h3</a:t>
            </a:r>
            <a:r>
              <a:rPr kumimoji="1" lang="zh-CN" altLang="en-US" sz="1600" smtClean="0"/>
              <a:t>，那么现在选择器应该写成</a:t>
            </a:r>
            <a:r>
              <a:rPr kumimoji="1" lang="en-US" altLang="zh-CN" sz="1600" smtClean="0"/>
              <a:t>div p</a:t>
            </a:r>
            <a:r>
              <a:rPr kumimoji="1" lang="zh-CN" altLang="en-US" sz="1600" smtClean="0"/>
              <a:t>，</a:t>
            </a:r>
            <a:r>
              <a:rPr kumimoji="1" lang="en-US" altLang="zh-CN" sz="1600" smtClean="0"/>
              <a:t>div h3</a:t>
            </a:r>
            <a:r>
              <a:rPr kumimoji="1" lang="zh-CN" altLang="en-US" sz="1600" smtClean="0"/>
              <a:t>。</a:t>
            </a:r>
            <a:endParaRPr kumimoji="1" lang="en-US" altLang="zh-CN" sz="1600" smtClean="0"/>
          </a:p>
          <a:p>
            <a:endParaRPr kumimoji="1" lang="en-US" altLang="zh-CN" sz="1600" smtClean="0"/>
          </a:p>
        </p:txBody>
      </p:sp>
    </p:spTree>
    <p:extLst>
      <p:ext uri="{BB962C8B-B14F-4D97-AF65-F5344CB8AC3E}">
        <p14:creationId xmlns:p14="http://schemas.microsoft.com/office/powerpoint/2010/main" xmlns="" val="122918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200" smtClean="0">
                <a:solidFill>
                  <a:schemeClr val="tx1"/>
                </a:solidFill>
              </a:rPr>
              <a:t>3.4CSS</a:t>
            </a:r>
            <a:r>
              <a:rPr kumimoji="1" lang="zh-CN" altLang="en-US" sz="3200" smtClean="0">
                <a:solidFill>
                  <a:schemeClr val="tx1"/>
                </a:solidFill>
              </a:rPr>
              <a:t>选择器和优先级</a:t>
            </a:r>
            <a:endParaRPr lang="zh-CN" altLang="en-US" sz="320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398721"/>
          </a:xfrm>
        </p:spPr>
        <p:txBody>
          <a:bodyPr>
            <a:normAutofit/>
          </a:bodyPr>
          <a:lstStyle/>
          <a:p>
            <a:r>
              <a:rPr lang="en-US" altLang="zh-CN" sz="2000" smtClean="0"/>
              <a:t>css</a:t>
            </a:r>
            <a:r>
              <a:rPr lang="zh-CN" altLang="en-US" sz="2000" smtClean="0"/>
              <a:t>中常用的选择器：</a:t>
            </a:r>
            <a:endParaRPr lang="zh-CN" altLang="en-US" sz="2000"/>
          </a:p>
        </p:txBody>
      </p:sp>
      <p:graphicFrame>
        <p:nvGraphicFramePr>
          <p:cNvPr id="4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089045823"/>
              </p:ext>
            </p:extLst>
          </p:nvPr>
        </p:nvGraphicFramePr>
        <p:xfrm>
          <a:off x="929669" y="2081117"/>
          <a:ext cx="7847012" cy="4583117"/>
        </p:xfrm>
        <a:graphic>
          <a:graphicData uri="http://schemas.openxmlformats.org/drawingml/2006/table">
            <a:tbl>
              <a:tblPr/>
              <a:tblGrid>
                <a:gridCol w="865187"/>
                <a:gridCol w="2609850"/>
                <a:gridCol w="4371975"/>
              </a:tblGrid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华文细黑" charset="0"/>
                        </a:rPr>
                        <a:t>类型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华文细黑" charset="0"/>
                        </a:rPr>
                        <a:t>写法</a:t>
                      </a:r>
                      <a:endParaRPr kumimoji="0" lang="zh-CN" altLang="en-GB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华文细黑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华文细黑" charset="0"/>
                        </a:rPr>
                        <a:t>意义</a:t>
                      </a:r>
                      <a:endParaRPr kumimoji="0" lang="zh-CN" altLang="en-GB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华文细黑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74638">
                <a:tc rowSpan="9"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华文细黑" charset="0"/>
                        </a:rPr>
                        <a:t>常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华文细黑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华文细黑" charset="0"/>
                        </a:rPr>
                        <a:t>规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华文细黑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华文细黑" charset="0"/>
                        </a:rPr>
                        <a:t>选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华文细黑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华文细黑" charset="0"/>
                        </a:rPr>
                        <a:t>择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华文细黑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华文细黑" charset="0"/>
                        </a:rPr>
                        <a:t>器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华文细黑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smtClean="0">
                          <a:latin typeface="微软雅黑" pitchFamily="34" charset="-122"/>
                          <a:ea typeface="微软雅黑" pitchFamily="34" charset="-122"/>
                        </a:rPr>
                        <a:t> #div1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4400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altLang="zh-CN" sz="1400" kern="120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Id</a:t>
                      </a:r>
                      <a:r>
                        <a:rPr kumimoji="0" lang="zh-CN" altLang="en-US" sz="1400" kern="120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选择器，后面可跟标签的</a:t>
                      </a:r>
                      <a:r>
                        <a:rPr kumimoji="0" lang="en-US" altLang="zh-CN" sz="1400" kern="120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id</a:t>
                      </a:r>
                      <a:r>
                        <a:rPr kumimoji="0" lang="zh-CN" altLang="en-US" sz="1400" kern="120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值，选择</a:t>
                      </a:r>
                      <a:r>
                        <a:rPr kumimoji="0" lang="en-US" altLang="zh-CN" sz="1400" kern="120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id</a:t>
                      </a:r>
                      <a:r>
                        <a:rPr kumimoji="0" lang="zh-CN" altLang="en-US" sz="1400" kern="120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为</a:t>
                      </a:r>
                      <a:r>
                        <a:rPr kumimoji="0" lang="en-US" altLang="zh-CN" sz="1400" kern="120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div1</a:t>
                      </a:r>
                      <a:r>
                        <a:rPr kumimoji="0" lang="zh-CN" altLang="en-US" sz="1400" kern="120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的元素</a:t>
                      </a:r>
                      <a:endParaRPr kumimoji="0" lang="zh-CN" altLang="en-US" sz="1400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14400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smtClean="0">
                          <a:latin typeface="微软雅黑" pitchFamily="34" charset="-122"/>
                          <a:ea typeface="微软雅黑" pitchFamily="34" charset="-122"/>
                        </a:rPr>
                        <a:t> .eles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4400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smtClean="0">
                          <a:latin typeface="微软雅黑" pitchFamily="34" charset="-122"/>
                          <a:ea typeface="微软雅黑" pitchFamily="34" charset="-122"/>
                        </a:rPr>
                        <a:t>class</a:t>
                      </a:r>
                      <a:r>
                        <a:rPr lang="zh-CN" altLang="en-US" sz="1400" smtClean="0">
                          <a:latin typeface="微软雅黑" pitchFamily="34" charset="-122"/>
                          <a:ea typeface="微软雅黑" pitchFamily="34" charset="-122"/>
                        </a:rPr>
                        <a:t>选择器，后面带</a:t>
                      </a:r>
                      <a:r>
                        <a:rPr lang="en-US" altLang="zh-CN" sz="1400" smtClean="0">
                          <a:latin typeface="微软雅黑" pitchFamily="34" charset="-122"/>
                          <a:ea typeface="微软雅黑" pitchFamily="34" charset="-122"/>
                        </a:rPr>
                        <a:t>class</a:t>
                      </a:r>
                      <a:r>
                        <a:rPr lang="zh-CN" altLang="en-US" sz="1400" smtClean="0">
                          <a:latin typeface="微软雅黑" pitchFamily="34" charset="-122"/>
                          <a:ea typeface="微软雅黑" pitchFamily="34" charset="-122"/>
                        </a:rPr>
                        <a:t>值，选择</a:t>
                      </a:r>
                      <a:r>
                        <a:rPr lang="en-US" altLang="zh-CN" sz="1400" smtClean="0">
                          <a:latin typeface="微软雅黑" pitchFamily="34" charset="-122"/>
                          <a:ea typeface="微软雅黑" pitchFamily="34" charset="-122"/>
                        </a:rPr>
                        <a:t>class</a:t>
                      </a:r>
                      <a:r>
                        <a:rPr lang="zh-CN" altLang="en-US" sz="1400" smtClean="0">
                          <a:latin typeface="微软雅黑" pitchFamily="34" charset="-122"/>
                          <a:ea typeface="微软雅黑" pitchFamily="34" charset="-122"/>
                        </a:rPr>
                        <a:t>属性中有一个为</a:t>
                      </a:r>
                      <a:r>
                        <a:rPr lang="en-US" altLang="zh-CN" sz="1400" smtClean="0">
                          <a:latin typeface="微软雅黑" pitchFamily="34" charset="-122"/>
                          <a:ea typeface="微软雅黑" pitchFamily="34" charset="-122"/>
                        </a:rPr>
                        <a:t>eles</a:t>
                      </a:r>
                      <a:r>
                        <a:rPr lang="zh-CN" altLang="en-US" sz="1400" smtClean="0">
                          <a:latin typeface="微软雅黑" pitchFamily="34" charset="-122"/>
                          <a:ea typeface="微软雅黑" pitchFamily="34" charset="-122"/>
                        </a:rPr>
                        <a:t>的元素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4400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aseline="0" smtClean="0">
                          <a:latin typeface="微软雅黑" pitchFamily="34" charset="-122"/>
                          <a:ea typeface="微软雅黑" pitchFamily="34" charset="-122"/>
                        </a:rPr>
                        <a:t> p</a:t>
                      </a:r>
                    </a:p>
                  </a:txBody>
                  <a:tcPr marL="14400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smtClean="0">
                          <a:latin typeface="微软雅黑" pitchFamily="34" charset="-122"/>
                          <a:ea typeface="微软雅黑" pitchFamily="34" charset="-122"/>
                        </a:rPr>
                        <a:t>标签名选择器，选择</a:t>
                      </a:r>
                      <a:r>
                        <a:rPr lang="en-US" altLang="zh-CN" sz="1400" smtClean="0">
                          <a:latin typeface="微软雅黑" pitchFamily="34" charset="-122"/>
                          <a:ea typeface="微软雅黑" pitchFamily="34" charset="-122"/>
                        </a:rPr>
                        <a:t>p</a:t>
                      </a:r>
                      <a:r>
                        <a:rPr lang="zh-CN" altLang="en-US" sz="1400" smtClean="0">
                          <a:latin typeface="微软雅黑" pitchFamily="34" charset="-122"/>
                          <a:ea typeface="微软雅黑" pitchFamily="34" charset="-122"/>
                        </a:rPr>
                        <a:t>标签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4400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aseline="0" smtClean="0">
                          <a:latin typeface="微软雅黑" pitchFamily="34" charset="-122"/>
                          <a:ea typeface="微软雅黑" pitchFamily="34" charset="-122"/>
                        </a:rPr>
                        <a:t> .eles  li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4400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smtClean="0">
                          <a:latin typeface="微软雅黑" pitchFamily="34" charset="-122"/>
                          <a:ea typeface="微软雅黑" pitchFamily="34" charset="-122"/>
                        </a:rPr>
                        <a:t>子代选择器，选择</a:t>
                      </a:r>
                      <a:r>
                        <a:rPr lang="en-US" altLang="zh-CN" sz="1400" smtClean="0">
                          <a:latin typeface="微软雅黑" pitchFamily="34" charset="-122"/>
                          <a:ea typeface="微软雅黑" pitchFamily="34" charset="-122"/>
                        </a:rPr>
                        <a:t>class</a:t>
                      </a:r>
                      <a:r>
                        <a:rPr lang="zh-CN" altLang="en-US" sz="1400" smtClean="0">
                          <a:latin typeface="微软雅黑" pitchFamily="34" charset="-122"/>
                          <a:ea typeface="微软雅黑" pitchFamily="34" charset="-122"/>
                        </a:rPr>
                        <a:t>属性中有一个</a:t>
                      </a:r>
                      <a:r>
                        <a:rPr lang="en-US" altLang="zh-CN" sz="1400" smtClean="0">
                          <a:latin typeface="微软雅黑" pitchFamily="34" charset="-122"/>
                          <a:ea typeface="微软雅黑" pitchFamily="34" charset="-122"/>
                        </a:rPr>
                        <a:t>eles</a:t>
                      </a:r>
                      <a:r>
                        <a:rPr lang="zh-CN" altLang="en-US" sz="1400" smtClean="0">
                          <a:latin typeface="微软雅黑" pitchFamily="34" charset="-122"/>
                          <a:ea typeface="微软雅黑" pitchFamily="34" charset="-122"/>
                        </a:rPr>
                        <a:t>为下面的所有的</a:t>
                      </a:r>
                      <a:r>
                        <a:rPr lang="en-US" altLang="zh-CN" sz="1400" smtClean="0">
                          <a:latin typeface="微软雅黑" pitchFamily="34" charset="-122"/>
                          <a:ea typeface="微软雅黑" pitchFamily="34" charset="-122"/>
                        </a:rPr>
                        <a:t>li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4400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.eles</a:t>
                      </a:r>
                      <a:r>
                        <a:rPr lang="en-US" altLang="zh-CN" sz="1400" baseline="0" smtClean="0"/>
                        <a:t> &gt; li</a:t>
                      </a:r>
                      <a:endParaRPr lang="zh-CN" altLang="en-US" sz="1400"/>
                    </a:p>
                  </a:txBody>
                  <a:tcPr marL="14400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smtClean="0">
                          <a:latin typeface="微软雅黑" pitchFamily="34" charset="-122"/>
                          <a:ea typeface="微软雅黑" pitchFamily="34" charset="-122"/>
                        </a:rPr>
                        <a:t>子代选择器，选择</a:t>
                      </a:r>
                      <a:r>
                        <a:rPr lang="en-US" altLang="zh-CN" sz="1400" smtClean="0">
                          <a:latin typeface="微软雅黑" pitchFamily="34" charset="-122"/>
                          <a:ea typeface="微软雅黑" pitchFamily="34" charset="-122"/>
                        </a:rPr>
                        <a:t>class</a:t>
                      </a:r>
                      <a:r>
                        <a:rPr lang="zh-CN" altLang="en-US" sz="1400" smtClean="0">
                          <a:latin typeface="微软雅黑" pitchFamily="34" charset="-122"/>
                          <a:ea typeface="微软雅黑" pitchFamily="34" charset="-122"/>
                        </a:rPr>
                        <a:t>属性中有一个</a:t>
                      </a:r>
                      <a:r>
                        <a:rPr lang="en-US" altLang="zh-CN" sz="1400" smtClean="0">
                          <a:latin typeface="微软雅黑" pitchFamily="34" charset="-122"/>
                          <a:ea typeface="微软雅黑" pitchFamily="34" charset="-122"/>
                        </a:rPr>
                        <a:t>eles</a:t>
                      </a:r>
                      <a:r>
                        <a:rPr lang="zh-CN" altLang="en-US" sz="1400" smtClean="0">
                          <a:latin typeface="微软雅黑" pitchFamily="34" charset="-122"/>
                          <a:ea typeface="微软雅黑" pitchFamily="34" charset="-122"/>
                        </a:rPr>
                        <a:t>为下面的所有的第一代</a:t>
                      </a:r>
                      <a:r>
                        <a:rPr lang="en-US" altLang="zh-CN" sz="1400" smtClean="0">
                          <a:latin typeface="微软雅黑" pitchFamily="34" charset="-122"/>
                          <a:ea typeface="微软雅黑" pitchFamily="34" charset="-122"/>
                        </a:rPr>
                        <a:t>li</a:t>
                      </a:r>
                      <a:endParaRPr lang="zh-CN" altLang="en-US" sz="140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4400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div,p</a:t>
                      </a:r>
                      <a:endParaRPr lang="zh-CN" altLang="en-US" sz="1400"/>
                    </a:p>
                  </a:txBody>
                  <a:tcPr marL="14400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smtClean="0"/>
                        <a:t>组合选择器，选择页面中所有的</a:t>
                      </a:r>
                      <a:r>
                        <a:rPr lang="en-US" altLang="zh-CN" sz="1400" smtClean="0"/>
                        <a:t>div</a:t>
                      </a:r>
                      <a:r>
                        <a:rPr lang="zh-CN" altLang="en-US" sz="1400" smtClean="0"/>
                        <a:t>和</a:t>
                      </a:r>
                      <a:r>
                        <a:rPr lang="en-US" altLang="zh-CN" sz="1400" smtClean="0"/>
                        <a:t>p</a:t>
                      </a:r>
                      <a:r>
                        <a:rPr lang="zh-CN" altLang="en-US" sz="1400" smtClean="0"/>
                        <a:t>标签，</a:t>
                      </a:r>
                      <a:r>
                        <a:rPr lang="en-US" altLang="zh-CN" sz="1400" smtClean="0"/>
                        <a:t>div</a:t>
                      </a:r>
                      <a:r>
                        <a:rPr lang="zh-CN" altLang="en-US" sz="1400" smtClean="0"/>
                        <a:t>和</a:t>
                      </a:r>
                      <a:r>
                        <a:rPr lang="en-US" altLang="zh-CN" sz="1400" smtClean="0"/>
                        <a:t>p</a:t>
                      </a:r>
                      <a:r>
                        <a:rPr lang="zh-CN" altLang="en-US" sz="1400" smtClean="0"/>
                        <a:t>可以换成任何类型的选择器</a:t>
                      </a:r>
                      <a:endParaRPr lang="zh-CN" altLang="en-US" sz="1400"/>
                    </a:p>
                  </a:txBody>
                  <a:tcPr marL="14400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 vMerge="1"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华文细黑" charset="0"/>
                        <a:cs typeface="华文细黑" charset="0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[name=“u-name”]</a:t>
                      </a:r>
                      <a:endParaRPr lang="zh-CN" altLang="en-US" sz="1400"/>
                    </a:p>
                  </a:txBody>
                  <a:tcPr marL="14400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smtClean="0"/>
                        <a:t>属性选择器，选择所有</a:t>
                      </a:r>
                      <a:r>
                        <a:rPr lang="en-US" altLang="zh-CN" sz="1400" smtClean="0"/>
                        <a:t>name</a:t>
                      </a:r>
                      <a:r>
                        <a:rPr lang="zh-CN" altLang="en-US" sz="1400" smtClean="0"/>
                        <a:t>属性为</a:t>
                      </a:r>
                      <a:r>
                        <a:rPr lang="en-US" altLang="zh-CN" sz="1400" smtClean="0"/>
                        <a:t>u-name</a:t>
                      </a:r>
                      <a:r>
                        <a:rPr lang="zh-CN" altLang="en-US" sz="1400" smtClean="0"/>
                        <a:t>的标签</a:t>
                      </a:r>
                      <a:endParaRPr lang="zh-CN" altLang="en-US" sz="1400"/>
                    </a:p>
                  </a:txBody>
                  <a:tcPr marL="14400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 vMerge="1"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华文细黑" charset="0"/>
                        <a:cs typeface="华文细黑" charset="0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*</a:t>
                      </a:r>
                      <a:endParaRPr lang="zh-CN" altLang="en-US" sz="1400"/>
                    </a:p>
                  </a:txBody>
                  <a:tcPr marL="14400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smtClean="0"/>
                        <a:t>选择网页上所有的标签</a:t>
                      </a:r>
                      <a:endParaRPr lang="zh-CN" altLang="en-US" sz="1400"/>
                    </a:p>
                  </a:txBody>
                  <a:tcPr marL="14400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 vMerge="1"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华文细黑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.class ~ a</a:t>
                      </a:r>
                      <a:endParaRPr lang="zh-CN" altLang="en-US" sz="1400"/>
                    </a:p>
                  </a:txBody>
                  <a:tcPr marL="14400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smtClean="0"/>
                        <a:t>选择所有带有</a:t>
                      </a:r>
                      <a:r>
                        <a:rPr lang="en-US" altLang="zh-CN" sz="1400" smtClean="0"/>
                        <a:t>class</a:t>
                      </a:r>
                      <a:r>
                        <a:rPr lang="zh-CN" altLang="en-US" sz="1400" smtClean="0"/>
                        <a:t>的标签后面的</a:t>
                      </a:r>
                      <a:r>
                        <a:rPr lang="en-US" altLang="zh-CN" sz="1400" smtClean="0"/>
                        <a:t>a</a:t>
                      </a:r>
                      <a:r>
                        <a:rPr lang="zh-CN" altLang="en-US" sz="1400" smtClean="0"/>
                        <a:t>标签</a:t>
                      </a:r>
                      <a:endParaRPr lang="zh-CN" altLang="en-US" sz="1400"/>
                    </a:p>
                  </a:txBody>
                  <a:tcPr marL="14400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 rowSpan="4"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华文细黑" charset="0"/>
                        </a:rPr>
                        <a:t>伪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华文细黑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华文细黑" charset="0"/>
                        </a:rPr>
                        <a:t>类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华文细黑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华文细黑" charset="0"/>
                        </a:rPr>
                        <a:t>选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华文细黑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华文细黑" charset="0"/>
                        </a:rPr>
                        <a:t>择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华文细黑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华文细黑" charset="0"/>
                        </a:rPr>
                        <a:t>器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华文细黑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:link</a:t>
                      </a:r>
                      <a:endParaRPr lang="zh-CN" altLang="en-US" sz="1400"/>
                    </a:p>
                  </a:txBody>
                  <a:tcPr marL="14400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smtClean="0"/>
                        <a:t>所有未被访问过的</a:t>
                      </a:r>
                      <a:r>
                        <a:rPr lang="en-US" altLang="zh-CN" sz="1400" smtClean="0"/>
                        <a:t>a</a:t>
                      </a:r>
                      <a:r>
                        <a:rPr lang="zh-CN" altLang="en-US" sz="1400" smtClean="0"/>
                        <a:t>标签</a:t>
                      </a:r>
                      <a:endParaRPr lang="zh-CN" altLang="en-US" sz="1400"/>
                    </a:p>
                  </a:txBody>
                  <a:tcPr marL="14400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 vMerge="1"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华文细黑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:visited</a:t>
                      </a:r>
                      <a:endParaRPr lang="zh-CN" altLang="en-US" sz="1400"/>
                    </a:p>
                  </a:txBody>
                  <a:tcPr marL="14400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smtClean="0"/>
                        <a:t>所有被访问过的</a:t>
                      </a:r>
                      <a:r>
                        <a:rPr lang="en-US" altLang="zh-CN" sz="1400" smtClean="0"/>
                        <a:t>a</a:t>
                      </a:r>
                      <a:r>
                        <a:rPr lang="zh-CN" altLang="en-US" sz="1400" smtClean="0"/>
                        <a:t>标签</a:t>
                      </a:r>
                      <a:endParaRPr lang="zh-CN" altLang="en-US" sz="1400"/>
                    </a:p>
                  </a:txBody>
                  <a:tcPr marL="14400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 vMerge="1"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华文细黑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:active</a:t>
                      </a:r>
                      <a:endParaRPr lang="zh-CN" altLang="en-US" sz="1400"/>
                    </a:p>
                  </a:txBody>
                  <a:tcPr marL="14400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smtClean="0"/>
                        <a:t>所有活动的链接（正在访问）</a:t>
                      </a:r>
                      <a:endParaRPr lang="zh-CN" altLang="en-US" sz="1400"/>
                    </a:p>
                  </a:txBody>
                  <a:tcPr marL="14400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 vMerge="1"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华文细黑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:hover</a:t>
                      </a:r>
                      <a:endParaRPr lang="zh-CN" altLang="en-US" sz="1400"/>
                    </a:p>
                  </a:txBody>
                  <a:tcPr marL="14400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smtClean="0"/>
                        <a:t>当前指针放到某个元素上</a:t>
                      </a:r>
                      <a:endParaRPr lang="zh-CN" altLang="en-US" sz="1400"/>
                    </a:p>
                  </a:txBody>
                  <a:tcPr marL="14400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200" smtClean="0">
                <a:solidFill>
                  <a:schemeClr val="tx1"/>
                </a:solidFill>
              </a:rPr>
              <a:t>3.4CSS</a:t>
            </a:r>
            <a:r>
              <a:rPr kumimoji="1" lang="zh-CN" altLang="en-US" sz="3200" smtClean="0">
                <a:solidFill>
                  <a:schemeClr val="tx1"/>
                </a:solidFill>
              </a:rPr>
              <a:t>选择器和优先级</a:t>
            </a:r>
            <a:endParaRPr lang="zh-CN" altLang="en-US" sz="320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398721"/>
          </a:xfrm>
        </p:spPr>
        <p:txBody>
          <a:bodyPr>
            <a:normAutofit/>
          </a:bodyPr>
          <a:lstStyle/>
          <a:p>
            <a:r>
              <a:rPr lang="en-US" altLang="zh-CN" sz="2000" smtClean="0"/>
              <a:t>css</a:t>
            </a:r>
            <a:r>
              <a:rPr lang="zh-CN" altLang="en-US" sz="2000" smtClean="0"/>
              <a:t>中常用的选择器：</a:t>
            </a:r>
            <a:endParaRPr lang="zh-CN" altLang="en-US" sz="2000"/>
          </a:p>
        </p:txBody>
      </p:sp>
      <p:graphicFrame>
        <p:nvGraphicFramePr>
          <p:cNvPr id="4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608993416"/>
              </p:ext>
            </p:extLst>
          </p:nvPr>
        </p:nvGraphicFramePr>
        <p:xfrm>
          <a:off x="929669" y="2081117"/>
          <a:ext cx="7847012" cy="2204405"/>
        </p:xfrm>
        <a:graphic>
          <a:graphicData uri="http://schemas.openxmlformats.org/drawingml/2006/table">
            <a:tbl>
              <a:tblPr/>
              <a:tblGrid>
                <a:gridCol w="865187"/>
                <a:gridCol w="2609850"/>
                <a:gridCol w="4371975"/>
              </a:tblGrid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华文细黑" charset="0"/>
                        </a:rPr>
                        <a:t>类型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华文细黑" charset="0"/>
                        </a:rPr>
                        <a:t>写法</a:t>
                      </a:r>
                      <a:endParaRPr kumimoji="0" lang="zh-CN" altLang="en-GB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华文细黑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华文细黑" charset="0"/>
                        </a:rPr>
                        <a:t>意义</a:t>
                      </a:r>
                      <a:endParaRPr kumimoji="0" lang="zh-CN" altLang="en-GB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华文细黑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74638">
                <a:tc rowSpan="6"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华文细黑" charset="0"/>
                        </a:rPr>
                        <a:t>伪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华文细黑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华文细黑" charset="0"/>
                        </a:rPr>
                        <a:t>类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华文细黑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华文细黑" charset="0"/>
                        </a:rPr>
                        <a:t>选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华文细黑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华文细黑" charset="0"/>
                        </a:rPr>
                        <a:t>择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华文细黑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华文细黑" charset="0"/>
                        </a:rPr>
                        <a:t>器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华文细黑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smtClean="0"/>
                        <a:t>input:checked</a:t>
                      </a:r>
                      <a:endParaRPr lang="zh-CN" altLang="en-US" sz="1400" smtClean="0"/>
                    </a:p>
                  </a:txBody>
                  <a:tcPr marL="14400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smtClean="0"/>
                        <a:t>选中的按钮，常用于表单按钮</a:t>
                      </a:r>
                      <a:endParaRPr lang="zh-CN" altLang="en-US" sz="1400"/>
                    </a:p>
                  </a:txBody>
                  <a:tcPr marL="14400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 vMerge="1"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华文细黑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smtClean="0">
                          <a:solidFill>
                            <a:srgbClr val="00B050"/>
                          </a:solidFill>
                        </a:rPr>
                        <a:t>p:before</a:t>
                      </a:r>
                      <a:endParaRPr lang="zh-CN" altLang="en-US" sz="1400">
                        <a:solidFill>
                          <a:srgbClr val="00B050"/>
                        </a:solidFill>
                      </a:endParaRPr>
                    </a:p>
                  </a:txBody>
                  <a:tcPr marL="14400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smtClean="0">
                          <a:solidFill>
                            <a:srgbClr val="00B050"/>
                          </a:solidFill>
                        </a:rPr>
                        <a:t>在</a:t>
                      </a:r>
                      <a:r>
                        <a:rPr lang="en-US" altLang="zh-CN" sz="1400" smtClean="0">
                          <a:solidFill>
                            <a:srgbClr val="00B050"/>
                          </a:solidFill>
                        </a:rPr>
                        <a:t>p</a:t>
                      </a:r>
                      <a:r>
                        <a:rPr lang="zh-CN" altLang="en-US" sz="1400" smtClean="0">
                          <a:solidFill>
                            <a:srgbClr val="00B050"/>
                          </a:solidFill>
                        </a:rPr>
                        <a:t>标签的内容前面插入的内容</a:t>
                      </a:r>
                      <a:endParaRPr lang="zh-CN" altLang="en-US" sz="1400">
                        <a:solidFill>
                          <a:srgbClr val="00B050"/>
                        </a:solidFill>
                      </a:endParaRPr>
                    </a:p>
                  </a:txBody>
                  <a:tcPr marL="14400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 vMerge="1"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华文细黑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smtClean="0">
                          <a:solidFill>
                            <a:srgbClr val="00B050"/>
                          </a:solidFill>
                        </a:rPr>
                        <a:t>p:after</a:t>
                      </a:r>
                      <a:endParaRPr lang="zh-CN" altLang="en-US" sz="1400">
                        <a:solidFill>
                          <a:srgbClr val="00B050"/>
                        </a:solidFill>
                      </a:endParaRPr>
                    </a:p>
                  </a:txBody>
                  <a:tcPr marL="14400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smtClean="0">
                          <a:solidFill>
                            <a:srgbClr val="00B050"/>
                          </a:solidFill>
                        </a:rPr>
                        <a:t>在</a:t>
                      </a:r>
                      <a:r>
                        <a:rPr lang="en-US" altLang="zh-CN" sz="1400" smtClean="0">
                          <a:solidFill>
                            <a:srgbClr val="00B050"/>
                          </a:solidFill>
                        </a:rPr>
                        <a:t>p</a:t>
                      </a:r>
                      <a:r>
                        <a:rPr lang="zh-CN" altLang="en-US" sz="1400" smtClean="0">
                          <a:solidFill>
                            <a:srgbClr val="00B050"/>
                          </a:solidFill>
                        </a:rPr>
                        <a:t>标签的内容后面插入的内容</a:t>
                      </a:r>
                      <a:endParaRPr lang="zh-CN" altLang="en-US" sz="1400">
                        <a:solidFill>
                          <a:srgbClr val="00B050"/>
                        </a:solidFill>
                      </a:endParaRPr>
                    </a:p>
                  </a:txBody>
                  <a:tcPr marL="14400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 vMerge="1"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华文细黑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smtClean="0">
                          <a:solidFill>
                            <a:srgbClr val="00B050"/>
                          </a:solidFill>
                        </a:rPr>
                        <a:t>p:first-letter</a:t>
                      </a:r>
                      <a:endParaRPr lang="zh-CN" altLang="en-US" sz="1400">
                        <a:solidFill>
                          <a:srgbClr val="00B050"/>
                        </a:solidFill>
                      </a:endParaRPr>
                    </a:p>
                  </a:txBody>
                  <a:tcPr marL="14400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smtClean="0">
                          <a:solidFill>
                            <a:srgbClr val="00B050"/>
                          </a:solidFill>
                        </a:rPr>
                        <a:t>P</a:t>
                      </a:r>
                      <a:r>
                        <a:rPr lang="zh-CN" altLang="en-US" sz="1400" smtClean="0">
                          <a:solidFill>
                            <a:srgbClr val="00B050"/>
                          </a:solidFill>
                        </a:rPr>
                        <a:t>标签中，第一个字（母）</a:t>
                      </a:r>
                      <a:endParaRPr lang="zh-CN" altLang="en-US" sz="1400">
                        <a:solidFill>
                          <a:srgbClr val="00B050"/>
                        </a:solidFill>
                      </a:endParaRPr>
                    </a:p>
                  </a:txBody>
                  <a:tcPr marL="14400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 vMerge="1"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华文细黑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smtClean="0">
                          <a:solidFill>
                            <a:srgbClr val="00B050"/>
                          </a:solidFill>
                        </a:rPr>
                        <a:t>p:nth-of-type(2)</a:t>
                      </a:r>
                      <a:endParaRPr lang="zh-CN" altLang="en-US" sz="1400">
                        <a:solidFill>
                          <a:srgbClr val="00B050"/>
                        </a:solidFill>
                      </a:endParaRPr>
                    </a:p>
                  </a:txBody>
                  <a:tcPr marL="14400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smtClean="0">
                          <a:solidFill>
                            <a:srgbClr val="00B050"/>
                          </a:solidFill>
                        </a:rPr>
                        <a:t>选择所有</a:t>
                      </a:r>
                      <a:r>
                        <a:rPr lang="en-US" altLang="zh-CN" sz="1400" smtClean="0">
                          <a:solidFill>
                            <a:srgbClr val="00B050"/>
                          </a:solidFill>
                        </a:rPr>
                        <a:t>p</a:t>
                      </a:r>
                      <a:r>
                        <a:rPr lang="zh-CN" altLang="en-US" sz="1400" smtClean="0">
                          <a:solidFill>
                            <a:srgbClr val="00B050"/>
                          </a:solidFill>
                        </a:rPr>
                        <a:t>标签的父元素下第二个同类型的元素（</a:t>
                      </a:r>
                      <a:r>
                        <a:rPr lang="en-US" altLang="zh-CN" sz="1400" smtClean="0">
                          <a:solidFill>
                            <a:srgbClr val="00B050"/>
                          </a:solidFill>
                        </a:rPr>
                        <a:t>p</a:t>
                      </a:r>
                      <a:r>
                        <a:rPr lang="zh-CN" altLang="en-US" sz="1400" smtClean="0">
                          <a:solidFill>
                            <a:srgbClr val="00B050"/>
                          </a:solidFill>
                        </a:rPr>
                        <a:t>），从第一个子元素开始计数，下标从</a:t>
                      </a:r>
                      <a:r>
                        <a:rPr lang="en-US" altLang="zh-CN" sz="1400" smtClean="0">
                          <a:solidFill>
                            <a:srgbClr val="00B050"/>
                          </a:solidFill>
                        </a:rPr>
                        <a:t>1</a:t>
                      </a:r>
                      <a:r>
                        <a:rPr lang="zh-CN" altLang="en-US" sz="1400" smtClean="0">
                          <a:solidFill>
                            <a:srgbClr val="00B050"/>
                          </a:solidFill>
                        </a:rPr>
                        <a:t>开始</a:t>
                      </a:r>
                      <a:endParaRPr lang="zh-CN" altLang="en-US" sz="1400">
                        <a:solidFill>
                          <a:srgbClr val="00B050"/>
                        </a:solidFill>
                      </a:endParaRPr>
                    </a:p>
                  </a:txBody>
                  <a:tcPr marL="14400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 vMerge="1"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华文细黑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smtClean="0">
                          <a:solidFill>
                            <a:srgbClr val="00B050"/>
                          </a:solidFill>
                        </a:rPr>
                        <a:t>p:nth-last-of-type(2)</a:t>
                      </a:r>
                      <a:endParaRPr lang="zh-CN" altLang="en-US" sz="1400">
                        <a:solidFill>
                          <a:srgbClr val="00B050"/>
                        </a:solidFill>
                      </a:endParaRPr>
                    </a:p>
                  </a:txBody>
                  <a:tcPr marL="14400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rgbClr val="00B050"/>
                          </a:solidFill>
                        </a:rPr>
                        <a:t>选择所有</a:t>
                      </a:r>
                      <a:r>
                        <a:rPr lang="en-US" altLang="zh-CN" sz="1400" dirty="0" smtClean="0">
                          <a:solidFill>
                            <a:srgbClr val="00B050"/>
                          </a:solidFill>
                        </a:rPr>
                        <a:t>p</a:t>
                      </a:r>
                      <a:r>
                        <a:rPr lang="zh-CN" altLang="en-US" sz="1400" dirty="0" smtClean="0">
                          <a:solidFill>
                            <a:srgbClr val="00B050"/>
                          </a:solidFill>
                        </a:rPr>
                        <a:t>标签的父元素下倒数第二个同类型的元素（</a:t>
                      </a:r>
                      <a:r>
                        <a:rPr lang="en-US" altLang="zh-CN" sz="1400" dirty="0" smtClean="0">
                          <a:solidFill>
                            <a:srgbClr val="00B050"/>
                          </a:solidFill>
                        </a:rPr>
                        <a:t>p</a:t>
                      </a:r>
                      <a:r>
                        <a:rPr lang="zh-CN" altLang="en-US" sz="1400" dirty="0" smtClean="0">
                          <a:solidFill>
                            <a:srgbClr val="00B050"/>
                          </a:solidFill>
                        </a:rPr>
                        <a:t>）</a:t>
                      </a:r>
                      <a:r>
                        <a:rPr lang="en-US" altLang="zh-CN" sz="1400" dirty="0" smtClean="0">
                          <a:solidFill>
                            <a:srgbClr val="00B050"/>
                          </a:solidFill>
                        </a:rPr>
                        <a:t>,</a:t>
                      </a:r>
                      <a:r>
                        <a:rPr lang="zh-CN" altLang="en-US" sz="1400" dirty="0" smtClean="0">
                          <a:solidFill>
                            <a:srgbClr val="00B050"/>
                          </a:solidFill>
                        </a:rPr>
                        <a:t>计数同上</a:t>
                      </a:r>
                      <a:endParaRPr lang="zh-CN" altLang="en-US" sz="1400" dirty="0">
                        <a:solidFill>
                          <a:srgbClr val="00B050"/>
                        </a:solidFill>
                      </a:endParaRPr>
                    </a:p>
                  </a:txBody>
                  <a:tcPr marL="14400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29669" y="5025769"/>
            <a:ext cx="19861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示例（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-selector/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200" smtClean="0">
                <a:solidFill>
                  <a:schemeClr val="tx1"/>
                </a:solidFill>
              </a:rPr>
              <a:t>3.4CSS</a:t>
            </a:r>
            <a:r>
              <a:rPr kumimoji="1" lang="zh-CN" altLang="en-US" sz="3200" smtClean="0">
                <a:solidFill>
                  <a:schemeClr val="tx1"/>
                </a:solidFill>
              </a:rPr>
              <a:t>选择器和优先级</a:t>
            </a:r>
            <a:endParaRPr kumimoji="1" lang="en-US" altLang="zh-CN" sz="3200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12648" y="1791912"/>
            <a:ext cx="8153400" cy="4495800"/>
          </a:xfrm>
        </p:spPr>
        <p:txBody>
          <a:bodyPr>
            <a:normAutofit/>
          </a:bodyPr>
          <a:lstStyle/>
          <a:p>
            <a:r>
              <a:rPr kumimoji="1" lang="zh-CN" altLang="en-US" sz="1600" dirty="0" smtClean="0"/>
              <a:t>组合选择器，比如我们现在有两个</a:t>
            </a:r>
            <a:r>
              <a:rPr kumimoji="1" lang="en-US" altLang="zh-CN" sz="1600" dirty="0" smtClean="0"/>
              <a:t>class</a:t>
            </a:r>
            <a:r>
              <a:rPr kumimoji="1" lang="zh-CN" altLang="en-US" sz="1600" dirty="0" smtClean="0"/>
              <a:t>选择器，一个</a:t>
            </a:r>
            <a:r>
              <a:rPr kumimoji="1" lang="en-US" altLang="zh-CN" sz="1600" dirty="0" smtClean="0"/>
              <a:t>.class1</a:t>
            </a:r>
            <a:r>
              <a:rPr kumimoji="1" lang="zh-CN" altLang="en-US" sz="1600" dirty="0" smtClean="0"/>
              <a:t>，一个</a:t>
            </a:r>
            <a:r>
              <a:rPr kumimoji="1" lang="en-US" altLang="zh-CN" sz="1600" dirty="0" smtClean="0"/>
              <a:t>.class2</a:t>
            </a:r>
            <a:r>
              <a:rPr kumimoji="1" lang="zh-CN" altLang="en-US" sz="1600" dirty="0" smtClean="0"/>
              <a:t>，他们需要一个相同的样式，选择器就可以写成：</a:t>
            </a:r>
            <a:r>
              <a:rPr kumimoji="1" lang="en-US" altLang="zh-CN" sz="1600" dirty="0" smtClean="0"/>
              <a:t>.class1,class2</a:t>
            </a:r>
            <a:r>
              <a:rPr kumimoji="1" lang="zh-CN" altLang="en-US" sz="1600" dirty="0" smtClean="0"/>
              <a:t>，中间用逗号分隔。</a:t>
            </a:r>
            <a:endParaRPr kumimoji="1" lang="en-US" altLang="zh-CN" sz="1600" dirty="0" smtClean="0"/>
          </a:p>
          <a:p>
            <a:endParaRPr kumimoji="1" lang="en-US" altLang="zh-CN" sz="1600" dirty="0" smtClean="0"/>
          </a:p>
          <a:p>
            <a:endParaRPr kumimoji="1" lang="en-US" altLang="zh-CN" sz="1600" dirty="0" smtClean="0"/>
          </a:p>
          <a:p>
            <a:endParaRPr kumimoji="1" lang="en-US" altLang="zh-CN" sz="1600" dirty="0" smtClean="0"/>
          </a:p>
          <a:p>
            <a:endParaRPr kumimoji="1" lang="en-US" altLang="zh-CN" sz="1600" dirty="0" smtClean="0"/>
          </a:p>
          <a:p>
            <a:endParaRPr kumimoji="1" lang="en-US" altLang="zh-CN" sz="1600" dirty="0"/>
          </a:p>
          <a:p>
            <a:endParaRPr kumimoji="1" lang="en-US" altLang="zh-CN" sz="1600" dirty="0" smtClean="0"/>
          </a:p>
          <a:p>
            <a:r>
              <a:rPr kumimoji="1" lang="en-US" altLang="zh-CN" sz="1600" dirty="0" err="1" smtClean="0"/>
              <a:t>css</a:t>
            </a:r>
            <a:r>
              <a:rPr kumimoji="1" lang="zh-CN" altLang="en-US" sz="1600" dirty="0" smtClean="0"/>
              <a:t>中有一个权重的概念，给不同的的选择器加上不同的权重，通过上图可以看到，行内样式的权重是最高的，</a:t>
            </a:r>
            <a:r>
              <a:rPr kumimoji="1" lang="en-US" altLang="zh-CN" sz="1600" dirty="0" smtClean="0"/>
              <a:t>id</a:t>
            </a:r>
            <a:r>
              <a:rPr kumimoji="1" lang="zh-CN" altLang="en-US" sz="1600" dirty="0" smtClean="0"/>
              <a:t>次之，接下来是</a:t>
            </a:r>
            <a:r>
              <a:rPr kumimoji="1" lang="en-US" altLang="zh-CN" sz="1600" dirty="0" smtClean="0"/>
              <a:t>class</a:t>
            </a:r>
            <a:r>
              <a:rPr kumimoji="1" lang="zh-CN" altLang="en-US" sz="1600" dirty="0" smtClean="0"/>
              <a:t>、伪类、属性选择器，最后是标签选择器，且该权重会根据具体的写法进行类型累加，这样就形成了优先级的概念。</a:t>
            </a:r>
            <a:endParaRPr kumimoji="1" lang="en-US" altLang="zh-CN" sz="1600" dirty="0" smtClean="0"/>
          </a:p>
          <a:p>
            <a:endParaRPr kumimoji="1" lang="en-US" altLang="zh-CN" sz="1600" dirty="0" smtClean="0"/>
          </a:p>
          <a:p>
            <a:pPr>
              <a:buNone/>
            </a:pPr>
            <a:endParaRPr kumimoji="1" lang="en-US" altLang="zh-CN" sz="1600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7563" y="2509307"/>
            <a:ext cx="5400675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4"/>
          <p:cNvSpPr txBox="1"/>
          <p:nvPr/>
        </p:nvSpPr>
        <p:spPr>
          <a:xfrm>
            <a:off x="817563" y="5688991"/>
            <a:ext cx="19861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示例（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-selector/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2918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mtClean="0">
                <a:solidFill>
                  <a:schemeClr val="tx1"/>
                </a:solidFill>
              </a:rPr>
              <a:t>二、</a:t>
            </a:r>
            <a:r>
              <a:rPr kumimoji="1" lang="en-US" altLang="zh-CN" smtClean="0">
                <a:solidFill>
                  <a:schemeClr val="tx1"/>
                </a:solidFill>
              </a:rPr>
              <a:t>HTML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12648" y="1791912"/>
            <a:ext cx="8153400" cy="4495800"/>
          </a:xfrm>
        </p:spPr>
        <p:txBody>
          <a:bodyPr>
            <a:normAutofit/>
          </a:bodyPr>
          <a:lstStyle/>
          <a:p>
            <a:r>
              <a:rPr kumimoji="1" lang="zh-CN" altLang="en-US" sz="2400" dirty="0" smtClean="0"/>
              <a:t>什么是</a:t>
            </a:r>
            <a:r>
              <a:rPr kumimoji="1" lang="en-US" altLang="zh-CN" sz="2400" dirty="0" smtClean="0"/>
              <a:t>HTML</a:t>
            </a:r>
            <a:r>
              <a:rPr kumimoji="1" lang="zh-CN" altLang="en-US" sz="2400" dirty="0" smtClean="0"/>
              <a:t>和</a:t>
            </a:r>
            <a:r>
              <a:rPr kumimoji="1" lang="en-US" altLang="zh-CN" sz="2400" dirty="0" smtClean="0"/>
              <a:t>HTML</a:t>
            </a:r>
            <a:r>
              <a:rPr kumimoji="1" lang="zh-CN" altLang="en-US" sz="2400" dirty="0" smtClean="0"/>
              <a:t>的基本</a:t>
            </a:r>
            <a:r>
              <a:rPr kumimoji="1" lang="zh-CN" altLang="en-US" sz="2400" smtClean="0"/>
              <a:t>组成</a:t>
            </a:r>
            <a:endParaRPr kumimoji="1" lang="en-US" altLang="zh-CN" sz="2400" dirty="0" smtClean="0"/>
          </a:p>
          <a:p>
            <a:r>
              <a:rPr kumimoji="1" lang="en-US" altLang="zh-CN" sz="2400" smtClean="0"/>
              <a:t>table（Web </a:t>
            </a:r>
            <a:r>
              <a:rPr kumimoji="1" lang="en-US" altLang="zh-CN" sz="2400" dirty="0" smtClean="0"/>
              <a:t>1.0</a:t>
            </a:r>
            <a:r>
              <a:rPr kumimoji="1" lang="zh-CN" altLang="en-US" sz="2400" dirty="0" smtClean="0"/>
              <a:t>）</a:t>
            </a:r>
            <a:endParaRPr kumimoji="1" lang="en-US" altLang="zh-CN" sz="2400" dirty="0" smtClean="0"/>
          </a:p>
          <a:p>
            <a:r>
              <a:rPr kumimoji="1" lang="en-US" altLang="zh-CN" sz="2400" smtClean="0"/>
              <a:t>div</a:t>
            </a:r>
            <a:r>
              <a:rPr kumimoji="1" lang="zh-CN" altLang="en-US" sz="2400" dirty="0" smtClean="0"/>
              <a:t>（</a:t>
            </a:r>
            <a:r>
              <a:rPr kumimoji="1" lang="en-US" altLang="zh-CN" sz="2400" dirty="0" smtClean="0"/>
              <a:t>Web 2.0/Web </a:t>
            </a:r>
            <a:r>
              <a:rPr kumimoji="1" lang="en-US" altLang="zh-CN" sz="2400" smtClean="0"/>
              <a:t>3.0</a:t>
            </a:r>
            <a:r>
              <a:rPr kumimoji="1" lang="zh-CN" altLang="en-US" sz="2400" smtClean="0"/>
              <a:t>）</a:t>
            </a:r>
            <a:endParaRPr kumimoji="1" lang="en-US" altLang="zh-CN" sz="2400" smtClean="0"/>
          </a:p>
          <a:p>
            <a:r>
              <a:rPr kumimoji="1" lang="zh-CN" altLang="en-US" sz="2400" smtClean="0"/>
              <a:t>常用标签</a:t>
            </a:r>
            <a:endParaRPr kumimoji="1" lang="en-US" altLang="zh-CN" sz="2400" smtClean="0"/>
          </a:p>
          <a:p>
            <a:r>
              <a:rPr kumimoji="1" lang="zh-CN" altLang="en-US" sz="2400" smtClean="0"/>
              <a:t>表</a:t>
            </a:r>
            <a:r>
              <a:rPr kumimoji="1" lang="zh-CN" altLang="en-US" sz="2400" dirty="0" smtClean="0"/>
              <a:t>单</a:t>
            </a:r>
            <a:endParaRPr kumimoji="1" lang="en-US" altLang="zh-CN" sz="2400" dirty="0" smtClean="0"/>
          </a:p>
          <a:p>
            <a:r>
              <a:rPr kumimoji="1" lang="zh-CN" altLang="en-US" sz="2400" smtClean="0"/>
              <a:t>框架（集合）</a:t>
            </a:r>
            <a:endParaRPr kumimoji="1" lang="en-US" altLang="zh-CN" sz="2400" dirty="0" smtClean="0"/>
          </a:p>
          <a:p>
            <a:r>
              <a:rPr kumimoji="1" lang="zh-CN" altLang="en-US" sz="2400" smtClean="0"/>
              <a:t>列表</a:t>
            </a:r>
            <a:endParaRPr kumimoji="1" lang="en-US" altLang="zh-CN" sz="2400" dirty="0" smtClean="0"/>
          </a:p>
          <a:p>
            <a:r>
              <a:rPr kumimoji="1" lang="zh-CN" altLang="en-US" sz="2400" smtClean="0"/>
              <a:t>行</a:t>
            </a:r>
            <a:r>
              <a:rPr kumimoji="1" lang="zh-CN" altLang="en-US" sz="2400" dirty="0" smtClean="0"/>
              <a:t>内元素和块级</a:t>
            </a:r>
            <a:r>
              <a:rPr kumimoji="1" lang="zh-CN" altLang="en-US" sz="2400" smtClean="0"/>
              <a:t>元素等</a:t>
            </a:r>
            <a:endParaRPr kumimoji="1" lang="en-US" altLang="zh-CN" sz="2400" dirty="0"/>
          </a:p>
          <a:p>
            <a:r>
              <a:rPr kumimoji="1" lang="zh-CN" altLang="en-US" sz="2400" dirty="0" smtClean="0"/>
              <a:t>其他</a:t>
            </a:r>
            <a:endParaRPr kumimoji="1" lang="en-US" altLang="zh-CN" sz="2400" dirty="0" smtClean="0"/>
          </a:p>
          <a:p>
            <a:endParaRPr kumimoji="1" lang="en-US" altLang="zh-CN" sz="2400" dirty="0" smtClean="0"/>
          </a:p>
          <a:p>
            <a:endParaRPr kumimoji="1"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274761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37198" y="1791912"/>
            <a:ext cx="2228850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200" smtClean="0">
                <a:solidFill>
                  <a:schemeClr val="tx1"/>
                </a:solidFill>
              </a:rPr>
              <a:t>3.5CSS</a:t>
            </a:r>
            <a:r>
              <a:rPr kumimoji="1" lang="zh-CN" altLang="en-US" sz="3200" smtClean="0">
                <a:solidFill>
                  <a:schemeClr val="tx1"/>
                </a:solidFill>
              </a:rPr>
              <a:t>（</a:t>
            </a:r>
            <a:r>
              <a:rPr kumimoji="1" lang="en-US" altLang="zh-CN" sz="3200" smtClean="0">
                <a:solidFill>
                  <a:schemeClr val="tx1"/>
                </a:solidFill>
              </a:rPr>
              <a:t>3</a:t>
            </a:r>
            <a:r>
              <a:rPr kumimoji="1" lang="zh-CN" altLang="en-US" sz="3200" smtClean="0">
                <a:solidFill>
                  <a:schemeClr val="tx1"/>
                </a:solidFill>
              </a:rPr>
              <a:t>）盒模型</a:t>
            </a:r>
            <a:endParaRPr kumimoji="1" lang="en-US" altLang="zh-CN" sz="3200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12648" y="1791912"/>
            <a:ext cx="8153400" cy="4495800"/>
          </a:xfrm>
        </p:spPr>
        <p:txBody>
          <a:bodyPr>
            <a:normAutofit/>
          </a:bodyPr>
          <a:lstStyle/>
          <a:p>
            <a:r>
              <a:rPr kumimoji="1" lang="zh-CN" altLang="en-US" sz="2000" smtClean="0"/>
              <a:t>先来看一张图：</a:t>
            </a:r>
            <a:endParaRPr kumimoji="1" lang="en-US" altLang="zh-CN" sz="2000" smtClean="0"/>
          </a:p>
          <a:p>
            <a:r>
              <a:rPr kumimoji="1" lang="zh-CN" altLang="en-US" sz="1400" smtClean="0"/>
              <a:t>这是一个标准的</a:t>
            </a:r>
            <a:r>
              <a:rPr kumimoji="1" lang="en-US" altLang="zh-CN" sz="1400" smtClean="0"/>
              <a:t>CSS</a:t>
            </a:r>
            <a:r>
              <a:rPr kumimoji="1" lang="zh-CN" altLang="en-US" sz="1400" smtClean="0"/>
              <a:t>盒模型，我们可以看到，在这个盒模型中，                               </a:t>
            </a:r>
            <a:r>
              <a:rPr kumimoji="1" lang="en-US" altLang="zh-CN" sz="1400" smtClean="0"/>
              <a:t/>
            </a:r>
            <a:br>
              <a:rPr kumimoji="1" lang="en-US" altLang="zh-CN" sz="1400" smtClean="0"/>
            </a:br>
            <a:r>
              <a:rPr kumimoji="1" lang="zh-CN" altLang="en-US" sz="1400" smtClean="0"/>
              <a:t>包含了元素自身的宽高，内补丁</a:t>
            </a:r>
            <a:r>
              <a:rPr kumimoji="1" lang="en-US" altLang="zh-CN" sz="1400" smtClean="0"/>
              <a:t>padding</a:t>
            </a:r>
            <a:r>
              <a:rPr kumimoji="1" lang="zh-CN" altLang="en-US" sz="1400" smtClean="0"/>
              <a:t>，边框</a:t>
            </a:r>
            <a:r>
              <a:rPr kumimoji="1" lang="en-US" altLang="zh-CN" sz="1400" smtClean="0"/>
              <a:t>border</a:t>
            </a:r>
            <a:r>
              <a:rPr kumimoji="1" lang="zh-CN" altLang="en-US" sz="1400" smtClean="0"/>
              <a:t>，外补                                   </a:t>
            </a:r>
            <a:r>
              <a:rPr kumimoji="1" lang="en-US" altLang="zh-CN" sz="1400" smtClean="0"/>
              <a:t/>
            </a:r>
            <a:br>
              <a:rPr kumimoji="1" lang="en-US" altLang="zh-CN" sz="1400" smtClean="0"/>
            </a:br>
            <a:r>
              <a:rPr kumimoji="1" lang="zh-CN" altLang="en-US" sz="1400" smtClean="0"/>
              <a:t>丁</a:t>
            </a:r>
            <a:r>
              <a:rPr kumimoji="1" lang="en-US" altLang="zh-CN" sz="1400" smtClean="0"/>
              <a:t>margin</a:t>
            </a:r>
            <a:r>
              <a:rPr kumimoji="1" lang="zh-CN" altLang="en-US" sz="1400" smtClean="0"/>
              <a:t>，内外补丁和边框都有四个方向，没有指定就是</a:t>
            </a:r>
            <a:r>
              <a:rPr kumimoji="1" lang="en-US" altLang="zh-CN" sz="1400" smtClean="0"/>
              <a:t>4</a:t>
            </a:r>
            <a:r>
              <a:rPr kumimoji="1" lang="zh-CN" altLang="en-US" sz="1400" smtClean="0"/>
              <a:t>个                                 </a:t>
            </a:r>
            <a:r>
              <a:rPr kumimoji="1" lang="en-US" altLang="zh-CN" sz="1400" smtClean="0"/>
              <a:t/>
            </a:r>
            <a:br>
              <a:rPr kumimoji="1" lang="en-US" altLang="zh-CN" sz="1400" smtClean="0"/>
            </a:br>
            <a:r>
              <a:rPr kumimoji="1" lang="zh-CN" altLang="en-US" sz="1400" smtClean="0"/>
              <a:t>方向都有。</a:t>
            </a:r>
            <a:endParaRPr kumimoji="1" lang="en-US" altLang="zh-CN" sz="1400" smtClean="0"/>
          </a:p>
          <a:p>
            <a:r>
              <a:rPr kumimoji="1" lang="zh-CN" altLang="en-US" sz="1400" smtClean="0"/>
              <a:t>可以把</a:t>
            </a:r>
            <a:r>
              <a:rPr kumimoji="1" lang="en-US" altLang="zh-CN" sz="1400" smtClean="0"/>
              <a:t>CSS</a:t>
            </a:r>
            <a:r>
              <a:rPr kumimoji="1" lang="zh-CN" altLang="en-US" sz="1400" smtClean="0"/>
              <a:t>盒模型想象成一个个装货的箱子。</a:t>
            </a:r>
            <a:endParaRPr kumimoji="1" lang="en-US" altLang="zh-CN" sz="1400" smtClean="0"/>
          </a:p>
          <a:p>
            <a:r>
              <a:rPr kumimoji="1" lang="zh-CN" altLang="en-US" sz="1400" smtClean="0"/>
              <a:t>通过上下对比，我们可以把上下关系对应起来：</a:t>
            </a:r>
            <a:endParaRPr kumimoji="1" lang="en-US" altLang="zh-CN" sz="1400" smtClean="0"/>
          </a:p>
          <a:p>
            <a:r>
              <a:rPr kumimoji="1" lang="en-US" altLang="zh-CN" sz="1400" smtClean="0"/>
              <a:t>mrgin -&gt; </a:t>
            </a:r>
            <a:r>
              <a:rPr kumimoji="1" lang="zh-CN" altLang="en-US" sz="1400" smtClean="0"/>
              <a:t>集装箱之间的距离</a:t>
            </a:r>
            <a:endParaRPr kumimoji="1" lang="en-US" altLang="zh-CN" sz="1400" smtClean="0"/>
          </a:p>
          <a:p>
            <a:r>
              <a:rPr kumimoji="1" lang="en-US" altLang="zh-CN" sz="1400" smtClean="0"/>
              <a:t>border -&gt; </a:t>
            </a:r>
            <a:r>
              <a:rPr kumimoji="1" lang="zh-CN" altLang="en-US" sz="1400" smtClean="0"/>
              <a:t>货箱本身的厚度</a:t>
            </a:r>
            <a:endParaRPr kumimoji="1" lang="en-US" altLang="zh-CN" sz="1400" smtClean="0"/>
          </a:p>
          <a:p>
            <a:r>
              <a:rPr kumimoji="1" lang="en-US" altLang="zh-CN" sz="1400" smtClean="0"/>
              <a:t>padding -&gt; </a:t>
            </a:r>
            <a:r>
              <a:rPr kumimoji="1" lang="zh-CN" altLang="en-US" sz="1400" smtClean="0"/>
              <a:t>所垫的泡沫</a:t>
            </a:r>
            <a:endParaRPr kumimoji="1" lang="en-US" altLang="zh-CN" sz="1400" smtClean="0"/>
          </a:p>
          <a:p>
            <a:r>
              <a:rPr kumimoji="1" lang="en-US" altLang="zh-CN" sz="1400" smtClean="0"/>
              <a:t>width</a:t>
            </a:r>
            <a:r>
              <a:rPr kumimoji="1" lang="zh-CN" altLang="en-US" sz="1400" smtClean="0"/>
              <a:t>，</a:t>
            </a:r>
            <a:r>
              <a:rPr kumimoji="1" lang="en-US" altLang="zh-CN" sz="1400" smtClean="0"/>
              <a:t>height -&gt; </a:t>
            </a:r>
            <a:r>
              <a:rPr kumimoji="1" lang="zh-CN" altLang="en-US" sz="1400" smtClean="0"/>
              <a:t>货物本身的大小</a:t>
            </a:r>
            <a:endParaRPr kumimoji="1" lang="en-US" altLang="zh-CN" sz="1400" smtClean="0"/>
          </a:p>
          <a:p>
            <a:endParaRPr kumimoji="1" lang="en-US" altLang="zh-CN" sz="1400" smtClean="0"/>
          </a:p>
          <a:p>
            <a:r>
              <a:rPr kumimoji="1" lang="zh-CN" altLang="en-US" sz="1400" smtClean="0"/>
              <a:t>那么问题来了，对于一个标准盒模型，怎么计算它的实际大小（所占</a:t>
            </a:r>
            <a:r>
              <a:rPr kumimoji="1" lang="en-US" altLang="zh-CN" sz="1400" smtClean="0"/>
              <a:t/>
            </a:r>
            <a:br>
              <a:rPr kumimoji="1" lang="en-US" altLang="zh-CN" sz="1400" smtClean="0"/>
            </a:br>
            <a:r>
              <a:rPr kumimoji="1" lang="zh-CN" altLang="en-US" sz="1400" smtClean="0"/>
              <a:t>空间）？</a:t>
            </a:r>
            <a:endParaRPr kumimoji="1" lang="en-US" altLang="zh-CN" sz="1400" smtClean="0"/>
          </a:p>
        </p:txBody>
      </p:sp>
      <p:pic>
        <p:nvPicPr>
          <p:cNvPr id="6" name="图片 5" descr="QQ截图20150702181350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452134" y="4095193"/>
            <a:ext cx="2427990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2918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200" smtClean="0">
                <a:solidFill>
                  <a:schemeClr val="tx1"/>
                </a:solidFill>
              </a:rPr>
              <a:t>3.5CSS</a:t>
            </a:r>
            <a:r>
              <a:rPr kumimoji="1" lang="zh-CN" altLang="en-US" sz="3200" smtClean="0">
                <a:solidFill>
                  <a:schemeClr val="tx1"/>
                </a:solidFill>
              </a:rPr>
              <a:t>（</a:t>
            </a:r>
            <a:r>
              <a:rPr kumimoji="1" lang="en-US" altLang="zh-CN" sz="3200" smtClean="0">
                <a:solidFill>
                  <a:schemeClr val="tx1"/>
                </a:solidFill>
              </a:rPr>
              <a:t>3</a:t>
            </a:r>
            <a:r>
              <a:rPr kumimoji="1" lang="zh-CN" altLang="en-US" sz="3200" smtClean="0">
                <a:solidFill>
                  <a:schemeClr val="tx1"/>
                </a:solidFill>
              </a:rPr>
              <a:t>）盒模型</a:t>
            </a:r>
            <a:endParaRPr kumimoji="1" lang="en-US" altLang="zh-CN" sz="3200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12648" y="1791912"/>
            <a:ext cx="8153400" cy="4495800"/>
          </a:xfrm>
        </p:spPr>
        <p:txBody>
          <a:bodyPr>
            <a:normAutofit/>
          </a:bodyPr>
          <a:lstStyle/>
          <a:p>
            <a:r>
              <a:rPr kumimoji="1" lang="zh-CN" altLang="en-US" sz="2000" dirty="0" smtClean="0"/>
              <a:t>再看一下</a:t>
            </a:r>
            <a:r>
              <a:rPr kumimoji="1" lang="en-US" altLang="zh-CN" sz="2000" dirty="0" smtClean="0"/>
              <a:t>IE</a:t>
            </a:r>
            <a:r>
              <a:rPr kumimoji="1" lang="zh-CN" altLang="en-US" sz="2000" dirty="0" smtClean="0"/>
              <a:t>的盒模型</a:t>
            </a:r>
            <a:endParaRPr kumimoji="1" lang="en-US" altLang="zh-CN" sz="2000" dirty="0" smtClean="0"/>
          </a:p>
          <a:p>
            <a:pPr>
              <a:buNone/>
            </a:pPr>
            <a:endParaRPr kumimoji="1" lang="en-US" altLang="zh-CN" sz="1600" dirty="0" smtClean="0"/>
          </a:p>
          <a:p>
            <a:endParaRPr kumimoji="1" lang="en-US" altLang="zh-CN" sz="1600" dirty="0" smtClean="0"/>
          </a:p>
          <a:p>
            <a:endParaRPr kumimoji="1" lang="en-US" altLang="zh-CN" sz="1600" dirty="0" smtClean="0"/>
          </a:p>
          <a:p>
            <a:endParaRPr kumimoji="1" lang="en-US" altLang="zh-CN" sz="1600" dirty="0" smtClean="0"/>
          </a:p>
          <a:p>
            <a:endParaRPr kumimoji="1" lang="en-US" altLang="zh-CN" sz="1600" dirty="0" smtClean="0"/>
          </a:p>
          <a:p>
            <a:endParaRPr kumimoji="1" lang="en-US" altLang="zh-CN" sz="1600" dirty="0" smtClean="0"/>
          </a:p>
          <a:p>
            <a:endParaRPr kumimoji="1" lang="en-US" altLang="zh-CN" sz="1600" dirty="0" smtClean="0"/>
          </a:p>
          <a:p>
            <a:r>
              <a:rPr kumimoji="1" lang="zh-CN" altLang="en-US" sz="1400" dirty="0" smtClean="0"/>
              <a:t>这主要是旧版</a:t>
            </a:r>
            <a:r>
              <a:rPr kumimoji="1" lang="en-US" altLang="zh-CN" sz="1400" dirty="0" smtClean="0"/>
              <a:t>IE</a:t>
            </a:r>
            <a:r>
              <a:rPr kumimoji="1" lang="zh-CN" altLang="en-US" sz="1400" dirty="0" smtClean="0"/>
              <a:t>（</a:t>
            </a:r>
            <a:r>
              <a:rPr kumimoji="1" lang="en-US" altLang="zh-CN" sz="1400" dirty="0" smtClean="0"/>
              <a:t>IE7</a:t>
            </a:r>
            <a:r>
              <a:rPr kumimoji="1" lang="zh-CN" altLang="en-US" sz="1400" dirty="0" smtClean="0"/>
              <a:t>以下）浏览器的一个问题，两者的区别在于宽高的计算上，标准的盒模型是实际宽度 </a:t>
            </a:r>
            <a:r>
              <a:rPr kumimoji="1" lang="en-US" altLang="zh-CN" sz="1400" dirty="0" smtClean="0"/>
              <a:t>= width + padding + border + margin</a:t>
            </a:r>
            <a:r>
              <a:rPr kumimoji="1" lang="zh-CN" altLang="en-US" sz="1400" dirty="0" smtClean="0"/>
              <a:t>；而非标准盒模型的计算方式是</a:t>
            </a:r>
            <a:r>
              <a:rPr kumimoji="1" lang="en-US" altLang="zh-CN" sz="1400" dirty="0" smtClean="0"/>
              <a:t>width</a:t>
            </a:r>
            <a:r>
              <a:rPr kumimoji="1" lang="zh-CN" altLang="en-US" sz="1400" dirty="0" smtClean="0"/>
              <a:t>，不包含</a:t>
            </a:r>
            <a:r>
              <a:rPr kumimoji="1" lang="en-US" altLang="zh-CN" sz="1400" dirty="0" smtClean="0"/>
              <a:t>padding</a:t>
            </a:r>
            <a:r>
              <a:rPr kumimoji="1" lang="zh-CN" altLang="en-US" sz="1400" dirty="0" smtClean="0"/>
              <a:t>和</a:t>
            </a:r>
            <a:r>
              <a:rPr kumimoji="1" lang="en-US" altLang="zh-CN" sz="1400" dirty="0" smtClean="0"/>
              <a:t>border</a:t>
            </a:r>
            <a:r>
              <a:rPr kumimoji="1" lang="zh-CN" altLang="en-US" sz="1400" dirty="0" smtClean="0"/>
              <a:t>以及</a:t>
            </a:r>
            <a:r>
              <a:rPr kumimoji="1" lang="en-US" altLang="zh-CN" sz="1400" dirty="0" smtClean="0"/>
              <a:t>margin</a:t>
            </a:r>
            <a:r>
              <a:rPr kumimoji="1" lang="zh-CN" altLang="en-US" sz="1400" dirty="0" smtClean="0"/>
              <a:t>。</a:t>
            </a:r>
            <a:endParaRPr kumimoji="1" lang="en-US" altLang="zh-CN" sz="1400" dirty="0" smtClean="0"/>
          </a:p>
          <a:p>
            <a:pPr>
              <a:buNone/>
            </a:pPr>
            <a:endParaRPr kumimoji="1" lang="en-US" altLang="zh-CN" sz="1600" dirty="0" smtClean="0"/>
          </a:p>
        </p:txBody>
      </p:sp>
      <p:pic>
        <p:nvPicPr>
          <p:cNvPr id="5" name="图片 4" descr="QQ截图20150702183407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60590" y="2055628"/>
            <a:ext cx="2981768" cy="2271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2918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200" smtClean="0">
                <a:solidFill>
                  <a:schemeClr val="tx1"/>
                </a:solidFill>
              </a:rPr>
              <a:t>3.5CSS</a:t>
            </a:r>
            <a:r>
              <a:rPr kumimoji="1" lang="zh-CN" altLang="en-US" sz="3200" smtClean="0">
                <a:solidFill>
                  <a:schemeClr val="tx1"/>
                </a:solidFill>
              </a:rPr>
              <a:t>（</a:t>
            </a:r>
            <a:r>
              <a:rPr kumimoji="1" lang="en-US" altLang="zh-CN" sz="3200" smtClean="0">
                <a:solidFill>
                  <a:schemeClr val="tx1"/>
                </a:solidFill>
              </a:rPr>
              <a:t>3</a:t>
            </a:r>
            <a:r>
              <a:rPr kumimoji="1" lang="zh-CN" altLang="en-US" sz="3200" smtClean="0">
                <a:solidFill>
                  <a:schemeClr val="tx1"/>
                </a:solidFill>
              </a:rPr>
              <a:t>）盒模型</a:t>
            </a:r>
            <a:endParaRPr kumimoji="1" lang="en-US" altLang="zh-CN" sz="3200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12648" y="1791912"/>
            <a:ext cx="8153400" cy="4495800"/>
          </a:xfrm>
        </p:spPr>
        <p:txBody>
          <a:bodyPr>
            <a:normAutofit/>
          </a:bodyPr>
          <a:lstStyle/>
          <a:p>
            <a:r>
              <a:rPr kumimoji="1" lang="en-US" altLang="zh-CN" sz="2000" dirty="0" smtClean="0"/>
              <a:t>CSS3</a:t>
            </a:r>
            <a:r>
              <a:rPr kumimoji="1" lang="zh-CN" altLang="en-US" sz="1600" dirty="0" smtClean="0"/>
              <a:t>中的盒模型</a:t>
            </a:r>
            <a:endParaRPr kumimoji="1" lang="en-US" altLang="zh-CN" sz="1600" dirty="0" smtClean="0"/>
          </a:p>
          <a:p>
            <a:pPr lvl="1"/>
            <a:r>
              <a:rPr kumimoji="1" lang="zh-CN" altLang="en-US" sz="1400" dirty="0" smtClean="0"/>
              <a:t>在</a:t>
            </a:r>
            <a:r>
              <a:rPr kumimoji="1" lang="en-US" altLang="zh-CN" sz="1400" dirty="0" smtClean="0"/>
              <a:t>css3</a:t>
            </a:r>
            <a:r>
              <a:rPr kumimoji="1" lang="zh-CN" altLang="en-US" sz="1400" dirty="0" smtClean="0"/>
              <a:t>中，提供了几个盒模型供我们选择，也称怪异盒模型，这个属性值为</a:t>
            </a:r>
            <a:r>
              <a:rPr kumimoji="1" lang="en-US" altLang="zh-CN" sz="1400" dirty="0" smtClean="0"/>
              <a:t>box-sizing</a:t>
            </a:r>
            <a:r>
              <a:rPr kumimoji="1" lang="zh-CN" altLang="en-US" sz="1400" dirty="0" smtClean="0"/>
              <a:t>，可选值有</a:t>
            </a:r>
            <a:r>
              <a:rPr kumimoji="1" lang="en-US" altLang="zh-CN" sz="1400" dirty="0" smtClean="0"/>
              <a:t>content-box</a:t>
            </a:r>
            <a:r>
              <a:rPr kumimoji="1" lang="zh-CN" altLang="en-US" sz="1400" dirty="0" smtClean="0"/>
              <a:t>（标准）、</a:t>
            </a:r>
            <a:r>
              <a:rPr kumimoji="1" lang="en-US" altLang="zh-CN" sz="1400" dirty="0" smtClean="0"/>
              <a:t>padding-box</a:t>
            </a:r>
            <a:r>
              <a:rPr kumimoji="1" lang="zh-CN" altLang="en-US" sz="1400" dirty="0" smtClean="0"/>
              <a:t>、</a:t>
            </a:r>
            <a:r>
              <a:rPr kumimoji="1" lang="en-US" altLang="zh-CN" sz="1400" dirty="0" smtClean="0"/>
              <a:t>border-box</a:t>
            </a:r>
            <a:r>
              <a:rPr kumimoji="1" lang="zh-CN" altLang="en-US" sz="1400" dirty="0" smtClean="0"/>
              <a:t>。</a:t>
            </a:r>
            <a:endParaRPr kumimoji="1" lang="en-US" altLang="zh-CN" sz="1400" dirty="0" smtClean="0"/>
          </a:p>
          <a:p>
            <a:pPr lvl="1"/>
            <a:r>
              <a:rPr kumimoji="1" lang="en-US" altLang="zh-CN" sz="1400" dirty="0" smtClean="0"/>
              <a:t>padding-box</a:t>
            </a:r>
            <a:r>
              <a:rPr kumimoji="1" lang="zh-CN" altLang="en-US" sz="1400" dirty="0" smtClean="0"/>
              <a:t>：把</a:t>
            </a:r>
            <a:r>
              <a:rPr kumimoji="1" lang="en-US" altLang="zh-CN" sz="1400" dirty="0" smtClean="0"/>
              <a:t>padding</a:t>
            </a:r>
            <a:r>
              <a:rPr kumimoji="1" lang="zh-CN" altLang="en-US" sz="1400" dirty="0" smtClean="0"/>
              <a:t>也算到实际的宽高值中，不是标准的盒模型，只有</a:t>
            </a:r>
            <a:r>
              <a:rPr kumimoji="1" lang="en-US" altLang="zh-CN" sz="1400" dirty="0" err="1" smtClean="0"/>
              <a:t>firefox</a:t>
            </a:r>
            <a:r>
              <a:rPr kumimoji="1" lang="zh-CN" altLang="en-US" sz="1400" dirty="0" smtClean="0"/>
              <a:t>支持该属性值。</a:t>
            </a:r>
            <a:endParaRPr kumimoji="1" lang="en-US" altLang="zh-CN" sz="1400" dirty="0" smtClean="0"/>
          </a:p>
          <a:p>
            <a:pPr lvl="1"/>
            <a:r>
              <a:rPr kumimoji="1" lang="en-US" altLang="zh-CN" sz="1400" dirty="0" smtClean="0"/>
              <a:t>border-box</a:t>
            </a:r>
            <a:r>
              <a:rPr kumimoji="1" lang="zh-CN" altLang="en-US" sz="1400" dirty="0" smtClean="0"/>
              <a:t>：把</a:t>
            </a:r>
            <a:r>
              <a:rPr kumimoji="1" lang="en-US" altLang="zh-CN" sz="1400" dirty="0" smtClean="0"/>
              <a:t>padding</a:t>
            </a:r>
            <a:r>
              <a:rPr kumimoji="1" lang="zh-CN" altLang="en-US" sz="1400" dirty="0" smtClean="0"/>
              <a:t>和</a:t>
            </a:r>
            <a:r>
              <a:rPr kumimoji="1" lang="en-US" altLang="zh-CN" sz="1400" dirty="0" smtClean="0"/>
              <a:t>border</a:t>
            </a:r>
            <a:r>
              <a:rPr kumimoji="1" lang="zh-CN" altLang="en-US" sz="1400" dirty="0" smtClean="0"/>
              <a:t>都算到实际高中去，比如一个</a:t>
            </a:r>
            <a:r>
              <a:rPr kumimoji="1" lang="en-US" altLang="zh-CN" sz="1400" dirty="0" smtClean="0"/>
              <a:t>div</a:t>
            </a:r>
            <a:r>
              <a:rPr kumimoji="1" lang="zh-CN" altLang="en-US" sz="1400" dirty="0" smtClean="0"/>
              <a:t>，它的宽高都是</a:t>
            </a:r>
            <a:r>
              <a:rPr kumimoji="1" lang="en-US" altLang="zh-CN" sz="1400" dirty="0" smtClean="0"/>
              <a:t>300</a:t>
            </a:r>
            <a:r>
              <a:rPr kumimoji="1" lang="zh-CN" altLang="en-US" sz="1400" dirty="0" smtClean="0"/>
              <a:t>，然后四个方向各有</a:t>
            </a:r>
            <a:r>
              <a:rPr kumimoji="1" lang="en-US" altLang="zh-CN" sz="1400" dirty="0" smtClean="0"/>
              <a:t>50px</a:t>
            </a:r>
            <a:r>
              <a:rPr kumimoji="1" lang="zh-CN" altLang="en-US" sz="1400" dirty="0" smtClean="0"/>
              <a:t>的</a:t>
            </a:r>
            <a:r>
              <a:rPr kumimoji="1" lang="en-US" altLang="zh-CN" sz="1400" dirty="0" smtClean="0"/>
              <a:t>padding</a:t>
            </a:r>
            <a:r>
              <a:rPr kumimoji="1" lang="zh-CN" altLang="en-US" sz="1400" dirty="0" smtClean="0"/>
              <a:t>，给它的</a:t>
            </a:r>
            <a:r>
              <a:rPr kumimoji="1" lang="en-US" altLang="zh-CN" sz="1400" dirty="0" smtClean="0"/>
              <a:t>box-sizing</a:t>
            </a:r>
            <a:r>
              <a:rPr kumimoji="1" lang="zh-CN" altLang="en-US" sz="1400" dirty="0" smtClean="0"/>
              <a:t>设定成</a:t>
            </a:r>
            <a:r>
              <a:rPr kumimoji="1" lang="en-US" altLang="zh-CN" sz="1400" dirty="0" smtClean="0"/>
              <a:t>border-box</a:t>
            </a:r>
            <a:r>
              <a:rPr kumimoji="1" lang="zh-CN" altLang="en-US" sz="1400" dirty="0" smtClean="0"/>
              <a:t>以后，它的宽度实际宽高就各减小了</a:t>
            </a:r>
            <a:r>
              <a:rPr kumimoji="1" lang="en-US" altLang="zh-CN" sz="1400" dirty="0" smtClean="0"/>
              <a:t>100px</a:t>
            </a:r>
            <a:r>
              <a:rPr kumimoji="1" lang="zh-CN" altLang="en-US" sz="1400" dirty="0" smtClean="0"/>
              <a:t>，所以在用这个盒模型时，写宽高的时候应该加上边框的宽度和</a:t>
            </a:r>
            <a:r>
              <a:rPr kumimoji="1" lang="en-US" altLang="zh-CN" sz="1400" dirty="0" smtClean="0"/>
              <a:t>padding</a:t>
            </a:r>
            <a:r>
              <a:rPr kumimoji="1" lang="zh-CN" altLang="en-US" sz="1400" dirty="0" smtClean="0"/>
              <a:t>的大小。</a:t>
            </a:r>
            <a:endParaRPr kumimoji="1" lang="en-US" altLang="zh-CN" sz="1400" dirty="0" smtClean="0"/>
          </a:p>
          <a:p>
            <a:pPr lvl="1"/>
            <a:endParaRPr kumimoji="1" lang="en-US" altLang="zh-CN" sz="1400" dirty="0" smtClean="0"/>
          </a:p>
          <a:p>
            <a:pPr lvl="1"/>
            <a:r>
              <a:rPr kumimoji="1" lang="zh-CN" altLang="en-US" sz="1400" dirty="0" smtClean="0"/>
              <a:t>盒模型具体示例（</a:t>
            </a:r>
            <a:r>
              <a:rPr kumimoji="1" lang="en-US" altLang="zh-CN" sz="1400" dirty="0" smtClean="0"/>
              <a:t>box-sizing-1.html</a:t>
            </a:r>
            <a:r>
              <a:rPr kumimoji="1" lang="zh-CN" altLang="en-US" sz="1400" dirty="0" smtClean="0"/>
              <a:t>）</a:t>
            </a:r>
            <a:endParaRPr kumimoji="1" lang="en-US" altLang="zh-CN" sz="1400" dirty="0" smtClean="0"/>
          </a:p>
        </p:txBody>
      </p:sp>
    </p:spTree>
    <p:extLst>
      <p:ext uri="{BB962C8B-B14F-4D97-AF65-F5344CB8AC3E}">
        <p14:creationId xmlns:p14="http://schemas.microsoft.com/office/powerpoint/2010/main" xmlns="" val="92294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200" smtClean="0">
                <a:solidFill>
                  <a:schemeClr val="tx1"/>
                </a:solidFill>
              </a:rPr>
              <a:t>3.6</a:t>
            </a:r>
            <a:r>
              <a:rPr kumimoji="1" lang="zh-CN" altLang="en-US" sz="3200" smtClean="0">
                <a:solidFill>
                  <a:schemeClr val="tx1"/>
                </a:solidFill>
              </a:rPr>
              <a:t>常用的</a:t>
            </a:r>
            <a:r>
              <a:rPr kumimoji="1" lang="en-US" altLang="zh-CN" sz="3200" smtClean="0">
                <a:solidFill>
                  <a:schemeClr val="tx1"/>
                </a:solidFill>
              </a:rPr>
              <a:t>CSS</a:t>
            </a:r>
            <a:r>
              <a:rPr kumimoji="1" lang="zh-CN" altLang="en-US" sz="3200" smtClean="0">
                <a:solidFill>
                  <a:schemeClr val="tx1"/>
                </a:solidFill>
              </a:rPr>
              <a:t>（</a:t>
            </a:r>
            <a:r>
              <a:rPr kumimoji="1" lang="en-US" altLang="zh-CN" sz="3200" smtClean="0">
                <a:solidFill>
                  <a:schemeClr val="tx1"/>
                </a:solidFill>
              </a:rPr>
              <a:t>3</a:t>
            </a:r>
            <a:r>
              <a:rPr kumimoji="1" lang="zh-CN" altLang="en-US" sz="3200" smtClean="0">
                <a:solidFill>
                  <a:schemeClr val="tx1"/>
                </a:solidFill>
              </a:rPr>
              <a:t>）属性</a:t>
            </a:r>
            <a:endParaRPr kumimoji="1" lang="en-US" altLang="zh-CN" sz="3200" dirty="0">
              <a:solidFill>
                <a:schemeClr val="tx1"/>
              </a:solidFill>
            </a:endParaRPr>
          </a:p>
        </p:txBody>
      </p:sp>
      <p:graphicFrame>
        <p:nvGraphicFramePr>
          <p:cNvPr id="4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827728448"/>
              </p:ext>
            </p:extLst>
          </p:nvPr>
        </p:nvGraphicFramePr>
        <p:xfrm>
          <a:off x="611188" y="1683563"/>
          <a:ext cx="7847012" cy="4208907"/>
        </p:xfrm>
        <a:graphic>
          <a:graphicData uri="http://schemas.openxmlformats.org/drawingml/2006/table">
            <a:tbl>
              <a:tblPr/>
              <a:tblGrid>
                <a:gridCol w="865187"/>
                <a:gridCol w="2609850"/>
                <a:gridCol w="4371975"/>
              </a:tblGrid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charset="0"/>
                          <a:cs typeface="华文细黑" charset="0"/>
                        </a:rPr>
                        <a:t>类型</a:t>
                      </a:r>
                    </a:p>
                  </a:txBody>
                  <a:tcPr marL="14400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en-GB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charset="0"/>
                          <a:cs typeface="华文细黑" charset="0"/>
                        </a:rPr>
                        <a:t>CSS</a:t>
                      </a:r>
                      <a:r>
                        <a:rPr kumimoji="0" lang="zh-CN" altLang="en-GB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charset="0"/>
                          <a:cs typeface="华文细黑" charset="0"/>
                        </a:rPr>
                        <a:t>属性</a:t>
                      </a:r>
                    </a:p>
                  </a:txBody>
                  <a:tcPr marL="14400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GB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charset="0"/>
                          <a:cs typeface="华文细黑" charset="0"/>
                        </a:rPr>
                        <a:t>值</a:t>
                      </a:r>
                    </a:p>
                  </a:txBody>
                  <a:tcPr marL="14400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74638">
                <a:tc rowSpan="2"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尺寸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4400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width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4400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宽度，</a:t>
                      </a:r>
                      <a:r>
                        <a:rPr lang="en-US" altLang="zh-CN" sz="1400" dirty="0" err="1" smtClean="0">
                          <a:latin typeface="微软雅黑"/>
                          <a:ea typeface="微软雅黑"/>
                          <a:cs typeface="微软雅黑"/>
                        </a:rPr>
                        <a:t>px</a:t>
                      </a:r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，</a:t>
                      </a:r>
                      <a:r>
                        <a:rPr lang="en-US" altLang="zh-CN" sz="1400" dirty="0" err="1" smtClean="0">
                          <a:latin typeface="微软雅黑"/>
                          <a:ea typeface="微软雅黑"/>
                          <a:cs typeface="微软雅黑"/>
                        </a:rPr>
                        <a:t>em</a:t>
                      </a:r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，百分比，</a:t>
                      </a:r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rem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4400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 vMerge="1"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华文细黑" charset="0"/>
                        <a:cs typeface="华文细黑" charset="0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height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4400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高度，</a:t>
                      </a:r>
                      <a:r>
                        <a:rPr lang="en-US" altLang="zh-CN" sz="1400" dirty="0" err="1" smtClean="0">
                          <a:latin typeface="微软雅黑"/>
                          <a:ea typeface="微软雅黑"/>
                          <a:cs typeface="微软雅黑"/>
                        </a:rPr>
                        <a:t>px</a:t>
                      </a:r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，</a:t>
                      </a:r>
                      <a:r>
                        <a:rPr lang="en-US" altLang="zh-CN" sz="1400" dirty="0" err="1" smtClean="0">
                          <a:latin typeface="微软雅黑"/>
                          <a:ea typeface="微软雅黑"/>
                          <a:cs typeface="微软雅黑"/>
                        </a:rPr>
                        <a:t>em</a:t>
                      </a:r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，百分比，</a:t>
                      </a:r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rem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4400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 rowSpan="5"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背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景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属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性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4400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 smtClean="0">
                          <a:latin typeface="微软雅黑"/>
                          <a:ea typeface="微软雅黑"/>
                          <a:cs typeface="微软雅黑"/>
                        </a:rPr>
                        <a:t>background-image:url</a:t>
                      </a:r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(....)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4400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en-US" sz="1400" dirty="0" err="1" smtClean="0">
                          <a:latin typeface="微软雅黑"/>
                          <a:ea typeface="微软雅黑"/>
                          <a:cs typeface="微软雅黑"/>
                        </a:rPr>
                        <a:t>背景图片，</a:t>
                      </a:r>
                      <a:r>
                        <a:rPr lang="en-US" altLang="en-US" sz="1400" err="1" smtClean="0">
                          <a:latin typeface="微软雅黑"/>
                          <a:ea typeface="微软雅黑"/>
                          <a:cs typeface="微软雅黑"/>
                        </a:rPr>
                        <a:t>url</a:t>
                      </a:r>
                      <a:r>
                        <a:rPr lang="en-US" altLang="en-US" sz="1400" smtClean="0">
                          <a:latin typeface="微软雅黑"/>
                          <a:ea typeface="微软雅黑"/>
                          <a:cs typeface="微软雅黑"/>
                        </a:rPr>
                        <a:t>里面写图片的路径</a:t>
                      </a:r>
                      <a:r>
                        <a:rPr lang="zh-CN" altLang="en-US" sz="1400" smtClean="0">
                          <a:latin typeface="微软雅黑"/>
                          <a:ea typeface="微软雅黑"/>
                          <a:cs typeface="微软雅黑"/>
                        </a:rPr>
                        <a:t>，</a:t>
                      </a:r>
                      <a:r>
                        <a:rPr lang="en-US" altLang="zh-CN" sz="1400" smtClean="0">
                          <a:latin typeface="微软雅黑"/>
                          <a:ea typeface="微软雅黑"/>
                          <a:cs typeface="微软雅黑"/>
                        </a:rPr>
                        <a:t>css3</a:t>
                      </a:r>
                      <a:r>
                        <a:rPr lang="zh-CN" altLang="en-US" sz="1400" smtClean="0">
                          <a:latin typeface="微软雅黑"/>
                          <a:ea typeface="微软雅黑"/>
                          <a:cs typeface="微软雅黑"/>
                        </a:rPr>
                        <a:t>支持渐变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4400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 vMerge="1"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华文细黑" charset="0"/>
                        <a:cs typeface="华文细黑" charset="0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background-repeat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4400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背景重复，</a:t>
                      </a:r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repeat</a:t>
                      </a:r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（</a:t>
                      </a:r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x</a:t>
                      </a:r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、</a:t>
                      </a:r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y</a:t>
                      </a:r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方向），</a:t>
                      </a:r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repeat-x</a:t>
                      </a:r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（</a:t>
                      </a:r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x</a:t>
                      </a:r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方向），</a:t>
                      </a:r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repeat-y</a:t>
                      </a:r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（</a:t>
                      </a:r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y</a:t>
                      </a:r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方向）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4400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 vMerge="1"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华文细黑" charset="0"/>
                        <a:cs typeface="华文细黑" charset="0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background-color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4400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背景色，</a:t>
                      </a:r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#</a:t>
                      </a:r>
                      <a:r>
                        <a:rPr lang="en-US" altLang="zh-CN" sz="1400" dirty="0" err="1" smtClean="0">
                          <a:latin typeface="微软雅黑"/>
                          <a:ea typeface="微软雅黑"/>
                          <a:cs typeface="微软雅黑"/>
                        </a:rPr>
                        <a:t>rgb</a:t>
                      </a:r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，</a:t>
                      </a:r>
                      <a:r>
                        <a:rPr lang="en-US" altLang="zh-CN" sz="1400" dirty="0" err="1" smtClean="0">
                          <a:latin typeface="微软雅黑"/>
                          <a:ea typeface="微软雅黑"/>
                          <a:cs typeface="微软雅黑"/>
                        </a:rPr>
                        <a:t>rgb</a:t>
                      </a:r>
                      <a:r>
                        <a:rPr lang="en-US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(255,255,255)</a:t>
                      </a:r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 ，</a:t>
                      </a:r>
                      <a:r>
                        <a:rPr lang="en-US" altLang="zh-CN" sz="1400" dirty="0" err="1" smtClean="0">
                          <a:latin typeface="微软雅黑"/>
                          <a:ea typeface="微软雅黑"/>
                          <a:cs typeface="微软雅黑"/>
                        </a:rPr>
                        <a:t>rgba</a:t>
                      </a:r>
                      <a:r>
                        <a:rPr lang="en-US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(0,0,0,0.5)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4400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 vMerge="1"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华文细黑" charset="0"/>
                        <a:cs typeface="华文细黑" charset="0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background-position(-x/-y)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4400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背景的偏移量，分</a:t>
                      </a:r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x</a:t>
                      </a:r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方向和</a:t>
                      </a:r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y</a:t>
                      </a:r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方向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4400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 vMerge="1"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华文细黑" charset="0"/>
                        <a:cs typeface="华文细黑" charset="0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background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4400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背景的缩写，颜色</a:t>
                      </a:r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/</a:t>
                      </a:r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图片</a:t>
                      </a:r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 </a:t>
                      </a:r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重复</a:t>
                      </a:r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  </a:t>
                      </a:r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偏移</a:t>
                      </a:r>
                      <a:r>
                        <a:rPr lang="zh-CN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，</a:t>
                      </a:r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css3</a:t>
                      </a:r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支持多背景，背景样式之间用逗号分隔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4400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89784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阴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影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属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性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4400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008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box-shadow</a:t>
                      </a:r>
                      <a:endParaRPr lang="zh-CN" altLang="en-US" sz="1400" dirty="0">
                        <a:solidFill>
                          <a:srgbClr val="008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4400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rgbClr val="008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阴影，内</a:t>
                      </a:r>
                      <a:r>
                        <a:rPr lang="en-US" altLang="zh-CN" sz="1400" dirty="0" smtClean="0">
                          <a:solidFill>
                            <a:srgbClr val="008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/</a:t>
                      </a:r>
                      <a:r>
                        <a:rPr lang="zh-CN" altLang="en-US" sz="1400" dirty="0" smtClean="0">
                          <a:solidFill>
                            <a:srgbClr val="008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外阴影  </a:t>
                      </a:r>
                      <a:r>
                        <a:rPr lang="en-US" altLang="zh-CN" sz="1400" dirty="0" smtClean="0">
                          <a:solidFill>
                            <a:srgbClr val="008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x</a:t>
                      </a:r>
                      <a:r>
                        <a:rPr lang="zh-CN" altLang="en-US" sz="1400" dirty="0" smtClean="0">
                          <a:solidFill>
                            <a:srgbClr val="008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偏移  </a:t>
                      </a:r>
                      <a:r>
                        <a:rPr lang="en-US" altLang="zh-CN" sz="1400" dirty="0" smtClean="0">
                          <a:solidFill>
                            <a:srgbClr val="008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y</a:t>
                      </a:r>
                      <a:r>
                        <a:rPr lang="zh-CN" altLang="en-US" sz="1400" dirty="0" smtClean="0">
                          <a:solidFill>
                            <a:srgbClr val="008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偏移  阴影大小  颜色值，当需要给多个方向设置阴影时，中间用逗号分隔</a:t>
                      </a:r>
                      <a:endParaRPr lang="zh-CN" altLang="en-US" sz="1400" dirty="0">
                        <a:solidFill>
                          <a:srgbClr val="008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4400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2866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鼠标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4400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008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cursor</a:t>
                      </a:r>
                      <a:endParaRPr lang="zh-CN" altLang="en-US" sz="1400" dirty="0">
                        <a:solidFill>
                          <a:srgbClr val="008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4400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rgbClr val="008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鼠标放到当前位置上的样式，常用的有</a:t>
                      </a:r>
                      <a:r>
                        <a:rPr lang="en-US" altLang="zh-CN" sz="1400" dirty="0" smtClean="0">
                          <a:solidFill>
                            <a:srgbClr val="008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pointer</a:t>
                      </a:r>
                      <a:r>
                        <a:rPr lang="zh-CN" altLang="en-US" sz="1400" dirty="0" smtClean="0">
                          <a:solidFill>
                            <a:srgbClr val="008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、</a:t>
                      </a:r>
                      <a:r>
                        <a:rPr lang="en-US" altLang="zh-CN" sz="1400" dirty="0" smtClean="0">
                          <a:solidFill>
                            <a:srgbClr val="008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move</a:t>
                      </a:r>
                      <a:r>
                        <a:rPr lang="zh-CN" altLang="en-US" sz="1400" dirty="0" smtClean="0">
                          <a:solidFill>
                            <a:srgbClr val="008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等，每个元素都有默认的鼠标样式，根据元素的类型来定</a:t>
                      </a:r>
                      <a:endParaRPr lang="zh-CN" altLang="en-US" sz="1400" dirty="0">
                        <a:solidFill>
                          <a:srgbClr val="008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4400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12648" y="5996768"/>
            <a:ext cx="1843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示例（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size-1.html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48291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200" smtClean="0">
                <a:solidFill>
                  <a:schemeClr val="tx1"/>
                </a:solidFill>
              </a:rPr>
              <a:t>3.6</a:t>
            </a:r>
            <a:r>
              <a:rPr kumimoji="1" lang="zh-CN" altLang="en-US" sz="3200" smtClean="0">
                <a:solidFill>
                  <a:schemeClr val="tx1"/>
                </a:solidFill>
              </a:rPr>
              <a:t>常用的</a:t>
            </a:r>
            <a:r>
              <a:rPr kumimoji="1" lang="en-US" altLang="zh-CN" sz="3200" smtClean="0">
                <a:solidFill>
                  <a:schemeClr val="tx1"/>
                </a:solidFill>
              </a:rPr>
              <a:t>CSS</a:t>
            </a:r>
            <a:r>
              <a:rPr kumimoji="1" lang="zh-CN" altLang="en-US" sz="3200" smtClean="0">
                <a:solidFill>
                  <a:schemeClr val="tx1"/>
                </a:solidFill>
              </a:rPr>
              <a:t>（</a:t>
            </a:r>
            <a:r>
              <a:rPr kumimoji="1" lang="en-US" altLang="zh-CN" sz="3200" smtClean="0">
                <a:solidFill>
                  <a:schemeClr val="tx1"/>
                </a:solidFill>
              </a:rPr>
              <a:t>3</a:t>
            </a:r>
            <a:r>
              <a:rPr kumimoji="1" lang="zh-CN" altLang="en-US" sz="3200" smtClean="0">
                <a:solidFill>
                  <a:schemeClr val="tx1"/>
                </a:solidFill>
              </a:rPr>
              <a:t>）属性</a:t>
            </a:r>
            <a:endParaRPr kumimoji="1" lang="en-US" altLang="zh-CN" sz="3200" dirty="0">
              <a:solidFill>
                <a:schemeClr val="tx1"/>
              </a:solidFill>
            </a:endParaRPr>
          </a:p>
        </p:txBody>
      </p:sp>
      <p:graphicFrame>
        <p:nvGraphicFramePr>
          <p:cNvPr id="4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733187540"/>
              </p:ext>
            </p:extLst>
          </p:nvPr>
        </p:nvGraphicFramePr>
        <p:xfrm>
          <a:off x="430427" y="1666514"/>
          <a:ext cx="8447225" cy="4278952"/>
        </p:xfrm>
        <a:graphic>
          <a:graphicData uri="http://schemas.openxmlformats.org/drawingml/2006/table">
            <a:tbl>
              <a:tblPr/>
              <a:tblGrid>
                <a:gridCol w="1465400"/>
                <a:gridCol w="2609850"/>
                <a:gridCol w="4371975"/>
              </a:tblGrid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华文细黑" charset="0"/>
                        </a:rPr>
                        <a:t>类型</a:t>
                      </a:r>
                    </a:p>
                  </a:txBody>
                  <a:tcPr marL="14400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en-GB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华文细黑" charset="0"/>
                        </a:rPr>
                        <a:t>CSS</a:t>
                      </a:r>
                      <a:r>
                        <a:rPr kumimoji="0" lang="zh-CN" altLang="en-GB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华文细黑" charset="0"/>
                        </a:rPr>
                        <a:t>属性</a:t>
                      </a:r>
                    </a:p>
                  </a:txBody>
                  <a:tcPr marL="14400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GB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华文细黑" charset="0"/>
                        </a:rPr>
                        <a:t>值</a:t>
                      </a:r>
                    </a:p>
                  </a:txBody>
                  <a:tcPr marL="14400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49275">
                <a:tc rowSpan="12"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华文细黑" charset="0"/>
                        </a:rPr>
                        <a:t>文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华文细黑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华文细黑" charset="0"/>
                        </a:rPr>
                        <a:t>字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华文细黑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华文细黑" charset="0"/>
                        </a:rPr>
                        <a:t>属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华文细黑" charset="0"/>
                        </a:rPr>
                        <a:t>性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华文细黑" charset="0"/>
                      </a:endParaRPr>
                    </a:p>
                  </a:txBody>
                  <a:tcPr marL="14400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en-GB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华文细黑" charset="0"/>
                        </a:rPr>
                        <a:t> </a:t>
                      </a:r>
                      <a:r>
                        <a:rPr kumimoji="0" lang="en-GB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华文细黑" charset="0"/>
                        </a:rPr>
                        <a:t>color</a:t>
                      </a:r>
                      <a:endParaRPr kumimoji="0" lang="en-GB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华文细黑" charset="0"/>
                      </a:endParaRPr>
                    </a:p>
                  </a:txBody>
                  <a:tcPr marL="14400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en-GB" altLang="zh-CN" sz="1400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 </a:t>
                      </a:r>
                      <a:r>
                        <a:rPr kumimoji="0" lang="zh-CN" altLang="en-GB" sz="14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文字</a:t>
                      </a:r>
                      <a:r>
                        <a:rPr kumimoji="0" lang="zh-CN" altLang="en-US" sz="14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颜色，</a:t>
                      </a:r>
                      <a:r>
                        <a:rPr kumimoji="0" lang="en-GB" altLang="zh-CN" sz="14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#</a:t>
                      </a:r>
                      <a:r>
                        <a:rPr kumimoji="0" lang="en-GB" altLang="zh-CN" sz="1400" kern="1200" dirty="0" err="1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rgb</a:t>
                      </a:r>
                      <a:r>
                        <a:rPr kumimoji="0" lang="en-US" altLang="en-GB" sz="14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，</a:t>
                      </a:r>
                      <a:r>
                        <a:rPr kumimoji="0" lang="en-US" altLang="en-GB" sz="1400" kern="1200" dirty="0" err="1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rgb</a:t>
                      </a:r>
                      <a:r>
                        <a:rPr kumimoji="0" lang="en-US" altLang="en-GB" sz="14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(255,255,255),</a:t>
                      </a:r>
                      <a:r>
                        <a:rPr kumimoji="0" lang="en-US" altLang="en-GB" sz="1400" kern="1200" dirty="0" err="1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颜色的英文名（red</a:t>
                      </a:r>
                      <a:r>
                        <a:rPr kumimoji="0" lang="en-US" altLang="en-GB" sz="14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）</a:t>
                      </a:r>
                      <a:endParaRPr kumimoji="0" lang="en-GB" altLang="zh-CN" sz="1400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14400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font-size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4400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altLang="en-US" sz="1400" kern="1200" dirty="0" err="1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文字大小，</a:t>
                      </a:r>
                      <a:r>
                        <a:rPr kumimoji="0" lang="en-US" altLang="zh-CN" sz="1400" kern="1200" dirty="0" err="1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px</a:t>
                      </a:r>
                      <a:r>
                        <a:rPr kumimoji="0" lang="en-US" altLang="en-US" sz="1400" kern="1200" dirty="0" err="1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，em，rem</a:t>
                      </a:r>
                      <a:endParaRPr kumimoji="0" lang="zh-CN" altLang="en-US" sz="1400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14400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font-</a:t>
                      </a:r>
                      <a:r>
                        <a:rPr lang="en-US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family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4400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文字字体，微软雅黑，</a:t>
                      </a:r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Arial </a:t>
                      </a:r>
                      <a:r>
                        <a:rPr lang="en-US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...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4400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line-height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4400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行高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4400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font-weight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4400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是否加粗，</a:t>
                      </a:r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normal</a:t>
                      </a: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，</a:t>
                      </a:r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bold</a:t>
                      </a: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等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4400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font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4400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加粗、字号、行高，字体的缩写</a:t>
                      </a:r>
                      <a:endParaRPr lang="en-US" altLang="zh-CN" sz="14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写法是：</a:t>
                      </a: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加粗  字号</a:t>
                      </a:r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/</a:t>
                      </a: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行高  字体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4400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text-indent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4400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首行缩进，</a:t>
                      </a:r>
                      <a:r>
                        <a:rPr lang="en-US" altLang="zh-CN" sz="1400" dirty="0" err="1" smtClean="0">
                          <a:latin typeface="微软雅黑" pitchFamily="34" charset="-122"/>
                          <a:ea typeface="微软雅黑" pitchFamily="34" charset="-122"/>
                        </a:rPr>
                        <a:t>px</a:t>
                      </a: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，</a:t>
                      </a:r>
                      <a:r>
                        <a:rPr lang="en-US" altLang="zh-CN" sz="1400" dirty="0" err="1" smtClean="0">
                          <a:latin typeface="微软雅黑" pitchFamily="34" charset="-122"/>
                          <a:ea typeface="微软雅黑" pitchFamily="34" charset="-122"/>
                        </a:rPr>
                        <a:t>em</a:t>
                      </a: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，</a:t>
                      </a:r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rem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4400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 vMerge="1"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华文细黑" charset="0"/>
                        <a:cs typeface="华文细黑" charset="0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text-decoration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4400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文字下划线，</a:t>
                      </a:r>
                      <a:r>
                        <a:rPr lang="en-US" altLang="zh-CN" sz="1400" dirty="0" err="1" smtClean="0">
                          <a:latin typeface="微软雅黑" pitchFamily="34" charset="-122"/>
                          <a:ea typeface="微软雅黑" pitchFamily="34" charset="-122"/>
                        </a:rPr>
                        <a:t>undeline</a:t>
                      </a: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，</a:t>
                      </a:r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none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4400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 vMerge="1"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华文细黑" charset="0"/>
                        <a:cs typeface="华文细黑" charset="0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text-align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4400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文字对齐方式，</a:t>
                      </a:r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left</a:t>
                      </a: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center</a:t>
                      </a: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right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4400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 vMerge="1"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华文细黑" charset="0"/>
                        <a:cs typeface="华文细黑" charset="0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letter-</a:t>
                      </a:r>
                      <a:r>
                        <a:rPr lang="en-US" altLang="zh-CN" sz="1400" dirty="0" err="1" smtClean="0">
                          <a:latin typeface="微软雅黑" pitchFamily="34" charset="-122"/>
                          <a:ea typeface="微软雅黑" pitchFamily="34" charset="-122"/>
                        </a:rPr>
                        <a:t>spaceing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4400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字间距，</a:t>
                      </a:r>
                      <a:r>
                        <a:rPr lang="en-US" altLang="zh-CN" sz="1400" dirty="0" err="1" smtClean="0">
                          <a:latin typeface="微软雅黑" pitchFamily="34" charset="-122"/>
                          <a:ea typeface="微软雅黑" pitchFamily="34" charset="-122"/>
                        </a:rPr>
                        <a:t>px</a:t>
                      </a: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，</a:t>
                      </a:r>
                      <a:r>
                        <a:rPr lang="en-US" altLang="zh-CN" sz="1400" dirty="0" err="1" smtClean="0">
                          <a:latin typeface="微软雅黑" pitchFamily="34" charset="-122"/>
                          <a:ea typeface="微软雅黑" pitchFamily="34" charset="-122"/>
                        </a:rPr>
                        <a:t>em</a:t>
                      </a: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，</a:t>
                      </a:r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rem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4400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 vMerge="1"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华文细黑" charset="0"/>
                        <a:cs typeface="华文细黑" charset="0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008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text-transform</a:t>
                      </a:r>
                      <a:endParaRPr lang="zh-CN" altLang="en-US" sz="1400" dirty="0">
                        <a:solidFill>
                          <a:srgbClr val="008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4400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rgbClr val="008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文字变化，</a:t>
                      </a:r>
                      <a:r>
                        <a:rPr lang="en-US" altLang="zh-CN" sz="1400" dirty="0" smtClean="0">
                          <a:solidFill>
                            <a:srgbClr val="008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capitalize</a:t>
                      </a:r>
                      <a:r>
                        <a:rPr lang="zh-CN" altLang="zh-CN" sz="1400" dirty="0" smtClean="0">
                          <a:solidFill>
                            <a:srgbClr val="008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（</a:t>
                      </a:r>
                      <a:r>
                        <a:rPr lang="zh-CN" altLang="en-US" sz="1400" dirty="0" smtClean="0">
                          <a:solidFill>
                            <a:srgbClr val="008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首字大写）、</a:t>
                      </a:r>
                      <a:r>
                        <a:rPr lang="en-US" altLang="zh-CN" sz="1400" dirty="0" smtClean="0">
                          <a:solidFill>
                            <a:srgbClr val="008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uppercase</a:t>
                      </a:r>
                      <a:r>
                        <a:rPr lang="zh-CN" altLang="en-US" sz="1400" dirty="0" smtClean="0">
                          <a:solidFill>
                            <a:srgbClr val="008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（英文大写）、</a:t>
                      </a:r>
                      <a:r>
                        <a:rPr lang="en-US" altLang="zh-CN" sz="1400" dirty="0" smtClean="0">
                          <a:solidFill>
                            <a:srgbClr val="008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lowercase</a:t>
                      </a:r>
                      <a:r>
                        <a:rPr lang="zh-CN" altLang="en-US" sz="1400" dirty="0" smtClean="0">
                          <a:solidFill>
                            <a:srgbClr val="008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（英文小写）</a:t>
                      </a:r>
                      <a:endParaRPr lang="zh-CN" altLang="en-US" sz="1400" dirty="0">
                        <a:solidFill>
                          <a:srgbClr val="008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4400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 vMerge="1"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华文细黑" charset="0"/>
                        <a:cs typeface="华文细黑" charset="0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008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text-shadow</a:t>
                      </a:r>
                      <a:endParaRPr lang="zh-CN" altLang="en-US" sz="1400" dirty="0">
                        <a:solidFill>
                          <a:srgbClr val="008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4400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rgbClr val="008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文字阴影（</a:t>
                      </a:r>
                      <a:r>
                        <a:rPr lang="en-US" altLang="zh-CN" sz="1400" dirty="0" smtClean="0">
                          <a:solidFill>
                            <a:srgbClr val="008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x</a:t>
                      </a:r>
                      <a:r>
                        <a:rPr lang="zh-CN" altLang="en-US" sz="1400" dirty="0" smtClean="0">
                          <a:solidFill>
                            <a:srgbClr val="008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方向偏移，</a:t>
                      </a:r>
                      <a:r>
                        <a:rPr lang="en-US" altLang="zh-CN" sz="1400" dirty="0" smtClean="0">
                          <a:solidFill>
                            <a:srgbClr val="008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y</a:t>
                      </a:r>
                      <a:r>
                        <a:rPr lang="zh-CN" altLang="en-US" sz="1400" dirty="0" smtClean="0">
                          <a:solidFill>
                            <a:srgbClr val="008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方向偏移，范围，颜色）</a:t>
                      </a:r>
                      <a:r>
                        <a:rPr lang="en-US" altLang="zh-CN" sz="1400" dirty="0" smtClean="0">
                          <a:solidFill>
                            <a:srgbClr val="008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5px 5px 10px </a:t>
                      </a:r>
                      <a:r>
                        <a:rPr lang="en-US" altLang="zh-CN" sz="1400" dirty="0" err="1" smtClean="0">
                          <a:solidFill>
                            <a:srgbClr val="008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greenyellow</a:t>
                      </a:r>
                      <a:r>
                        <a:rPr lang="en-US" altLang="zh-CN" sz="1400" dirty="0" smtClean="0">
                          <a:solidFill>
                            <a:srgbClr val="008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;</a:t>
                      </a:r>
                      <a:r>
                        <a:rPr lang="zh-CN" altLang="en-US" sz="1400" dirty="0" smtClean="0">
                          <a:solidFill>
                            <a:srgbClr val="008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多个可用逗号分隔</a:t>
                      </a:r>
                      <a:endParaRPr lang="zh-CN" altLang="en-US" sz="1400" dirty="0">
                        <a:solidFill>
                          <a:srgbClr val="008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4400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30427" y="6122124"/>
            <a:ext cx="16675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示例（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text.html</a:t>
            </a: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2991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200" smtClean="0">
                <a:solidFill>
                  <a:schemeClr val="tx1"/>
                </a:solidFill>
              </a:rPr>
              <a:t>3.6</a:t>
            </a:r>
            <a:r>
              <a:rPr kumimoji="1" lang="zh-CN" altLang="en-US" sz="3200" smtClean="0">
                <a:solidFill>
                  <a:schemeClr val="tx1"/>
                </a:solidFill>
              </a:rPr>
              <a:t>常用的</a:t>
            </a:r>
            <a:r>
              <a:rPr kumimoji="1" lang="en-US" altLang="zh-CN" sz="3200" smtClean="0">
                <a:solidFill>
                  <a:schemeClr val="tx1"/>
                </a:solidFill>
              </a:rPr>
              <a:t>CSS</a:t>
            </a:r>
            <a:r>
              <a:rPr kumimoji="1" lang="zh-CN" altLang="en-US" sz="3200" smtClean="0">
                <a:solidFill>
                  <a:schemeClr val="tx1"/>
                </a:solidFill>
              </a:rPr>
              <a:t>（</a:t>
            </a:r>
            <a:r>
              <a:rPr kumimoji="1" lang="en-US" altLang="zh-CN" sz="3200" smtClean="0">
                <a:solidFill>
                  <a:schemeClr val="tx1"/>
                </a:solidFill>
              </a:rPr>
              <a:t>3</a:t>
            </a:r>
            <a:r>
              <a:rPr kumimoji="1" lang="zh-CN" altLang="en-US" sz="3200" smtClean="0">
                <a:solidFill>
                  <a:schemeClr val="tx1"/>
                </a:solidFill>
              </a:rPr>
              <a:t>）属性</a:t>
            </a:r>
            <a:endParaRPr kumimoji="1" lang="en-US" altLang="zh-CN" sz="3200" dirty="0">
              <a:solidFill>
                <a:schemeClr val="tx1"/>
              </a:solidFill>
            </a:endParaRPr>
          </a:p>
        </p:txBody>
      </p:sp>
      <p:graphicFrame>
        <p:nvGraphicFramePr>
          <p:cNvPr id="4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628870513"/>
              </p:ext>
            </p:extLst>
          </p:nvPr>
        </p:nvGraphicFramePr>
        <p:xfrm>
          <a:off x="611188" y="1736870"/>
          <a:ext cx="7847012" cy="3759203"/>
        </p:xfrm>
        <a:graphic>
          <a:graphicData uri="http://schemas.openxmlformats.org/drawingml/2006/table">
            <a:tbl>
              <a:tblPr/>
              <a:tblGrid>
                <a:gridCol w="865187"/>
                <a:gridCol w="2609850"/>
                <a:gridCol w="4371975"/>
              </a:tblGrid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华文细黑" charset="0"/>
                        </a:rPr>
                        <a:t>类型</a:t>
                      </a:r>
                    </a:p>
                  </a:txBody>
                  <a:tcPr marL="14400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en-GB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华文细黑" charset="0"/>
                        </a:rPr>
                        <a:t>CSS</a:t>
                      </a:r>
                      <a:r>
                        <a:rPr kumimoji="0" lang="zh-CN" altLang="en-GB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华文细黑" charset="0"/>
                        </a:rPr>
                        <a:t>属性</a:t>
                      </a:r>
                    </a:p>
                  </a:txBody>
                  <a:tcPr marL="14400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GB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华文细黑" charset="0"/>
                        </a:rPr>
                        <a:t>值</a:t>
                      </a:r>
                    </a:p>
                  </a:txBody>
                  <a:tcPr marL="14400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49275">
                <a:tc rowSpan="3"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华文细黑" charset="0"/>
                        </a:rPr>
                        <a:t>定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华文细黑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华文细黑" charset="0"/>
                        </a:rPr>
                        <a:t>位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华文细黑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华文细黑" charset="0"/>
                        </a:rPr>
                        <a:t>属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华文细黑" charset="0"/>
                        </a:rPr>
                        <a:t>性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华文细黑" charset="0"/>
                      </a:endParaRPr>
                    </a:p>
                  </a:txBody>
                  <a:tcPr marL="14400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en-GB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华文细黑" charset="0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华文细黑" charset="0"/>
                        </a:rPr>
                        <a:t>position</a:t>
                      </a:r>
                      <a:endParaRPr kumimoji="0" lang="en-GB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华文细黑" charset="0"/>
                      </a:endParaRPr>
                    </a:p>
                  </a:txBody>
                  <a:tcPr marL="14400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en-GB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华文细黑" charset="0"/>
                        </a:rPr>
                        <a:t> 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华文细黑" charset="0"/>
                        </a:rPr>
                        <a:t>定位属性：有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华文细黑" charset="0"/>
                        </a:rPr>
                        <a:t>absolut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华文细黑" charset="0"/>
                        </a:rPr>
                        <a:t>（绝对定位），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华文细黑" charset="0"/>
                        </a:rPr>
                        <a:t>relative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华文细黑" charset="0"/>
                        </a:rPr>
                        <a:t>（相对定位），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华文细黑" charset="0"/>
                        </a:rPr>
                        <a:t>fixed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华文细黑" charset="0"/>
                        </a:rPr>
                        <a:t>（固定定位），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华文细黑" charset="0"/>
                        </a:rPr>
                        <a:t>static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华文细黑" charset="0"/>
                        </a:rPr>
                        <a:t>（无定位，默认值）</a:t>
                      </a:r>
                      <a:endParaRPr lang="en-GB" altLang="zh-CN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4400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top</a:t>
                      </a: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right</a:t>
                      </a: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bottom</a:t>
                      </a: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left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4400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相对于</a:t>
                      </a:r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4</a:t>
                      </a: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个方向的距离，</a:t>
                      </a:r>
                      <a:r>
                        <a:rPr lang="en-US" altLang="zh-CN" sz="1400" dirty="0" err="1" smtClean="0">
                          <a:latin typeface="微软雅黑" pitchFamily="34" charset="-122"/>
                          <a:ea typeface="微软雅黑" pitchFamily="34" charset="-122"/>
                        </a:rPr>
                        <a:t>px</a:t>
                      </a: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，百分比，</a:t>
                      </a:r>
                      <a:r>
                        <a:rPr lang="en-US" altLang="zh-CN" sz="1400" dirty="0" err="1" smtClean="0">
                          <a:latin typeface="微软雅黑" pitchFamily="34" charset="-122"/>
                          <a:ea typeface="微软雅黑" pitchFamily="34" charset="-122"/>
                        </a:rPr>
                        <a:t>em</a:t>
                      </a: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，</a:t>
                      </a:r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rem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4400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 vMerge="1"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华文细黑" charset="0"/>
                        <a:cs typeface="华文细黑" charset="0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z-index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4400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定位层级，数字，数字越大，层级越高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4400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 rowSpan="5"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华文细黑" charset="0"/>
                        </a:rPr>
                        <a:t>外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华文细黑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华文细黑" charset="0"/>
                        </a:rPr>
                        <a:t>边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华文细黑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华文细黑" charset="0"/>
                        </a:rPr>
                        <a:t>距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华文细黑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华文细黑" charset="0"/>
                        </a:rPr>
                        <a:t>属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华文细黑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华文细黑" charset="0"/>
                        </a:rPr>
                        <a:t>性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华文细黑" charset="0"/>
                      </a:endParaRPr>
                    </a:p>
                  </a:txBody>
                  <a:tcPr marL="14400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margin-top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4400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上外边距，</a:t>
                      </a:r>
                      <a:r>
                        <a:rPr lang="en-US" altLang="zh-CN" sz="1400" dirty="0" err="1" smtClean="0">
                          <a:latin typeface="微软雅黑" pitchFamily="34" charset="-122"/>
                          <a:ea typeface="微软雅黑" pitchFamily="34" charset="-122"/>
                        </a:rPr>
                        <a:t>px</a:t>
                      </a: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，百分比，</a:t>
                      </a:r>
                      <a:r>
                        <a:rPr lang="en-US" altLang="zh-CN" sz="1400" dirty="0" err="1" smtClean="0">
                          <a:latin typeface="微软雅黑" pitchFamily="34" charset="-122"/>
                          <a:ea typeface="微软雅黑" pitchFamily="34" charset="-122"/>
                        </a:rPr>
                        <a:t>em</a:t>
                      </a: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，</a:t>
                      </a:r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rem</a:t>
                      </a:r>
                      <a:endParaRPr lang="zh-CN" altLang="en-US" sz="14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4400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 vMerge="1"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华文细黑" charset="0"/>
                        <a:cs typeface="华文细黑" charset="0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margin-right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4400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右外边距，</a:t>
                      </a:r>
                      <a:r>
                        <a:rPr lang="en-US" altLang="zh-CN" sz="1400" dirty="0" err="1" smtClean="0">
                          <a:latin typeface="微软雅黑" pitchFamily="34" charset="-122"/>
                          <a:ea typeface="微软雅黑" pitchFamily="34" charset="-122"/>
                        </a:rPr>
                        <a:t>px</a:t>
                      </a: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，百分比，</a:t>
                      </a:r>
                      <a:r>
                        <a:rPr lang="en-US" altLang="zh-CN" sz="1400" dirty="0" err="1" smtClean="0">
                          <a:latin typeface="微软雅黑" pitchFamily="34" charset="-122"/>
                          <a:ea typeface="微软雅黑" pitchFamily="34" charset="-122"/>
                        </a:rPr>
                        <a:t>em</a:t>
                      </a: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，</a:t>
                      </a:r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rem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4400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 vMerge="1"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华文细黑" charset="0"/>
                        <a:cs typeface="华文细黑" charset="0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margin-bottom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4400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下外边距，</a:t>
                      </a:r>
                      <a:r>
                        <a:rPr lang="en-US" altLang="zh-CN" sz="1400" dirty="0" err="1" smtClean="0">
                          <a:latin typeface="微软雅黑" pitchFamily="34" charset="-122"/>
                          <a:ea typeface="微软雅黑" pitchFamily="34" charset="-122"/>
                        </a:rPr>
                        <a:t>px</a:t>
                      </a: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，百分比，</a:t>
                      </a:r>
                      <a:r>
                        <a:rPr lang="en-US" altLang="zh-CN" sz="1400" dirty="0" err="1" smtClean="0">
                          <a:latin typeface="微软雅黑" pitchFamily="34" charset="-122"/>
                          <a:ea typeface="微软雅黑" pitchFamily="34" charset="-122"/>
                        </a:rPr>
                        <a:t>em</a:t>
                      </a: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，</a:t>
                      </a:r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rem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4400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 vMerge="1"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华文细黑" charset="0"/>
                        <a:cs typeface="华文细黑" charset="0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margin-left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4400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做外边距，</a:t>
                      </a:r>
                      <a:r>
                        <a:rPr lang="en-US" altLang="zh-CN" sz="1400" dirty="0" err="1" smtClean="0">
                          <a:latin typeface="微软雅黑" pitchFamily="34" charset="-122"/>
                          <a:ea typeface="微软雅黑" pitchFamily="34" charset="-122"/>
                        </a:rPr>
                        <a:t>px</a:t>
                      </a: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，百分比，</a:t>
                      </a:r>
                      <a:r>
                        <a:rPr lang="en-US" altLang="zh-CN" sz="1400" dirty="0" err="1" smtClean="0">
                          <a:latin typeface="微软雅黑" pitchFamily="34" charset="-122"/>
                          <a:ea typeface="微软雅黑" pitchFamily="34" charset="-122"/>
                        </a:rPr>
                        <a:t>em</a:t>
                      </a: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，</a:t>
                      </a:r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rem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4400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 vMerge="1"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华文细黑" charset="0"/>
                        <a:cs typeface="华文细黑" charset="0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margin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4400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外边距的缩写，方向分别为上右下左顺时针方向，值个数为</a:t>
                      </a:r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个，四个方向一样，属性值为</a:t>
                      </a:r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个，第一个应用于上下，第二个应用于右左，属性值为</a:t>
                      </a:r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个，第一个对应上，第二个对应右左，第三个对应下，属性值为</a:t>
                      </a:r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4</a:t>
                      </a: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个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4400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12648" y="5667153"/>
            <a:ext cx="19190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示例（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position.html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25009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200" smtClean="0">
                <a:solidFill>
                  <a:schemeClr val="tx1"/>
                </a:solidFill>
              </a:rPr>
              <a:t>3.6</a:t>
            </a:r>
            <a:r>
              <a:rPr kumimoji="1" lang="zh-CN" altLang="en-US" sz="3200" smtClean="0">
                <a:solidFill>
                  <a:schemeClr val="tx1"/>
                </a:solidFill>
              </a:rPr>
              <a:t>常用的</a:t>
            </a:r>
            <a:r>
              <a:rPr kumimoji="1" lang="en-US" altLang="zh-CN" sz="3200" smtClean="0">
                <a:solidFill>
                  <a:schemeClr val="tx1"/>
                </a:solidFill>
              </a:rPr>
              <a:t>CSS</a:t>
            </a:r>
            <a:r>
              <a:rPr kumimoji="1" lang="zh-CN" altLang="en-US" sz="3200" smtClean="0">
                <a:solidFill>
                  <a:schemeClr val="tx1"/>
                </a:solidFill>
              </a:rPr>
              <a:t>（</a:t>
            </a:r>
            <a:r>
              <a:rPr kumimoji="1" lang="en-US" altLang="zh-CN" sz="3200" smtClean="0">
                <a:solidFill>
                  <a:schemeClr val="tx1"/>
                </a:solidFill>
              </a:rPr>
              <a:t>3</a:t>
            </a:r>
            <a:r>
              <a:rPr kumimoji="1" lang="zh-CN" altLang="en-US" sz="3200" smtClean="0">
                <a:solidFill>
                  <a:schemeClr val="tx1"/>
                </a:solidFill>
              </a:rPr>
              <a:t>）属性</a:t>
            </a:r>
            <a:endParaRPr kumimoji="1" lang="en-US" altLang="zh-CN" sz="3200" dirty="0">
              <a:solidFill>
                <a:schemeClr val="tx1"/>
              </a:solidFill>
            </a:endParaRPr>
          </a:p>
        </p:txBody>
      </p:sp>
      <p:graphicFrame>
        <p:nvGraphicFramePr>
          <p:cNvPr id="4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699019729"/>
              </p:ext>
            </p:extLst>
          </p:nvPr>
        </p:nvGraphicFramePr>
        <p:xfrm>
          <a:off x="318823" y="1736870"/>
          <a:ext cx="8447225" cy="3423286"/>
        </p:xfrm>
        <a:graphic>
          <a:graphicData uri="http://schemas.openxmlformats.org/drawingml/2006/table">
            <a:tbl>
              <a:tblPr/>
              <a:tblGrid>
                <a:gridCol w="1465400"/>
                <a:gridCol w="2609850"/>
                <a:gridCol w="4371975"/>
              </a:tblGrid>
              <a:tr h="2524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charset="0"/>
                          <a:cs typeface="华文细黑" charset="0"/>
                        </a:rPr>
                        <a:t>类型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en-GB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charset="0"/>
                          <a:cs typeface="华文细黑" charset="0"/>
                        </a:rPr>
                        <a:t>CSS</a:t>
                      </a:r>
                      <a:r>
                        <a:rPr kumimoji="0" lang="zh-CN" alt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charset="0"/>
                          <a:cs typeface="华文细黑" charset="0"/>
                        </a:rPr>
                        <a:t>属性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charset="0"/>
                          <a:cs typeface="华文细黑" charset="0"/>
                        </a:rPr>
                        <a:t>值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74638">
                <a:tc rowSpan="5"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华文细黑" charset="0"/>
                        </a:rPr>
                        <a:t>内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华文细黑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华文细黑" charset="0"/>
                        </a:rPr>
                        <a:t>边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华文细黑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华文细黑" charset="0"/>
                        </a:rPr>
                        <a:t>距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华文细黑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华文细黑" charset="0"/>
                        </a:rPr>
                        <a:t>属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华文细黑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华文细黑" charset="0"/>
                        </a:rPr>
                        <a:t>性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华文细黑" charset="0"/>
                      </a:endParaRPr>
                    </a:p>
                  </a:txBody>
                  <a:tcPr marL="14400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padding-top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4400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上内边距，</a:t>
                      </a:r>
                      <a:r>
                        <a:rPr lang="en-US" altLang="zh-CN" sz="1400" dirty="0" err="1" smtClean="0">
                          <a:latin typeface="微软雅黑" pitchFamily="34" charset="-122"/>
                          <a:ea typeface="微软雅黑" pitchFamily="34" charset="-122"/>
                        </a:rPr>
                        <a:t>px</a:t>
                      </a: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，百分比，</a:t>
                      </a:r>
                      <a:r>
                        <a:rPr lang="en-US" altLang="zh-CN" sz="1400" dirty="0" err="1" smtClean="0">
                          <a:latin typeface="微软雅黑" pitchFamily="34" charset="-122"/>
                          <a:ea typeface="微软雅黑" pitchFamily="34" charset="-122"/>
                        </a:rPr>
                        <a:t>em</a:t>
                      </a: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，</a:t>
                      </a:r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rem</a:t>
                      </a:r>
                      <a:endParaRPr lang="zh-CN" altLang="en-US" sz="14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l"/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4400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 vMerge="1"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华文细黑" charset="0"/>
                        <a:cs typeface="华文细黑" charset="0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padding-right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4400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右内边距，</a:t>
                      </a:r>
                      <a:r>
                        <a:rPr lang="en-US" altLang="zh-CN" sz="1400" dirty="0" err="1" smtClean="0">
                          <a:latin typeface="微软雅黑" pitchFamily="34" charset="-122"/>
                          <a:ea typeface="微软雅黑" pitchFamily="34" charset="-122"/>
                        </a:rPr>
                        <a:t>px</a:t>
                      </a: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，百分比，</a:t>
                      </a:r>
                      <a:r>
                        <a:rPr lang="en-US" altLang="zh-CN" sz="1400" dirty="0" err="1" smtClean="0">
                          <a:latin typeface="微软雅黑" pitchFamily="34" charset="-122"/>
                          <a:ea typeface="微软雅黑" pitchFamily="34" charset="-122"/>
                        </a:rPr>
                        <a:t>em</a:t>
                      </a: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，</a:t>
                      </a:r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rem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4400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 vMerge="1"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华文细黑" charset="0"/>
                        <a:cs typeface="华文细黑" charset="0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padding-bottom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4400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下内边距，</a:t>
                      </a:r>
                      <a:r>
                        <a:rPr lang="en-US" altLang="zh-CN" sz="1400" dirty="0" err="1" smtClean="0">
                          <a:latin typeface="微软雅黑" pitchFamily="34" charset="-122"/>
                          <a:ea typeface="微软雅黑" pitchFamily="34" charset="-122"/>
                        </a:rPr>
                        <a:t>px</a:t>
                      </a: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，百分比，</a:t>
                      </a:r>
                      <a:r>
                        <a:rPr lang="en-US" altLang="zh-CN" sz="1400" dirty="0" err="1" smtClean="0">
                          <a:latin typeface="微软雅黑" pitchFamily="34" charset="-122"/>
                          <a:ea typeface="微软雅黑" pitchFamily="34" charset="-122"/>
                        </a:rPr>
                        <a:t>em</a:t>
                      </a: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，</a:t>
                      </a:r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rem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4400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 vMerge="1"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华文细黑" charset="0"/>
                        <a:cs typeface="华文细黑" charset="0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padding-left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4400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做内边距，</a:t>
                      </a:r>
                      <a:r>
                        <a:rPr lang="en-US" altLang="zh-CN" sz="1400" dirty="0" err="1" smtClean="0">
                          <a:latin typeface="微软雅黑" pitchFamily="34" charset="-122"/>
                          <a:ea typeface="微软雅黑" pitchFamily="34" charset="-122"/>
                        </a:rPr>
                        <a:t>px</a:t>
                      </a: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，百分比，</a:t>
                      </a:r>
                      <a:r>
                        <a:rPr lang="en-US" altLang="zh-CN" sz="1400" dirty="0" err="1" smtClean="0">
                          <a:latin typeface="微软雅黑" pitchFamily="34" charset="-122"/>
                          <a:ea typeface="微软雅黑" pitchFamily="34" charset="-122"/>
                        </a:rPr>
                        <a:t>em</a:t>
                      </a: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，</a:t>
                      </a:r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rem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4400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 vMerge="1"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华文细黑" charset="0"/>
                        <a:cs typeface="华文细黑" charset="0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padding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4400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外内距的缩写，方向分别为上右下左顺时针方</a:t>
                      </a:r>
                      <a:r>
                        <a:rPr lang="zh-CN" altLang="en-US" sz="1400" smtClean="0">
                          <a:latin typeface="微软雅黑" pitchFamily="34" charset="-122"/>
                          <a:ea typeface="微软雅黑" pitchFamily="34" charset="-122"/>
                        </a:rPr>
                        <a:t>向，写法的转换方式和</a:t>
                      </a:r>
                      <a:r>
                        <a:rPr lang="en-US" altLang="zh-CN" sz="1400" smtClean="0">
                          <a:latin typeface="微软雅黑" pitchFamily="34" charset="-122"/>
                          <a:ea typeface="微软雅黑" pitchFamily="34" charset="-122"/>
                        </a:rPr>
                        <a:t>margin</a:t>
                      </a:r>
                      <a:r>
                        <a:rPr lang="zh-CN" altLang="en-US" sz="1400" smtClean="0">
                          <a:latin typeface="微软雅黑" pitchFamily="34" charset="-122"/>
                          <a:ea typeface="微软雅黑" pitchFamily="34" charset="-122"/>
                        </a:rPr>
                        <a:t>一样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4400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 rowSpan="3"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华文细黑" charset="0"/>
                        </a:rPr>
                        <a:t>浮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华文细黑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华文细黑" charset="0"/>
                        </a:rPr>
                        <a:t>动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华文细黑" charset="0"/>
                      </a:endParaRPr>
                    </a:p>
                  </a:txBody>
                  <a:tcPr marL="14400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float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4400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该区域的浮动方式，</a:t>
                      </a:r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none</a:t>
                      </a: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（没有浮动），</a:t>
                      </a:r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left</a:t>
                      </a: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（左浮动），</a:t>
                      </a:r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right</a:t>
                      </a: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（右浮动）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4400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 vMerge="1"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华文细黑" charset="0"/>
                        <a:cs typeface="华文细黑" charset="0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clear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4400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清除浮动，</a:t>
                      </a:r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both</a:t>
                      </a: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（清除所有方向浮动），</a:t>
                      </a:r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left</a:t>
                      </a: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（清除左浮动），</a:t>
                      </a:r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right</a:t>
                      </a: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（清除右浮动）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4400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 vMerge="1"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华文细黑" charset="0"/>
                      </a:endParaRPr>
                    </a:p>
                  </a:txBody>
                  <a:tcPr marL="14400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overflow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4400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超出部分显示方式，</a:t>
                      </a:r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hidden</a:t>
                      </a: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（元素定义了高，超出的部分隐藏，没有定高时，浮动元素的父元素会被自动撑大），</a:t>
                      </a:r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scroll</a:t>
                      </a: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（显示滚动条），</a:t>
                      </a:r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auto</a:t>
                      </a: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（自动）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4400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18823" y="5610243"/>
            <a:ext cx="39143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示例（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margin-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padding.html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float-1.html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0359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200" smtClean="0">
                <a:solidFill>
                  <a:schemeClr val="tx1"/>
                </a:solidFill>
              </a:rPr>
              <a:t>3.6</a:t>
            </a:r>
            <a:r>
              <a:rPr kumimoji="1" lang="zh-CN" altLang="en-US" sz="3200" smtClean="0">
                <a:solidFill>
                  <a:schemeClr val="tx1"/>
                </a:solidFill>
              </a:rPr>
              <a:t>常用的</a:t>
            </a:r>
            <a:r>
              <a:rPr kumimoji="1" lang="en-US" altLang="zh-CN" sz="3200" smtClean="0">
                <a:solidFill>
                  <a:schemeClr val="tx1"/>
                </a:solidFill>
              </a:rPr>
              <a:t>CSS</a:t>
            </a:r>
            <a:r>
              <a:rPr kumimoji="1" lang="zh-CN" altLang="en-US" sz="3200" smtClean="0">
                <a:solidFill>
                  <a:schemeClr val="tx1"/>
                </a:solidFill>
              </a:rPr>
              <a:t>（</a:t>
            </a:r>
            <a:r>
              <a:rPr kumimoji="1" lang="en-US" altLang="zh-CN" sz="3200" smtClean="0">
                <a:solidFill>
                  <a:schemeClr val="tx1"/>
                </a:solidFill>
              </a:rPr>
              <a:t>3</a:t>
            </a:r>
            <a:r>
              <a:rPr kumimoji="1" lang="zh-CN" altLang="en-US" sz="3200" smtClean="0">
                <a:solidFill>
                  <a:schemeClr val="tx1"/>
                </a:solidFill>
              </a:rPr>
              <a:t>）属性</a:t>
            </a:r>
            <a:endParaRPr kumimoji="1" lang="en-US" altLang="zh-CN" sz="3200" dirty="0">
              <a:solidFill>
                <a:schemeClr val="tx1"/>
              </a:solidFill>
            </a:endParaRPr>
          </a:p>
        </p:txBody>
      </p:sp>
      <p:graphicFrame>
        <p:nvGraphicFramePr>
          <p:cNvPr id="4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287214443"/>
              </p:ext>
            </p:extLst>
          </p:nvPr>
        </p:nvGraphicFramePr>
        <p:xfrm>
          <a:off x="611188" y="1648527"/>
          <a:ext cx="8053034" cy="4124644"/>
        </p:xfrm>
        <a:graphic>
          <a:graphicData uri="http://schemas.openxmlformats.org/drawingml/2006/table">
            <a:tbl>
              <a:tblPr/>
              <a:tblGrid>
                <a:gridCol w="865187"/>
                <a:gridCol w="2609850"/>
                <a:gridCol w="4577997"/>
              </a:tblGrid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华文细黑" charset="0"/>
                        </a:rPr>
                        <a:t>类型</a:t>
                      </a:r>
                    </a:p>
                  </a:txBody>
                  <a:tcPr marL="14400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en-GB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华文细黑" charset="0"/>
                        </a:rPr>
                        <a:t>CSS</a:t>
                      </a:r>
                      <a:r>
                        <a:rPr kumimoji="0" lang="zh-CN" altLang="en-GB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华文细黑" charset="0"/>
                        </a:rPr>
                        <a:t>属性</a:t>
                      </a:r>
                    </a:p>
                  </a:txBody>
                  <a:tcPr marL="14400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GB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华文细黑" charset="0"/>
                        </a:rPr>
                        <a:t>值</a:t>
                      </a:r>
                    </a:p>
                  </a:txBody>
                  <a:tcPr marL="14400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74638">
                <a:tc rowSpan="6"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华文细黑" charset="0"/>
                        </a:rPr>
                        <a:t>边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华文细黑" charset="0"/>
                        </a:rPr>
                        <a:t>框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华文细黑" charset="0"/>
                        </a:rPr>
                        <a:t>属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华文细黑" charset="0"/>
                        </a:rPr>
                        <a:t>性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华文细黑" charset="0"/>
                      </a:endParaRPr>
                    </a:p>
                  </a:txBody>
                  <a:tcPr marL="14400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border-top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4400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上边框，宽度</a:t>
                      </a:r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  </a:t>
                      </a: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线型（</a:t>
                      </a:r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solid</a:t>
                      </a: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，</a:t>
                      </a:r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dotted</a:t>
                      </a: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，</a:t>
                      </a:r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dashed</a:t>
                      </a: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）</a:t>
                      </a:r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  </a:t>
                      </a: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颜色</a:t>
                      </a:r>
                    </a:p>
                    <a:p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4400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 vMerge="1"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华文细黑" charset="0"/>
                        <a:cs typeface="华文细黑" charset="0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border-right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4400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右边框，同上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4400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 vMerge="1"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华文细黑" charset="0"/>
                        <a:cs typeface="华文细黑" charset="0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border-bottom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4400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下边框，同上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4400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 vMerge="1"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华文细黑" charset="0"/>
                        <a:cs typeface="华文细黑" charset="0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border-left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4400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做边框，同上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4400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 vMerge="1"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华文细黑" charset="0"/>
                        <a:cs typeface="华文细黑" charset="0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border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4400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四个方向的缩写</a:t>
                      </a:r>
                      <a:r>
                        <a:rPr lang="zh-CN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，</a:t>
                      </a: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统一定义四个方向的边框样式，同上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4400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 vMerge="1"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华文细黑" charset="0"/>
                        <a:cs typeface="华文细黑" charset="0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008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border-radius</a:t>
                      </a:r>
                      <a:endParaRPr lang="zh-CN" altLang="en-US" sz="1400" dirty="0">
                        <a:solidFill>
                          <a:srgbClr val="008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4400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rgbClr val="008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圆角边框，</a:t>
                      </a:r>
                      <a:r>
                        <a:rPr lang="en-US" altLang="zh-CN" sz="1400" dirty="0" smtClean="0">
                          <a:solidFill>
                            <a:srgbClr val="008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inset/outset  5px 5px 10px </a:t>
                      </a:r>
                      <a:r>
                        <a:rPr lang="en-US" altLang="zh-CN" sz="1400" dirty="0" err="1" smtClean="0">
                          <a:solidFill>
                            <a:srgbClr val="008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rgba</a:t>
                      </a:r>
                      <a:r>
                        <a:rPr lang="en-US" altLang="zh-CN" sz="1400" dirty="0" smtClean="0">
                          <a:solidFill>
                            <a:srgbClr val="008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(0,0,0,0.5)</a:t>
                      </a:r>
                      <a:r>
                        <a:rPr lang="zh-CN" altLang="en-US" sz="1400" dirty="0" smtClean="0">
                          <a:solidFill>
                            <a:srgbClr val="008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，有</a:t>
                      </a:r>
                      <a:r>
                        <a:rPr lang="en-US" altLang="zh-CN" sz="1400" dirty="0" smtClean="0">
                          <a:solidFill>
                            <a:srgbClr val="008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border-top-left-radius</a:t>
                      </a:r>
                      <a:r>
                        <a:rPr lang="zh-CN" altLang="en-US" sz="1400" dirty="0" smtClean="0">
                          <a:solidFill>
                            <a:srgbClr val="008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en-US" altLang="zh-CN" sz="1400" dirty="0" smtClean="0">
                          <a:solidFill>
                            <a:srgbClr val="008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border-top-right-radius</a:t>
                      </a:r>
                      <a:r>
                        <a:rPr lang="zh-CN" altLang="en-US" sz="1400" dirty="0" smtClean="0">
                          <a:solidFill>
                            <a:srgbClr val="008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en-US" altLang="zh-CN" sz="1400" dirty="0" smtClean="0">
                          <a:solidFill>
                            <a:srgbClr val="008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border-bottom-left</a:t>
                      </a:r>
                      <a:r>
                        <a:rPr lang="zh-CN" altLang="en-US" sz="1400" dirty="0" smtClean="0">
                          <a:solidFill>
                            <a:srgbClr val="008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en-US" altLang="zh-CN" sz="1400" dirty="0" smtClean="0">
                          <a:solidFill>
                            <a:srgbClr val="008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border-bottom-radius</a:t>
                      </a:r>
                      <a:r>
                        <a:rPr lang="zh-CN" altLang="en-US" sz="1400" dirty="0" smtClean="0">
                          <a:solidFill>
                            <a:srgbClr val="008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四个属性可分开写</a:t>
                      </a:r>
                      <a:endParaRPr lang="zh-CN" altLang="en-US" sz="1400" dirty="0">
                        <a:solidFill>
                          <a:srgbClr val="008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4400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 rowSpan="2"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华文细黑" charset="0"/>
                        </a:rPr>
                        <a:t>显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华文细黑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华文细黑" charset="0"/>
                        </a:rPr>
                        <a:t>示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华文细黑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华文细黑" charset="0"/>
                        </a:rPr>
                        <a:t>属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华文细黑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华文细黑" charset="0"/>
                        </a:rPr>
                        <a:t>性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华文细黑" charset="0"/>
                      </a:endParaRPr>
                    </a:p>
                  </a:txBody>
                  <a:tcPr marL="14400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display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4400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控制元素的显示方式，</a:t>
                      </a:r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inline-block</a:t>
                      </a: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（行内块元素），</a:t>
                      </a:r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inline</a:t>
                      </a: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（行内元素），</a:t>
                      </a:r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block</a:t>
                      </a: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（块状元素，显示），</a:t>
                      </a:r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none</a:t>
                      </a: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（不显示）</a:t>
                      </a:r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，</a:t>
                      </a: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设置为</a:t>
                      </a:r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none</a:t>
                      </a: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时，该元素就不占据原来的空间，下面的元素会顶上来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4400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CN" sz="1400" b="0" i="0" kern="120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visibility 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4400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规定元素是否可见，</a:t>
                      </a:r>
                      <a:r>
                        <a:rPr kumimoji="0" lang="en-US" altLang="zh-CN" sz="1400" b="0" i="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visible</a:t>
                      </a:r>
                      <a:r>
                        <a:rPr kumimoji="0" lang="zh-CN" altLang="en-US" sz="1400" b="0" i="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（默认值），</a:t>
                      </a:r>
                      <a:r>
                        <a:rPr kumimoji="0" lang="en-US" altLang="zh-CN" sz="1400" b="0" i="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hidden</a:t>
                      </a:r>
                      <a:r>
                        <a:rPr kumimoji="0" lang="zh-CN" altLang="en-US" sz="1400" b="0" i="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（不可见），和</a:t>
                      </a:r>
                      <a:r>
                        <a:rPr kumimoji="0" lang="en-US" altLang="zh-CN" sz="1400" b="0" i="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display</a:t>
                      </a:r>
                      <a:r>
                        <a:rPr kumimoji="0" lang="zh-CN" altLang="en-US" sz="1400" b="0" i="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不同的是，本属性即使设置为</a:t>
                      </a:r>
                      <a:r>
                        <a:rPr kumimoji="0" lang="en-US" altLang="zh-CN" sz="1400" b="0" i="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hidden</a:t>
                      </a:r>
                      <a:r>
                        <a:rPr kumimoji="0" lang="zh-CN" altLang="en-US" sz="1400" b="0" i="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时，还是会在原来的位置，只不过看不见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4400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29709" y="6032692"/>
            <a:ext cx="20903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示例（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border-1.html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941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tx1"/>
                </a:solidFill>
              </a:rPr>
              <a:t>3.6</a:t>
            </a:r>
            <a:r>
              <a:rPr kumimoji="1" lang="zh-CN" altLang="en-US" dirty="0">
                <a:solidFill>
                  <a:schemeClr val="tx1"/>
                </a:solidFill>
              </a:rPr>
              <a:t>常用的</a:t>
            </a:r>
            <a:r>
              <a:rPr kumimoji="1" lang="en-US" altLang="zh-CN" dirty="0">
                <a:solidFill>
                  <a:schemeClr val="tx1"/>
                </a:solidFill>
              </a:rPr>
              <a:t>CSS</a:t>
            </a:r>
            <a:r>
              <a:rPr kumimoji="1" lang="zh-CN" altLang="en-US" dirty="0">
                <a:solidFill>
                  <a:schemeClr val="tx1"/>
                </a:solidFill>
              </a:rPr>
              <a:t>（</a:t>
            </a:r>
            <a:r>
              <a:rPr kumimoji="1" lang="en-US" altLang="zh-CN" dirty="0">
                <a:solidFill>
                  <a:schemeClr val="tx1"/>
                </a:solidFill>
              </a:rPr>
              <a:t>3</a:t>
            </a:r>
            <a:r>
              <a:rPr kumimoji="1" lang="zh-CN" altLang="en-US" dirty="0">
                <a:solidFill>
                  <a:schemeClr val="tx1"/>
                </a:solidFill>
              </a:rPr>
              <a:t>）属性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12648" y="1814688"/>
            <a:ext cx="8153400" cy="1725954"/>
          </a:xfrm>
        </p:spPr>
        <p:txBody>
          <a:bodyPr/>
          <a:lstStyle/>
          <a:p>
            <a:r>
              <a:rPr kumimoji="1" lang="en-US" altLang="en-US" sz="1600" dirty="0" smtClean="0"/>
              <a:t>练习</a:t>
            </a:r>
            <a:r>
              <a:rPr kumimoji="1" lang="zh-CN" altLang="en-US" sz="1600" dirty="0" smtClean="0"/>
              <a:t>：</a:t>
            </a:r>
            <a:endParaRPr kumimoji="1" lang="en-US" altLang="zh-CN" sz="1600" dirty="0"/>
          </a:p>
          <a:p>
            <a:pPr lvl="1"/>
            <a:r>
              <a:rPr kumimoji="1" lang="zh-CN" altLang="en-US" sz="1400" dirty="0" smtClean="0"/>
              <a:t>写一个标签，给它设定如下样式</a:t>
            </a:r>
            <a:r>
              <a:rPr kumimoji="1" lang="en-US" altLang="zh-CN" sz="1400" dirty="0" smtClean="0"/>
              <a:t>：</a:t>
            </a:r>
            <a:endParaRPr kumimoji="1" lang="en-US" altLang="zh-CN" dirty="0" smtClean="0"/>
          </a:p>
          <a:p>
            <a:pPr lvl="1"/>
            <a:r>
              <a:rPr kumimoji="1" lang="zh-CN" altLang="en-US" sz="1400" dirty="0" smtClean="0"/>
              <a:t>左上角</a:t>
            </a:r>
            <a:r>
              <a:rPr kumimoji="1" lang="en-US" altLang="zh-CN" sz="1400" dirty="0" smtClean="0"/>
              <a:t>10px</a:t>
            </a:r>
            <a:r>
              <a:rPr kumimoji="1" lang="zh-CN" altLang="en-US" sz="1400" dirty="0" smtClean="0"/>
              <a:t>的圆角，其他方向为</a:t>
            </a:r>
            <a:r>
              <a:rPr kumimoji="1" lang="en-US" altLang="zh-CN" sz="1400" dirty="0" smtClean="0"/>
              <a:t>5px</a:t>
            </a:r>
            <a:r>
              <a:rPr kumimoji="1" lang="zh-CN" altLang="en-US" sz="1400" dirty="0" smtClean="0"/>
              <a:t>的圆角；左外边距</a:t>
            </a:r>
            <a:r>
              <a:rPr kumimoji="1" lang="en-US" altLang="zh-CN" sz="1400" dirty="0" smtClean="0"/>
              <a:t>20px</a:t>
            </a:r>
            <a:r>
              <a:rPr kumimoji="1" lang="zh-CN" altLang="en-US" sz="1400" dirty="0" smtClean="0"/>
              <a:t>，右外边距</a:t>
            </a:r>
            <a:r>
              <a:rPr kumimoji="1" lang="en-US" altLang="zh-CN" sz="1400" dirty="0" smtClean="0"/>
              <a:t>30px</a:t>
            </a:r>
            <a:r>
              <a:rPr kumimoji="1" lang="zh-CN" altLang="en-US" sz="1400" dirty="0" smtClean="0"/>
              <a:t>，上下各</a:t>
            </a:r>
            <a:r>
              <a:rPr kumimoji="1" lang="en-US" altLang="zh-CN" sz="1400" dirty="0" smtClean="0"/>
              <a:t>10px</a:t>
            </a:r>
            <a:r>
              <a:rPr kumimoji="1" lang="zh-CN" altLang="en-US" sz="1400" dirty="0" smtClean="0"/>
              <a:t>，用</a:t>
            </a:r>
            <a:r>
              <a:rPr kumimoji="1" lang="en-US" altLang="zh-CN" sz="1400" dirty="0" smtClean="0"/>
              <a:t>margin</a:t>
            </a:r>
            <a:r>
              <a:rPr kumimoji="1" lang="en-US" altLang="en-US" sz="1400" dirty="0" smtClean="0"/>
              <a:t>；</a:t>
            </a:r>
            <a:r>
              <a:rPr kumimoji="1" lang="zh-CN" altLang="en-US" sz="1400" dirty="0" smtClean="0"/>
              <a:t>字号加粗，字号</a:t>
            </a:r>
            <a:r>
              <a:rPr kumimoji="1" lang="en-US" altLang="zh-CN" sz="1400" dirty="0" smtClean="0"/>
              <a:t>20px</a:t>
            </a:r>
            <a:r>
              <a:rPr kumimoji="1" lang="zh-CN" altLang="en-US" sz="1400" dirty="0" smtClean="0"/>
              <a:t>，行高</a:t>
            </a:r>
            <a:r>
              <a:rPr kumimoji="1" lang="en-US" altLang="zh-CN" sz="1400" dirty="0" smtClean="0"/>
              <a:t>40px</a:t>
            </a:r>
            <a:r>
              <a:rPr kumimoji="1" lang="zh-CN" altLang="en-US" sz="1400" dirty="0" smtClean="0"/>
              <a:t>，字体宋体，第一个字的大小为</a:t>
            </a:r>
            <a:r>
              <a:rPr kumimoji="1" lang="en-US" altLang="zh-CN" sz="1400" dirty="0" smtClean="0"/>
              <a:t>50px</a:t>
            </a:r>
            <a:r>
              <a:rPr kumimoji="1" lang="zh-CN" altLang="en-US" sz="1400" dirty="0" smtClean="0"/>
              <a:t>；鼠标放上去显示小手；实现</a:t>
            </a:r>
            <a:r>
              <a:rPr kumimoji="1" lang="en-US" altLang="zh-CN" sz="1400" dirty="0" smtClean="0"/>
              <a:t>2</a:t>
            </a:r>
            <a:r>
              <a:rPr kumimoji="1" lang="zh-CN" altLang="en-US" sz="1400" dirty="0" smtClean="0"/>
              <a:t>个背景，一个颜色，一个图片</a:t>
            </a:r>
            <a:r>
              <a:rPr kumimoji="1" lang="en-US" altLang="en-US" sz="1400" dirty="0" smtClean="0"/>
              <a:t>（</a:t>
            </a:r>
            <a:r>
              <a:rPr kumimoji="1" lang="zh-CN" altLang="en-US" sz="1400" dirty="0" smtClean="0"/>
              <a:t>自己弄一个</a:t>
            </a:r>
            <a:r>
              <a:rPr kumimoji="1" lang="en-US" altLang="en-US" sz="1400" dirty="0" smtClean="0"/>
              <a:t>）</a:t>
            </a:r>
            <a:r>
              <a:rPr kumimoji="1" lang="zh-CN" altLang="en-US" sz="1400" dirty="0" smtClean="0"/>
              <a:t>，四个方向点状线边框，阴影</a:t>
            </a:r>
            <a:r>
              <a:rPr kumimoji="1" lang="en-US" altLang="zh-CN" sz="1400" dirty="0" smtClean="0"/>
              <a:t>x</a:t>
            </a:r>
            <a:r>
              <a:rPr kumimoji="1" lang="zh-CN" altLang="en-US" sz="1400" dirty="0" smtClean="0"/>
              <a:t>方向</a:t>
            </a:r>
            <a:r>
              <a:rPr kumimoji="1" lang="en-US" altLang="zh-CN" sz="1400" dirty="0" smtClean="0"/>
              <a:t>2px</a:t>
            </a:r>
            <a:r>
              <a:rPr kumimoji="1" lang="zh-CN" altLang="en-US" sz="1400" dirty="0" smtClean="0"/>
              <a:t>，</a:t>
            </a:r>
            <a:r>
              <a:rPr kumimoji="1" lang="en-US" altLang="zh-CN" sz="1400" dirty="0" smtClean="0"/>
              <a:t>y</a:t>
            </a:r>
            <a:r>
              <a:rPr kumimoji="1" lang="zh-CN" altLang="en-US" sz="1400" dirty="0" smtClean="0"/>
              <a:t>方向</a:t>
            </a:r>
            <a:r>
              <a:rPr kumimoji="1" lang="en-US" altLang="zh-CN" sz="1400" dirty="0" smtClean="0"/>
              <a:t>3px</a:t>
            </a:r>
            <a:r>
              <a:rPr kumimoji="1" lang="zh-CN" altLang="en-US" sz="1400" dirty="0" smtClean="0"/>
              <a:t>，大小</a:t>
            </a:r>
            <a:r>
              <a:rPr kumimoji="1" lang="en-US" altLang="zh-CN" sz="1400" dirty="0" smtClean="0"/>
              <a:t>10px</a:t>
            </a:r>
            <a:r>
              <a:rPr kumimoji="1" lang="zh-CN" altLang="en-US" sz="1400" dirty="0" smtClean="0"/>
              <a:t>，颜色</a:t>
            </a:r>
            <a:r>
              <a:rPr kumimoji="1" lang="en-US" altLang="zh-CN" sz="1400" dirty="0" smtClean="0"/>
              <a:t>0.5</a:t>
            </a:r>
            <a:r>
              <a:rPr kumimoji="1" lang="zh-CN" altLang="en-US" sz="1400" dirty="0" smtClean="0"/>
              <a:t>透明的黑色。</a:t>
            </a:r>
            <a:endParaRPr kumimoji="1" lang="en-US" altLang="zh-CN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464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200" dirty="0" smtClean="0">
                <a:solidFill>
                  <a:schemeClr val="tx1"/>
                </a:solidFill>
              </a:rPr>
              <a:t>3.7CSS</a:t>
            </a:r>
            <a:r>
              <a:rPr kumimoji="1" lang="zh-CN" altLang="en-US" sz="3200" dirty="0" smtClean="0">
                <a:solidFill>
                  <a:schemeClr val="tx1"/>
                </a:solidFill>
              </a:rPr>
              <a:t>布局分析和常见</a:t>
            </a:r>
            <a:r>
              <a:rPr kumimoji="1" lang="zh-CN" altLang="en-US" sz="3200" dirty="0">
                <a:solidFill>
                  <a:schemeClr val="tx1"/>
                </a:solidFill>
              </a:rPr>
              <a:t>的</a:t>
            </a:r>
            <a:r>
              <a:rPr kumimoji="1" lang="en-US" altLang="zh-CN" sz="3200" dirty="0">
                <a:solidFill>
                  <a:schemeClr val="tx1"/>
                </a:solidFill>
              </a:rPr>
              <a:t>CSS</a:t>
            </a:r>
            <a:r>
              <a:rPr kumimoji="1" lang="zh-CN" altLang="en-US" sz="3200" dirty="0">
                <a:solidFill>
                  <a:schemeClr val="tx1"/>
                </a:solidFill>
              </a:rPr>
              <a:t>布局</a:t>
            </a:r>
            <a:endParaRPr kumimoji="1" lang="en-US" altLang="zh-CN" sz="3200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12648" y="1791912"/>
            <a:ext cx="8153400" cy="4495800"/>
          </a:xfrm>
        </p:spPr>
        <p:txBody>
          <a:bodyPr>
            <a:normAutofit/>
          </a:bodyPr>
          <a:lstStyle/>
          <a:p>
            <a:r>
              <a:rPr kumimoji="1" lang="zh-CN" altLang="en-US" sz="2000" dirty="0" smtClean="0"/>
              <a:t>布局：将网页合理的划分成具体的区块，给这些区块定义不同的样式，就是布局。</a:t>
            </a:r>
            <a:endParaRPr kumimoji="1" lang="en-US" altLang="zh-CN" sz="2000" dirty="0" smtClean="0"/>
          </a:p>
          <a:p>
            <a:pPr lvl="1"/>
            <a:r>
              <a:rPr kumimoji="1" lang="zh-CN" altLang="en-US" sz="1700" dirty="0" smtClean="0"/>
              <a:t>布局案例分析：见</a:t>
            </a:r>
            <a:r>
              <a:rPr kumimoji="1" lang="en-US" altLang="zh-CN" sz="1700" dirty="0" smtClean="0"/>
              <a:t>common-layers</a:t>
            </a:r>
          </a:p>
        </p:txBody>
      </p:sp>
    </p:spTree>
    <p:extLst>
      <p:ext uri="{BB962C8B-B14F-4D97-AF65-F5344CB8AC3E}">
        <p14:creationId xmlns:p14="http://schemas.microsoft.com/office/powerpoint/2010/main" xmlns="" val="199320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en-US" sz="3200">
                <a:solidFill>
                  <a:schemeClr val="tx1"/>
                </a:solidFill>
              </a:rPr>
              <a:t>2</a:t>
            </a:r>
            <a:r>
              <a:rPr kumimoji="1" lang="en-US" altLang="en-US" sz="3200" smtClean="0">
                <a:solidFill>
                  <a:schemeClr val="tx1"/>
                </a:solidFill>
              </a:rPr>
              <a:t>.1什么是HTML和HTML的组成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12648" y="1791912"/>
            <a:ext cx="8153400" cy="4495800"/>
          </a:xfrm>
        </p:spPr>
        <p:txBody>
          <a:bodyPr>
            <a:normAutofit lnSpcReduction="10000"/>
          </a:bodyPr>
          <a:lstStyle/>
          <a:p>
            <a:r>
              <a:rPr kumimoji="1" lang="en-US" altLang="en-US" sz="2000" dirty="0"/>
              <a:t>HTML(</a:t>
            </a:r>
            <a:r>
              <a:rPr kumimoji="1" lang="en-US" altLang="en-US" sz="2000" dirty="0" err="1">
                <a:solidFill>
                  <a:srgbClr val="FF0000"/>
                </a:solidFill>
              </a:rPr>
              <a:t>H</a:t>
            </a:r>
            <a:r>
              <a:rPr kumimoji="1" lang="en-US" altLang="en-US" sz="2000" dirty="0" err="1"/>
              <a:t>yper</a:t>
            </a:r>
            <a:r>
              <a:rPr kumimoji="1" lang="en-US" altLang="en-US" sz="2000" dirty="0" err="1">
                <a:solidFill>
                  <a:srgbClr val="FF0000"/>
                </a:solidFill>
              </a:rPr>
              <a:t>T</a:t>
            </a:r>
            <a:r>
              <a:rPr kumimoji="1" lang="en-US" altLang="en-US" sz="2000" dirty="0" err="1"/>
              <a:t>ext</a:t>
            </a:r>
            <a:r>
              <a:rPr kumimoji="1" lang="en-US" altLang="en-US" sz="2000" dirty="0"/>
              <a:t> </a:t>
            </a:r>
            <a:r>
              <a:rPr kumimoji="1" lang="en-US" altLang="en-US" sz="2000" dirty="0">
                <a:solidFill>
                  <a:srgbClr val="FF0000"/>
                </a:solidFill>
              </a:rPr>
              <a:t>M</a:t>
            </a:r>
            <a:r>
              <a:rPr kumimoji="1" lang="en-US" altLang="en-US" sz="2000" dirty="0"/>
              <a:t>arkup </a:t>
            </a:r>
            <a:r>
              <a:rPr kumimoji="1" lang="en-US" altLang="en-US" sz="2000" dirty="0">
                <a:solidFill>
                  <a:srgbClr val="FF0000"/>
                </a:solidFill>
              </a:rPr>
              <a:t>L</a:t>
            </a:r>
            <a:r>
              <a:rPr kumimoji="1" lang="en-US" altLang="en-US" sz="2000" dirty="0"/>
              <a:t>anguage</a:t>
            </a:r>
            <a:r>
              <a:rPr kumimoji="1" lang="en-US" altLang="en-US" sz="2000" dirty="0" smtClean="0"/>
              <a:t>)</a:t>
            </a:r>
            <a:r>
              <a:rPr kumimoji="1" lang="zh-CN" altLang="en-US" sz="2000" dirty="0" smtClean="0"/>
              <a:t>，超文本标记语言，其文件拓展名为</a:t>
            </a:r>
            <a:r>
              <a:rPr kumimoji="1" lang="en-US" altLang="zh-CN" sz="2000" dirty="0" smtClean="0"/>
              <a:t>.html</a:t>
            </a:r>
            <a:r>
              <a:rPr kumimoji="1" lang="zh-CN" altLang="en-US" sz="2000" dirty="0" smtClean="0"/>
              <a:t>或</a:t>
            </a:r>
            <a:r>
              <a:rPr kumimoji="1" lang="en-US" altLang="zh-CN" sz="2000" dirty="0" smtClean="0"/>
              <a:t>.</a:t>
            </a:r>
            <a:r>
              <a:rPr kumimoji="1" lang="en-US" altLang="zh-CN" sz="2000" dirty="0" err="1" smtClean="0"/>
              <a:t>htm</a:t>
            </a:r>
            <a:r>
              <a:rPr kumimoji="1" lang="zh-CN" altLang="en-US" sz="2000" dirty="0" smtClean="0"/>
              <a:t>，本章本着</a:t>
            </a:r>
            <a:r>
              <a:rPr kumimoji="1" lang="en-US" altLang="zh-CN" sz="2000" dirty="0" smtClean="0"/>
              <a:t>“</a:t>
            </a:r>
            <a:r>
              <a:rPr kumimoji="1" lang="zh-CN" altLang="en-US" sz="2000" dirty="0"/>
              <a:t>使用至上</a:t>
            </a:r>
            <a:r>
              <a:rPr kumimoji="1" lang="en-US" altLang="zh-CN" sz="2000" dirty="0" smtClean="0"/>
              <a:t>”</a:t>
            </a:r>
            <a:r>
              <a:rPr kumimoji="1" lang="zh-CN" altLang="en-US" sz="2000" dirty="0" smtClean="0"/>
              <a:t>的原则来介绍</a:t>
            </a:r>
            <a:r>
              <a:rPr kumimoji="1" lang="en-US" altLang="zh-CN" sz="2000" dirty="0" smtClean="0"/>
              <a:t>HTML</a:t>
            </a:r>
            <a:r>
              <a:rPr kumimoji="1" lang="zh-CN" altLang="en-US" sz="2000" dirty="0" smtClean="0"/>
              <a:t>的相关知识。</a:t>
            </a:r>
            <a:endParaRPr kumimoji="1" lang="en-US" altLang="zh-CN" sz="2000" dirty="0" smtClean="0"/>
          </a:p>
          <a:p>
            <a:r>
              <a:rPr kumimoji="1" lang="en-US" altLang="zh-CN" sz="2000" dirty="0" smtClean="0"/>
              <a:t>HTML</a:t>
            </a:r>
            <a:r>
              <a:rPr kumimoji="1" lang="zh-CN" altLang="en-US" sz="2000" dirty="0" smtClean="0"/>
              <a:t>由文档</a:t>
            </a:r>
            <a:r>
              <a:rPr kumimoji="1" lang="zh-CN" altLang="en-US" sz="2000" smtClean="0"/>
              <a:t>头、</a:t>
            </a:r>
            <a:r>
              <a:rPr kumimoji="1" lang="en-US" altLang="zh-CN" sz="2000" smtClean="0"/>
              <a:t>html</a:t>
            </a:r>
            <a:r>
              <a:rPr kumimoji="1" lang="zh-CN" altLang="en-US" sz="2000" smtClean="0"/>
              <a:t>、</a:t>
            </a:r>
            <a:r>
              <a:rPr kumimoji="1" lang="en-US" altLang="zh-CN" sz="2000" smtClean="0"/>
              <a:t>head</a:t>
            </a:r>
            <a:r>
              <a:rPr kumimoji="1" lang="zh-CN" altLang="en-US" sz="2000" dirty="0" smtClean="0"/>
              <a:t>、</a:t>
            </a:r>
            <a:r>
              <a:rPr kumimoji="1" lang="en-US" altLang="zh-CN" sz="2000" dirty="0" smtClean="0"/>
              <a:t>body</a:t>
            </a:r>
            <a:r>
              <a:rPr kumimoji="1" lang="zh-CN" altLang="en-US" sz="2000" dirty="0" smtClean="0"/>
              <a:t>三个主要信息组成</a:t>
            </a:r>
            <a:endParaRPr kumimoji="1" lang="en-US" altLang="zh-CN" sz="2000" dirty="0" smtClean="0"/>
          </a:p>
          <a:p>
            <a:r>
              <a:rPr kumimoji="1" lang="zh-CN" altLang="en-US" sz="2000" dirty="0" smtClean="0"/>
              <a:t>文档头</a:t>
            </a:r>
            <a:r>
              <a:rPr kumimoji="1" lang="en-US" altLang="zh-CN" sz="2000" dirty="0" smtClean="0"/>
              <a:t>(</a:t>
            </a:r>
            <a:r>
              <a:rPr kumimoji="1" lang="zh-CN" altLang="en-US" sz="2000" dirty="0" smtClean="0"/>
              <a:t>必须位于一个</a:t>
            </a:r>
            <a:r>
              <a:rPr kumimoji="1" lang="en-US" altLang="zh-CN" sz="2000" dirty="0" smtClean="0"/>
              <a:t>HTML</a:t>
            </a:r>
            <a:r>
              <a:rPr kumimoji="1" lang="zh-CN" altLang="en-US" sz="2000" dirty="0" smtClean="0"/>
              <a:t>文件的第一行</a:t>
            </a:r>
            <a:r>
              <a:rPr kumimoji="1" lang="en-US" altLang="zh-CN" sz="2000" dirty="0" smtClean="0"/>
              <a:t>)</a:t>
            </a:r>
          </a:p>
          <a:p>
            <a:pPr marL="0" indent="0">
              <a:buNone/>
            </a:pPr>
            <a:r>
              <a:rPr kumimoji="1" lang="en-US" altLang="zh-CN" sz="2000" dirty="0" smtClean="0"/>
              <a:t>	</a:t>
            </a:r>
            <a:r>
              <a:rPr kumimoji="1" lang="zh-CN" altLang="en-US" sz="1600" dirty="0" smtClean="0"/>
              <a:t>文档头</a:t>
            </a:r>
            <a:r>
              <a:rPr kumimoji="1" lang="zh-CN" altLang="en-US" sz="1600" dirty="0"/>
              <a:t>是</a:t>
            </a:r>
            <a:r>
              <a:rPr kumimoji="1" lang="en-US" altLang="zh-CN" sz="1600" dirty="0"/>
              <a:t>HTML</a:t>
            </a:r>
            <a:r>
              <a:rPr kumimoji="1" lang="zh-CN" altLang="en-US" sz="1600" dirty="0"/>
              <a:t>中的重要组成部分</a:t>
            </a:r>
            <a:r>
              <a:rPr kumimoji="1" lang="zh-CN" altLang="en-US" sz="1600" dirty="0" smtClean="0"/>
              <a:t>，它用来告诉浏览器该文件为一个</a:t>
            </a:r>
            <a:r>
              <a:rPr kumimoji="1" lang="en-US" altLang="zh-CN" sz="1600" dirty="0"/>
              <a:t>HTML</a:t>
            </a:r>
            <a:r>
              <a:rPr kumimoji="1" lang="zh-CN" altLang="en-US" sz="1600" dirty="0"/>
              <a:t>文档，现在互联网上</a:t>
            </a:r>
            <a:r>
              <a:rPr kumimoji="1" lang="zh-CN" altLang="en-US" sz="1600" dirty="0" smtClean="0"/>
              <a:t>所有的网页都要文档头</a:t>
            </a:r>
            <a:endParaRPr kumimoji="1" lang="en-US" altLang="zh-CN" sz="2000" dirty="0" smtClean="0"/>
          </a:p>
          <a:p>
            <a:r>
              <a:rPr kumimoji="1" lang="zh-CN" altLang="en-US" sz="2000" dirty="0" smtClean="0"/>
              <a:t>常用的文档头定义</a:t>
            </a:r>
            <a:endParaRPr kumimoji="1" lang="en-US" altLang="zh-CN" sz="2000" dirty="0" smtClean="0"/>
          </a:p>
          <a:p>
            <a:pPr marL="0" indent="0">
              <a:buNone/>
            </a:pPr>
            <a:r>
              <a:rPr kumimoji="1" lang="en-US" altLang="zh-CN" sz="2000" dirty="0"/>
              <a:t>	</a:t>
            </a:r>
            <a:r>
              <a:rPr kumimoji="1" lang="en-US" altLang="zh-CN" sz="1600" dirty="0" smtClean="0"/>
              <a:t>&lt;!DOCTYPE html&gt;</a:t>
            </a:r>
            <a:r>
              <a:rPr kumimoji="1" lang="zh-CN" altLang="en-US" sz="1600" dirty="0" smtClean="0"/>
              <a:t>（</a:t>
            </a:r>
            <a:r>
              <a:rPr kumimoji="1" lang="en-US" altLang="zh-CN" sz="1600" dirty="0" smtClean="0"/>
              <a:t>HTML5</a:t>
            </a:r>
            <a:r>
              <a:rPr kumimoji="1" lang="zh-CN" altLang="en-US" sz="1600" dirty="0" smtClean="0"/>
              <a:t>）</a:t>
            </a:r>
            <a:endParaRPr kumimoji="1" lang="en-US" altLang="zh-CN" sz="1600" dirty="0" smtClean="0"/>
          </a:p>
          <a:p>
            <a:pPr marL="0" indent="0">
              <a:buNone/>
            </a:pPr>
            <a:r>
              <a:rPr kumimoji="1" lang="en-US" altLang="zh-CN" sz="1600" dirty="0"/>
              <a:t>	&lt;!DOCTYPE html PUBLIC </a:t>
            </a:r>
            <a:r>
              <a:rPr kumimoji="1" lang="en-US" altLang="zh-CN" sz="1600" dirty="0" smtClean="0"/>
              <a:t>“-</a:t>
            </a:r>
            <a:r>
              <a:rPr kumimoji="1" lang="en-US" altLang="zh-CN" sz="1600" dirty="0"/>
              <a:t>//W3C//DTD XHTML 1.0 Transitional//</a:t>
            </a:r>
            <a:r>
              <a:rPr kumimoji="1" lang="en-US" altLang="zh-CN" sz="1600" dirty="0" smtClean="0"/>
              <a:t>EN” “http</a:t>
            </a:r>
            <a:r>
              <a:rPr kumimoji="1" lang="en-US" altLang="zh-CN" sz="1600" dirty="0"/>
              <a:t>://www.w3.org/TR</a:t>
            </a:r>
            <a:r>
              <a:rPr kumimoji="1" lang="en-US" altLang="zh-CN" sz="1600" dirty="0" smtClean="0"/>
              <a:t>/html4/</a:t>
            </a:r>
            <a:r>
              <a:rPr kumimoji="1" lang="en-US" altLang="zh-CN" sz="1600" dirty="0" err="1" smtClean="0"/>
              <a:t>loose.dtd</a:t>
            </a:r>
            <a:r>
              <a:rPr kumimoji="1" lang="en-US" altLang="zh-CN" sz="1600" dirty="0" smtClean="0"/>
              <a:t>”&gt;</a:t>
            </a:r>
            <a:r>
              <a:rPr kumimoji="1" lang="zh-CN" altLang="en-US" sz="1600" dirty="0" smtClean="0"/>
              <a:t>（</a:t>
            </a:r>
            <a:r>
              <a:rPr kumimoji="1" lang="en-US" altLang="zh-CN" sz="1600" dirty="0" smtClean="0"/>
              <a:t>HTML4</a:t>
            </a:r>
            <a:r>
              <a:rPr kumimoji="1" lang="zh-CN" altLang="en-US" sz="1600" dirty="0" smtClean="0"/>
              <a:t>中的松散模式）</a:t>
            </a:r>
            <a:endParaRPr kumimoji="1" lang="en-US" altLang="zh-CN" sz="1600" dirty="0" smtClean="0"/>
          </a:p>
          <a:p>
            <a:pPr marL="0" indent="0">
              <a:buNone/>
            </a:pPr>
            <a:r>
              <a:rPr kumimoji="1" lang="en-US" altLang="zh-CN" sz="1600" dirty="0"/>
              <a:t>	&lt;!DOCTYPE html PUBLIC </a:t>
            </a:r>
            <a:r>
              <a:rPr kumimoji="1" lang="en-US" altLang="zh-CN" sz="1600" dirty="0" smtClean="0"/>
              <a:t>“-</a:t>
            </a:r>
            <a:r>
              <a:rPr kumimoji="1" lang="en-US" altLang="zh-CN" sz="1600" dirty="0"/>
              <a:t>//W3C//DTD XHTML 1.0 Transitional//</a:t>
            </a:r>
            <a:r>
              <a:rPr kumimoji="1" lang="en-US" altLang="zh-CN" sz="1600" dirty="0" smtClean="0"/>
              <a:t>EN” “http</a:t>
            </a:r>
            <a:r>
              <a:rPr kumimoji="1" lang="en-US" altLang="zh-CN" sz="1600" dirty="0"/>
              <a:t>://www.w3.org/TR/xhtml1/DTD/xhtml1-</a:t>
            </a:r>
            <a:r>
              <a:rPr kumimoji="1" lang="en-US" altLang="zh-CN" sz="1600" dirty="0" smtClean="0"/>
              <a:t>transitional.dtd”&gt;</a:t>
            </a:r>
            <a:r>
              <a:rPr kumimoji="1" lang="zh-CN" altLang="en-US" sz="1600" dirty="0" smtClean="0"/>
              <a:t>（</a:t>
            </a:r>
            <a:r>
              <a:rPr kumimoji="1" lang="en-US" altLang="zh-CN" sz="1600" dirty="0" smtClean="0"/>
              <a:t>XHTML</a:t>
            </a:r>
            <a:r>
              <a:rPr kumimoji="1" lang="zh-CN" altLang="en-US" sz="1600" dirty="0" smtClean="0"/>
              <a:t>中的过渡模式）</a:t>
            </a:r>
            <a:endParaRPr kumimoji="1" lang="en-US" altLang="zh-CN" sz="1000" dirty="0" smtClean="0"/>
          </a:p>
        </p:txBody>
      </p:sp>
    </p:spTree>
    <p:extLst>
      <p:ext uri="{BB962C8B-B14F-4D97-AF65-F5344CB8AC3E}">
        <p14:creationId xmlns:p14="http://schemas.microsoft.com/office/powerpoint/2010/main" xmlns="" val="2331977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>
                <a:solidFill>
                  <a:schemeClr val="tx1"/>
                </a:solidFill>
              </a:rPr>
              <a:t>四、</a:t>
            </a:r>
            <a:r>
              <a:rPr kumimoji="1" lang="en-US" altLang="zh-CN" dirty="0" err="1" smtClean="0">
                <a:solidFill>
                  <a:schemeClr val="tx1"/>
                </a:solidFill>
              </a:rPr>
              <a:t>javaScript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12648" y="1791912"/>
            <a:ext cx="8153400" cy="4495800"/>
          </a:xfrm>
        </p:spPr>
        <p:txBody>
          <a:bodyPr>
            <a:normAutofit/>
          </a:bodyPr>
          <a:lstStyle/>
          <a:p>
            <a:r>
              <a:rPr kumimoji="1" lang="en-US" altLang="zh-CN" sz="2400" dirty="0" smtClean="0"/>
              <a:t>JS</a:t>
            </a:r>
            <a:r>
              <a:rPr kumimoji="1" lang="zh-CN" altLang="en-US" sz="2400" dirty="0" smtClean="0"/>
              <a:t>简介</a:t>
            </a:r>
            <a:endParaRPr kumimoji="1" lang="en-US" altLang="zh-CN" sz="2400" dirty="0" smtClean="0"/>
          </a:p>
          <a:p>
            <a:r>
              <a:rPr kumimoji="1" lang="en-US" altLang="zh-CN" sz="2400" dirty="0" smtClean="0"/>
              <a:t>JS</a:t>
            </a:r>
            <a:r>
              <a:rPr kumimoji="1" lang="zh-CN" altLang="en-US" sz="2400" dirty="0" smtClean="0"/>
              <a:t>的引入方式</a:t>
            </a:r>
            <a:endParaRPr kumimoji="1" lang="en-US" altLang="zh-CN" sz="2400" dirty="0" smtClean="0"/>
          </a:p>
          <a:p>
            <a:r>
              <a:rPr kumimoji="1" lang="en-US" altLang="zh-CN" sz="2400" dirty="0" smtClean="0"/>
              <a:t>JS</a:t>
            </a:r>
            <a:r>
              <a:rPr kumimoji="1" lang="zh-CN" altLang="en-US" sz="2400" dirty="0" smtClean="0"/>
              <a:t>基本语法</a:t>
            </a:r>
            <a:endParaRPr kumimoji="1" lang="en-US" altLang="zh-CN" sz="2400" dirty="0" smtClean="0"/>
          </a:p>
          <a:p>
            <a:r>
              <a:rPr kumimoji="1" lang="en-US" altLang="zh-CN" sz="2400" dirty="0" smtClean="0"/>
              <a:t>JS</a:t>
            </a:r>
            <a:r>
              <a:rPr kumimoji="1" lang="zh-CN" altLang="en-US" sz="2400" dirty="0" smtClean="0"/>
              <a:t>流程控制和函数</a:t>
            </a:r>
            <a:endParaRPr kumimoji="1" lang="en-US" altLang="zh-CN" sz="2400" dirty="0" smtClean="0"/>
          </a:p>
          <a:p>
            <a:r>
              <a:rPr kumimoji="1" lang="en-US" altLang="zh-CN" sz="2400" dirty="0" smtClean="0"/>
              <a:t>JS</a:t>
            </a:r>
            <a:r>
              <a:rPr kumimoji="1" lang="zh-CN" altLang="en-US" sz="2400" dirty="0" smtClean="0"/>
              <a:t>内置对象</a:t>
            </a:r>
            <a:endParaRPr kumimoji="1" lang="en-US" altLang="zh-CN" sz="2400" dirty="0" smtClean="0"/>
          </a:p>
          <a:p>
            <a:r>
              <a:rPr kumimoji="1" lang="zh-CN" altLang="en-US" sz="2400" dirty="0"/>
              <a:t>浏览器对象模型（</a:t>
            </a:r>
            <a:r>
              <a:rPr kumimoji="1" lang="en-US" altLang="zh-CN" sz="2400" dirty="0"/>
              <a:t>BOM</a:t>
            </a:r>
            <a:r>
              <a:rPr kumimoji="1" lang="zh-CN" altLang="en-US" sz="2400" dirty="0"/>
              <a:t>）</a:t>
            </a:r>
            <a:r>
              <a:rPr kumimoji="1" lang="zh-CN" altLang="en-US" sz="2400" dirty="0" smtClean="0"/>
              <a:t>，</a:t>
            </a:r>
            <a:r>
              <a:rPr kumimoji="1" lang="en-US" altLang="zh-CN" sz="2400" dirty="0" smtClean="0"/>
              <a:t>window</a:t>
            </a:r>
            <a:r>
              <a:rPr kumimoji="1" lang="zh-CN" altLang="en-US" sz="2400" dirty="0" smtClean="0"/>
              <a:t>，文档对象模型（</a:t>
            </a:r>
            <a:r>
              <a:rPr kumimoji="1" lang="en-US" altLang="zh-CN" sz="2400" dirty="0" smtClean="0"/>
              <a:t>DOM</a:t>
            </a:r>
            <a:r>
              <a:rPr kumimoji="1" lang="zh-CN" altLang="en-US" sz="2400" dirty="0" smtClean="0"/>
              <a:t>），事件（</a:t>
            </a:r>
            <a:r>
              <a:rPr kumimoji="1" lang="en-US" altLang="zh-CN" sz="2400" dirty="0" smtClean="0"/>
              <a:t>Event</a:t>
            </a:r>
            <a:r>
              <a:rPr kumimoji="1" lang="zh-CN" altLang="en-US" sz="2400" dirty="0" smtClean="0"/>
              <a:t>）</a:t>
            </a:r>
            <a:endParaRPr kumimoji="1" lang="en-US" altLang="zh-CN" sz="2400" dirty="0" smtClean="0"/>
          </a:p>
          <a:p>
            <a:r>
              <a:rPr kumimoji="1" lang="en-US" altLang="zh-CN" sz="2400" dirty="0" smtClean="0"/>
              <a:t>JSON</a:t>
            </a:r>
          </a:p>
          <a:p>
            <a:endParaRPr kumimoji="1" lang="en-US" altLang="zh-CN" sz="2400" dirty="0" smtClean="0"/>
          </a:p>
          <a:p>
            <a:endParaRPr kumimoji="1" lang="en-US" altLang="zh-CN" sz="2400" dirty="0" smtClean="0"/>
          </a:p>
          <a:p>
            <a:endParaRPr kumimoji="1"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292821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200" dirty="0">
                <a:solidFill>
                  <a:schemeClr val="tx1"/>
                </a:solidFill>
              </a:rPr>
              <a:t>4</a:t>
            </a:r>
            <a:r>
              <a:rPr kumimoji="1" lang="en-US" altLang="zh-CN" sz="3200" dirty="0" smtClean="0">
                <a:solidFill>
                  <a:schemeClr val="tx1"/>
                </a:solidFill>
              </a:rPr>
              <a:t>.1JS</a:t>
            </a:r>
            <a:r>
              <a:rPr kumimoji="1" lang="zh-CN" altLang="en-US" sz="3200" dirty="0" smtClean="0">
                <a:solidFill>
                  <a:schemeClr val="tx1"/>
                </a:solidFill>
              </a:rPr>
              <a:t>简介</a:t>
            </a:r>
            <a:endParaRPr kumimoji="1" lang="en-US" altLang="zh-CN" sz="3200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12648" y="1791912"/>
            <a:ext cx="8153400" cy="4495800"/>
          </a:xfrm>
        </p:spPr>
        <p:txBody>
          <a:bodyPr>
            <a:normAutofit/>
          </a:bodyPr>
          <a:lstStyle/>
          <a:p>
            <a:r>
              <a:rPr kumimoji="1" lang="en-US" altLang="en-US" sz="2000" dirty="0" err="1" smtClean="0"/>
              <a:t>javaScript</a:t>
            </a:r>
            <a:r>
              <a:rPr kumimoji="1" lang="zh-CN" altLang="en-US" sz="2000" dirty="0" smtClean="0"/>
              <a:t>和</a:t>
            </a:r>
            <a:r>
              <a:rPr kumimoji="1" lang="en-US" altLang="zh-CN" sz="2000" dirty="0" smtClean="0"/>
              <a:t>Java</a:t>
            </a:r>
            <a:r>
              <a:rPr kumimoji="1" lang="zh-CN" altLang="en-US" sz="2000" dirty="0" smtClean="0"/>
              <a:t>没有任何关系</a:t>
            </a:r>
            <a:endParaRPr kumimoji="1" lang="en-US" altLang="zh-CN" sz="2000" dirty="0" smtClean="0"/>
          </a:p>
          <a:p>
            <a:r>
              <a:rPr kumimoji="1" lang="en-US" altLang="zh-CN" sz="2000" dirty="0" err="1" smtClean="0"/>
              <a:t>javaScript</a:t>
            </a:r>
            <a:r>
              <a:rPr kumimoji="1" lang="zh-CN" altLang="en-US" sz="2000" dirty="0" smtClean="0"/>
              <a:t>的出现是为了解决表单提交的复杂问题，试想，如果一个用户在网络不好的情况下上网，然后他注册一个网站的账号，等表单信息都填完了，点击提交按钮，表单提交过程中没有任何提示，然后过了一会，他填写的信息没有通过后端的验证，网页还是在原来的网页，然后在表单后面显示这个不符合要求那个不符合要求的，然后又要重新填一遍，重新提交，显得很繁琐，</a:t>
            </a:r>
            <a:r>
              <a:rPr kumimoji="1" lang="en-US" altLang="zh-CN" sz="2000" dirty="0" err="1" smtClean="0"/>
              <a:t>javaScript</a:t>
            </a:r>
            <a:r>
              <a:rPr kumimoji="1" lang="zh-CN" altLang="en-US" sz="2000" dirty="0" smtClean="0"/>
              <a:t>出现的初衷就是为了解决这个问题</a:t>
            </a:r>
            <a:r>
              <a:rPr kumimoji="1" lang="en-US" altLang="zh-CN" sz="2000" dirty="0" smtClean="0"/>
              <a:t>：</a:t>
            </a:r>
            <a:r>
              <a:rPr kumimoji="1" lang="zh-CN" altLang="en-US" sz="2000" dirty="0" smtClean="0"/>
              <a:t>在客户端实现表单的验证。现在的网站注册的流程，都实现了在客户端的验证（比如最常用的</a:t>
            </a:r>
            <a:r>
              <a:rPr kumimoji="1" lang="en-US" altLang="zh-CN" sz="2000" dirty="0" smtClean="0"/>
              <a:t>QQ</a:t>
            </a:r>
            <a:r>
              <a:rPr kumimoji="1" lang="zh-CN" altLang="en-US" sz="2000" dirty="0" smtClean="0"/>
              <a:t>），但是后来随着</a:t>
            </a:r>
            <a:r>
              <a:rPr kumimoji="1" lang="en-US" altLang="zh-CN" sz="2000" dirty="0" smtClean="0"/>
              <a:t>Web</a:t>
            </a:r>
            <a:r>
              <a:rPr kumimoji="1" lang="zh-CN" altLang="en-US" sz="2000" dirty="0" smtClean="0"/>
              <a:t>发展的壮大，</a:t>
            </a:r>
            <a:r>
              <a:rPr kumimoji="1" lang="en-US" altLang="zh-CN" sz="2000" dirty="0" smtClean="0"/>
              <a:t>Web</a:t>
            </a:r>
            <a:r>
              <a:rPr kumimoji="1" lang="zh-CN" altLang="en-US" sz="2000" dirty="0" smtClean="0"/>
              <a:t>端要实现的功能越来越多，于是</a:t>
            </a:r>
            <a:r>
              <a:rPr kumimoji="1" lang="en-US" altLang="zh-CN" sz="2000" dirty="0" err="1" smtClean="0"/>
              <a:t>javaScript</a:t>
            </a:r>
            <a:r>
              <a:rPr kumimoji="1" lang="zh-CN" altLang="en-US" sz="2000" dirty="0" smtClean="0"/>
              <a:t>也慢慢的发展壮大，功能越来越多，到现在已经发展到能用</a:t>
            </a:r>
            <a:r>
              <a:rPr kumimoji="1" lang="en-US" altLang="zh-CN" sz="2000" dirty="0" err="1" smtClean="0"/>
              <a:t>JavaScipt</a:t>
            </a:r>
            <a:r>
              <a:rPr kumimoji="1" lang="zh-CN" altLang="en-US" sz="2000" dirty="0" smtClean="0"/>
              <a:t>来做服务器端处理了（</a:t>
            </a:r>
            <a:r>
              <a:rPr kumimoji="1" lang="en-US" altLang="zh-CN" sz="2000" dirty="0" err="1" smtClean="0"/>
              <a:t>NodeJS</a:t>
            </a:r>
            <a:r>
              <a:rPr kumimoji="1" lang="zh-CN" altLang="en-US" sz="2000" dirty="0" smtClean="0"/>
              <a:t>）</a:t>
            </a:r>
            <a:endParaRPr kumimoji="1" lang="en-US" altLang="zh-CN" sz="2000" dirty="0" smtClean="0"/>
          </a:p>
          <a:p>
            <a:r>
              <a:rPr kumimoji="1" lang="en-US" altLang="zh-CN" sz="1700" dirty="0" err="1" smtClean="0"/>
              <a:t>ECMAScript</a:t>
            </a:r>
            <a:r>
              <a:rPr kumimoji="1" lang="zh-CN" altLang="en-US" sz="1700" dirty="0" smtClean="0"/>
              <a:t>：以下简称</a:t>
            </a:r>
            <a:r>
              <a:rPr kumimoji="1" lang="en-US" altLang="zh-CN" sz="1700" dirty="0" smtClean="0"/>
              <a:t>ES</a:t>
            </a:r>
            <a:r>
              <a:rPr kumimoji="1" lang="zh-CN" altLang="en-US" sz="1700" dirty="0" smtClean="0"/>
              <a:t>，</a:t>
            </a:r>
            <a:r>
              <a:rPr kumimoji="1" lang="en-US" altLang="zh-CN" sz="1700" dirty="0" err="1" smtClean="0"/>
              <a:t>js</a:t>
            </a:r>
            <a:r>
              <a:rPr kumimoji="1" lang="zh-CN" altLang="en-US" sz="1700" dirty="0" smtClean="0"/>
              <a:t>的标准，相当于版本，比如</a:t>
            </a:r>
            <a:r>
              <a:rPr kumimoji="1" lang="en-US" altLang="zh-CN" sz="1700" dirty="0" err="1" smtClean="0"/>
              <a:t>php</a:t>
            </a:r>
            <a:r>
              <a:rPr kumimoji="1" lang="zh-CN" altLang="en-US" sz="1700" dirty="0" smtClean="0"/>
              <a:t>中的</a:t>
            </a:r>
            <a:r>
              <a:rPr kumimoji="1" lang="en-US" altLang="zh-CN" sz="1700" dirty="0" smtClean="0"/>
              <a:t>php6</a:t>
            </a:r>
            <a:r>
              <a:rPr kumimoji="1" lang="zh-CN" altLang="en-US" sz="1700" dirty="0" smtClean="0"/>
              <a:t>，</a:t>
            </a:r>
            <a:r>
              <a:rPr kumimoji="1" lang="en-US" altLang="zh-CN" sz="1700" dirty="0" smtClean="0"/>
              <a:t>java</a:t>
            </a:r>
            <a:r>
              <a:rPr kumimoji="1" lang="zh-CN" altLang="en-US" sz="1700" dirty="0" smtClean="0"/>
              <a:t>中的</a:t>
            </a:r>
            <a:r>
              <a:rPr kumimoji="1" lang="en-US" altLang="zh-CN" sz="1700" dirty="0" smtClean="0"/>
              <a:t>java8</a:t>
            </a:r>
            <a:r>
              <a:rPr kumimoji="1" lang="zh-CN" altLang="en-US" sz="1700" dirty="0" smtClean="0"/>
              <a:t>等，现在</a:t>
            </a:r>
            <a:r>
              <a:rPr kumimoji="1" lang="en-US" altLang="zh-CN" sz="1700" dirty="0" err="1" smtClean="0"/>
              <a:t>ECMAScript</a:t>
            </a:r>
            <a:r>
              <a:rPr kumimoji="1" lang="zh-CN" altLang="en-US" sz="1700" dirty="0" smtClean="0"/>
              <a:t>已经出到第</a:t>
            </a:r>
            <a:r>
              <a:rPr kumimoji="1" lang="en-US" altLang="zh-CN" sz="1700" dirty="0" smtClean="0"/>
              <a:t>6</a:t>
            </a:r>
            <a:r>
              <a:rPr kumimoji="1" lang="zh-CN" altLang="en-US" sz="1700" dirty="0" smtClean="0"/>
              <a:t>版，及</a:t>
            </a:r>
            <a:r>
              <a:rPr kumimoji="1" lang="en-US" altLang="zh-CN" sz="1700" dirty="0" smtClean="0"/>
              <a:t>ES6</a:t>
            </a:r>
          </a:p>
        </p:txBody>
      </p:sp>
    </p:spTree>
    <p:extLst>
      <p:ext uri="{BB962C8B-B14F-4D97-AF65-F5344CB8AC3E}">
        <p14:creationId xmlns:p14="http://schemas.microsoft.com/office/powerpoint/2010/main" xmlns="" val="283386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200" dirty="0" smtClean="0">
                <a:solidFill>
                  <a:schemeClr val="tx1"/>
                </a:solidFill>
              </a:rPr>
              <a:t>4.</a:t>
            </a:r>
            <a:r>
              <a:rPr kumimoji="1" lang="en-US" altLang="zh-CN" sz="3200" dirty="0">
                <a:solidFill>
                  <a:schemeClr val="tx1"/>
                </a:solidFill>
              </a:rPr>
              <a:t>2</a:t>
            </a:r>
            <a:r>
              <a:rPr kumimoji="1" lang="en-US" altLang="zh-CN" sz="3200" dirty="0" smtClean="0">
                <a:solidFill>
                  <a:schemeClr val="tx1"/>
                </a:solidFill>
              </a:rPr>
              <a:t>JS</a:t>
            </a:r>
            <a:r>
              <a:rPr kumimoji="1" lang="zh-CN" altLang="en-US" sz="3200" dirty="0" smtClean="0">
                <a:solidFill>
                  <a:schemeClr val="tx1"/>
                </a:solidFill>
              </a:rPr>
              <a:t>引入方式</a:t>
            </a:r>
            <a:endParaRPr kumimoji="1" lang="en-US" altLang="zh-CN" sz="3200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12648" y="1791912"/>
            <a:ext cx="8153400" cy="4495800"/>
          </a:xfrm>
        </p:spPr>
        <p:txBody>
          <a:bodyPr>
            <a:normAutofit/>
          </a:bodyPr>
          <a:lstStyle/>
          <a:p>
            <a:r>
              <a:rPr kumimoji="1" lang="zh-CN" altLang="en-US" sz="2000" dirty="0" smtClean="0"/>
              <a:t>嵌入式：</a:t>
            </a:r>
            <a:endParaRPr kumimoji="1" lang="en-US" altLang="zh-CN" sz="2000" dirty="0" smtClean="0"/>
          </a:p>
          <a:p>
            <a:pPr lvl="1"/>
            <a:r>
              <a:rPr kumimoji="1" lang="zh-CN" altLang="en-US" sz="1600" dirty="0" smtClean="0"/>
              <a:t>通过写在</a:t>
            </a:r>
            <a:r>
              <a:rPr kumimoji="1" lang="en-US" altLang="zh-CN" sz="1600" dirty="0" smtClean="0"/>
              <a:t>html</a:t>
            </a:r>
            <a:r>
              <a:rPr kumimoji="1" lang="zh-CN" altLang="en-US" sz="1600" dirty="0" smtClean="0"/>
              <a:t>里面的</a:t>
            </a:r>
            <a:r>
              <a:rPr kumimoji="1" lang="en-US" altLang="zh-CN" sz="1600" dirty="0" smtClean="0"/>
              <a:t>script</a:t>
            </a:r>
            <a:r>
              <a:rPr kumimoji="1" lang="zh-CN" altLang="en-US" sz="1600" dirty="0" smtClean="0"/>
              <a:t>标签，指定其</a:t>
            </a:r>
            <a:r>
              <a:rPr kumimoji="1" lang="en-US" altLang="zh-CN" sz="1600" dirty="0" smtClean="0"/>
              <a:t>type</a:t>
            </a:r>
            <a:r>
              <a:rPr kumimoji="1" lang="zh-CN" altLang="en-US" sz="1600" dirty="0" smtClean="0"/>
              <a:t>属性为</a:t>
            </a:r>
            <a:r>
              <a:rPr kumimoji="1" lang="en-US" altLang="zh-CN" sz="1600" dirty="0" smtClean="0"/>
              <a:t>”type/</a:t>
            </a:r>
            <a:r>
              <a:rPr kumimoji="1" lang="en-US" altLang="zh-CN" sz="1600" dirty="0" err="1" smtClean="0"/>
              <a:t>javascript</a:t>
            </a:r>
            <a:r>
              <a:rPr kumimoji="1" lang="en-US" altLang="zh-CN" sz="1600" dirty="0" smtClean="0"/>
              <a:t>”</a:t>
            </a:r>
            <a:r>
              <a:rPr kumimoji="1" lang="zh-CN" altLang="en-US" sz="1600" dirty="0" smtClean="0"/>
              <a:t>来声明这是一段</a:t>
            </a:r>
            <a:r>
              <a:rPr kumimoji="1" lang="en-US" altLang="zh-CN" sz="1600" dirty="0" err="1" smtClean="0"/>
              <a:t>js</a:t>
            </a:r>
            <a:r>
              <a:rPr kumimoji="1" lang="zh-CN" altLang="en-US" sz="1600" dirty="0" smtClean="0"/>
              <a:t>脚本，可以放在</a:t>
            </a:r>
            <a:r>
              <a:rPr kumimoji="1" lang="en-US" altLang="zh-CN" sz="1600" dirty="0" smtClean="0"/>
              <a:t>head</a:t>
            </a:r>
            <a:r>
              <a:rPr kumimoji="1" lang="zh-CN" altLang="en-US" sz="1600" dirty="0" smtClean="0"/>
              <a:t>和</a:t>
            </a:r>
            <a:r>
              <a:rPr kumimoji="1" lang="en-US" altLang="zh-CN" sz="1600" dirty="0" smtClean="0"/>
              <a:t>body</a:t>
            </a:r>
            <a:r>
              <a:rPr kumimoji="1" lang="zh-CN" altLang="en-US" sz="1600" dirty="0" smtClean="0"/>
              <a:t>的任何地方，建议放在</a:t>
            </a:r>
            <a:r>
              <a:rPr kumimoji="1" lang="en-US" altLang="zh-CN" sz="1600" dirty="0" smtClean="0"/>
              <a:t>body</a:t>
            </a:r>
            <a:r>
              <a:rPr kumimoji="1" lang="zh-CN" altLang="en-US" sz="1600" dirty="0" smtClean="0"/>
              <a:t>的底部（示例：</a:t>
            </a:r>
            <a:r>
              <a:rPr kumimoji="1" lang="en-US" altLang="zh-CN" sz="1600" dirty="0" smtClean="0"/>
              <a:t>import-1.html</a:t>
            </a:r>
            <a:r>
              <a:rPr kumimoji="1" lang="zh-CN" altLang="en-US" sz="1600" dirty="0" smtClean="0"/>
              <a:t>）</a:t>
            </a:r>
            <a:endParaRPr kumimoji="1" lang="en-US" altLang="zh-CN" sz="1600" dirty="0"/>
          </a:p>
          <a:p>
            <a:r>
              <a:rPr kumimoji="1" lang="zh-CN" altLang="en-US" sz="2000" dirty="0" smtClean="0"/>
              <a:t>引入式：</a:t>
            </a:r>
            <a:endParaRPr kumimoji="1" lang="en-US" altLang="zh-CN" sz="2000" dirty="0" smtClean="0"/>
          </a:p>
          <a:p>
            <a:pPr lvl="1"/>
            <a:r>
              <a:rPr kumimoji="1" lang="zh-CN" altLang="en-US" sz="1600" dirty="0" smtClean="0"/>
              <a:t>通过在页面里面写</a:t>
            </a:r>
            <a:r>
              <a:rPr kumimoji="1" lang="en-US" altLang="zh-CN" sz="1600" dirty="0" smtClean="0"/>
              <a:t>script</a:t>
            </a:r>
            <a:r>
              <a:rPr kumimoji="1" lang="zh-CN" altLang="en-US" sz="1600" dirty="0" smtClean="0"/>
              <a:t>标签，指定其</a:t>
            </a:r>
            <a:r>
              <a:rPr kumimoji="1" lang="en-US" altLang="zh-CN" sz="1600" dirty="0" smtClean="0"/>
              <a:t>type</a:t>
            </a:r>
            <a:r>
              <a:rPr kumimoji="1" lang="zh-CN" altLang="en-US" sz="1600" dirty="0" smtClean="0"/>
              <a:t>属性为</a:t>
            </a:r>
            <a:r>
              <a:rPr kumimoji="1" lang="en-US" altLang="zh-CN" sz="1600" dirty="0" smtClean="0"/>
              <a:t>”type/</a:t>
            </a:r>
            <a:r>
              <a:rPr kumimoji="1" lang="en-US" altLang="zh-CN" sz="1600" dirty="0" err="1" smtClean="0"/>
              <a:t>javascript</a:t>
            </a:r>
            <a:r>
              <a:rPr kumimoji="1" lang="en-US" altLang="zh-CN" sz="1600" dirty="0" smtClean="0"/>
              <a:t>”</a:t>
            </a:r>
            <a:r>
              <a:rPr kumimoji="1" lang="zh-CN" altLang="en-US" sz="1600" dirty="0" smtClean="0"/>
              <a:t>来引入一段</a:t>
            </a:r>
            <a:r>
              <a:rPr kumimoji="1" lang="en-US" altLang="zh-CN" sz="1600" dirty="0" err="1" smtClean="0"/>
              <a:t>js</a:t>
            </a:r>
            <a:r>
              <a:rPr kumimoji="1" lang="zh-CN" altLang="en-US" sz="1600" dirty="0" smtClean="0"/>
              <a:t>脚本，和嵌入式一样，可以放在</a:t>
            </a:r>
            <a:r>
              <a:rPr kumimoji="1" lang="en-US" altLang="zh-CN" sz="1600" dirty="0" smtClean="0"/>
              <a:t>head</a:t>
            </a:r>
            <a:r>
              <a:rPr kumimoji="1" lang="zh-CN" altLang="en-US" sz="1600" dirty="0" smtClean="0"/>
              <a:t>和</a:t>
            </a:r>
            <a:r>
              <a:rPr kumimoji="1" lang="en-US" altLang="zh-CN" sz="1600" dirty="0" smtClean="0"/>
              <a:t>body</a:t>
            </a:r>
            <a:r>
              <a:rPr kumimoji="1" lang="zh-CN" altLang="en-US" sz="1600" dirty="0" smtClean="0"/>
              <a:t>中的任何地方，建议放在</a:t>
            </a:r>
            <a:r>
              <a:rPr kumimoji="1" lang="en-US" altLang="zh-CN" sz="1600" dirty="0" smtClean="0"/>
              <a:t>body</a:t>
            </a:r>
            <a:r>
              <a:rPr kumimoji="1" lang="zh-CN" altLang="en-US" sz="1600" dirty="0" smtClean="0"/>
              <a:t>的底部（示例：</a:t>
            </a:r>
            <a:r>
              <a:rPr kumimoji="1" lang="en-US" altLang="zh-CN" sz="1600" dirty="0" smtClean="0"/>
              <a:t>import-2.html</a:t>
            </a:r>
            <a:r>
              <a:rPr kumimoji="1" lang="zh-CN" altLang="en-US" sz="1600" dirty="0" smtClean="0"/>
              <a:t>）</a:t>
            </a:r>
            <a:endParaRPr kumimoji="1"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xmlns="" val="273600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200" dirty="0" smtClean="0">
                <a:solidFill>
                  <a:schemeClr val="tx1"/>
                </a:solidFill>
              </a:rPr>
              <a:t>4.</a:t>
            </a:r>
            <a:r>
              <a:rPr kumimoji="1" lang="en-US" altLang="zh-CN" sz="3200" dirty="0">
                <a:solidFill>
                  <a:schemeClr val="tx1"/>
                </a:solidFill>
              </a:rPr>
              <a:t>3</a:t>
            </a:r>
            <a:r>
              <a:rPr kumimoji="1" lang="en-US" altLang="zh-CN" sz="3200" dirty="0" smtClean="0">
                <a:solidFill>
                  <a:schemeClr val="tx1"/>
                </a:solidFill>
              </a:rPr>
              <a:t>JS</a:t>
            </a:r>
            <a:r>
              <a:rPr kumimoji="1" lang="zh-CN" altLang="en-US" sz="3200" dirty="0" smtClean="0">
                <a:solidFill>
                  <a:schemeClr val="tx1"/>
                </a:solidFill>
              </a:rPr>
              <a:t>基本语法</a:t>
            </a:r>
            <a:endParaRPr kumimoji="1" lang="en-US" altLang="zh-CN" sz="3200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12648" y="1791912"/>
            <a:ext cx="8153400" cy="4495800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en-US" sz="2000" dirty="0" err="1" smtClean="0"/>
              <a:t>js</a:t>
            </a:r>
            <a:r>
              <a:rPr kumimoji="1" lang="zh-CN" altLang="en-US" sz="2000" dirty="0" smtClean="0"/>
              <a:t>语法：</a:t>
            </a:r>
            <a:endParaRPr kumimoji="1" lang="en-US" altLang="zh-CN" sz="2000" dirty="0" smtClean="0"/>
          </a:p>
          <a:p>
            <a:pPr lvl="1"/>
            <a:r>
              <a:rPr kumimoji="1" lang="zh-CN" altLang="en-US" sz="1600" dirty="0" smtClean="0"/>
              <a:t>区分大小写，</a:t>
            </a:r>
            <a:r>
              <a:rPr kumimoji="1" lang="en-US" altLang="zh-CN" sz="1600" dirty="0" smtClean="0"/>
              <a:t>name</a:t>
            </a:r>
            <a:r>
              <a:rPr kumimoji="1" lang="zh-CN" altLang="en-US" sz="1600" dirty="0" smtClean="0"/>
              <a:t>和</a:t>
            </a:r>
            <a:r>
              <a:rPr kumimoji="1" lang="en-US" altLang="zh-CN" sz="1600" dirty="0" smtClean="0"/>
              <a:t>Name</a:t>
            </a:r>
            <a:r>
              <a:rPr kumimoji="1" lang="zh-CN" altLang="en-US" sz="1600" dirty="0" smtClean="0"/>
              <a:t>是完全不一样的</a:t>
            </a:r>
            <a:endParaRPr kumimoji="1" lang="en-US" altLang="zh-CN" sz="1600" dirty="0" smtClean="0"/>
          </a:p>
          <a:p>
            <a:pPr lvl="1"/>
            <a:r>
              <a:rPr kumimoji="1" lang="zh-CN" altLang="en-US" sz="1600" dirty="0" smtClean="0"/>
              <a:t>弱类型语言</a:t>
            </a:r>
            <a:endParaRPr kumimoji="1" lang="en-US" altLang="zh-CN" sz="1600" dirty="0" smtClean="0"/>
          </a:p>
          <a:p>
            <a:pPr lvl="1"/>
            <a:r>
              <a:rPr kumimoji="1" lang="zh-CN" altLang="en-US" sz="1600" dirty="0" smtClean="0"/>
              <a:t>行尾可加可不加分号，建议加上</a:t>
            </a:r>
            <a:endParaRPr kumimoji="1" lang="en-US" altLang="zh-CN" sz="1600" dirty="0" smtClean="0"/>
          </a:p>
          <a:p>
            <a:pPr lvl="1"/>
            <a:r>
              <a:rPr kumimoji="1" lang="zh-CN" altLang="en-US" sz="1600" dirty="0" smtClean="0"/>
              <a:t>花括号表明代码块</a:t>
            </a:r>
            <a:endParaRPr kumimoji="1" lang="en-US" altLang="zh-CN" sz="1600" dirty="0" smtClean="0"/>
          </a:p>
          <a:p>
            <a:pPr lvl="1"/>
            <a:r>
              <a:rPr kumimoji="1" lang="zh-CN" altLang="en-US" sz="1600" dirty="0" smtClean="0"/>
              <a:t>逐行执行，在某一行出现错误，整个代码将终止执行</a:t>
            </a:r>
            <a:endParaRPr kumimoji="1" lang="en-US" altLang="zh-CN" sz="1600" dirty="0" smtClean="0"/>
          </a:p>
          <a:p>
            <a:r>
              <a:rPr kumimoji="1" lang="zh-CN" altLang="en-US" sz="2000" dirty="0" smtClean="0"/>
              <a:t>常量、变量：</a:t>
            </a:r>
            <a:endParaRPr kumimoji="1" lang="en-US" altLang="zh-CN" sz="2000" dirty="0" smtClean="0"/>
          </a:p>
          <a:p>
            <a:pPr lvl="1"/>
            <a:r>
              <a:rPr kumimoji="1" lang="zh-CN" altLang="en-US" sz="1600" dirty="0" smtClean="0"/>
              <a:t>在</a:t>
            </a:r>
            <a:r>
              <a:rPr kumimoji="1" lang="en-US" altLang="zh-CN" sz="1600" dirty="0" err="1" smtClean="0"/>
              <a:t>js</a:t>
            </a:r>
            <a:r>
              <a:rPr kumimoji="1" lang="zh-CN" altLang="en-US" sz="1600" dirty="0" smtClean="0"/>
              <a:t>中没有常量的概念，只有变量</a:t>
            </a:r>
            <a:endParaRPr kumimoji="1" lang="en-US" altLang="zh-CN" sz="1600" dirty="0" smtClean="0"/>
          </a:p>
          <a:p>
            <a:pPr lvl="1"/>
            <a:r>
              <a:rPr kumimoji="1" lang="zh-CN" altLang="en-US" sz="1600" dirty="0" smtClean="0"/>
              <a:t>用</a:t>
            </a:r>
            <a:r>
              <a:rPr kumimoji="1" lang="en-US" altLang="zh-CN" sz="1600" dirty="0" err="1" smtClean="0"/>
              <a:t>var</a:t>
            </a:r>
            <a:r>
              <a:rPr kumimoji="1" lang="zh-CN" altLang="en-US" sz="1600" dirty="0" smtClean="0"/>
              <a:t>关键字声明变量，声明时可赋值或不赋值，变量的类型会随着所赋值类型和大小的不同而变换</a:t>
            </a:r>
            <a:endParaRPr kumimoji="1" lang="en-US" altLang="zh-CN" sz="1600" dirty="0"/>
          </a:p>
          <a:p>
            <a:r>
              <a:rPr kumimoji="1" lang="en-US" altLang="zh-CN" sz="2000" dirty="0" err="1" smtClean="0"/>
              <a:t>js</a:t>
            </a:r>
            <a:r>
              <a:rPr kumimoji="1" lang="zh-CN" altLang="en-US" sz="2000" dirty="0" smtClean="0"/>
              <a:t>声明变量</a:t>
            </a:r>
            <a:endParaRPr kumimoji="1" lang="en-US" altLang="zh-CN" sz="2000" dirty="0" smtClean="0"/>
          </a:p>
          <a:p>
            <a:pPr lvl="1"/>
            <a:r>
              <a:rPr kumimoji="1" lang="en-US" altLang="zh-CN" sz="1700" dirty="0" err="1" smtClean="0"/>
              <a:t>var</a:t>
            </a:r>
            <a:r>
              <a:rPr kumimoji="1" lang="zh-CN" altLang="en-US" sz="1700" dirty="0" smtClean="0"/>
              <a:t> </a:t>
            </a:r>
            <a:r>
              <a:rPr kumimoji="1" lang="en-US" altLang="zh-CN" sz="1700" dirty="0" smtClean="0"/>
              <a:t>a</a:t>
            </a:r>
            <a:r>
              <a:rPr kumimoji="1" lang="zh-CN" altLang="en-US" sz="1700" dirty="0" smtClean="0"/>
              <a:t> </a:t>
            </a:r>
            <a:r>
              <a:rPr kumimoji="1" lang="en-US" altLang="zh-CN" sz="1700" dirty="0" smtClean="0"/>
              <a:t>=</a:t>
            </a:r>
            <a:r>
              <a:rPr kumimoji="1" lang="zh-CN" altLang="en-US" sz="1700" dirty="0" smtClean="0"/>
              <a:t> </a:t>
            </a:r>
            <a:r>
              <a:rPr kumimoji="1" lang="en-US" altLang="zh-CN" sz="1700" dirty="0" smtClean="0"/>
              <a:t>10;var</a:t>
            </a:r>
            <a:r>
              <a:rPr kumimoji="1" lang="zh-CN" altLang="en-US" sz="1700" dirty="0" smtClean="0"/>
              <a:t> </a:t>
            </a:r>
            <a:r>
              <a:rPr kumimoji="1" lang="en-US" altLang="zh-CN" sz="1700" dirty="0" smtClean="0"/>
              <a:t>b</a:t>
            </a:r>
            <a:r>
              <a:rPr kumimoji="1" lang="zh-CN" altLang="en-US" sz="1700" dirty="0" smtClean="0"/>
              <a:t> </a:t>
            </a:r>
            <a:r>
              <a:rPr kumimoji="1" lang="en-US" altLang="zh-CN" sz="1700" dirty="0" smtClean="0"/>
              <a:t>=</a:t>
            </a:r>
            <a:r>
              <a:rPr kumimoji="1" lang="zh-CN" altLang="en-US" sz="1700" dirty="0" smtClean="0"/>
              <a:t> </a:t>
            </a:r>
            <a:r>
              <a:rPr kumimoji="1" lang="en-US" altLang="zh-CN" sz="1700" dirty="0" smtClean="0"/>
              <a:t>“20”;var</a:t>
            </a:r>
            <a:r>
              <a:rPr kumimoji="1" lang="zh-CN" altLang="en-US" sz="1700" dirty="0" smtClean="0"/>
              <a:t> </a:t>
            </a:r>
            <a:r>
              <a:rPr kumimoji="1" lang="en-US" altLang="zh-CN" sz="1700" dirty="0" smtClean="0"/>
              <a:t>c</a:t>
            </a:r>
            <a:r>
              <a:rPr kumimoji="1" lang="zh-CN" altLang="en-US" sz="1700" dirty="0" smtClean="0"/>
              <a:t> </a:t>
            </a:r>
            <a:r>
              <a:rPr kumimoji="1" lang="en-US" altLang="zh-CN" sz="1700" dirty="0" smtClean="0"/>
              <a:t>=</a:t>
            </a:r>
            <a:r>
              <a:rPr kumimoji="1" lang="zh-CN" altLang="en-US" sz="1700" dirty="0" smtClean="0"/>
              <a:t> </a:t>
            </a:r>
            <a:r>
              <a:rPr kumimoji="1" lang="en-US" altLang="zh-CN" sz="1700" dirty="0" smtClean="0"/>
              <a:t>[30,40];</a:t>
            </a:r>
          </a:p>
          <a:p>
            <a:pPr lvl="1"/>
            <a:r>
              <a:rPr kumimoji="1" lang="en-US" altLang="zh-CN" sz="1700" dirty="0" err="1" smtClean="0"/>
              <a:t>var</a:t>
            </a:r>
            <a:r>
              <a:rPr kumimoji="1" lang="zh-CN" altLang="en-US" sz="1700" dirty="0" smtClean="0"/>
              <a:t> </a:t>
            </a:r>
            <a:r>
              <a:rPr kumimoji="1" lang="en-US" altLang="zh-CN" sz="1700" dirty="0" err="1" smtClean="0"/>
              <a:t>a;var</a:t>
            </a:r>
            <a:r>
              <a:rPr kumimoji="1" lang="zh-CN" altLang="en-US" sz="1700" dirty="0" smtClean="0"/>
              <a:t> </a:t>
            </a:r>
            <a:r>
              <a:rPr kumimoji="1" lang="en-US" altLang="zh-CN" sz="1700" dirty="0" err="1" smtClean="0"/>
              <a:t>b;var</a:t>
            </a:r>
            <a:r>
              <a:rPr kumimoji="1" lang="zh-CN" altLang="en-US" sz="1700" dirty="0" smtClean="0"/>
              <a:t> </a:t>
            </a:r>
            <a:r>
              <a:rPr kumimoji="1" lang="en-US" altLang="zh-CN" sz="1700" dirty="0" smtClean="0"/>
              <a:t>c;</a:t>
            </a:r>
          </a:p>
          <a:p>
            <a:pPr lvl="1"/>
            <a:r>
              <a:rPr kumimoji="1" lang="en-US" altLang="zh-CN" sz="1700" dirty="0" err="1" smtClean="0"/>
              <a:t>var</a:t>
            </a:r>
            <a:r>
              <a:rPr kumimoji="1" lang="zh-CN" altLang="en-US" sz="1700" dirty="0" smtClean="0"/>
              <a:t> </a:t>
            </a:r>
            <a:r>
              <a:rPr kumimoji="1" lang="en-US" altLang="zh-CN" sz="1700" dirty="0" smtClean="0"/>
              <a:t>a</a:t>
            </a:r>
            <a:r>
              <a:rPr kumimoji="1" lang="zh-CN" altLang="en-US" sz="1700" dirty="0" smtClean="0"/>
              <a:t> </a:t>
            </a:r>
            <a:r>
              <a:rPr kumimoji="1" lang="en-US" altLang="zh-CN" sz="1700" dirty="0" smtClean="0"/>
              <a:t>=</a:t>
            </a:r>
            <a:r>
              <a:rPr kumimoji="1" lang="zh-CN" altLang="en-US" sz="1700" dirty="0" smtClean="0"/>
              <a:t> </a:t>
            </a:r>
            <a:r>
              <a:rPr kumimoji="1" lang="en-US" altLang="zh-CN" sz="1700" dirty="0" smtClean="0"/>
              <a:t>10,b</a:t>
            </a:r>
            <a:r>
              <a:rPr kumimoji="1" lang="zh-CN" altLang="en-US" sz="1700" dirty="0" smtClean="0"/>
              <a:t>,</a:t>
            </a:r>
            <a:r>
              <a:rPr kumimoji="1" lang="en-US" altLang="zh-CN" sz="1700" dirty="0" smtClean="0"/>
              <a:t>c;</a:t>
            </a:r>
          </a:p>
          <a:p>
            <a:pPr lvl="1"/>
            <a:r>
              <a:rPr kumimoji="1" lang="en-US" altLang="zh-CN" sz="1700" dirty="0" smtClean="0"/>
              <a:t>a = 10</a:t>
            </a:r>
            <a:r>
              <a:rPr kumimoji="1" lang="en-US" altLang="en-US" sz="1700" dirty="0" smtClean="0"/>
              <a:t>;</a:t>
            </a:r>
            <a:r>
              <a:rPr kumimoji="1" lang="en-US" altLang="en-US" sz="1500" dirty="0" smtClean="0">
                <a:latin typeface="+mn-ea"/>
              </a:rPr>
              <a:t>定义全局变量，不建议使用</a:t>
            </a:r>
            <a:endParaRPr kumimoji="1" lang="en-US" altLang="zh-CN" sz="15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2380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200" dirty="0" smtClean="0">
                <a:solidFill>
                  <a:schemeClr val="tx1"/>
                </a:solidFill>
              </a:rPr>
              <a:t>4.</a:t>
            </a:r>
            <a:r>
              <a:rPr kumimoji="1" lang="en-US" altLang="zh-CN" sz="3200" dirty="0">
                <a:solidFill>
                  <a:schemeClr val="tx1"/>
                </a:solidFill>
              </a:rPr>
              <a:t>3</a:t>
            </a:r>
            <a:r>
              <a:rPr kumimoji="1" lang="en-US" altLang="zh-CN" sz="3200" dirty="0" smtClean="0">
                <a:solidFill>
                  <a:schemeClr val="tx1"/>
                </a:solidFill>
              </a:rPr>
              <a:t>JS</a:t>
            </a:r>
            <a:r>
              <a:rPr kumimoji="1" lang="zh-CN" altLang="en-US" sz="3200" dirty="0" smtClean="0">
                <a:solidFill>
                  <a:schemeClr val="tx1"/>
                </a:solidFill>
              </a:rPr>
              <a:t>基本语法</a:t>
            </a:r>
            <a:endParaRPr kumimoji="1" lang="en-US" altLang="zh-CN" sz="3200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12648" y="1791912"/>
            <a:ext cx="8153400" cy="4495800"/>
          </a:xfrm>
        </p:spPr>
        <p:txBody>
          <a:bodyPr>
            <a:normAutofit/>
          </a:bodyPr>
          <a:lstStyle/>
          <a:p>
            <a:r>
              <a:rPr kumimoji="1" lang="en-US" altLang="zh-CN" sz="2000" dirty="0" err="1" smtClean="0"/>
              <a:t>js</a:t>
            </a:r>
            <a:r>
              <a:rPr kumimoji="1" lang="zh-CN" altLang="en-US" sz="2000" dirty="0" smtClean="0"/>
              <a:t>变量命名规范：</a:t>
            </a:r>
            <a:endParaRPr kumimoji="1" lang="en-US" altLang="zh-CN" sz="2000" dirty="0" smtClean="0"/>
          </a:p>
          <a:p>
            <a:pPr lvl="1"/>
            <a:r>
              <a:rPr kumimoji="1" lang="zh-CN" altLang="en-US" sz="1600" dirty="0" smtClean="0"/>
              <a:t>以字母、</a:t>
            </a:r>
            <a:r>
              <a:rPr kumimoji="1" lang="en-US" altLang="zh-CN" sz="1600" dirty="0" smtClean="0"/>
              <a:t>_</a:t>
            </a:r>
            <a:r>
              <a:rPr kumimoji="1" lang="zh-CN" altLang="en-US" sz="1600" dirty="0" smtClean="0"/>
              <a:t>或者美元符</a:t>
            </a:r>
            <a:r>
              <a:rPr kumimoji="1" lang="en-US" altLang="zh-CN" sz="1600" dirty="0" smtClean="0"/>
              <a:t>($)</a:t>
            </a:r>
            <a:r>
              <a:rPr kumimoji="1" lang="zh-CN" altLang="en-US" sz="1600" dirty="0" smtClean="0"/>
              <a:t>开头</a:t>
            </a:r>
            <a:endParaRPr kumimoji="1" lang="en-US" altLang="zh-CN" sz="1600" dirty="0" smtClean="0"/>
          </a:p>
          <a:p>
            <a:pPr lvl="1"/>
            <a:r>
              <a:rPr kumimoji="1" lang="zh-CN" altLang="en-US" sz="1600" dirty="0" smtClean="0"/>
              <a:t>区分大小写</a:t>
            </a:r>
            <a:endParaRPr kumimoji="1" lang="en-US" altLang="zh-CN" sz="1600" dirty="0" smtClean="0"/>
          </a:p>
          <a:p>
            <a:pPr lvl="1"/>
            <a:r>
              <a:rPr kumimoji="1" lang="zh-CN" altLang="en-US" sz="1600" dirty="0" smtClean="0"/>
              <a:t>不能包含空格</a:t>
            </a:r>
            <a:endParaRPr kumimoji="1" lang="en-US" altLang="zh-CN" sz="1600" dirty="0" smtClean="0"/>
          </a:p>
          <a:p>
            <a:pPr lvl="1"/>
            <a:r>
              <a:rPr kumimoji="1" lang="zh-CN" altLang="en-US" sz="1600" dirty="0" smtClean="0"/>
              <a:t>最长为</a:t>
            </a:r>
            <a:r>
              <a:rPr kumimoji="1" lang="en-US" altLang="zh-CN" sz="1600" dirty="0" smtClean="0"/>
              <a:t>255</a:t>
            </a:r>
            <a:r>
              <a:rPr kumimoji="1" lang="zh-CN" altLang="en-US" sz="1600" dirty="0" smtClean="0"/>
              <a:t>个字符</a:t>
            </a:r>
            <a:endParaRPr kumimoji="1" lang="en-US" altLang="zh-CN" sz="1600" dirty="0" smtClean="0"/>
          </a:p>
          <a:p>
            <a:pPr lvl="1"/>
            <a:r>
              <a:rPr kumimoji="1" lang="zh-CN" altLang="en-US" sz="1600" dirty="0" smtClean="0"/>
              <a:t>不能使用关键字</a:t>
            </a:r>
            <a:endParaRPr kumimoji="1"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xmlns="" val="3768275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200" dirty="0" smtClean="0">
                <a:solidFill>
                  <a:schemeClr val="tx1"/>
                </a:solidFill>
              </a:rPr>
              <a:t>4.</a:t>
            </a:r>
            <a:r>
              <a:rPr kumimoji="1" lang="en-US" altLang="zh-CN" sz="3200" dirty="0">
                <a:solidFill>
                  <a:schemeClr val="tx1"/>
                </a:solidFill>
              </a:rPr>
              <a:t>3</a:t>
            </a:r>
            <a:r>
              <a:rPr kumimoji="1" lang="en-US" altLang="zh-CN" sz="3200" dirty="0" smtClean="0">
                <a:solidFill>
                  <a:schemeClr val="tx1"/>
                </a:solidFill>
              </a:rPr>
              <a:t>JS</a:t>
            </a:r>
            <a:r>
              <a:rPr kumimoji="1" lang="zh-CN" altLang="en-US" sz="3200" dirty="0" smtClean="0">
                <a:solidFill>
                  <a:schemeClr val="tx1"/>
                </a:solidFill>
              </a:rPr>
              <a:t>基本语法</a:t>
            </a:r>
            <a:endParaRPr kumimoji="1" lang="en-US" altLang="zh-CN" sz="3200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12648" y="1791912"/>
            <a:ext cx="8153400" cy="4495800"/>
          </a:xfrm>
        </p:spPr>
        <p:txBody>
          <a:bodyPr>
            <a:normAutofit/>
          </a:bodyPr>
          <a:lstStyle/>
          <a:p>
            <a:r>
              <a:rPr kumimoji="1" lang="en-US" altLang="zh-CN" sz="2000" dirty="0" err="1" smtClean="0"/>
              <a:t>js</a:t>
            </a:r>
            <a:r>
              <a:rPr kumimoji="1" lang="zh-CN" altLang="en-US" sz="2000" dirty="0" smtClean="0"/>
              <a:t>常用关键字</a:t>
            </a:r>
            <a:r>
              <a:rPr kumimoji="1" lang="en-US" altLang="zh-CN" sz="2000" dirty="0" smtClean="0"/>
              <a:t>(</a:t>
            </a:r>
            <a:r>
              <a:rPr kumimoji="1" lang="zh-CN" altLang="en-US" sz="2000" dirty="0" smtClean="0"/>
              <a:t>最新版本</a:t>
            </a:r>
            <a:r>
              <a:rPr kumimoji="1" lang="en-US" altLang="zh-CN" sz="2000" dirty="0" smtClean="0"/>
              <a:t>EcmaScript6</a:t>
            </a:r>
            <a:r>
              <a:rPr kumimoji="1" lang="zh-CN" altLang="en-US" sz="2000" dirty="0" smtClean="0"/>
              <a:t>之前</a:t>
            </a:r>
            <a:r>
              <a:rPr kumimoji="1" lang="en-US" altLang="zh-CN" sz="2000" dirty="0" smtClean="0"/>
              <a:t>)</a:t>
            </a:r>
            <a:r>
              <a:rPr kumimoji="1" lang="zh-CN" altLang="en-US" sz="2000" dirty="0" smtClean="0"/>
              <a:t>：</a:t>
            </a:r>
            <a:endParaRPr kumimoji="1" lang="en-US" altLang="zh-CN" sz="2000" dirty="0" smtClean="0"/>
          </a:p>
        </p:txBody>
      </p:sp>
      <p:graphicFrame>
        <p:nvGraphicFramePr>
          <p:cNvPr id="4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4012245581"/>
              </p:ext>
            </p:extLst>
          </p:nvPr>
        </p:nvGraphicFramePr>
        <p:xfrm>
          <a:off x="828675" y="2308196"/>
          <a:ext cx="7354888" cy="2704183"/>
        </p:xfrm>
        <a:graphic>
          <a:graphicData uri="http://schemas.openxmlformats.org/drawingml/2006/table">
            <a:tbl>
              <a:tblPr/>
              <a:tblGrid>
                <a:gridCol w="1573213"/>
                <a:gridCol w="1363662"/>
                <a:gridCol w="1689100"/>
                <a:gridCol w="1365250"/>
                <a:gridCol w="1363663"/>
              </a:tblGrid>
              <a:tr h="413458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0"/>
                          <a:cs typeface="Times New Roman" charset="0"/>
                        </a:rPr>
                        <a:t>break 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L="92057" marR="92057" marT="46029" marB="46029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0"/>
                          <a:cs typeface="Times New Roman" charset="0"/>
                        </a:rPr>
                        <a:t>delete 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L="92057" marR="92057" marT="46029" marB="46029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0"/>
                          <a:cs typeface="Times New Roman" charset="0"/>
                        </a:rPr>
                        <a:t>function 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L="92057" marR="92057" marT="46029" marB="46029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0"/>
                          <a:cs typeface="Times New Roman" charset="0"/>
                        </a:rPr>
                        <a:t>return 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L="92057" marR="92057" marT="46029" marB="46029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0"/>
                          <a:cs typeface="Times New Roman" charset="0"/>
                        </a:rPr>
                        <a:t>typeof 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L="92057" marR="92057" marT="46029" marB="46029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8700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0"/>
                          <a:cs typeface="Times New Roman" charset="0"/>
                        </a:rPr>
                        <a:t>case 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L="92057" marR="92057" marT="46029" marB="46029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0"/>
                          <a:cs typeface="Times New Roman" charset="0"/>
                        </a:rPr>
                        <a:t>do 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L="92057" marR="92057" marT="46029" marB="46029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0"/>
                          <a:cs typeface="Times New Roman" charset="0"/>
                        </a:rPr>
                        <a:t>if 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L="92057" marR="92057" marT="46029" marB="46029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0"/>
                          <a:cs typeface="Times New Roman" charset="0"/>
                        </a:rPr>
                        <a:t>switch 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L="92057" marR="92057" marT="46029" marB="46029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0"/>
                          <a:cs typeface="Times New Roman" charset="0"/>
                        </a:rPr>
                        <a:t>var 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L="92057" marR="92057" marT="46029" marB="46029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455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0"/>
                          <a:cs typeface="Times New Roman" charset="0"/>
                        </a:rPr>
                        <a:t>catch 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L="92057" marR="92057" marT="46029" marB="46029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0"/>
                          <a:cs typeface="Times New Roman" charset="0"/>
                        </a:rPr>
                        <a:t>else 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L="92057" marR="92057" marT="46029" marB="46029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0"/>
                          <a:cs typeface="Times New Roman" charset="0"/>
                        </a:rPr>
                        <a:t>in 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L="92057" marR="92057" marT="46029" marB="46029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0"/>
                          <a:cs typeface="Times New Roman" charset="0"/>
                        </a:rPr>
                        <a:t>this 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L="92057" marR="92057" marT="46029" marB="46029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0"/>
                          <a:cs typeface="Times New Roman" charset="0"/>
                        </a:rPr>
                        <a:t>void 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L="92057" marR="92057" marT="46029" marB="46029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8309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0"/>
                          <a:cs typeface="Times New Roman" charset="0"/>
                        </a:rPr>
                        <a:t>continue 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L="92057" marR="92057" marT="46029" marB="46029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0"/>
                          <a:cs typeface="Times New Roman" charset="0"/>
                        </a:rPr>
                        <a:t>false 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L="92057" marR="92057" marT="46029" marB="46029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0"/>
                          <a:cs typeface="Times New Roman" charset="0"/>
                        </a:rPr>
                        <a:t>instanceof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0"/>
                          <a:cs typeface="Times New Roman" charset="0"/>
                        </a:rPr>
                        <a:t> 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L="92057" marR="92057" marT="46029" marB="46029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0"/>
                          <a:cs typeface="Times New Roman" charset="0"/>
                        </a:rPr>
                        <a:t>throw 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L="92057" marR="92057" marT="46029" marB="46029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0"/>
                          <a:cs typeface="Times New Roman" charset="0"/>
                        </a:rPr>
                        <a:t>while 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L="92057" marR="92057" marT="46029" marB="46029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167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0"/>
                          <a:cs typeface="Times New Roman" charset="0"/>
                        </a:rPr>
                        <a:t>new 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L="92057" marR="92057" marT="46029" marB="46029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0"/>
                          <a:cs typeface="Times New Roman" charset="0"/>
                        </a:rPr>
                        <a:t>true 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L="92057" marR="92057" marT="46029" marB="46029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0"/>
                          <a:cs typeface="Times New Roman" charset="0"/>
                        </a:rPr>
                        <a:t>with 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L="92057" marR="92057" marT="46029" marB="46029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undefined</a:t>
                      </a:r>
                      <a:endParaRPr lang="zh-CN" altLang="en-US" sz="1600" dirty="0"/>
                    </a:p>
                  </a:txBody>
                  <a:tcPr marL="92057" marR="92057" marT="46029" marB="46029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smtClean="0"/>
                        <a:t>try</a:t>
                      </a:r>
                      <a:endParaRPr lang="zh-CN" altLang="en-US" sz="1600" dirty="0"/>
                    </a:p>
                  </a:txBody>
                  <a:tcPr marL="92057" marR="92057" marT="46029" marB="46029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1547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0"/>
                          <a:cs typeface="Times New Roman" charset="0"/>
                        </a:rPr>
                        <a:t>default 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L="92057" marR="92057" marT="46029" marB="46029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0"/>
                          <a:cs typeface="Times New Roman" charset="0"/>
                        </a:rPr>
                        <a:t>for 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L="92057" marR="92057" marT="46029" marB="46029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0"/>
                          <a:cs typeface="Times New Roman" charset="0"/>
                        </a:rPr>
                        <a:t>null 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L="92057" marR="92057" marT="46029" marB="46029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Times New Roman" charset="0"/>
                        </a:rPr>
                        <a:t>catch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L="92057" marR="92057" marT="46029" marB="46029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switch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</a:endParaRPr>
                    </a:p>
                  </a:txBody>
                  <a:tcPr marL="92057" marR="92057" marT="46029" marB="46029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1547">
                <a:tc gridSpan="5">
                  <a:txBody>
                    <a:bodyPr/>
                    <a:lstStyle/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Times New Roman" charset="0"/>
                        </a:rPr>
                        <a:t>还有一些其他的，这里就不一一列举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L="92057" marR="92057" marT="46029" marB="46029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L="92057" marR="92057" marT="46029" marB="46029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L="92057" marR="92057" marT="46029" marB="46029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L="92057" marR="92057" marT="46029" marB="46029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</a:endParaRPr>
                    </a:p>
                  </a:txBody>
                  <a:tcPr marL="92057" marR="92057" marT="46029" marB="46029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59051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200" dirty="0" smtClean="0">
                <a:solidFill>
                  <a:schemeClr val="tx1"/>
                </a:solidFill>
              </a:rPr>
              <a:t>4.</a:t>
            </a:r>
            <a:r>
              <a:rPr kumimoji="1" lang="en-US" altLang="zh-CN" sz="3200" dirty="0">
                <a:solidFill>
                  <a:schemeClr val="tx1"/>
                </a:solidFill>
              </a:rPr>
              <a:t>3</a:t>
            </a:r>
            <a:r>
              <a:rPr kumimoji="1" lang="en-US" altLang="zh-CN" sz="3200" dirty="0" smtClean="0">
                <a:solidFill>
                  <a:schemeClr val="tx1"/>
                </a:solidFill>
              </a:rPr>
              <a:t>JS</a:t>
            </a:r>
            <a:r>
              <a:rPr kumimoji="1" lang="zh-CN" altLang="en-US" sz="3200" dirty="0" smtClean="0">
                <a:solidFill>
                  <a:schemeClr val="tx1"/>
                </a:solidFill>
              </a:rPr>
              <a:t>基本语法</a:t>
            </a:r>
            <a:endParaRPr kumimoji="1" lang="en-US" altLang="zh-CN" sz="3200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12648" y="1791912"/>
            <a:ext cx="8153400" cy="4495800"/>
          </a:xfrm>
        </p:spPr>
        <p:txBody>
          <a:bodyPr>
            <a:normAutofit/>
          </a:bodyPr>
          <a:lstStyle/>
          <a:p>
            <a:r>
              <a:rPr kumimoji="1" lang="en-US" altLang="zh-CN" sz="2000" dirty="0" err="1" smtClean="0"/>
              <a:t>js</a:t>
            </a:r>
            <a:r>
              <a:rPr kumimoji="1" lang="zh-CN" altLang="en-US" sz="2000" dirty="0" smtClean="0"/>
              <a:t>基本数据类型：</a:t>
            </a:r>
            <a:endParaRPr kumimoji="1" lang="en-US" altLang="zh-CN" sz="2000" dirty="0" smtClean="0"/>
          </a:p>
          <a:p>
            <a:pPr lvl="1"/>
            <a:r>
              <a:rPr kumimoji="1" lang="en-US" altLang="zh-CN" sz="1600" dirty="0"/>
              <a:t>undefined</a:t>
            </a:r>
            <a:r>
              <a:rPr kumimoji="1" lang="zh-CN" altLang="en-US" sz="1600" dirty="0"/>
              <a:t>：未定义的类型，比如声明一个变量，却不给它赋值，那么它现在就是</a:t>
            </a:r>
            <a:r>
              <a:rPr kumimoji="1" lang="en-US" altLang="zh-CN" sz="1600" dirty="0"/>
              <a:t>undefined</a:t>
            </a:r>
            <a:r>
              <a:rPr kumimoji="1" lang="zh-CN" altLang="en-US" sz="1600" dirty="0"/>
              <a:t>类型，比如</a:t>
            </a:r>
            <a:r>
              <a:rPr kumimoji="1" lang="en-US" altLang="zh-CN" sz="1600" dirty="0" err="1"/>
              <a:t>var</a:t>
            </a:r>
            <a:r>
              <a:rPr kumimoji="1" lang="en-US" altLang="zh-CN" sz="1600" dirty="0"/>
              <a:t> a;</a:t>
            </a:r>
            <a:r>
              <a:rPr kumimoji="1" lang="zh-CN" altLang="en-US" sz="1600" dirty="0"/>
              <a:t>那么现在的</a:t>
            </a:r>
            <a:r>
              <a:rPr kumimoji="1" lang="en-US" altLang="zh-CN" sz="1600" dirty="0"/>
              <a:t>a</a:t>
            </a:r>
            <a:r>
              <a:rPr kumimoji="1" lang="zh-CN" altLang="en-US" sz="1600" dirty="0"/>
              <a:t>就是</a:t>
            </a:r>
            <a:r>
              <a:rPr kumimoji="1" lang="en-US" altLang="zh-CN" sz="1600" dirty="0"/>
              <a:t>undefined</a:t>
            </a:r>
            <a:r>
              <a:rPr kumimoji="1" lang="zh-CN" altLang="en-US" sz="1600" dirty="0"/>
              <a:t>类型</a:t>
            </a:r>
            <a:endParaRPr kumimoji="1" lang="en-US" altLang="zh-CN" sz="1600" dirty="0"/>
          </a:p>
          <a:p>
            <a:pPr lvl="1"/>
            <a:r>
              <a:rPr kumimoji="1" lang="en-US" altLang="zh-CN" sz="1600" dirty="0"/>
              <a:t>string</a:t>
            </a:r>
            <a:r>
              <a:rPr kumimoji="1" lang="zh-CN" altLang="en-US" sz="1600" dirty="0"/>
              <a:t>：字符串类型，值用引号包起来，比如</a:t>
            </a:r>
            <a:r>
              <a:rPr kumimoji="1" lang="en-US" altLang="zh-CN" sz="1600" dirty="0" err="1"/>
              <a:t>var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a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=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“</a:t>
            </a:r>
            <a:r>
              <a:rPr kumimoji="1" lang="en-US" altLang="zh-CN" sz="1600" dirty="0" err="1"/>
              <a:t>val</a:t>
            </a:r>
            <a:r>
              <a:rPr kumimoji="1" lang="en-US" altLang="zh-CN" sz="1600" dirty="0"/>
              <a:t>”;</a:t>
            </a:r>
            <a:r>
              <a:rPr kumimoji="1" lang="zh-CN" altLang="en-US" sz="1600" dirty="0"/>
              <a:t>现在的</a:t>
            </a:r>
            <a:r>
              <a:rPr kumimoji="1" lang="en-US" altLang="zh-CN" sz="1600" dirty="0"/>
              <a:t>a</a:t>
            </a:r>
            <a:r>
              <a:rPr kumimoji="1" lang="zh-CN" altLang="en-US" sz="1600" dirty="0"/>
              <a:t>就是</a:t>
            </a:r>
            <a:r>
              <a:rPr kumimoji="1" lang="en-US" altLang="zh-CN" sz="1600" dirty="0"/>
              <a:t>string</a:t>
            </a:r>
            <a:r>
              <a:rPr kumimoji="1" lang="zh-CN" altLang="en-US" sz="1600" dirty="0"/>
              <a:t>类型</a:t>
            </a:r>
            <a:endParaRPr kumimoji="1" lang="en-US" altLang="zh-CN" sz="1600" dirty="0"/>
          </a:p>
          <a:p>
            <a:pPr lvl="1"/>
            <a:r>
              <a:rPr kumimoji="1" lang="en-US" altLang="zh-CN" sz="1600" dirty="0" err="1"/>
              <a:t>boolean</a:t>
            </a:r>
            <a:r>
              <a:rPr kumimoji="1" lang="zh-CN" altLang="en-US" sz="1600" dirty="0"/>
              <a:t>：布尔值类型，值只能为</a:t>
            </a:r>
            <a:r>
              <a:rPr kumimoji="1" lang="en-US" altLang="zh-CN" sz="1600" dirty="0"/>
              <a:t>true</a:t>
            </a:r>
            <a:r>
              <a:rPr kumimoji="1" lang="zh-CN" altLang="en-US" sz="1600" dirty="0"/>
              <a:t>或者</a:t>
            </a:r>
            <a:r>
              <a:rPr kumimoji="1" lang="en-US" altLang="zh-CN" sz="1600" dirty="0"/>
              <a:t>false</a:t>
            </a:r>
          </a:p>
          <a:p>
            <a:pPr lvl="1"/>
            <a:r>
              <a:rPr kumimoji="1" lang="en-US" altLang="zh-CN" sz="1600" dirty="0"/>
              <a:t>null</a:t>
            </a:r>
            <a:r>
              <a:rPr kumimoji="1" lang="zh-CN" altLang="en-US" sz="1600" dirty="0"/>
              <a:t>：空类型，不存在的对象</a:t>
            </a:r>
            <a:endParaRPr kumimoji="1" lang="en-US" altLang="zh-CN" sz="1600" dirty="0"/>
          </a:p>
          <a:p>
            <a:pPr lvl="1"/>
            <a:r>
              <a:rPr kumimoji="1" lang="en-US" altLang="zh-CN" sz="1600" dirty="0"/>
              <a:t>number</a:t>
            </a:r>
            <a:r>
              <a:rPr kumimoji="1" lang="zh-CN" altLang="en-US" sz="1600" dirty="0"/>
              <a:t>：</a:t>
            </a:r>
            <a:r>
              <a:rPr kumimoji="1" lang="zh-CN" altLang="en-US" sz="1600" dirty="0" smtClean="0"/>
              <a:t>数字型</a:t>
            </a:r>
            <a:endParaRPr kumimoji="1" lang="en-US" altLang="zh-CN" sz="1600" dirty="0" smtClean="0"/>
          </a:p>
          <a:p>
            <a:r>
              <a:rPr kumimoji="1" lang="en-US" altLang="zh-CN" sz="2100" dirty="0" err="1" smtClean="0"/>
              <a:t>js</a:t>
            </a:r>
            <a:r>
              <a:rPr kumimoji="1" lang="zh-CN" altLang="en-US" sz="2100" dirty="0"/>
              <a:t>复合</a:t>
            </a:r>
            <a:r>
              <a:rPr kumimoji="1" lang="zh-CN" altLang="en-US" sz="2100" dirty="0" smtClean="0"/>
              <a:t>数据类型</a:t>
            </a:r>
            <a:r>
              <a:rPr kumimoji="1" lang="zh-CN" altLang="en-US" sz="2100" dirty="0"/>
              <a:t>：</a:t>
            </a:r>
            <a:endParaRPr kumimoji="1" lang="en-US" altLang="zh-CN" sz="2100" dirty="0"/>
          </a:p>
          <a:p>
            <a:pPr lvl="1"/>
            <a:r>
              <a:rPr kumimoji="1" lang="en-US" altLang="zh-CN" sz="1600" dirty="0" smtClean="0"/>
              <a:t>object</a:t>
            </a:r>
            <a:r>
              <a:rPr kumimoji="1" lang="zh-CN" altLang="en-US" sz="1600" dirty="0" smtClean="0"/>
              <a:t>：对象，由一个个键值对组成，比如</a:t>
            </a:r>
            <a:r>
              <a:rPr kumimoji="1" lang="en-US" altLang="zh-CN" sz="1600" dirty="0" smtClean="0"/>
              <a:t>{</a:t>
            </a:r>
            <a:r>
              <a:rPr kumimoji="1" lang="en-US" altLang="zh-CN" sz="1600" dirty="0" err="1" smtClean="0"/>
              <a:t>key:value</a:t>
            </a:r>
            <a:r>
              <a:rPr kumimoji="1" lang="en-US" altLang="zh-CN" sz="1600" dirty="0" smtClean="0"/>
              <a:t>}</a:t>
            </a:r>
          </a:p>
          <a:p>
            <a:pPr lvl="1"/>
            <a:r>
              <a:rPr kumimoji="1" lang="en-US" altLang="zh-CN" sz="1600" dirty="0" smtClean="0"/>
              <a:t>function</a:t>
            </a:r>
            <a:r>
              <a:rPr kumimoji="1" lang="zh-CN" altLang="en-US" sz="1600" dirty="0" smtClean="0"/>
              <a:t>：函数，比如</a:t>
            </a:r>
            <a:r>
              <a:rPr kumimoji="1" lang="en-US" altLang="zh-CN" sz="1600" dirty="0" err="1" smtClean="0"/>
              <a:t>var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err="1" smtClean="0"/>
              <a:t>fn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=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function(){}</a:t>
            </a:r>
          </a:p>
          <a:p>
            <a:pPr lvl="1"/>
            <a:r>
              <a:rPr kumimoji="1" lang="en-US" altLang="zh-CN" sz="1600" dirty="0" smtClean="0"/>
              <a:t>array</a:t>
            </a:r>
            <a:r>
              <a:rPr kumimoji="1" lang="zh-CN" altLang="en-US" sz="1600" dirty="0" smtClean="0"/>
              <a:t>：数组，比如</a:t>
            </a:r>
            <a:r>
              <a:rPr kumimoji="1" lang="en-US" altLang="zh-CN" sz="1600" dirty="0" err="1" smtClean="0"/>
              <a:t>var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err="1" smtClean="0"/>
              <a:t>arr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=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[1,2,3,4]</a:t>
            </a:r>
          </a:p>
        </p:txBody>
      </p:sp>
    </p:spTree>
    <p:extLst>
      <p:ext uri="{BB962C8B-B14F-4D97-AF65-F5344CB8AC3E}">
        <p14:creationId xmlns:p14="http://schemas.microsoft.com/office/powerpoint/2010/main" xmlns="" val="3179844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200" dirty="0" smtClean="0">
                <a:solidFill>
                  <a:schemeClr val="tx1"/>
                </a:solidFill>
              </a:rPr>
              <a:t>4.</a:t>
            </a:r>
            <a:r>
              <a:rPr kumimoji="1" lang="en-US" altLang="zh-CN" sz="3200" dirty="0">
                <a:solidFill>
                  <a:schemeClr val="tx1"/>
                </a:solidFill>
              </a:rPr>
              <a:t>3</a:t>
            </a:r>
            <a:r>
              <a:rPr kumimoji="1" lang="en-US" altLang="zh-CN" sz="3200" dirty="0" smtClean="0">
                <a:solidFill>
                  <a:schemeClr val="tx1"/>
                </a:solidFill>
              </a:rPr>
              <a:t>JS</a:t>
            </a:r>
            <a:r>
              <a:rPr kumimoji="1" lang="zh-CN" altLang="en-US" sz="3200" dirty="0" smtClean="0">
                <a:solidFill>
                  <a:schemeClr val="tx1"/>
                </a:solidFill>
              </a:rPr>
              <a:t>基本语法</a:t>
            </a:r>
            <a:endParaRPr kumimoji="1" lang="en-US" altLang="zh-CN" sz="3200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12648" y="1791912"/>
            <a:ext cx="8153400" cy="4495800"/>
          </a:xfrm>
        </p:spPr>
        <p:txBody>
          <a:bodyPr>
            <a:normAutofit/>
          </a:bodyPr>
          <a:lstStyle/>
          <a:p>
            <a:r>
              <a:rPr kumimoji="1" lang="en-US" altLang="zh-CN" sz="2000" dirty="0" err="1" smtClean="0"/>
              <a:t>js</a:t>
            </a:r>
            <a:r>
              <a:rPr kumimoji="1" lang="zh-CN" altLang="en-US" sz="2000" dirty="0" smtClean="0"/>
              <a:t>类型转换：</a:t>
            </a:r>
            <a:endParaRPr kumimoji="1" lang="en-US" altLang="zh-CN" sz="2000" dirty="0" smtClean="0"/>
          </a:p>
          <a:p>
            <a:pPr lvl="1"/>
            <a:r>
              <a:rPr kumimoji="1" lang="zh-CN" altLang="en-US" sz="1600" dirty="0" smtClean="0"/>
              <a:t>这里的类型转换主要是说字符串和数字类型的转换。</a:t>
            </a:r>
            <a:endParaRPr kumimoji="1" lang="en-US" altLang="zh-CN" sz="1600" dirty="0" smtClean="0"/>
          </a:p>
          <a:p>
            <a:pPr lvl="1"/>
            <a:r>
              <a:rPr kumimoji="1" lang="zh-CN" altLang="en-US" sz="1600" dirty="0" smtClean="0"/>
              <a:t>在</a:t>
            </a:r>
            <a:r>
              <a:rPr kumimoji="1" lang="en-US" altLang="zh-CN" sz="1600" dirty="0" err="1" smtClean="0"/>
              <a:t>js</a:t>
            </a:r>
            <a:r>
              <a:rPr kumimoji="1" lang="zh-CN" altLang="en-US" sz="1600" dirty="0" smtClean="0"/>
              <a:t>中，数字转成字符串有</a:t>
            </a:r>
            <a:r>
              <a:rPr kumimoji="1" lang="en-US" altLang="zh-CN" sz="1600" dirty="0" smtClean="0"/>
              <a:t>3</a:t>
            </a:r>
            <a:r>
              <a:rPr kumimoji="1" lang="zh-CN" altLang="en-US" sz="1600" dirty="0" smtClean="0"/>
              <a:t>种方法，</a:t>
            </a:r>
            <a:r>
              <a:rPr kumimoji="1" lang="en-US" altLang="zh-CN" sz="1600" dirty="0" smtClean="0"/>
              <a:t>（</a:t>
            </a:r>
            <a:r>
              <a:rPr kumimoji="1" lang="zh-CN" altLang="en-US" sz="1600" dirty="0"/>
              <a:t>见示例</a:t>
            </a:r>
            <a:r>
              <a:rPr kumimoji="1" lang="en-US" altLang="zh-CN" sz="1600" dirty="0" err="1"/>
              <a:t>num</a:t>
            </a:r>
            <a:r>
              <a:rPr kumimoji="1" lang="en-US" altLang="zh-CN" sz="1600" dirty="0"/>
              <a:t>-to-</a:t>
            </a:r>
            <a:r>
              <a:rPr kumimoji="1" lang="en-US" altLang="zh-CN" sz="1600" dirty="0" err="1"/>
              <a:t>str.html</a:t>
            </a:r>
            <a:r>
              <a:rPr kumimoji="1" lang="zh-CN" altLang="en-US" sz="1600" dirty="0" smtClean="0"/>
              <a:t>），</a:t>
            </a:r>
            <a:r>
              <a:rPr kumimoji="1" lang="zh-CN" altLang="en-US" sz="1600" dirty="0"/>
              <a:t>在示例中，我们对这三种</a:t>
            </a:r>
            <a:r>
              <a:rPr kumimoji="1" lang="zh-CN" altLang="en-US" sz="1600" dirty="0" smtClean="0"/>
              <a:t>方式的效率进行一个对比，从而得出最佳的转换方法</a:t>
            </a:r>
            <a:endParaRPr kumimoji="1" lang="en-US" altLang="zh-CN" sz="1600" dirty="0" smtClean="0"/>
          </a:p>
          <a:p>
            <a:pPr lvl="1"/>
            <a:r>
              <a:rPr kumimoji="1" lang="zh-CN" altLang="en-US" sz="1600" dirty="0" smtClean="0"/>
              <a:t>和数字转字符串一样，字符串转成</a:t>
            </a:r>
            <a:r>
              <a:rPr kumimoji="1" lang="zh-CN" altLang="en-US" sz="1600" dirty="0"/>
              <a:t>也</a:t>
            </a:r>
            <a:r>
              <a:rPr kumimoji="1" lang="zh-CN" altLang="en-US" sz="1600" dirty="0" smtClean="0"/>
              <a:t>有</a:t>
            </a:r>
            <a:r>
              <a:rPr kumimoji="1" lang="en-US" altLang="zh-CN" sz="1600" dirty="0"/>
              <a:t>3</a:t>
            </a:r>
            <a:r>
              <a:rPr kumimoji="1" lang="zh-CN" altLang="en-US" sz="1600" dirty="0"/>
              <a:t>种方法</a:t>
            </a:r>
            <a:r>
              <a:rPr kumimoji="1" lang="en-US" altLang="zh-CN" sz="1600" dirty="0"/>
              <a:t>（</a:t>
            </a:r>
            <a:r>
              <a:rPr kumimoji="1" lang="zh-CN" altLang="en-US" sz="1600" dirty="0" smtClean="0"/>
              <a:t>见示例</a:t>
            </a:r>
            <a:r>
              <a:rPr kumimoji="1" lang="en-US" altLang="zh-CN" sz="1600" dirty="0" err="1" smtClean="0"/>
              <a:t>str</a:t>
            </a:r>
            <a:r>
              <a:rPr kumimoji="1" lang="en-US" altLang="zh-CN" sz="1600" dirty="0" smtClean="0"/>
              <a:t>-</a:t>
            </a:r>
            <a:r>
              <a:rPr kumimoji="1" lang="en-US" altLang="zh-CN" sz="1600" dirty="0"/>
              <a:t>to</a:t>
            </a:r>
            <a:r>
              <a:rPr kumimoji="1" lang="en-US" altLang="zh-CN" sz="1600" dirty="0" smtClean="0"/>
              <a:t>-</a:t>
            </a:r>
            <a:r>
              <a:rPr kumimoji="1" lang="en-US" altLang="zh-CN" sz="1600" dirty="0" err="1" smtClean="0"/>
              <a:t>num.html</a:t>
            </a:r>
            <a:r>
              <a:rPr kumimoji="1" lang="zh-CN" altLang="en-US" sz="1600" dirty="0" smtClean="0"/>
              <a:t>）</a:t>
            </a:r>
            <a:endParaRPr kumimoji="1" lang="en-US" altLang="zh-CN" sz="1600" dirty="0" smtClean="0"/>
          </a:p>
          <a:p>
            <a:r>
              <a:rPr kumimoji="1" lang="en-US" altLang="zh-CN" sz="2000" dirty="0" err="1" smtClean="0"/>
              <a:t>js</a:t>
            </a:r>
            <a:r>
              <a:rPr kumimoji="1" lang="zh-CN" altLang="en-US" sz="2000" dirty="0" smtClean="0"/>
              <a:t>语句：</a:t>
            </a:r>
            <a:endParaRPr kumimoji="1" lang="en-US" altLang="zh-CN" sz="2000" dirty="0" smtClean="0"/>
          </a:p>
          <a:p>
            <a:pPr lvl="1"/>
            <a:r>
              <a:rPr kumimoji="1" lang="zh-CN" altLang="en-US" sz="1600" dirty="0" smtClean="0"/>
              <a:t>区分大小写</a:t>
            </a:r>
            <a:endParaRPr kumimoji="1" lang="en-US" altLang="zh-CN" sz="1600" dirty="0" smtClean="0"/>
          </a:p>
          <a:p>
            <a:pPr lvl="1"/>
            <a:r>
              <a:rPr kumimoji="1" lang="zh-CN" altLang="en-US" sz="1600" dirty="0" smtClean="0"/>
              <a:t>语句由一或多个表达式、关键字或运算符组成</a:t>
            </a:r>
            <a:endParaRPr kumimoji="1" lang="en-US" altLang="zh-CN" sz="1600" dirty="0" smtClean="0"/>
          </a:p>
          <a:p>
            <a:pPr lvl="1"/>
            <a:r>
              <a:rPr kumimoji="1" lang="zh-CN" altLang="en-US" sz="1600" dirty="0" smtClean="0"/>
              <a:t>多条语句可以写在一行上，用分号分割</a:t>
            </a:r>
            <a:endParaRPr kumimoji="1" lang="en-US" altLang="zh-CN" sz="1600" dirty="0" smtClean="0"/>
          </a:p>
          <a:p>
            <a:pPr lvl="1"/>
            <a:r>
              <a:rPr kumimoji="1" lang="zh-CN" altLang="en-US" sz="1600" dirty="0" smtClean="0"/>
              <a:t>单独一行中只有一条语句时，可以省略分号，但是建议加上</a:t>
            </a:r>
            <a:endParaRPr kumimoji="1"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xmlns="" val="158256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200" dirty="0" smtClean="0">
                <a:solidFill>
                  <a:schemeClr val="tx1"/>
                </a:solidFill>
              </a:rPr>
              <a:t>4.</a:t>
            </a:r>
            <a:r>
              <a:rPr kumimoji="1" lang="en-US" altLang="zh-CN" sz="3200" dirty="0">
                <a:solidFill>
                  <a:schemeClr val="tx1"/>
                </a:solidFill>
              </a:rPr>
              <a:t>3</a:t>
            </a:r>
            <a:r>
              <a:rPr kumimoji="1" lang="en-US" altLang="zh-CN" sz="3200" dirty="0" smtClean="0">
                <a:solidFill>
                  <a:schemeClr val="tx1"/>
                </a:solidFill>
              </a:rPr>
              <a:t>JS</a:t>
            </a:r>
            <a:r>
              <a:rPr kumimoji="1" lang="zh-CN" altLang="en-US" sz="3200" dirty="0" smtClean="0">
                <a:solidFill>
                  <a:schemeClr val="tx1"/>
                </a:solidFill>
              </a:rPr>
              <a:t>基本语法</a:t>
            </a:r>
            <a:endParaRPr kumimoji="1" lang="en-US" altLang="zh-CN" sz="3200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12648" y="1791912"/>
            <a:ext cx="8153400" cy="4495800"/>
          </a:xfrm>
        </p:spPr>
        <p:txBody>
          <a:bodyPr>
            <a:normAutofit/>
          </a:bodyPr>
          <a:lstStyle/>
          <a:p>
            <a:r>
              <a:rPr kumimoji="1" lang="en-US" altLang="zh-CN" sz="2000" dirty="0" err="1" smtClean="0"/>
              <a:t>js</a:t>
            </a:r>
            <a:r>
              <a:rPr kumimoji="1" lang="zh-CN" altLang="en-US" sz="2000" dirty="0" smtClean="0"/>
              <a:t>语运算符：</a:t>
            </a:r>
            <a:endParaRPr kumimoji="1" lang="en-US" altLang="zh-CN" sz="2000" dirty="0" smtClean="0"/>
          </a:p>
          <a:p>
            <a:pPr lvl="1"/>
            <a:r>
              <a:rPr kumimoji="1" lang="zh-CN" altLang="en-US" sz="1600" dirty="0" smtClean="0"/>
              <a:t>在</a:t>
            </a:r>
            <a:r>
              <a:rPr kumimoji="1" lang="en-US" altLang="zh-CN" sz="1600" dirty="0" err="1" smtClean="0"/>
              <a:t>js</a:t>
            </a:r>
            <a:r>
              <a:rPr kumimoji="1" lang="zh-CN" altLang="en-US" sz="1600" dirty="0" smtClean="0"/>
              <a:t>中，有赋值运算符、数学运算符、关系（比较）运算符、逻辑运算符四种类型的运算符</a:t>
            </a:r>
            <a:endParaRPr kumimoji="1" lang="en-US" altLang="zh-CN" sz="1600" dirty="0" smtClean="0"/>
          </a:p>
          <a:p>
            <a:pPr lvl="1"/>
            <a:r>
              <a:rPr kumimoji="1" lang="zh-CN" altLang="en-US" sz="1600" dirty="0" smtClean="0"/>
              <a:t>赋值运算符：</a:t>
            </a:r>
            <a:endParaRPr kumimoji="1" lang="en-US" altLang="zh-CN" sz="1600" dirty="0" smtClean="0"/>
          </a:p>
        </p:txBody>
      </p:sp>
      <p:graphicFrame>
        <p:nvGraphicFramePr>
          <p:cNvPr id="4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28471238"/>
              </p:ext>
            </p:extLst>
          </p:nvPr>
        </p:nvGraphicFramePr>
        <p:xfrm>
          <a:off x="1419032" y="3402829"/>
          <a:ext cx="6586754" cy="2494090"/>
        </p:xfrm>
        <a:graphic>
          <a:graphicData uri="http://schemas.openxmlformats.org/drawingml/2006/table">
            <a:tbl>
              <a:tblPr/>
              <a:tblGrid>
                <a:gridCol w="1114995"/>
                <a:gridCol w="2625017"/>
                <a:gridCol w="2846742"/>
              </a:tblGrid>
              <a:tr h="416064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GB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运算符</a:t>
                      </a:r>
                    </a:p>
                  </a:txBody>
                  <a:tcPr marL="89982" marR="89982" marT="46791" marB="4679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GB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示例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</a:endParaRPr>
                    </a:p>
                  </a:txBody>
                  <a:tcPr marL="89982" marR="89982" marT="46791" marB="4679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说明</a:t>
                      </a:r>
                      <a:endParaRPr kumimoji="0" lang="zh-CN" altLang="en-GB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</a:endParaRPr>
                    </a:p>
                  </a:txBody>
                  <a:tcPr marL="89982" marR="89982" marT="46791" marB="4679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16064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charset="0"/>
                          <a:ea typeface="宋体" charset="0"/>
                          <a:cs typeface="Times New Roman" charset="0"/>
                        </a:rPr>
                        <a:t>=</a:t>
                      </a:r>
                    </a:p>
                  </a:txBody>
                  <a:tcPr marL="89982" marR="89982" marT="46791" marB="4679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charset="0"/>
                          <a:ea typeface="宋体" charset="0"/>
                          <a:cs typeface="Times New Roman" charset="0"/>
                        </a:rPr>
                        <a:t>x=y;</a:t>
                      </a:r>
                    </a:p>
                  </a:txBody>
                  <a:tcPr marL="89982" marR="89982" marT="46791" marB="467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charset="0"/>
                          <a:ea typeface="宋体" charset="0"/>
                          <a:cs typeface="Times New Roman" charset="0"/>
                        </a:rPr>
                        <a:t>把变量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charset="0"/>
                          <a:ea typeface="宋体" charset="0"/>
                          <a:cs typeface="Times New Roman" charset="0"/>
                        </a:rPr>
                        <a:t>y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charset="0"/>
                          <a:ea typeface="宋体" charset="0"/>
                          <a:cs typeface="Times New Roman" charset="0"/>
                        </a:rPr>
                        <a:t>的值赋给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charset="0"/>
                          <a:ea typeface="宋体" charset="0"/>
                          <a:cs typeface="Times New Roman" charset="0"/>
                        </a:rPr>
                        <a:t>x</a:t>
                      </a:r>
                    </a:p>
                  </a:txBody>
                  <a:tcPr marL="89982" marR="89982" marT="46791" marB="467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6064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charset="0"/>
                          <a:ea typeface="宋体" charset="0"/>
                          <a:cs typeface="Times New Roman" charset="0"/>
                        </a:rPr>
                        <a:t>+=</a:t>
                      </a:r>
                    </a:p>
                  </a:txBody>
                  <a:tcPr marL="89982" marR="89982" marT="46791" marB="4679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charset="0"/>
                          <a:ea typeface="宋体" charset="0"/>
                          <a:cs typeface="Times New Roman" charset="0"/>
                        </a:rPr>
                        <a:t>x+=y;</a:t>
                      </a:r>
                    </a:p>
                  </a:txBody>
                  <a:tcPr marL="89982" marR="89982" marT="46791" marB="467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charset="0"/>
                          <a:ea typeface="宋体" charset="0"/>
                          <a:cs typeface="Times New Roman" charset="0"/>
                        </a:rPr>
                        <a:t>x=x+y;</a:t>
                      </a:r>
                    </a:p>
                  </a:txBody>
                  <a:tcPr marL="89982" marR="89982" marT="46791" marB="467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4917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charset="0"/>
                          <a:ea typeface="宋体" charset="0"/>
                          <a:cs typeface="Times New Roman" charset="0"/>
                        </a:rPr>
                        <a:t>-=</a:t>
                      </a:r>
                    </a:p>
                  </a:txBody>
                  <a:tcPr marL="89982" marR="89982" marT="46791" marB="4679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charset="0"/>
                          <a:ea typeface="宋体" charset="0"/>
                          <a:cs typeface="Times New Roman" charset="0"/>
                        </a:rPr>
                        <a:t>x-=y;</a:t>
                      </a:r>
                    </a:p>
                  </a:txBody>
                  <a:tcPr marL="89982" marR="89982" marT="46791" marB="467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charset="0"/>
                          <a:ea typeface="宋体" charset="0"/>
                          <a:cs typeface="Times New Roman" charset="0"/>
                        </a:rPr>
                        <a:t>x=x-y;</a:t>
                      </a:r>
                    </a:p>
                  </a:txBody>
                  <a:tcPr marL="89982" marR="89982" marT="46791" marB="467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4917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charset="0"/>
                          <a:ea typeface="宋体" charset="0"/>
                          <a:cs typeface="Times New Roman" charset="0"/>
                        </a:rPr>
                        <a:t>*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charset="0"/>
                          <a:ea typeface="宋体" charset="0"/>
                          <a:cs typeface="Times New Roman" charset="0"/>
                        </a:rPr>
                        <a:t>=</a:t>
                      </a:r>
                    </a:p>
                  </a:txBody>
                  <a:tcPr marL="89982" marR="89982" marT="46791" marB="4679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charset="0"/>
                          <a:ea typeface="宋体" charset="0"/>
                          <a:cs typeface="Times New Roman" charset="0"/>
                        </a:rPr>
                        <a:t>x*=y;</a:t>
                      </a:r>
                    </a:p>
                  </a:txBody>
                  <a:tcPr marL="89982" marR="89982" marT="46791" marB="467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charset="0"/>
                          <a:ea typeface="宋体" charset="0"/>
                          <a:cs typeface="Times New Roman" charset="0"/>
                        </a:rPr>
                        <a:t>x=x*y;</a:t>
                      </a:r>
                    </a:p>
                  </a:txBody>
                  <a:tcPr marL="89982" marR="89982" marT="46791" marB="467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6064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charset="0"/>
                          <a:ea typeface="宋体" charset="0"/>
                          <a:cs typeface="Times New Roman" charset="0"/>
                        </a:rPr>
                        <a:t>/=</a:t>
                      </a:r>
                    </a:p>
                  </a:txBody>
                  <a:tcPr marL="89982" marR="89982" marT="46791" marB="4679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charset="0"/>
                          <a:ea typeface="宋体" charset="0"/>
                          <a:cs typeface="Times New Roman" charset="0"/>
                        </a:rPr>
                        <a:t>x/=y;</a:t>
                      </a:r>
                    </a:p>
                  </a:txBody>
                  <a:tcPr marL="89982" marR="89982" marT="46791" marB="467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charset="0"/>
                          <a:ea typeface="宋体" charset="0"/>
                          <a:cs typeface="Times New Roman" charset="0"/>
                        </a:rPr>
                        <a:t>x=x/y;</a:t>
                      </a:r>
                    </a:p>
                  </a:txBody>
                  <a:tcPr marL="89982" marR="89982" marT="46791" marB="467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74816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200" dirty="0" smtClean="0">
                <a:solidFill>
                  <a:schemeClr val="tx1"/>
                </a:solidFill>
              </a:rPr>
              <a:t>4.</a:t>
            </a:r>
            <a:r>
              <a:rPr kumimoji="1" lang="en-US" altLang="zh-CN" sz="3200" dirty="0">
                <a:solidFill>
                  <a:schemeClr val="tx1"/>
                </a:solidFill>
              </a:rPr>
              <a:t>3</a:t>
            </a:r>
            <a:r>
              <a:rPr kumimoji="1" lang="en-US" altLang="zh-CN" sz="3200" dirty="0" smtClean="0">
                <a:solidFill>
                  <a:schemeClr val="tx1"/>
                </a:solidFill>
              </a:rPr>
              <a:t>JS</a:t>
            </a:r>
            <a:r>
              <a:rPr kumimoji="1" lang="zh-CN" altLang="en-US" sz="3200" dirty="0" smtClean="0">
                <a:solidFill>
                  <a:schemeClr val="tx1"/>
                </a:solidFill>
              </a:rPr>
              <a:t>基本语法</a:t>
            </a:r>
            <a:endParaRPr kumimoji="1" lang="en-US" altLang="zh-CN" sz="3200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12648" y="1791912"/>
            <a:ext cx="8153400" cy="4495800"/>
          </a:xfrm>
        </p:spPr>
        <p:txBody>
          <a:bodyPr>
            <a:normAutofit/>
          </a:bodyPr>
          <a:lstStyle/>
          <a:p>
            <a:r>
              <a:rPr kumimoji="1" lang="en-US" altLang="zh-CN" sz="2000" dirty="0" err="1" smtClean="0"/>
              <a:t>js</a:t>
            </a:r>
            <a:r>
              <a:rPr kumimoji="1" lang="zh-CN" altLang="en-US" sz="2000" dirty="0" smtClean="0"/>
              <a:t>运算符：</a:t>
            </a:r>
            <a:endParaRPr kumimoji="1" lang="en-US" altLang="zh-CN" sz="2000" dirty="0" smtClean="0"/>
          </a:p>
          <a:p>
            <a:pPr lvl="1"/>
            <a:r>
              <a:rPr kumimoji="1" lang="zh-CN" altLang="en-US" sz="1700" dirty="0" smtClean="0"/>
              <a:t>数学运算符：</a:t>
            </a:r>
            <a:endParaRPr kumimoji="1" lang="en-US" altLang="zh-CN" sz="1700" dirty="0" smtClean="0"/>
          </a:p>
        </p:txBody>
      </p:sp>
      <p:graphicFrame>
        <p:nvGraphicFramePr>
          <p:cNvPr id="5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821934132"/>
              </p:ext>
            </p:extLst>
          </p:nvPr>
        </p:nvGraphicFramePr>
        <p:xfrm>
          <a:off x="3129737" y="1610215"/>
          <a:ext cx="5534251" cy="5109545"/>
        </p:xfrm>
        <a:graphic>
          <a:graphicData uri="http://schemas.openxmlformats.org/drawingml/2006/table">
            <a:tbl>
              <a:tblPr/>
              <a:tblGrid>
                <a:gridCol w="679739"/>
                <a:gridCol w="3057218"/>
                <a:gridCol w="1797294"/>
              </a:tblGrid>
              <a:tr h="584008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GB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运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 </a:t>
                      </a:r>
                      <a:r>
                        <a:rPr kumimoji="0" lang="zh-CN" altLang="en-GB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算</a:t>
                      </a:r>
                      <a:r>
                        <a:rPr kumimoji="0" lang="zh-CN" alt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符</a:t>
                      </a:r>
                    </a:p>
                  </a:txBody>
                  <a:tcPr marL="89982" marR="89982" marT="46797" marB="4679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说明</a:t>
                      </a:r>
                    </a:p>
                  </a:txBody>
                  <a:tcPr marL="89982" marR="89982" marT="46797" marB="46797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示例</a:t>
                      </a:r>
                    </a:p>
                  </a:txBody>
                  <a:tcPr marL="89982" marR="89982" marT="46797" marB="46797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88059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en-GB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charset="0"/>
                          <a:cs typeface="华文细黑" charset="0"/>
                        </a:rPr>
                        <a:t>+</a:t>
                      </a:r>
                    </a:p>
                  </a:txBody>
                  <a:tcPr marL="89982" marR="89982" marT="46797" marB="4679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GB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charset="0"/>
                          <a:cs typeface="华文细黑" charset="0"/>
                        </a:rPr>
                        <a:t>如果操作数都是数字时执行加法运算，如果其中的操作数有字符串时，会执行连接字符串的作用</a:t>
                      </a:r>
                    </a:p>
                  </a:txBody>
                  <a:tcPr marL="89982" marR="89982" marT="46797" marB="4679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en-GB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charset="0"/>
                          <a:cs typeface="华文细黑" charset="0"/>
                        </a:rPr>
                        <a:t>A = 5 + 8 //</a:t>
                      </a:r>
                      <a:r>
                        <a:rPr kumimoji="0" lang="zh-CN" altLang="en-GB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charset="0"/>
                          <a:cs typeface="华文细黑" charset="0"/>
                        </a:rPr>
                        <a:t>结果是</a:t>
                      </a:r>
                      <a:r>
                        <a:rPr kumimoji="0" lang="en-GB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charset="0"/>
                          <a:cs typeface="华文细黑" charset="0"/>
                        </a:rPr>
                        <a:t>13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华文细黑" charset="0"/>
                        <a:cs typeface="华文细黑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en-GB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charset="0"/>
                          <a:cs typeface="华文细黑" charset="0"/>
                        </a:rPr>
                        <a:t>A ="5"+ 8 //</a:t>
                      </a:r>
                      <a:r>
                        <a:rPr kumimoji="0" lang="zh-CN" altLang="en-GB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charset="0"/>
                          <a:cs typeface="华文细黑" charset="0"/>
                        </a:rPr>
                        <a:t>结果是</a:t>
                      </a:r>
                      <a:r>
                        <a:rPr kumimoji="0" lang="en-GB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charset="0"/>
                          <a:cs typeface="华文细黑" charset="0"/>
                        </a:rPr>
                        <a:t>"58"</a:t>
                      </a:r>
                    </a:p>
                  </a:txBody>
                  <a:tcPr marL="89982" marR="89982" marT="46797" marB="4679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32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en-GB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charset="0"/>
                          <a:cs typeface="华文细黑" charset="0"/>
                        </a:rPr>
                        <a:t>-</a:t>
                      </a:r>
                    </a:p>
                  </a:txBody>
                  <a:tcPr marL="89982" marR="89982" marT="46797" marB="4679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GB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charset="0"/>
                          <a:cs typeface="华文细黑" charset="0"/>
                        </a:rPr>
                        <a:t>减法</a:t>
                      </a:r>
                    </a:p>
                  </a:txBody>
                  <a:tcPr marL="89982" marR="89982" marT="46797" marB="4679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en-GB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charset="0"/>
                          <a:cs typeface="华文细黑" charset="0"/>
                        </a:rPr>
                        <a:t>A = 8 – 5</a:t>
                      </a:r>
                    </a:p>
                  </a:txBody>
                  <a:tcPr marL="89982" marR="89982" marT="46797" marB="4679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32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GB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charset="0"/>
                          <a:cs typeface="华文细黑" charset="0"/>
                        </a:rPr>
                        <a:t>*</a:t>
                      </a:r>
                    </a:p>
                  </a:txBody>
                  <a:tcPr marL="89982" marR="89982" marT="46797" marB="4679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GB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charset="0"/>
                          <a:cs typeface="华文细黑" charset="0"/>
                        </a:rPr>
                        <a:t>乘法</a:t>
                      </a:r>
                    </a:p>
                  </a:txBody>
                  <a:tcPr marL="89982" marR="89982" marT="46797" marB="4679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en-GB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charset="0"/>
                          <a:cs typeface="华文细黑" charset="0"/>
                        </a:rPr>
                        <a:t>A = 8 * 5</a:t>
                      </a:r>
                    </a:p>
                  </a:txBody>
                  <a:tcPr marL="89982" marR="89982" marT="46797" marB="4679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32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en-GB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charset="0"/>
                          <a:cs typeface="华文细黑" charset="0"/>
                        </a:rPr>
                        <a:t>/</a:t>
                      </a:r>
                    </a:p>
                  </a:txBody>
                  <a:tcPr marL="89982" marR="89982" marT="46797" marB="4679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GB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charset="0"/>
                          <a:cs typeface="华文细黑" charset="0"/>
                        </a:rPr>
                        <a:t>除法</a:t>
                      </a:r>
                    </a:p>
                  </a:txBody>
                  <a:tcPr marL="89982" marR="89982" marT="46797" marB="4679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en-GB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charset="0"/>
                          <a:cs typeface="华文细黑" charset="0"/>
                        </a:rPr>
                        <a:t>A = 20 / 5</a:t>
                      </a:r>
                    </a:p>
                  </a:txBody>
                  <a:tcPr marL="89982" marR="89982" marT="46797" marB="4679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32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en-GB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charset="0"/>
                          <a:cs typeface="华文细黑" charset="0"/>
                        </a:rPr>
                        <a:t>%</a:t>
                      </a:r>
                    </a:p>
                  </a:txBody>
                  <a:tcPr marL="89982" marR="89982" marT="46797" marB="4679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GB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charset="0"/>
                          <a:cs typeface="华文细黑" charset="0"/>
                        </a:rPr>
                        <a:t>取余 </a:t>
                      </a:r>
                      <a:r>
                        <a:rPr kumimoji="0" lang="en-GB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charset="0"/>
                          <a:cs typeface="华文细黑" charset="0"/>
                        </a:rPr>
                        <a:t>- </a:t>
                      </a:r>
                      <a:r>
                        <a:rPr kumimoji="0" lang="zh-CN" altLang="en-GB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charset="0"/>
                          <a:cs typeface="华文细黑" charset="0"/>
                        </a:rPr>
                        <a:t>相除之后的余数</a:t>
                      </a:r>
                    </a:p>
                  </a:txBody>
                  <a:tcPr marL="89982" marR="89982" marT="46797" marB="4679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en-GB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charset="0"/>
                          <a:cs typeface="华文细黑" charset="0"/>
                        </a:rPr>
                        <a:t>10 % 3 = 1</a:t>
                      </a:r>
                    </a:p>
                  </a:txBody>
                  <a:tcPr marL="89982" marR="89982" marT="46797" marB="4679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907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en-GB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charset="0"/>
                          <a:cs typeface="华文细黑" charset="0"/>
                        </a:rPr>
                        <a:t>++</a:t>
                      </a:r>
                    </a:p>
                  </a:txBody>
                  <a:tcPr marL="89982" marR="89982" marT="46797" marB="4679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charset="0"/>
                          <a:cs typeface="华文细黑" charset="0"/>
                        </a:rPr>
                        <a:t>一元递增。此运算符只计算一个操作数，将操作数的值加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charset="0"/>
                          <a:cs typeface="华文细黑" charset="0"/>
                        </a:rPr>
                        <a:t>1</a:t>
                      </a: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charset="0"/>
                          <a:cs typeface="华文细黑" charset="0"/>
                        </a:rPr>
                        <a:t>。返回的值取决于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charset="0"/>
                          <a:cs typeface="华文细黑" charset="0"/>
                        </a:rPr>
                        <a:t>++</a:t>
                      </a: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charset="0"/>
                          <a:cs typeface="华文细黑" charset="0"/>
                        </a:rPr>
                        <a:t>运算符是位于操作数之前还是位于操作数之后。 </a:t>
                      </a:r>
                      <a:endParaRPr kumimoji="0" lang="zh-CN" altLang="en-GB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华文细黑" charset="0"/>
                        <a:cs typeface="华文细黑" charset="0"/>
                      </a:endParaRPr>
                    </a:p>
                  </a:txBody>
                  <a:tcPr marL="89982" marR="89982" marT="46797" marB="4679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en-GB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charset="0"/>
                          <a:cs typeface="华文细黑" charset="0"/>
                        </a:rPr>
                        <a:t>++x</a:t>
                      </a:r>
                      <a:r>
                        <a:rPr kumimoji="0" lang="zh-CN" altLang="en-GB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charset="0"/>
                          <a:cs typeface="华文细黑" charset="0"/>
                        </a:rPr>
                        <a:t>返回递增后的</a:t>
                      </a:r>
                      <a:r>
                        <a:rPr kumimoji="0" lang="en-GB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charset="0"/>
                          <a:cs typeface="华文细黑" charset="0"/>
                        </a:rPr>
                        <a:t>x</a:t>
                      </a:r>
                      <a:r>
                        <a:rPr kumimoji="0" lang="zh-CN" altLang="en-GB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charset="0"/>
                          <a:cs typeface="华文细黑" charset="0"/>
                        </a:rPr>
                        <a:t>值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华文细黑" charset="0"/>
                        <a:cs typeface="华文细黑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charset="0"/>
                          <a:cs typeface="华文细黑" charset="0"/>
                        </a:rPr>
                        <a:t>x++</a:t>
                      </a: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charset="0"/>
                          <a:cs typeface="华文细黑" charset="0"/>
                        </a:rPr>
                        <a:t>返回递增前的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charset="0"/>
                          <a:cs typeface="华文细黑" charset="0"/>
                        </a:rPr>
                        <a:t>x</a:t>
                      </a: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charset="0"/>
                          <a:cs typeface="华文细黑" charset="0"/>
                        </a:rPr>
                        <a:t>值 </a:t>
                      </a:r>
                      <a:endParaRPr kumimoji="0" lang="en-GB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华文细黑" charset="0"/>
                        <a:cs typeface="华文细黑" charset="0"/>
                      </a:endParaRPr>
                    </a:p>
                  </a:txBody>
                  <a:tcPr marL="89982" marR="89982" marT="46797" marB="4679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805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en-GB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charset="0"/>
                          <a:cs typeface="华文细黑" charset="0"/>
                        </a:rPr>
                        <a:t>- -</a:t>
                      </a:r>
                    </a:p>
                  </a:txBody>
                  <a:tcPr marL="89982" marR="89982" marT="46797" marB="4679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charset="0"/>
                          <a:cs typeface="华文细黑" charset="0"/>
                        </a:rPr>
                        <a:t>一元递减。此运算符只计算一个操作数。返回的值取决于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charset="0"/>
                          <a:cs typeface="华文细黑" charset="0"/>
                        </a:rPr>
                        <a:t>--</a:t>
                      </a: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charset="0"/>
                          <a:cs typeface="华文细黑" charset="0"/>
                        </a:rPr>
                        <a:t>运算符是位于操作数之前还是位于操作数之后</a:t>
                      </a:r>
                      <a:endParaRPr kumimoji="0" lang="zh-CN" altLang="en-GB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华文细黑" charset="0"/>
                        <a:cs typeface="华文细黑" charset="0"/>
                      </a:endParaRPr>
                    </a:p>
                  </a:txBody>
                  <a:tcPr marL="89982" marR="89982" marT="46797" marB="4679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en-GB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charset="0"/>
                          <a:cs typeface="华文细黑" charset="0"/>
                        </a:rPr>
                        <a:t>--x</a:t>
                      </a:r>
                      <a:r>
                        <a:rPr kumimoji="0" lang="zh-CN" altLang="en-GB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charset="0"/>
                          <a:cs typeface="华文细黑" charset="0"/>
                        </a:rPr>
                        <a:t>返回递减后的</a:t>
                      </a:r>
                      <a:r>
                        <a:rPr kumimoji="0" lang="en-GB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charset="0"/>
                          <a:cs typeface="华文细黑" charset="0"/>
                        </a:rPr>
                        <a:t>x</a:t>
                      </a:r>
                      <a:r>
                        <a:rPr kumimoji="0" lang="zh-CN" altLang="en-GB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charset="0"/>
                          <a:cs typeface="华文细黑" charset="0"/>
                        </a:rPr>
                        <a:t>值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华文细黑" charset="0"/>
                        <a:cs typeface="华文细黑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charset="0"/>
                          <a:cs typeface="华文细黑" charset="0"/>
                        </a:rPr>
                        <a:t>x--</a:t>
                      </a: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charset="0"/>
                          <a:cs typeface="华文细黑" charset="0"/>
                        </a:rPr>
                        <a:t>返回递减前的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charset="0"/>
                          <a:cs typeface="华文细黑" charset="0"/>
                        </a:rPr>
                        <a:t>x</a:t>
                      </a: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charset="0"/>
                          <a:cs typeface="华文细黑" charset="0"/>
                        </a:rPr>
                        <a:t>值 </a:t>
                      </a:r>
                      <a:endParaRPr kumimoji="0" lang="en-GB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华文细黑" charset="0"/>
                        <a:cs typeface="华文细黑" charset="0"/>
                      </a:endParaRPr>
                    </a:p>
                  </a:txBody>
                  <a:tcPr marL="89982" marR="89982" marT="46797" marB="4679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3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en-GB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charset="0"/>
                          <a:cs typeface="华文细黑" charset="0"/>
                        </a:rPr>
                        <a:t>-</a:t>
                      </a:r>
                    </a:p>
                  </a:txBody>
                  <a:tcPr marL="89982" marR="89982" marT="46797" marB="4679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charset="0"/>
                          <a:cs typeface="华文细黑" charset="0"/>
                        </a:rPr>
                        <a:t>一元求反。此运算符返回操作数的相反数 </a:t>
                      </a:r>
                      <a:endParaRPr kumimoji="0" lang="zh-CN" altLang="en-GB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华文细黑" charset="0"/>
                        <a:cs typeface="华文细黑" charset="0"/>
                      </a:endParaRPr>
                    </a:p>
                  </a:txBody>
                  <a:tcPr marL="89982" marR="89982" marT="46797" marB="4679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GB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charset="0"/>
                          <a:cs typeface="华文细黑" charset="0"/>
                        </a:rPr>
                        <a:t>如果</a:t>
                      </a:r>
                      <a:r>
                        <a:rPr kumimoji="0" lang="en-GB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charset="0"/>
                          <a:cs typeface="华文细黑" charset="0"/>
                        </a:rPr>
                        <a:t>a</a:t>
                      </a:r>
                      <a:r>
                        <a:rPr kumimoji="0" lang="zh-CN" altLang="en-GB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charset="0"/>
                          <a:cs typeface="华文细黑" charset="0"/>
                        </a:rPr>
                        <a:t>等于</a:t>
                      </a:r>
                      <a:r>
                        <a:rPr kumimoji="0" lang="en-GB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charset="0"/>
                          <a:cs typeface="华文细黑" charset="0"/>
                        </a:rPr>
                        <a:t>5</a:t>
                      </a:r>
                      <a:r>
                        <a:rPr kumimoji="0" lang="zh-CN" altLang="en-GB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charset="0"/>
                          <a:cs typeface="华文细黑" charset="0"/>
                        </a:rPr>
                        <a:t>，则</a:t>
                      </a:r>
                      <a:r>
                        <a:rPr kumimoji="0" lang="en-GB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charset="0"/>
                          <a:cs typeface="华文细黑" charset="0"/>
                        </a:rPr>
                        <a:t>-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charset="0"/>
                          <a:cs typeface="华文细黑" charset="0"/>
                        </a:rPr>
                        <a:t>a =-5</a:t>
                      </a:r>
                      <a:endParaRPr kumimoji="0" lang="en-GB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华文细黑" charset="0"/>
                        <a:cs typeface="华文细黑" charset="0"/>
                      </a:endParaRPr>
                    </a:p>
                  </a:txBody>
                  <a:tcPr marL="89982" marR="89982" marT="46797" marB="4679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947776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en-US" sz="3200">
                <a:solidFill>
                  <a:schemeClr val="tx1"/>
                </a:solidFill>
              </a:rPr>
              <a:t>2</a:t>
            </a:r>
            <a:r>
              <a:rPr kumimoji="1" lang="en-US" altLang="en-US" sz="3200" smtClean="0">
                <a:solidFill>
                  <a:schemeClr val="tx1"/>
                </a:solidFill>
              </a:rPr>
              <a:t>.1什么是HTML和HTML的组成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12648" y="1791912"/>
            <a:ext cx="8153400" cy="4495800"/>
          </a:xfrm>
        </p:spPr>
        <p:txBody>
          <a:bodyPr>
            <a:normAutofit lnSpcReduction="10000"/>
          </a:bodyPr>
          <a:lstStyle/>
          <a:p>
            <a:r>
              <a:rPr kumimoji="1" lang="en-US" altLang="en-US" sz="2000" dirty="0" err="1" smtClean="0"/>
              <a:t>head标签</a:t>
            </a:r>
            <a:r>
              <a:rPr kumimoji="1" lang="zh-CN" altLang="en-US" sz="2000" dirty="0" smtClean="0"/>
              <a:t>，</a:t>
            </a:r>
            <a:r>
              <a:rPr kumimoji="1" lang="en-US" altLang="zh-CN" sz="2000" dirty="0" smtClean="0"/>
              <a:t>head</a:t>
            </a:r>
            <a:r>
              <a:rPr kumimoji="1" lang="zh-CN" altLang="en-US" sz="2000" dirty="0" smtClean="0"/>
              <a:t>用于定义</a:t>
            </a:r>
            <a:r>
              <a:rPr kumimoji="1" lang="en-US" altLang="zh-CN" sz="2000" dirty="0" smtClean="0"/>
              <a:t>html</a:t>
            </a:r>
            <a:r>
              <a:rPr kumimoji="1" lang="zh-CN" altLang="en-US" sz="2000" dirty="0" smtClean="0"/>
              <a:t>的头部，需要注意的是，这里的</a:t>
            </a:r>
            <a:r>
              <a:rPr kumimoji="1" lang="en-US" altLang="zh-CN" sz="2000" dirty="0" smtClean="0"/>
              <a:t>head</a:t>
            </a:r>
            <a:r>
              <a:rPr kumimoji="1" lang="zh-CN" altLang="en-US" sz="2000" dirty="0" smtClean="0"/>
              <a:t>和</a:t>
            </a:r>
            <a:r>
              <a:rPr kumimoji="1" lang="en-US" altLang="zh-CN" sz="2000" dirty="0" smtClean="0"/>
              <a:t>header</a:t>
            </a:r>
            <a:r>
              <a:rPr kumimoji="1" lang="zh-CN" altLang="en-US" sz="2000" dirty="0" smtClean="0"/>
              <a:t>（</a:t>
            </a:r>
            <a:r>
              <a:rPr kumimoji="1" lang="en-US" altLang="zh-CN" sz="2000" dirty="0" smtClean="0"/>
              <a:t>HTML5</a:t>
            </a:r>
            <a:r>
              <a:rPr kumimoji="1" lang="zh-CN" altLang="en-US" sz="2000" dirty="0" smtClean="0"/>
              <a:t>中的语义化标签）是有区分的，后者是用来做布局的，前者是用来承装该</a:t>
            </a:r>
            <a:r>
              <a:rPr kumimoji="1" lang="en-US" altLang="zh-CN" sz="2000" dirty="0" smtClean="0"/>
              <a:t>HTML</a:t>
            </a:r>
            <a:r>
              <a:rPr kumimoji="1" lang="zh-CN" altLang="en-US" sz="2000" dirty="0" smtClean="0"/>
              <a:t>中所有的头部元素</a:t>
            </a:r>
            <a:r>
              <a:rPr kumimoji="1" lang="zh-CN" altLang="zh-CN" sz="2000" dirty="0" smtClean="0"/>
              <a:t>，</a:t>
            </a:r>
            <a:r>
              <a:rPr kumimoji="1" lang="zh-CN" altLang="en-US" sz="2000" dirty="0" smtClean="0"/>
              <a:t>包括（</a:t>
            </a:r>
            <a:r>
              <a:rPr kumimoji="1" lang="en-US" altLang="zh-CN" sz="2000" dirty="0" smtClean="0"/>
              <a:t>meta</a:t>
            </a:r>
            <a:r>
              <a:rPr kumimoji="1" lang="zh-CN" altLang="en-US" sz="2000" dirty="0" smtClean="0"/>
              <a:t>、</a:t>
            </a:r>
            <a:r>
              <a:rPr kumimoji="1" lang="en-US" altLang="zh-CN" sz="2000" dirty="0" smtClean="0"/>
              <a:t>link</a:t>
            </a:r>
            <a:r>
              <a:rPr kumimoji="1" lang="zh-CN" altLang="en-US" sz="2000" dirty="0" smtClean="0"/>
              <a:t>、</a:t>
            </a:r>
            <a:r>
              <a:rPr kumimoji="1" lang="en-US" altLang="zh-CN" sz="2000" dirty="0" smtClean="0"/>
              <a:t>title</a:t>
            </a:r>
            <a:r>
              <a:rPr kumimoji="1" lang="zh-CN" altLang="en-US" sz="2000" dirty="0" smtClean="0"/>
              <a:t>、</a:t>
            </a:r>
            <a:r>
              <a:rPr kumimoji="1" lang="en-US" altLang="zh-CN" sz="2000" dirty="0" smtClean="0"/>
              <a:t>script</a:t>
            </a:r>
            <a:r>
              <a:rPr kumimoji="1" lang="zh-CN" altLang="en-US" sz="2000" dirty="0" smtClean="0"/>
              <a:t>、</a:t>
            </a:r>
            <a:r>
              <a:rPr kumimoji="1" lang="en-US" altLang="zh-CN" sz="2000" dirty="0" smtClean="0"/>
              <a:t>style</a:t>
            </a:r>
            <a:r>
              <a:rPr kumimoji="1" lang="zh-CN" altLang="en-US" sz="2000" dirty="0" smtClean="0"/>
              <a:t>、</a:t>
            </a:r>
            <a:r>
              <a:rPr kumimoji="1" lang="en-US" altLang="zh-CN" sz="2000" dirty="0" smtClean="0"/>
              <a:t>base</a:t>
            </a:r>
            <a:r>
              <a:rPr kumimoji="1" lang="zh-CN" altLang="en-US" sz="2000" dirty="0" smtClean="0"/>
              <a:t>）</a:t>
            </a:r>
            <a:endParaRPr kumimoji="1" lang="en-US" altLang="zh-CN" sz="2000" dirty="0" smtClean="0"/>
          </a:p>
          <a:p>
            <a:pPr marL="365760" lvl="1" indent="0">
              <a:buNone/>
            </a:pPr>
            <a:r>
              <a:rPr kumimoji="1" lang="en-US" altLang="zh-CN" sz="1700" dirty="0" smtClean="0"/>
              <a:t>	meta</a:t>
            </a:r>
            <a:r>
              <a:rPr kumimoji="1" lang="zh-CN" altLang="en-US" sz="1700" dirty="0"/>
              <a:t>：指定网页的编码（</a:t>
            </a:r>
            <a:r>
              <a:rPr kumimoji="1" lang="en-US" altLang="zh-CN" sz="1700" dirty="0"/>
              <a:t>UTF-8</a:t>
            </a:r>
            <a:r>
              <a:rPr kumimoji="1" lang="zh-CN" altLang="en-US" sz="1700" dirty="0"/>
              <a:t>），指定一些关键字（</a:t>
            </a:r>
            <a:r>
              <a:rPr kumimoji="1" lang="en-US" altLang="zh-CN" sz="1700" dirty="0" err="1"/>
              <a:t>seo</a:t>
            </a:r>
            <a:r>
              <a:rPr kumimoji="1" lang="zh-CN" altLang="en-US" sz="1700" dirty="0"/>
              <a:t>优化，</a:t>
            </a:r>
            <a:r>
              <a:rPr kumimoji="1" lang="zh-CN" altLang="en-US" sz="1700" dirty="0" smtClean="0"/>
              <a:t>比如新浪首页等），指定渲染引擎（针对</a:t>
            </a:r>
            <a:r>
              <a:rPr kumimoji="1" lang="en-US" altLang="zh-CN" sz="1700" dirty="0" smtClean="0"/>
              <a:t>IE</a:t>
            </a:r>
            <a:r>
              <a:rPr kumimoji="1" lang="zh-CN" altLang="en-US" sz="1700" dirty="0" smtClean="0"/>
              <a:t>浏览器），</a:t>
            </a:r>
            <a:r>
              <a:rPr kumimoji="1" lang="zh-CN" altLang="en-US" sz="1700" dirty="0"/>
              <a:t>移动端特殊属性等</a:t>
            </a:r>
            <a:endParaRPr kumimoji="1" lang="en-US" altLang="zh-CN" sz="1700" dirty="0"/>
          </a:p>
          <a:p>
            <a:pPr marL="365760" lvl="1" indent="0">
              <a:buNone/>
            </a:pPr>
            <a:r>
              <a:rPr kumimoji="1" lang="en-US" altLang="en-US" sz="1700" dirty="0"/>
              <a:t>	</a:t>
            </a:r>
            <a:r>
              <a:rPr kumimoji="1" lang="en-US" altLang="zh-CN" sz="1700" dirty="0"/>
              <a:t>link</a:t>
            </a:r>
            <a:r>
              <a:rPr kumimoji="1" lang="zh-CN" altLang="en-US" sz="1700" dirty="0"/>
              <a:t>：引入</a:t>
            </a:r>
            <a:r>
              <a:rPr kumimoji="1" lang="en-US" altLang="zh-CN" sz="1700" dirty="0"/>
              <a:t>CSS</a:t>
            </a:r>
            <a:r>
              <a:rPr kumimoji="1" lang="zh-CN" altLang="en-US" sz="1700" dirty="0"/>
              <a:t>文件，为网站导入图</a:t>
            </a:r>
            <a:r>
              <a:rPr kumimoji="1" lang="zh-CN" altLang="en-US" sz="1700"/>
              <a:t>标</a:t>
            </a:r>
            <a:r>
              <a:rPr kumimoji="1" lang="zh-CN" altLang="en-US" sz="1700" smtClean="0"/>
              <a:t>等（常用）</a:t>
            </a:r>
            <a:endParaRPr kumimoji="1" lang="en-US" altLang="zh-CN" sz="1700" dirty="0"/>
          </a:p>
          <a:p>
            <a:pPr marL="365760" lvl="1" indent="0">
              <a:buNone/>
            </a:pPr>
            <a:r>
              <a:rPr kumimoji="1" lang="en-US" altLang="en-US" sz="1700" dirty="0"/>
              <a:t>	</a:t>
            </a:r>
            <a:r>
              <a:rPr kumimoji="1" lang="en-US" altLang="zh-CN" sz="1700" dirty="0"/>
              <a:t>script</a:t>
            </a:r>
            <a:r>
              <a:rPr kumimoji="1" lang="zh-CN" altLang="en-US" sz="1700" dirty="0"/>
              <a:t>：引入</a:t>
            </a:r>
            <a:r>
              <a:rPr kumimoji="1" lang="en-US" altLang="zh-CN" sz="1700" dirty="0" err="1"/>
              <a:t>js</a:t>
            </a:r>
            <a:r>
              <a:rPr kumimoji="1" lang="zh-CN" altLang="en-US" sz="1700" dirty="0"/>
              <a:t>文件（但是不建议在</a:t>
            </a:r>
            <a:r>
              <a:rPr kumimoji="1" lang="en-US" altLang="zh-CN" sz="1700" dirty="0"/>
              <a:t>head</a:t>
            </a:r>
            <a:r>
              <a:rPr kumimoji="1" lang="zh-CN" altLang="en-US" sz="1700" dirty="0"/>
              <a:t>里面引入</a:t>
            </a:r>
            <a:r>
              <a:rPr kumimoji="1" lang="en-US" altLang="zh-CN" sz="1700" dirty="0" err="1"/>
              <a:t>js</a:t>
            </a:r>
            <a:r>
              <a:rPr kumimoji="1" lang="zh-CN" altLang="en-US" sz="1700" dirty="0"/>
              <a:t>文件</a:t>
            </a:r>
            <a:r>
              <a:rPr kumimoji="1" lang="zh-CN" altLang="en-US" sz="1700"/>
              <a:t>）</a:t>
            </a:r>
            <a:r>
              <a:rPr kumimoji="1" lang="zh-CN" altLang="en-US" sz="1700" smtClean="0"/>
              <a:t>等（常用）</a:t>
            </a:r>
            <a:endParaRPr kumimoji="1" lang="en-US" altLang="zh-CN" sz="1700" dirty="0"/>
          </a:p>
          <a:p>
            <a:pPr marL="365760" lvl="1" indent="0">
              <a:buNone/>
            </a:pPr>
            <a:r>
              <a:rPr kumimoji="1" lang="en-US" altLang="zh-CN" sz="1700" dirty="0"/>
              <a:t>	style</a:t>
            </a:r>
            <a:r>
              <a:rPr kumimoji="1" lang="zh-CN" altLang="en-US" sz="1700" dirty="0"/>
              <a:t>：可以直接在里面写</a:t>
            </a:r>
            <a:r>
              <a:rPr kumimoji="1" lang="en-US" altLang="zh-CN" sz="1700" dirty="0"/>
              <a:t>CSS</a:t>
            </a:r>
            <a:r>
              <a:rPr kumimoji="1" lang="zh-CN" altLang="en-US" sz="1700" dirty="0"/>
              <a:t>代码</a:t>
            </a:r>
            <a:endParaRPr kumimoji="1" lang="en-US" altLang="zh-CN" sz="1700" dirty="0"/>
          </a:p>
          <a:p>
            <a:pPr marL="365760" lvl="1" indent="0">
              <a:buNone/>
            </a:pPr>
            <a:r>
              <a:rPr kumimoji="1" lang="en-US" altLang="zh-CN" sz="1700" dirty="0"/>
              <a:t>	base</a:t>
            </a:r>
            <a:r>
              <a:rPr kumimoji="1" lang="zh-CN" altLang="en-US" sz="1700" dirty="0"/>
              <a:t>：为页面上所有的连接指定默认路径（几乎不怎么使</a:t>
            </a:r>
            <a:r>
              <a:rPr kumimoji="1" lang="zh-CN" altLang="en-US" sz="1700"/>
              <a:t>用</a:t>
            </a:r>
            <a:r>
              <a:rPr kumimoji="1" lang="zh-CN" altLang="en-US" sz="1700" smtClean="0"/>
              <a:t>）</a:t>
            </a:r>
            <a:endParaRPr kumimoji="1" lang="en-US" altLang="zh-CN" sz="1700" smtClean="0"/>
          </a:p>
          <a:p>
            <a:pPr marL="365760" lvl="1" indent="0">
              <a:buNone/>
            </a:pPr>
            <a:endParaRPr kumimoji="1" lang="en-US" altLang="zh-CN" sz="2000" dirty="0" smtClean="0"/>
          </a:p>
          <a:p>
            <a:r>
              <a:rPr kumimoji="1" lang="en-US" altLang="en-US" sz="2400" dirty="0" err="1"/>
              <a:t>body标签</a:t>
            </a:r>
            <a:r>
              <a:rPr kumimoji="1" lang="zh-CN" altLang="en-US" sz="2400" dirty="0"/>
              <a:t>，</a:t>
            </a:r>
            <a:r>
              <a:rPr kumimoji="1" lang="en-US" altLang="zh-CN" sz="2400" dirty="0"/>
              <a:t>body</a:t>
            </a:r>
            <a:r>
              <a:rPr kumimoji="1" lang="zh-CN" altLang="en-US" sz="2400" dirty="0"/>
              <a:t>定义</a:t>
            </a:r>
            <a:r>
              <a:rPr kumimoji="1" lang="zh-CN" altLang="en-US" sz="2000" dirty="0"/>
              <a:t>主体，包含了当前</a:t>
            </a:r>
            <a:r>
              <a:rPr kumimoji="1" lang="en-US" altLang="zh-CN" sz="2000" dirty="0"/>
              <a:t>HTML</a:t>
            </a:r>
            <a:r>
              <a:rPr kumimoji="1" lang="zh-CN" altLang="en-US" sz="2000" dirty="0"/>
              <a:t>文档所有对用户展示的内容（超链接、段落、文字、图像、表格、列表等等）</a:t>
            </a:r>
            <a:r>
              <a:rPr kumimoji="1" lang="zh-CN" altLang="en-US" sz="2000" dirty="0" smtClean="0"/>
              <a:t>。</a:t>
            </a:r>
            <a:r>
              <a:rPr kumimoji="1" lang="en-US" altLang="en-US" sz="1700" dirty="0"/>
              <a:t>	</a:t>
            </a:r>
            <a:endParaRPr kumimoji="1" lang="en-US" altLang="en-US" sz="1700" dirty="0" smtClean="0"/>
          </a:p>
          <a:p>
            <a:pPr marL="0" indent="0">
              <a:buNone/>
            </a:pPr>
            <a:endParaRPr kumimoji="1" lang="en-US" altLang="en-US" sz="2000" dirty="0" smtClean="0"/>
          </a:p>
          <a:p>
            <a:endParaRPr kumimoji="1" lang="en-US" altLang="zh-CN" sz="1000" dirty="0" smtClean="0"/>
          </a:p>
        </p:txBody>
      </p:sp>
    </p:spTree>
    <p:extLst>
      <p:ext uri="{BB962C8B-B14F-4D97-AF65-F5344CB8AC3E}">
        <p14:creationId xmlns:p14="http://schemas.microsoft.com/office/powerpoint/2010/main" xmlns="" val="97569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200" dirty="0" smtClean="0">
                <a:solidFill>
                  <a:schemeClr val="tx1"/>
                </a:solidFill>
              </a:rPr>
              <a:t>4.</a:t>
            </a:r>
            <a:r>
              <a:rPr kumimoji="1" lang="en-US" altLang="zh-CN" sz="3200" dirty="0">
                <a:solidFill>
                  <a:schemeClr val="tx1"/>
                </a:solidFill>
              </a:rPr>
              <a:t>3</a:t>
            </a:r>
            <a:r>
              <a:rPr kumimoji="1" lang="en-US" altLang="zh-CN" sz="3200" dirty="0" smtClean="0">
                <a:solidFill>
                  <a:schemeClr val="tx1"/>
                </a:solidFill>
              </a:rPr>
              <a:t>JS</a:t>
            </a:r>
            <a:r>
              <a:rPr kumimoji="1" lang="zh-CN" altLang="en-US" sz="3200" dirty="0" smtClean="0">
                <a:solidFill>
                  <a:schemeClr val="tx1"/>
                </a:solidFill>
              </a:rPr>
              <a:t>基本语法</a:t>
            </a:r>
            <a:endParaRPr kumimoji="1" lang="en-US" altLang="zh-CN" sz="3200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12648" y="1791912"/>
            <a:ext cx="8153400" cy="4495800"/>
          </a:xfrm>
        </p:spPr>
        <p:txBody>
          <a:bodyPr>
            <a:normAutofit/>
          </a:bodyPr>
          <a:lstStyle/>
          <a:p>
            <a:r>
              <a:rPr kumimoji="1" lang="en-US" altLang="zh-CN" sz="2000" dirty="0" err="1" smtClean="0"/>
              <a:t>js</a:t>
            </a:r>
            <a:r>
              <a:rPr kumimoji="1" lang="zh-CN" altLang="en-US" sz="2000" dirty="0" smtClean="0"/>
              <a:t>运算符：</a:t>
            </a:r>
            <a:endParaRPr kumimoji="1" lang="en-US" altLang="zh-CN" sz="2000" dirty="0" smtClean="0"/>
          </a:p>
          <a:p>
            <a:pPr lvl="1"/>
            <a:r>
              <a:rPr kumimoji="1" lang="zh-CN" altLang="en-US" sz="1600" dirty="0" smtClean="0"/>
              <a:t>关系运算符：</a:t>
            </a:r>
            <a:endParaRPr kumimoji="1" lang="en-US" altLang="zh-CN" sz="1600" dirty="0" smtClean="0"/>
          </a:p>
        </p:txBody>
      </p:sp>
      <p:graphicFrame>
        <p:nvGraphicFramePr>
          <p:cNvPr id="6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658054925"/>
              </p:ext>
            </p:extLst>
          </p:nvPr>
        </p:nvGraphicFramePr>
        <p:xfrm>
          <a:off x="1047784" y="2839695"/>
          <a:ext cx="6697199" cy="3820893"/>
        </p:xfrm>
        <a:graphic>
          <a:graphicData uri="http://schemas.openxmlformats.org/drawingml/2006/table">
            <a:tbl>
              <a:tblPr/>
              <a:tblGrid>
                <a:gridCol w="907565"/>
                <a:gridCol w="4313747"/>
                <a:gridCol w="1475887"/>
              </a:tblGrid>
              <a:tr h="463596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运算符</a:t>
                      </a:r>
                    </a:p>
                  </a:txBody>
                  <a:tcPr marL="89982" marR="89982" marT="46789" marB="4678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说明</a:t>
                      </a:r>
                    </a:p>
                  </a:txBody>
                  <a:tcPr marL="89982" marR="89982" marT="46789" marB="46789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示例</a:t>
                      </a:r>
                    </a:p>
                  </a:txBody>
                  <a:tcPr marL="89982" marR="89982" marT="46789" marB="46789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63596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en-GB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charset="0"/>
                          <a:cs typeface="华文细黑" charset="0"/>
                        </a:rPr>
                        <a:t>== </a:t>
                      </a:r>
                      <a:endParaRPr kumimoji="0" lang="en-GB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华文细黑" charset="0"/>
                        <a:cs typeface="华文细黑" charset="0"/>
                      </a:endParaRPr>
                    </a:p>
                  </a:txBody>
                  <a:tcPr marL="89982" marR="89982" marT="46789" marB="4678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GB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charset="0"/>
                          <a:cs typeface="华文细黑" charset="0"/>
                        </a:rPr>
                        <a:t>等于。如果两个操作数相等，则返</a:t>
                      </a:r>
                      <a:r>
                        <a:rPr kumimoji="0" lang="zh-CN" alt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charset="0"/>
                          <a:cs typeface="华文细黑" charset="0"/>
                        </a:rPr>
                        <a:t>回</a:t>
                      </a:r>
                      <a:r>
                        <a:rPr kumimoji="0" lang="en-GB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charset="0"/>
                          <a:cs typeface="华文细黑" charset="0"/>
                        </a:rPr>
                        <a:t>true，</a:t>
                      </a:r>
                      <a:r>
                        <a:rPr kumimoji="0" lang="zh-CN" alt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charset="0"/>
                          <a:cs typeface="华文细黑" charset="0"/>
                        </a:rPr>
                        <a:t>不含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charset="0"/>
                          <a:cs typeface="华文细黑" charset="0"/>
                        </a:rPr>
                        <a:t>类型</a:t>
                      </a:r>
                      <a:endParaRPr kumimoji="0" lang="zh-CN" altLang="en-GB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华文细黑" charset="0"/>
                        <a:cs typeface="华文细黑" charset="0"/>
                      </a:endParaRPr>
                    </a:p>
                  </a:txBody>
                  <a:tcPr marL="89982" marR="89982" marT="46789" marB="4678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en-GB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charset="0"/>
                          <a:cs typeface="华文细黑" charset="0"/>
                        </a:rPr>
                        <a:t>a </a:t>
                      </a:r>
                      <a:r>
                        <a:rPr kumimoji="0" lang="en-GB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charset="0"/>
                          <a:cs typeface="华文细黑" charset="0"/>
                        </a:rPr>
                        <a:t>== </a:t>
                      </a:r>
                      <a:r>
                        <a:rPr kumimoji="0" lang="en-GB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charset="0"/>
                          <a:cs typeface="华文细黑" charset="0"/>
                        </a:rPr>
                        <a:t>b</a:t>
                      </a:r>
                    </a:p>
                  </a:txBody>
                  <a:tcPr marL="89982" marR="89982" marT="46789" marB="4678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3596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charset="0"/>
                          <a:cs typeface="华文细黑" charset="0"/>
                        </a:rPr>
                        <a:t>===</a:t>
                      </a:r>
                      <a:endParaRPr kumimoji="0" lang="en-GB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华文细黑" charset="0"/>
                        <a:cs typeface="华文细黑" charset="0"/>
                      </a:endParaRPr>
                    </a:p>
                  </a:txBody>
                  <a:tcPr marL="89982" marR="89982" marT="46789" marB="4678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charset="0"/>
                          <a:cs typeface="华文细黑" charset="0"/>
                        </a:rPr>
                        <a:t>等于。如果两个操作数的值和类型都相等，返回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charset="0"/>
                          <a:cs typeface="华文细黑" charset="0"/>
                        </a:rPr>
                        <a:t>true</a:t>
                      </a:r>
                      <a:endParaRPr kumimoji="0" lang="zh-CN" altLang="en-GB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华文细黑" charset="0"/>
                        <a:cs typeface="华文细黑" charset="0"/>
                      </a:endParaRPr>
                    </a:p>
                  </a:txBody>
                  <a:tcPr marL="89982" marR="89982" marT="46789" marB="4678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charset="0"/>
                          <a:cs typeface="华文细黑" charset="0"/>
                        </a:rPr>
                        <a:t>a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charset="0"/>
                          <a:cs typeface="华文细黑" charset="0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charset="0"/>
                          <a:cs typeface="华文细黑" charset="0"/>
                        </a:rPr>
                        <a:t>===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charset="0"/>
                          <a:cs typeface="华文细黑" charset="0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charset="0"/>
                          <a:cs typeface="华文细黑" charset="0"/>
                        </a:rPr>
                        <a:t>b</a:t>
                      </a:r>
                      <a:endParaRPr kumimoji="0" lang="en-GB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华文细黑" charset="0"/>
                        <a:cs typeface="华文细黑" charset="0"/>
                      </a:endParaRPr>
                    </a:p>
                  </a:txBody>
                  <a:tcPr marL="89982" marR="89982" marT="46789" marB="4678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3596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en-GB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charset="0"/>
                          <a:cs typeface="华文细黑" charset="0"/>
                        </a:rPr>
                        <a:t>!=</a:t>
                      </a:r>
                    </a:p>
                  </a:txBody>
                  <a:tcPr marL="89982" marR="89982" marT="46789" marB="4678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GB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charset="0"/>
                          <a:cs typeface="华文细黑" charset="0"/>
                        </a:rPr>
                        <a:t>不等于。如果两个操作数不等，则返</a:t>
                      </a:r>
                      <a:r>
                        <a:rPr kumimoji="0" lang="zh-CN" alt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charset="0"/>
                          <a:cs typeface="华文细黑" charset="0"/>
                        </a:rPr>
                        <a:t>回</a:t>
                      </a:r>
                      <a:r>
                        <a:rPr kumimoji="0" lang="en-GB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charset="0"/>
                          <a:cs typeface="华文细黑" charset="0"/>
                        </a:rPr>
                        <a:t>true</a:t>
                      </a:r>
                      <a:endParaRPr kumimoji="0" lang="zh-CN" altLang="en-GB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华文细黑" charset="0"/>
                        <a:cs typeface="华文细黑" charset="0"/>
                      </a:endParaRPr>
                    </a:p>
                  </a:txBody>
                  <a:tcPr marL="89982" marR="89982" marT="46789" marB="4678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en-GB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charset="0"/>
                          <a:cs typeface="华文细黑" charset="0"/>
                        </a:rPr>
                        <a:t>2 </a:t>
                      </a:r>
                      <a:r>
                        <a:rPr kumimoji="0" lang="en-GB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charset="0"/>
                          <a:cs typeface="华文细黑" charset="0"/>
                        </a:rPr>
                        <a:t>!= 5</a:t>
                      </a:r>
                    </a:p>
                  </a:txBody>
                  <a:tcPr marL="89982" marR="89982" marT="46789" marB="4678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2318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en-GB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charset="0"/>
                          <a:cs typeface="华文细黑" charset="0"/>
                        </a:rPr>
                        <a:t>&gt;</a:t>
                      </a:r>
                    </a:p>
                  </a:txBody>
                  <a:tcPr marL="89982" marR="89982" marT="46789" marB="4678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GB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charset="0"/>
                          <a:cs typeface="华文细黑" charset="0"/>
                        </a:rPr>
                        <a:t>大于。如果左操作数大于右操作数，则返</a:t>
                      </a:r>
                      <a:r>
                        <a:rPr kumimoji="0" lang="zh-CN" alt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charset="0"/>
                          <a:cs typeface="华文细黑" charset="0"/>
                        </a:rPr>
                        <a:t>回</a:t>
                      </a:r>
                      <a:r>
                        <a:rPr kumimoji="0" lang="en-GB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charset="0"/>
                          <a:cs typeface="华文细黑" charset="0"/>
                        </a:rPr>
                        <a:t>true</a:t>
                      </a:r>
                      <a:endParaRPr kumimoji="0" lang="zh-CN" altLang="en-GB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华文细黑" charset="0"/>
                        <a:cs typeface="华文细黑" charset="0"/>
                      </a:endParaRPr>
                    </a:p>
                  </a:txBody>
                  <a:tcPr marL="89982" marR="89982" marT="46789" marB="4678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en-GB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charset="0"/>
                          <a:cs typeface="华文细黑" charset="0"/>
                        </a:rPr>
                        <a:t>Var1 &gt; var2</a:t>
                      </a:r>
                    </a:p>
                  </a:txBody>
                  <a:tcPr marL="89982" marR="89982" marT="46789" marB="4678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6659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en-GB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charset="0"/>
                          <a:cs typeface="华文细黑" charset="0"/>
                        </a:rPr>
                        <a:t>&gt;=</a:t>
                      </a:r>
                    </a:p>
                  </a:txBody>
                  <a:tcPr marL="89982" marR="89982" marT="46789" marB="4678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GB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charset="0"/>
                          <a:cs typeface="华文细黑" charset="0"/>
                        </a:rPr>
                        <a:t>大于或等于。如果左操作数大于或等于右操作数，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GB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charset="0"/>
                          <a:cs typeface="华文细黑" charset="0"/>
                        </a:rPr>
                        <a:t>则返</a:t>
                      </a:r>
                      <a:r>
                        <a:rPr kumimoji="0" lang="zh-CN" alt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charset="0"/>
                          <a:cs typeface="华文细黑" charset="0"/>
                        </a:rPr>
                        <a:t>回</a:t>
                      </a:r>
                      <a:r>
                        <a:rPr kumimoji="0" lang="en-GB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charset="0"/>
                          <a:cs typeface="华文细黑" charset="0"/>
                        </a:rPr>
                        <a:t>true</a:t>
                      </a:r>
                      <a:endParaRPr kumimoji="0" lang="zh-CN" altLang="en-GB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华文细黑" charset="0"/>
                        <a:cs typeface="华文细黑" charset="0"/>
                      </a:endParaRPr>
                    </a:p>
                  </a:txBody>
                  <a:tcPr marL="89982" marR="89982" marT="46789" marB="4678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en-GB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charset="0"/>
                          <a:cs typeface="华文细黑" charset="0"/>
                        </a:rPr>
                        <a:t>Var1 &gt;= 5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华文细黑" charset="0"/>
                        <a:cs typeface="华文细黑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en-GB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charset="0"/>
                          <a:cs typeface="华文细黑" charset="0"/>
                        </a:rPr>
                        <a:t>Var1 &gt;= var2</a:t>
                      </a:r>
                    </a:p>
                  </a:txBody>
                  <a:tcPr marL="89982" marR="89982" marT="46789" marB="4678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3596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en-GB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charset="0"/>
                          <a:cs typeface="华文细黑" charset="0"/>
                        </a:rPr>
                        <a:t>&lt;</a:t>
                      </a:r>
                    </a:p>
                  </a:txBody>
                  <a:tcPr marL="89982" marR="89982" marT="46789" marB="4678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GB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charset="0"/>
                          <a:cs typeface="华文细黑" charset="0"/>
                        </a:rPr>
                        <a:t>小于。如果左操作数小于右操作数，则返</a:t>
                      </a:r>
                      <a:r>
                        <a:rPr kumimoji="0" lang="zh-CN" alt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charset="0"/>
                          <a:cs typeface="华文细黑" charset="0"/>
                        </a:rPr>
                        <a:t>回</a:t>
                      </a:r>
                      <a:r>
                        <a:rPr kumimoji="0" lang="en-GB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charset="0"/>
                          <a:cs typeface="华文细黑" charset="0"/>
                        </a:rPr>
                        <a:t>true</a:t>
                      </a:r>
                      <a:endParaRPr kumimoji="0" lang="zh-CN" altLang="en-GB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华文细黑" charset="0"/>
                        <a:cs typeface="华文细黑" charset="0"/>
                      </a:endParaRPr>
                    </a:p>
                  </a:txBody>
                  <a:tcPr marL="89982" marR="89982" marT="46789" marB="4678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en-GB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charset="0"/>
                          <a:cs typeface="华文细黑" charset="0"/>
                        </a:rPr>
                        <a:t>Var2 &lt; var1</a:t>
                      </a:r>
                    </a:p>
                  </a:txBody>
                  <a:tcPr marL="89982" marR="89982" marT="46789" marB="4678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6659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en-GB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charset="0"/>
                          <a:cs typeface="华文细黑" charset="0"/>
                        </a:rPr>
                        <a:t>&lt;=</a:t>
                      </a:r>
                    </a:p>
                  </a:txBody>
                  <a:tcPr marL="89982" marR="89982" marT="46789" marB="4678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GB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charset="0"/>
                          <a:cs typeface="华文细黑" charset="0"/>
                        </a:rPr>
                        <a:t>小于或等于。如果左操作数小于或等于右操作数，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charset="0"/>
                          <a:cs typeface="华文细黑" charset="0"/>
                        </a:rPr>
                        <a:t>则返</a:t>
                      </a:r>
                      <a:r>
                        <a:rPr kumimoji="0" lang="en-GB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charset="0"/>
                          <a:cs typeface="华文细黑" charset="0"/>
                        </a:rPr>
                        <a:t>true</a:t>
                      </a:r>
                      <a:endParaRPr kumimoji="0" lang="zh-CN" altLang="en-GB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华文细黑" charset="0"/>
                        <a:cs typeface="华文细黑" charset="0"/>
                      </a:endParaRPr>
                    </a:p>
                  </a:txBody>
                  <a:tcPr marL="89982" marR="89982" marT="46789" marB="4678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en-GB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charset="0"/>
                          <a:cs typeface="华文细黑" charset="0"/>
                        </a:rPr>
                        <a:t>Var2 &lt;= 4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华文细黑" charset="0"/>
                        <a:cs typeface="华文细黑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en-GB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charset="0"/>
                          <a:cs typeface="华文细黑" charset="0"/>
                        </a:rPr>
                        <a:t>Var2 &lt;= var1</a:t>
                      </a:r>
                    </a:p>
                  </a:txBody>
                  <a:tcPr marL="89982" marR="89982" marT="46789" marB="4678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10632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200" dirty="0" smtClean="0">
                <a:solidFill>
                  <a:schemeClr val="tx1"/>
                </a:solidFill>
              </a:rPr>
              <a:t>4.</a:t>
            </a:r>
            <a:r>
              <a:rPr kumimoji="1" lang="en-US" altLang="zh-CN" sz="3200" dirty="0">
                <a:solidFill>
                  <a:schemeClr val="tx1"/>
                </a:solidFill>
              </a:rPr>
              <a:t>3</a:t>
            </a:r>
            <a:r>
              <a:rPr kumimoji="1" lang="en-US" altLang="zh-CN" sz="3200" dirty="0" smtClean="0">
                <a:solidFill>
                  <a:schemeClr val="tx1"/>
                </a:solidFill>
              </a:rPr>
              <a:t>JS</a:t>
            </a:r>
            <a:r>
              <a:rPr kumimoji="1" lang="zh-CN" altLang="en-US" sz="3200" dirty="0" smtClean="0">
                <a:solidFill>
                  <a:schemeClr val="tx1"/>
                </a:solidFill>
              </a:rPr>
              <a:t>基本语法</a:t>
            </a:r>
            <a:endParaRPr kumimoji="1" lang="en-US" altLang="zh-CN" sz="3200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12648" y="1791912"/>
            <a:ext cx="8153400" cy="4495800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zh-CN" sz="2000" dirty="0" err="1" smtClean="0"/>
              <a:t>js</a:t>
            </a:r>
            <a:r>
              <a:rPr kumimoji="1" lang="zh-CN" altLang="en-US" sz="2000" dirty="0" smtClean="0"/>
              <a:t>运算符：</a:t>
            </a:r>
            <a:endParaRPr kumimoji="1" lang="en-US" altLang="zh-CN" sz="2000" dirty="0" smtClean="0"/>
          </a:p>
          <a:p>
            <a:pPr lvl="1"/>
            <a:r>
              <a:rPr kumimoji="1" lang="zh-CN" altLang="en-US" sz="1700" dirty="0"/>
              <a:t>逻辑</a:t>
            </a:r>
            <a:r>
              <a:rPr kumimoji="1" lang="zh-CN" altLang="en-US" sz="1700" dirty="0" smtClean="0"/>
              <a:t>运算符：</a:t>
            </a:r>
            <a:endParaRPr kumimoji="1" lang="en-US" altLang="zh-CN" sz="1700" dirty="0" smtClean="0"/>
          </a:p>
          <a:p>
            <a:pPr lvl="1"/>
            <a:endParaRPr kumimoji="1" lang="en-US" altLang="zh-CN" sz="1700" dirty="0"/>
          </a:p>
          <a:p>
            <a:pPr lvl="1"/>
            <a:endParaRPr kumimoji="1" lang="en-US" altLang="zh-CN" sz="1700" dirty="0" smtClean="0"/>
          </a:p>
          <a:p>
            <a:pPr lvl="1"/>
            <a:endParaRPr kumimoji="1" lang="en-US" altLang="zh-CN" sz="1700" dirty="0"/>
          </a:p>
          <a:p>
            <a:pPr lvl="1"/>
            <a:endParaRPr kumimoji="1" lang="en-US" altLang="zh-CN" sz="1700" dirty="0" smtClean="0"/>
          </a:p>
          <a:p>
            <a:pPr lvl="1"/>
            <a:endParaRPr kumimoji="1" lang="en-US" altLang="zh-CN" sz="1700" dirty="0"/>
          </a:p>
          <a:p>
            <a:pPr lvl="1"/>
            <a:endParaRPr kumimoji="1" lang="en-US" altLang="zh-CN" sz="1700" dirty="0" smtClean="0"/>
          </a:p>
          <a:p>
            <a:pPr lvl="1"/>
            <a:endParaRPr kumimoji="1" lang="en-US" altLang="zh-CN" sz="1700" dirty="0"/>
          </a:p>
          <a:p>
            <a:pPr lvl="1"/>
            <a:endParaRPr kumimoji="1" lang="en-US" altLang="zh-CN" sz="1700" dirty="0" smtClean="0"/>
          </a:p>
          <a:p>
            <a:pPr marL="0" indent="0">
              <a:buNone/>
            </a:pPr>
            <a:endParaRPr kumimoji="1" lang="en-US" altLang="zh-CN" sz="2000" dirty="0" smtClean="0"/>
          </a:p>
          <a:p>
            <a:r>
              <a:rPr kumimoji="1" lang="en-US" altLang="zh-CN" sz="2000" dirty="0" err="1" smtClean="0"/>
              <a:t>js</a:t>
            </a:r>
            <a:r>
              <a:rPr kumimoji="1" lang="zh-CN" altLang="en-US" sz="2000" dirty="0"/>
              <a:t>中的</a:t>
            </a:r>
            <a:r>
              <a:rPr kumimoji="1" lang="en-US" altLang="zh-CN" sz="2000" dirty="0" err="1" smtClean="0"/>
              <a:t>typeof</a:t>
            </a:r>
            <a:r>
              <a:rPr kumimoji="1" lang="zh-CN" altLang="en-US" sz="2000" dirty="0" smtClean="0"/>
              <a:t>运算符：</a:t>
            </a:r>
            <a:endParaRPr kumimoji="1" lang="en-US" altLang="zh-CN" sz="2000" dirty="0"/>
          </a:p>
          <a:p>
            <a:pPr lvl="1"/>
            <a:r>
              <a:rPr kumimoji="1" lang="zh-CN" altLang="en-US" sz="1700" dirty="0"/>
              <a:t>在</a:t>
            </a:r>
            <a:r>
              <a:rPr kumimoji="1" lang="en-US" altLang="en-US" sz="1700" dirty="0" err="1"/>
              <a:t>js</a:t>
            </a:r>
            <a:r>
              <a:rPr kumimoji="1" lang="zh-CN" altLang="en-US" sz="1700" dirty="0"/>
              <a:t>中，常用</a:t>
            </a:r>
            <a:r>
              <a:rPr kumimoji="1" lang="en-US" altLang="en-US" sz="1700" dirty="0" err="1"/>
              <a:t>typeof</a:t>
            </a:r>
            <a:r>
              <a:rPr kumimoji="1" lang="zh-CN" altLang="en-US" sz="1700" dirty="0"/>
              <a:t>来判断</a:t>
            </a:r>
            <a:r>
              <a:rPr kumimoji="1" lang="zh-CN" altLang="en-US" sz="1700" dirty="0">
                <a:solidFill>
                  <a:srgbClr val="FF0000"/>
                </a:solidFill>
              </a:rPr>
              <a:t>基本数据类型</a:t>
            </a:r>
            <a:r>
              <a:rPr kumimoji="1" lang="zh-CN" altLang="en-US" sz="1700" dirty="0" smtClean="0"/>
              <a:t>，但是它也有不完美的地方（</a:t>
            </a:r>
            <a:r>
              <a:rPr kumimoji="1" lang="zh-CN" altLang="en-US" sz="1700" dirty="0"/>
              <a:t>见示例</a:t>
            </a:r>
            <a:r>
              <a:rPr kumimoji="1" lang="en-US" altLang="zh-CN" sz="1700" dirty="0"/>
              <a:t>data-</a:t>
            </a:r>
            <a:r>
              <a:rPr kumimoji="1" lang="en-US" altLang="zh-CN" sz="1700" dirty="0" err="1"/>
              <a:t>type.html</a:t>
            </a:r>
            <a:r>
              <a:rPr kumimoji="1" lang="zh-CN" altLang="en-US" sz="1700" dirty="0" smtClean="0"/>
              <a:t>）</a:t>
            </a:r>
            <a:endParaRPr kumimoji="1" lang="en-US" altLang="zh-CN" sz="1700" dirty="0"/>
          </a:p>
        </p:txBody>
      </p:sp>
      <p:graphicFrame>
        <p:nvGraphicFramePr>
          <p:cNvPr id="5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4164307759"/>
              </p:ext>
            </p:extLst>
          </p:nvPr>
        </p:nvGraphicFramePr>
        <p:xfrm>
          <a:off x="798729" y="2596919"/>
          <a:ext cx="7560180" cy="2021264"/>
        </p:xfrm>
        <a:graphic>
          <a:graphicData uri="http://schemas.openxmlformats.org/drawingml/2006/table">
            <a:tbl>
              <a:tblPr/>
              <a:tblGrid>
                <a:gridCol w="1669772"/>
                <a:gridCol w="3058757"/>
                <a:gridCol w="2831651"/>
              </a:tblGrid>
              <a:tr h="504891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运算符</a:t>
                      </a:r>
                    </a:p>
                  </a:txBody>
                  <a:tcPr marL="89982" marR="89982" marT="46791" marB="4679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例子</a:t>
                      </a:r>
                    </a:p>
                  </a:txBody>
                  <a:tcPr marL="89982" marR="89982" marT="46791" marB="467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说明</a:t>
                      </a:r>
                    </a:p>
                  </a:txBody>
                  <a:tcPr marL="89982" marR="89982" marT="46791" marB="467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06591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en-GB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&amp;&amp;</a:t>
                      </a:r>
                    </a:p>
                  </a:txBody>
                  <a:tcPr marL="89982" marR="89982" marT="46791" marB="4679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en-GB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expr1 &amp;&amp; expr2</a:t>
                      </a:r>
                    </a:p>
                  </a:txBody>
                  <a:tcPr marL="89982" marR="89982" marT="46791" marB="467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逻辑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与，两边都为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true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才为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true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</a:endParaRPr>
                    </a:p>
                  </a:txBody>
                  <a:tcPr marL="89982" marR="89982" marT="46791" marB="467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91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en-GB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||</a:t>
                      </a:r>
                    </a:p>
                  </a:txBody>
                  <a:tcPr marL="89982" marR="89982" marT="46791" marB="4679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en-GB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expr1 || expr2</a:t>
                      </a:r>
                    </a:p>
                  </a:txBody>
                  <a:tcPr marL="89982" marR="89982" marT="46791" marB="467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逻辑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或，一真即真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</a:endParaRPr>
                    </a:p>
                  </a:txBody>
                  <a:tcPr marL="89982" marR="89982" marT="46791" marB="467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91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en-GB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!</a:t>
                      </a:r>
                    </a:p>
                  </a:txBody>
                  <a:tcPr marL="89982" marR="89982" marT="46791" marB="4679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en-GB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!</a:t>
                      </a:r>
                      <a:r>
                        <a:rPr kumimoji="0" lang="en-GB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expr</a:t>
                      </a:r>
                      <a:endParaRPr kumimoji="0" lang="en-GB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</a:endParaRPr>
                    </a:p>
                  </a:txBody>
                  <a:tcPr marL="89982" marR="89982" marT="46791" marB="467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GB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逻辑</a:t>
                      </a:r>
                      <a:r>
                        <a:rPr kumimoji="0" lang="zh-CN" alt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非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，取反</a:t>
                      </a:r>
                      <a:endParaRPr kumimoji="0" lang="zh-CN" altLang="en-GB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</a:endParaRPr>
                    </a:p>
                  </a:txBody>
                  <a:tcPr marL="89982" marR="89982" marT="46791" marB="467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84979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200" dirty="0" smtClean="0">
                <a:solidFill>
                  <a:schemeClr val="tx1"/>
                </a:solidFill>
              </a:rPr>
              <a:t>4.</a:t>
            </a:r>
            <a:r>
              <a:rPr kumimoji="1" lang="en-US" altLang="zh-CN" sz="3200" dirty="0">
                <a:solidFill>
                  <a:schemeClr val="tx1"/>
                </a:solidFill>
              </a:rPr>
              <a:t>3</a:t>
            </a:r>
            <a:r>
              <a:rPr kumimoji="1" lang="en-US" altLang="zh-CN" sz="3200" dirty="0" smtClean="0">
                <a:solidFill>
                  <a:schemeClr val="tx1"/>
                </a:solidFill>
              </a:rPr>
              <a:t>JS</a:t>
            </a:r>
            <a:r>
              <a:rPr kumimoji="1" lang="zh-CN" altLang="en-US" sz="3200" dirty="0" smtClean="0">
                <a:solidFill>
                  <a:schemeClr val="tx1"/>
                </a:solidFill>
              </a:rPr>
              <a:t>基本语法</a:t>
            </a:r>
            <a:endParaRPr kumimoji="1" lang="en-US" altLang="zh-CN" sz="3200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12648" y="1791912"/>
            <a:ext cx="8153400" cy="4495800"/>
          </a:xfrm>
        </p:spPr>
        <p:txBody>
          <a:bodyPr>
            <a:normAutofit/>
          </a:bodyPr>
          <a:lstStyle/>
          <a:p>
            <a:r>
              <a:rPr kumimoji="1" lang="en-US" altLang="zh-CN" sz="2000" dirty="0" err="1" smtClean="0"/>
              <a:t>js</a:t>
            </a:r>
            <a:r>
              <a:rPr kumimoji="1" lang="zh-CN" altLang="en-US" sz="2000" dirty="0" smtClean="0"/>
              <a:t>运算符：</a:t>
            </a:r>
            <a:endParaRPr kumimoji="1" lang="en-US" altLang="zh-CN" sz="2000" dirty="0" smtClean="0"/>
          </a:p>
          <a:p>
            <a:pPr lvl="1"/>
            <a:r>
              <a:rPr kumimoji="1" lang="zh-CN" altLang="en-US" sz="1600" dirty="0">
                <a:latin typeface="+mj-lt"/>
              </a:rPr>
              <a:t>三目</a:t>
            </a:r>
            <a:r>
              <a:rPr kumimoji="1" lang="zh-CN" altLang="en-US" sz="1600" dirty="0" smtClean="0">
                <a:latin typeface="+mj-lt"/>
              </a:rPr>
              <a:t>运算符：三目运算符其实就是一个</a:t>
            </a:r>
            <a:r>
              <a:rPr kumimoji="1" lang="en-US" altLang="zh-CN" sz="1600" dirty="0" smtClean="0">
                <a:latin typeface="+mj-lt"/>
              </a:rPr>
              <a:t>if...else...</a:t>
            </a:r>
            <a:r>
              <a:rPr kumimoji="1" lang="zh-CN" altLang="en-US" sz="1600" dirty="0" smtClean="0">
                <a:latin typeface="+mj-lt"/>
              </a:rPr>
              <a:t>的简写</a:t>
            </a:r>
            <a:endParaRPr kumimoji="1" lang="en-US" altLang="zh-CN" sz="1400" dirty="0">
              <a:latin typeface="+mj-lt"/>
            </a:endParaRPr>
          </a:p>
          <a:p>
            <a:pPr lvl="1"/>
            <a:r>
              <a:rPr lang="en-US" altLang="zh-CN" sz="1600" dirty="0">
                <a:latin typeface="+mj-lt"/>
                <a:ea typeface="宋体" charset="0"/>
                <a:cs typeface="宋体" charset="0"/>
              </a:rPr>
              <a:t>status = (age &gt;= 18) </a:t>
            </a:r>
            <a:r>
              <a:rPr lang="en-US" altLang="zh-CN" sz="1600" dirty="0">
                <a:solidFill>
                  <a:srgbClr val="FF3300"/>
                </a:solidFill>
                <a:latin typeface="+mj-lt"/>
                <a:ea typeface="宋体" charset="0"/>
                <a:cs typeface="宋体" charset="0"/>
              </a:rPr>
              <a:t>?</a:t>
            </a:r>
            <a:r>
              <a:rPr lang="en-US" altLang="zh-CN" sz="1600" dirty="0">
                <a:latin typeface="+mj-lt"/>
                <a:ea typeface="宋体" charset="0"/>
                <a:cs typeface="宋体" charset="0"/>
              </a:rPr>
              <a:t> "adult" </a:t>
            </a:r>
            <a:r>
              <a:rPr lang="en-US" altLang="zh-CN" sz="1600" dirty="0">
                <a:solidFill>
                  <a:srgbClr val="FF3300"/>
                </a:solidFill>
                <a:latin typeface="+mj-lt"/>
                <a:ea typeface="宋体" charset="0"/>
                <a:cs typeface="宋体" charset="0"/>
              </a:rPr>
              <a:t>:</a:t>
            </a:r>
            <a:r>
              <a:rPr lang="en-US" altLang="zh-CN" sz="1600" dirty="0">
                <a:latin typeface="+mj-lt"/>
                <a:ea typeface="宋体" charset="0"/>
                <a:cs typeface="宋体" charset="0"/>
              </a:rPr>
              <a:t> "</a:t>
            </a:r>
            <a:r>
              <a:rPr lang="en-US" altLang="zh-CN" sz="1600" dirty="0" smtClean="0">
                <a:latin typeface="+mj-lt"/>
                <a:ea typeface="宋体" charset="0"/>
                <a:cs typeface="宋体" charset="0"/>
              </a:rPr>
              <a:t>minor”</a:t>
            </a:r>
            <a:endParaRPr lang="en-US" altLang="zh-CN" sz="1600" dirty="0">
              <a:latin typeface="+mj-lt"/>
              <a:ea typeface="宋体" charset="0"/>
              <a:cs typeface="宋体" charset="0"/>
            </a:endParaRPr>
          </a:p>
          <a:p>
            <a:r>
              <a:rPr lang="zh-CN" altLang="en-US" sz="1900" dirty="0" smtClean="0">
                <a:latin typeface="Courier New" charset="0"/>
                <a:ea typeface="宋体" charset="0"/>
                <a:cs typeface="宋体" charset="0"/>
              </a:rPr>
              <a:t>异常处理：</a:t>
            </a:r>
            <a:endParaRPr lang="en-US" altLang="zh-CN" sz="1900" dirty="0" smtClean="0">
              <a:latin typeface="Courier New" charset="0"/>
              <a:ea typeface="宋体" charset="0"/>
              <a:cs typeface="宋体" charset="0"/>
            </a:endParaRPr>
          </a:p>
          <a:p>
            <a:pPr lvl="1"/>
            <a:r>
              <a:rPr lang="en-US" altLang="zh-CN" sz="1600" dirty="0" smtClean="0">
                <a:latin typeface="+mj-lt"/>
                <a:ea typeface="宋体" charset="0"/>
                <a:cs typeface="宋体" charset="0"/>
              </a:rPr>
              <a:t>try{...}catch(e){...}</a:t>
            </a:r>
          </a:p>
          <a:p>
            <a:pPr lvl="1"/>
            <a:r>
              <a:rPr lang="en-US" altLang="zh-CN" sz="1600" dirty="0" err="1" smtClean="0">
                <a:latin typeface="+mj-lt"/>
                <a:ea typeface="宋体" charset="0"/>
                <a:cs typeface="宋体" charset="0"/>
              </a:rPr>
              <a:t>js</a:t>
            </a:r>
            <a:r>
              <a:rPr lang="zh-CN" altLang="en-US" sz="1600" dirty="0" smtClean="0">
                <a:latin typeface="+mj-lt"/>
                <a:ea typeface="宋体" charset="0"/>
                <a:cs typeface="宋体" charset="0"/>
              </a:rPr>
              <a:t>中的异常处理在平时用的很少，几乎不用</a:t>
            </a:r>
            <a:endParaRPr lang="en-US" altLang="zh-CN" sz="1600" dirty="0" smtClean="0">
              <a:latin typeface="+mj-lt"/>
              <a:ea typeface="宋体" charset="0"/>
              <a:cs typeface="宋体" charset="0"/>
            </a:endParaRPr>
          </a:p>
          <a:p>
            <a:r>
              <a:rPr lang="zh-CN" altLang="en-US" sz="1900" dirty="0" smtClean="0">
                <a:latin typeface="+mj-lt"/>
                <a:ea typeface="宋体" charset="0"/>
                <a:cs typeface="宋体" charset="0"/>
              </a:rPr>
              <a:t>总结</a:t>
            </a:r>
            <a:endParaRPr lang="en-US" altLang="zh-CN" sz="1900" dirty="0" smtClean="0">
              <a:latin typeface="+mj-lt"/>
              <a:ea typeface="宋体" charset="0"/>
              <a:cs typeface="宋体" charset="0"/>
            </a:endParaRPr>
          </a:p>
          <a:p>
            <a:pPr lvl="1"/>
            <a:r>
              <a:rPr kumimoji="1" lang="zh-CN" altLang="en-US" sz="1600" dirty="0">
                <a:latin typeface="+mn-ea"/>
                <a:cs typeface="宋体" charset="0"/>
              </a:rPr>
              <a:t>基本数据类型</a:t>
            </a:r>
            <a:endParaRPr kumimoji="1" lang="en-US" altLang="zh-CN" sz="1600" dirty="0">
              <a:latin typeface="+mn-ea"/>
              <a:cs typeface="宋体" charset="0"/>
            </a:endParaRPr>
          </a:p>
          <a:p>
            <a:pPr lvl="1"/>
            <a:r>
              <a:rPr kumimoji="1" lang="en-US" altLang="zh-CN" sz="1600" dirty="0" err="1">
                <a:latin typeface="+mn-ea"/>
                <a:cs typeface="宋体" charset="0"/>
              </a:rPr>
              <a:t>typeof</a:t>
            </a:r>
            <a:r>
              <a:rPr kumimoji="1" lang="zh-CN" altLang="en-US" sz="1600" dirty="0">
                <a:latin typeface="+mn-ea"/>
                <a:cs typeface="宋体" charset="0"/>
              </a:rPr>
              <a:t>运算符及一些问题</a:t>
            </a:r>
            <a:endParaRPr kumimoji="1" lang="en-US" altLang="zh-CN" sz="1600" dirty="0">
              <a:latin typeface="+mn-ea"/>
              <a:cs typeface="宋体" charset="0"/>
            </a:endParaRPr>
          </a:p>
          <a:p>
            <a:pPr lvl="1"/>
            <a:r>
              <a:rPr kumimoji="1" lang="zh-CN" altLang="en-US" sz="1600" dirty="0">
                <a:latin typeface="+mn-ea"/>
                <a:cs typeface="宋体" charset="0"/>
              </a:rPr>
              <a:t>类型转换的方式（</a:t>
            </a:r>
            <a:r>
              <a:rPr kumimoji="1" lang="en-US" altLang="zh-CN" sz="1600" dirty="0">
                <a:latin typeface="+mn-ea"/>
                <a:cs typeface="宋体" charset="0"/>
              </a:rPr>
              <a:t>number/string</a:t>
            </a:r>
            <a:r>
              <a:rPr kumimoji="1" lang="zh-CN" altLang="en-US" sz="1600" dirty="0">
                <a:latin typeface="+mn-ea"/>
                <a:cs typeface="宋体" charset="0"/>
              </a:rPr>
              <a:t>）</a:t>
            </a:r>
            <a:endParaRPr kumimoji="1" lang="en-US" altLang="zh-CN" sz="1600" dirty="0">
              <a:latin typeface="+mn-ea"/>
              <a:cs typeface="宋体" charset="0"/>
            </a:endParaRPr>
          </a:p>
          <a:p>
            <a:pPr lvl="1"/>
            <a:endParaRPr lang="en-US" altLang="zh-CN" sz="1600" dirty="0">
              <a:latin typeface="+mj-lt"/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7273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200" dirty="0" smtClean="0">
                <a:solidFill>
                  <a:schemeClr val="tx1"/>
                </a:solidFill>
              </a:rPr>
              <a:t>4.4JS</a:t>
            </a:r>
            <a:r>
              <a:rPr kumimoji="1" lang="zh-CN" altLang="en-US" sz="3200" dirty="0" smtClean="0">
                <a:solidFill>
                  <a:schemeClr val="tx1"/>
                </a:solidFill>
              </a:rPr>
              <a:t>流程控制语句和函数</a:t>
            </a:r>
            <a:endParaRPr kumimoji="1" lang="en-US" altLang="zh-CN" sz="3200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12648" y="1791912"/>
            <a:ext cx="8153400" cy="4495800"/>
          </a:xfrm>
        </p:spPr>
        <p:txBody>
          <a:bodyPr>
            <a:normAutofit/>
          </a:bodyPr>
          <a:lstStyle/>
          <a:p>
            <a:r>
              <a:rPr kumimoji="1" lang="en-US" altLang="zh-CN" sz="2000" dirty="0" err="1" smtClean="0"/>
              <a:t>js</a:t>
            </a:r>
            <a:r>
              <a:rPr kumimoji="1" lang="zh-CN" altLang="en-US" sz="2000" dirty="0" smtClean="0"/>
              <a:t>主要由流程控制语句、函数、对象、方法、属性等来实现编程</a:t>
            </a:r>
            <a:endParaRPr kumimoji="1" lang="en-US" altLang="zh-CN" sz="2000" dirty="0" smtClean="0"/>
          </a:p>
          <a:p>
            <a:pPr lvl="1"/>
            <a:r>
              <a:rPr kumimoji="1" lang="en-US" altLang="zh-CN" sz="1600" dirty="0" err="1" smtClean="0">
                <a:latin typeface="+mn-ea"/>
                <a:cs typeface="宋体" charset="0"/>
              </a:rPr>
              <a:t>js</a:t>
            </a:r>
            <a:r>
              <a:rPr kumimoji="1" lang="zh-CN" altLang="en-US" sz="1600" dirty="0" smtClean="0">
                <a:latin typeface="+mn-ea"/>
                <a:cs typeface="宋体" charset="0"/>
              </a:rPr>
              <a:t>流程控制语句</a:t>
            </a:r>
            <a:r>
              <a:rPr kumimoji="1" lang="zh-CN" altLang="zh-CN" sz="1600" dirty="0" smtClean="0">
                <a:latin typeface="+mn-ea"/>
                <a:cs typeface="宋体" charset="0"/>
              </a:rPr>
              <a:t>（</a:t>
            </a:r>
            <a:r>
              <a:rPr kumimoji="1" lang="en-US" altLang="zh-CN" sz="1600" dirty="0" smtClean="0">
                <a:latin typeface="+mn-ea"/>
                <a:cs typeface="宋体" charset="0"/>
              </a:rPr>
              <a:t>if</a:t>
            </a:r>
            <a:r>
              <a:rPr kumimoji="1" lang="zh-CN" altLang="en-US" sz="1600" dirty="0" smtClean="0">
                <a:latin typeface="+mn-ea"/>
                <a:cs typeface="宋体" charset="0"/>
              </a:rPr>
              <a:t> </a:t>
            </a:r>
            <a:r>
              <a:rPr kumimoji="1" lang="en-US" altLang="zh-CN" sz="1600" dirty="0" smtClean="0">
                <a:latin typeface="+mn-ea"/>
                <a:cs typeface="宋体" charset="0"/>
              </a:rPr>
              <a:t>/</a:t>
            </a:r>
            <a:r>
              <a:rPr kumimoji="1" lang="zh-CN" altLang="en-US" sz="1600" dirty="0" smtClean="0">
                <a:latin typeface="+mn-ea"/>
                <a:cs typeface="宋体" charset="0"/>
              </a:rPr>
              <a:t>  </a:t>
            </a:r>
            <a:r>
              <a:rPr kumimoji="1" lang="en-US" altLang="zh-CN" sz="1600" dirty="0" smtClean="0">
                <a:latin typeface="+mn-ea"/>
                <a:cs typeface="宋体" charset="0"/>
              </a:rPr>
              <a:t>if</a:t>
            </a:r>
            <a:r>
              <a:rPr kumimoji="1" lang="zh-CN" altLang="en-US" sz="1600" dirty="0" smtClean="0">
                <a:latin typeface="+mn-ea"/>
                <a:cs typeface="宋体" charset="0"/>
              </a:rPr>
              <a:t>  </a:t>
            </a:r>
            <a:r>
              <a:rPr kumimoji="1" lang="en-US" altLang="zh-CN" sz="1600" dirty="0" smtClean="0">
                <a:latin typeface="+mn-ea"/>
                <a:cs typeface="宋体" charset="0"/>
              </a:rPr>
              <a:t>...</a:t>
            </a:r>
            <a:r>
              <a:rPr kumimoji="1" lang="zh-CN" altLang="en-US" sz="1600" dirty="0" smtClean="0">
                <a:latin typeface="+mn-ea"/>
                <a:cs typeface="宋体" charset="0"/>
              </a:rPr>
              <a:t>   </a:t>
            </a:r>
            <a:r>
              <a:rPr kumimoji="1" lang="en-US" altLang="zh-CN" sz="1600" dirty="0" smtClean="0">
                <a:latin typeface="+mn-ea"/>
                <a:cs typeface="宋体" charset="0"/>
              </a:rPr>
              <a:t>else</a:t>
            </a:r>
            <a:r>
              <a:rPr kumimoji="1" lang="zh-CN" altLang="en-US" sz="1600" dirty="0" smtClean="0">
                <a:latin typeface="+mn-ea"/>
                <a:cs typeface="宋体" charset="0"/>
              </a:rPr>
              <a:t> </a:t>
            </a:r>
            <a:r>
              <a:rPr kumimoji="1" lang="en-US" altLang="zh-CN" sz="1600" dirty="0" smtClean="0">
                <a:latin typeface="+mn-ea"/>
                <a:cs typeface="宋体" charset="0"/>
              </a:rPr>
              <a:t>...</a:t>
            </a:r>
            <a:r>
              <a:rPr kumimoji="1" lang="zh-CN" altLang="en-US" sz="1600" dirty="0" smtClean="0">
                <a:latin typeface="+mn-ea"/>
                <a:cs typeface="宋体" charset="0"/>
              </a:rPr>
              <a:t>  ）</a:t>
            </a:r>
            <a:endParaRPr kumimoji="1" lang="en-US" altLang="zh-CN" sz="1600" dirty="0" smtClean="0">
              <a:latin typeface="+mn-ea"/>
              <a:cs typeface="宋体" charset="0"/>
            </a:endParaRPr>
          </a:p>
          <a:p>
            <a:endParaRPr kumimoji="1" lang="en-US" altLang="zh-CN" sz="2000" dirty="0" smtClean="0">
              <a:latin typeface="+mn-ea"/>
              <a:cs typeface="宋体" charset="0"/>
            </a:endParaRPr>
          </a:p>
          <a:p>
            <a:endParaRPr kumimoji="1" lang="en-US" altLang="zh-CN" sz="2000" dirty="0">
              <a:latin typeface="+mn-ea"/>
              <a:cs typeface="宋体" charset="0"/>
            </a:endParaRPr>
          </a:p>
          <a:p>
            <a:endParaRPr kumimoji="1" lang="en-US" altLang="zh-CN" sz="2000" dirty="0" smtClean="0">
              <a:latin typeface="+mn-ea"/>
              <a:cs typeface="宋体" charset="0"/>
            </a:endParaRPr>
          </a:p>
          <a:p>
            <a:endParaRPr kumimoji="1" lang="en-US" altLang="zh-CN" sz="2000" dirty="0">
              <a:latin typeface="+mn-ea"/>
              <a:cs typeface="宋体" charset="0"/>
            </a:endParaRPr>
          </a:p>
          <a:p>
            <a:endParaRPr kumimoji="1" lang="en-US" altLang="zh-CN" sz="2000" dirty="0" smtClean="0">
              <a:latin typeface="+mn-ea"/>
              <a:cs typeface="宋体" charset="0"/>
            </a:endParaRPr>
          </a:p>
          <a:p>
            <a:endParaRPr kumimoji="1" lang="en-US" altLang="zh-CN" sz="2000" dirty="0">
              <a:latin typeface="+mn-ea"/>
              <a:cs typeface="宋体" charset="0"/>
            </a:endParaRPr>
          </a:p>
          <a:p>
            <a:pPr lvl="1"/>
            <a:r>
              <a:rPr kumimoji="1" lang="en-US" altLang="zh-CN" sz="1700" dirty="0" err="1" smtClean="0">
                <a:latin typeface="+mn-ea"/>
                <a:cs typeface="宋体" charset="0"/>
              </a:rPr>
              <a:t>js</a:t>
            </a:r>
            <a:r>
              <a:rPr kumimoji="1" lang="zh-CN" altLang="en-US" sz="1700" dirty="0" smtClean="0">
                <a:latin typeface="+mn-ea"/>
                <a:cs typeface="宋体" charset="0"/>
              </a:rPr>
              <a:t>流程控制语句（</a:t>
            </a:r>
            <a:r>
              <a:rPr kumimoji="1" lang="en-US" altLang="zh-CN" sz="1700" dirty="0" smtClean="0">
                <a:latin typeface="+mn-ea"/>
                <a:cs typeface="宋体" charset="0"/>
              </a:rPr>
              <a:t>switch case</a:t>
            </a:r>
            <a:r>
              <a:rPr kumimoji="1" lang="zh-CN" altLang="en-US" sz="1700" dirty="0" smtClean="0">
                <a:latin typeface="+mn-ea"/>
                <a:cs typeface="宋体" charset="0"/>
              </a:rPr>
              <a:t>）</a:t>
            </a:r>
            <a:endParaRPr kumimoji="1" lang="en-US" altLang="zh-CN" sz="1700" dirty="0">
              <a:latin typeface="+mn-ea"/>
              <a:cs typeface="宋体" charset="0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blackWhite">
          <a:xfrm>
            <a:off x="918017" y="2747547"/>
            <a:ext cx="3691395" cy="1845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89803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blackWhite">
          <a:xfrm>
            <a:off x="4984649" y="4185361"/>
            <a:ext cx="2983912" cy="2266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89803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文本框 7"/>
          <p:cNvSpPr txBox="1"/>
          <p:nvPr/>
        </p:nvSpPr>
        <p:spPr>
          <a:xfrm>
            <a:off x="918017" y="5797716"/>
            <a:ext cx="30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latin typeface="+mn-ea"/>
                <a:cs typeface="宋体" charset="0"/>
              </a:rPr>
              <a:t>示例：</a:t>
            </a:r>
            <a:r>
              <a:rPr kumimoji="1" lang="en-US" altLang="zh-CN" dirty="0" err="1" smtClean="0">
                <a:latin typeface="+mn-ea"/>
                <a:cs typeface="宋体" charset="0"/>
              </a:rPr>
              <a:t>js-if.html</a:t>
            </a:r>
            <a:r>
              <a:rPr kumimoji="1" lang="en-US" altLang="zh-CN" dirty="0" smtClean="0">
                <a:latin typeface="+mn-ea"/>
                <a:cs typeface="宋体" charset="0"/>
              </a:rPr>
              <a:t>/</a:t>
            </a:r>
            <a:r>
              <a:rPr kumimoji="1" lang="en-US" altLang="zh-CN" dirty="0" err="1" smtClean="0">
                <a:latin typeface="+mn-ea"/>
                <a:cs typeface="宋体" charset="0"/>
              </a:rPr>
              <a:t>js-switch.html</a:t>
            </a:r>
            <a:endParaRPr kumimoji="1"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2575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200" dirty="0" smtClean="0">
                <a:solidFill>
                  <a:schemeClr val="tx1"/>
                </a:solidFill>
              </a:rPr>
              <a:t>5.1JS</a:t>
            </a:r>
            <a:r>
              <a:rPr kumimoji="1" lang="zh-CN" altLang="en-US" sz="3200" dirty="0" smtClean="0">
                <a:solidFill>
                  <a:schemeClr val="tx1"/>
                </a:solidFill>
              </a:rPr>
              <a:t>流程控制语句和函数</a:t>
            </a:r>
            <a:endParaRPr kumimoji="1" lang="en-US" altLang="zh-CN" sz="3200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12648" y="1791912"/>
            <a:ext cx="8153400" cy="4495800"/>
          </a:xfrm>
        </p:spPr>
        <p:txBody>
          <a:bodyPr>
            <a:normAutofit/>
          </a:bodyPr>
          <a:lstStyle/>
          <a:p>
            <a:r>
              <a:rPr kumimoji="1" lang="en-US" altLang="zh-CN" sz="2000" dirty="0" err="1" smtClean="0">
                <a:latin typeface="+mn-ea"/>
                <a:cs typeface="宋体" charset="0"/>
              </a:rPr>
              <a:t>js</a:t>
            </a:r>
            <a:r>
              <a:rPr kumimoji="1" lang="zh-CN" altLang="en-US" sz="2000" dirty="0" smtClean="0">
                <a:latin typeface="+mn-ea"/>
                <a:cs typeface="宋体" charset="0"/>
              </a:rPr>
              <a:t>循环语句（</a:t>
            </a:r>
            <a:r>
              <a:rPr kumimoji="1" lang="en-US" altLang="zh-CN" sz="2000" dirty="0" smtClean="0">
                <a:latin typeface="+mn-ea"/>
                <a:cs typeface="宋体" charset="0"/>
              </a:rPr>
              <a:t>for</a:t>
            </a:r>
            <a:r>
              <a:rPr kumimoji="1" lang="zh-CN" altLang="en-US" sz="2000" dirty="0" smtClean="0">
                <a:latin typeface="+mn-ea"/>
                <a:cs typeface="宋体" charset="0"/>
              </a:rPr>
              <a:t>）</a:t>
            </a:r>
            <a:endParaRPr kumimoji="1" lang="en-US" altLang="zh-CN" sz="2000" dirty="0" smtClean="0">
              <a:latin typeface="+mn-ea"/>
              <a:cs typeface="宋体" charset="0"/>
            </a:endParaRPr>
          </a:p>
          <a:p>
            <a:endParaRPr kumimoji="1" lang="en-US" altLang="zh-CN" sz="2000" dirty="0">
              <a:latin typeface="+mn-ea"/>
              <a:cs typeface="宋体" charset="0"/>
            </a:endParaRPr>
          </a:p>
          <a:p>
            <a:endParaRPr kumimoji="1" lang="en-US" altLang="zh-CN" sz="2000" dirty="0" smtClean="0">
              <a:latin typeface="+mn-ea"/>
              <a:cs typeface="宋体" charset="0"/>
            </a:endParaRPr>
          </a:p>
          <a:p>
            <a:endParaRPr kumimoji="1" lang="en-US" altLang="zh-CN" sz="2000" dirty="0">
              <a:latin typeface="+mn-ea"/>
              <a:cs typeface="宋体" charset="0"/>
            </a:endParaRPr>
          </a:p>
          <a:p>
            <a:endParaRPr kumimoji="1" lang="en-US" altLang="zh-CN" sz="2000" dirty="0" smtClean="0">
              <a:latin typeface="+mn-ea"/>
              <a:cs typeface="宋体" charset="0"/>
            </a:endParaRPr>
          </a:p>
          <a:p>
            <a:r>
              <a:rPr kumimoji="1" lang="en-US" altLang="zh-CN" sz="2000" dirty="0" err="1" smtClean="0">
                <a:latin typeface="+mn-ea"/>
                <a:cs typeface="宋体" charset="0"/>
              </a:rPr>
              <a:t>js</a:t>
            </a:r>
            <a:r>
              <a:rPr kumimoji="1" lang="zh-CN" altLang="en-US" sz="2000" dirty="0" smtClean="0">
                <a:latin typeface="+mn-ea"/>
                <a:cs typeface="宋体" charset="0"/>
              </a:rPr>
              <a:t>循环语句（</a:t>
            </a:r>
            <a:r>
              <a:rPr kumimoji="1" lang="en-US" altLang="zh-CN" sz="2000" dirty="0" smtClean="0">
                <a:latin typeface="+mn-ea"/>
                <a:cs typeface="宋体" charset="0"/>
              </a:rPr>
              <a:t>while</a:t>
            </a:r>
            <a:r>
              <a:rPr kumimoji="1" lang="zh-CN" altLang="en-US" sz="2000" dirty="0" smtClean="0">
                <a:latin typeface="+mn-ea"/>
                <a:cs typeface="宋体" charset="0"/>
              </a:rPr>
              <a:t> </a:t>
            </a:r>
            <a:r>
              <a:rPr kumimoji="1" lang="en-US" altLang="zh-CN" sz="2000" dirty="0" smtClean="0">
                <a:latin typeface="+mn-ea"/>
                <a:cs typeface="宋体" charset="0"/>
              </a:rPr>
              <a:t>/</a:t>
            </a:r>
            <a:r>
              <a:rPr kumimoji="1" lang="zh-CN" altLang="en-US" sz="2000" dirty="0" smtClean="0">
                <a:latin typeface="+mn-ea"/>
                <a:cs typeface="宋体" charset="0"/>
              </a:rPr>
              <a:t> </a:t>
            </a:r>
            <a:r>
              <a:rPr kumimoji="1" lang="en-US" altLang="zh-CN" sz="2000" dirty="0" smtClean="0">
                <a:latin typeface="+mn-ea"/>
                <a:cs typeface="宋体" charset="0"/>
              </a:rPr>
              <a:t>do</a:t>
            </a:r>
            <a:r>
              <a:rPr kumimoji="1" lang="zh-CN" altLang="en-US" sz="2000" dirty="0" smtClean="0">
                <a:latin typeface="+mn-ea"/>
                <a:cs typeface="宋体" charset="0"/>
              </a:rPr>
              <a:t> </a:t>
            </a:r>
            <a:r>
              <a:rPr kumimoji="1" lang="en-US" altLang="zh-CN" sz="2000" dirty="0" smtClean="0">
                <a:latin typeface="+mn-ea"/>
                <a:cs typeface="宋体" charset="0"/>
              </a:rPr>
              <a:t>while</a:t>
            </a:r>
            <a:r>
              <a:rPr kumimoji="1" lang="zh-CN" altLang="en-US" sz="2000" dirty="0" smtClean="0">
                <a:latin typeface="+mn-ea"/>
                <a:cs typeface="宋体" charset="0"/>
              </a:rPr>
              <a:t>）</a:t>
            </a:r>
            <a:endParaRPr kumimoji="1" lang="en-US" altLang="zh-CN" sz="2000" dirty="0" smtClean="0">
              <a:latin typeface="+mn-ea"/>
              <a:cs typeface="宋体" charset="0"/>
            </a:endParaRPr>
          </a:p>
          <a:p>
            <a:endParaRPr kumimoji="1" lang="en-US" altLang="zh-CN" sz="2000" dirty="0">
              <a:latin typeface="+mn-ea"/>
              <a:cs typeface="宋体" charset="0"/>
            </a:endParaRPr>
          </a:p>
          <a:p>
            <a:endParaRPr kumimoji="1" lang="en-US" altLang="zh-CN" sz="2000" dirty="0" smtClean="0">
              <a:latin typeface="+mn-ea"/>
              <a:cs typeface="宋体" charset="0"/>
            </a:endParaRPr>
          </a:p>
          <a:p>
            <a:endParaRPr kumimoji="1" lang="en-US" altLang="zh-CN" sz="2000" dirty="0">
              <a:latin typeface="+mn-ea"/>
              <a:cs typeface="宋体" charset="0"/>
            </a:endParaRPr>
          </a:p>
          <a:p>
            <a:endParaRPr kumimoji="1" lang="en-US" altLang="zh-CN" sz="2000" dirty="0" smtClean="0">
              <a:latin typeface="+mn-ea"/>
              <a:cs typeface="宋体" charset="0"/>
            </a:endParaRPr>
          </a:p>
          <a:p>
            <a:endParaRPr kumimoji="1" lang="en-US" altLang="zh-CN" sz="2000" dirty="0">
              <a:latin typeface="+mn-ea"/>
              <a:cs typeface="宋体" charset="0"/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blackWhite">
          <a:xfrm>
            <a:off x="829122" y="2332239"/>
            <a:ext cx="4772659" cy="1006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89803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blackWhite">
          <a:xfrm>
            <a:off x="829123" y="4427722"/>
            <a:ext cx="3309846" cy="985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89803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blackWhite">
          <a:xfrm>
            <a:off x="4382723" y="4427722"/>
            <a:ext cx="2920004" cy="967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89803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0" name="文本框 9"/>
          <p:cNvSpPr txBox="1"/>
          <p:nvPr/>
        </p:nvSpPr>
        <p:spPr>
          <a:xfrm>
            <a:off x="918017" y="5763696"/>
            <a:ext cx="3198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latin typeface="+mn-ea"/>
                <a:cs typeface="宋体" charset="0"/>
              </a:rPr>
              <a:t>示例：</a:t>
            </a:r>
            <a:r>
              <a:rPr kumimoji="1" lang="en-US" altLang="zh-CN" dirty="0" err="1" smtClean="0">
                <a:latin typeface="+mn-ea"/>
                <a:cs typeface="宋体" charset="0"/>
              </a:rPr>
              <a:t>js-for.html</a:t>
            </a:r>
            <a:r>
              <a:rPr kumimoji="1" lang="en-US" altLang="zh-CN" dirty="0" smtClean="0">
                <a:latin typeface="+mn-ea"/>
                <a:cs typeface="宋体" charset="0"/>
              </a:rPr>
              <a:t>/</a:t>
            </a:r>
            <a:r>
              <a:rPr kumimoji="1" lang="en-US" altLang="zh-CN" dirty="0" err="1" smtClean="0">
                <a:latin typeface="+mn-ea"/>
                <a:cs typeface="宋体" charset="0"/>
              </a:rPr>
              <a:t>js-swhile.html</a:t>
            </a:r>
            <a:endParaRPr kumimoji="1"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29322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200" dirty="0" smtClean="0">
                <a:solidFill>
                  <a:schemeClr val="tx1"/>
                </a:solidFill>
              </a:rPr>
              <a:t>4.4JS</a:t>
            </a:r>
            <a:r>
              <a:rPr kumimoji="1" lang="zh-CN" altLang="en-US" sz="3200" dirty="0" smtClean="0">
                <a:solidFill>
                  <a:schemeClr val="tx1"/>
                </a:solidFill>
              </a:rPr>
              <a:t>流程控制语句和函数</a:t>
            </a:r>
            <a:endParaRPr kumimoji="1" lang="en-US" altLang="zh-CN" sz="3200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12648" y="1791912"/>
            <a:ext cx="8153400" cy="4495800"/>
          </a:xfrm>
        </p:spPr>
        <p:txBody>
          <a:bodyPr>
            <a:normAutofit/>
          </a:bodyPr>
          <a:lstStyle/>
          <a:p>
            <a:pPr lvl="1"/>
            <a:r>
              <a:rPr kumimoji="1" lang="en-US" altLang="zh-CN" sz="1600" dirty="0" smtClean="0">
                <a:latin typeface="+mn-ea"/>
                <a:cs typeface="宋体" charset="0"/>
              </a:rPr>
              <a:t>break</a:t>
            </a:r>
            <a:r>
              <a:rPr kumimoji="1" lang="zh-CN" altLang="en-US" sz="1600" dirty="0" smtClean="0">
                <a:latin typeface="+mn-ea"/>
                <a:cs typeface="宋体" charset="0"/>
              </a:rPr>
              <a:t>：让语句从循环或其他语句块中跳出</a:t>
            </a:r>
            <a:endParaRPr kumimoji="1" lang="en-US" altLang="zh-CN" sz="1600" dirty="0">
              <a:latin typeface="+mn-ea"/>
              <a:cs typeface="宋体" charset="0"/>
            </a:endParaRPr>
          </a:p>
          <a:p>
            <a:pPr lvl="1"/>
            <a:r>
              <a:rPr kumimoji="1" lang="en-US" altLang="zh-CN" sz="1600" dirty="0" smtClean="0">
                <a:latin typeface="+mn-ea"/>
                <a:cs typeface="宋体" charset="0"/>
              </a:rPr>
              <a:t>continue</a:t>
            </a:r>
            <a:r>
              <a:rPr kumimoji="1" lang="zh-CN" altLang="en-US" sz="1600" dirty="0" smtClean="0">
                <a:latin typeface="+mn-ea"/>
                <a:cs typeface="宋体" charset="0"/>
              </a:rPr>
              <a:t>：终止本次循环，继续下次循环</a:t>
            </a:r>
            <a:endParaRPr kumimoji="1" lang="en-US" altLang="zh-CN" sz="1600" dirty="0" smtClean="0">
              <a:latin typeface="+mn-ea"/>
              <a:cs typeface="宋体" charset="0"/>
            </a:endParaRPr>
          </a:p>
          <a:p>
            <a:pPr marL="0" indent="0">
              <a:buNone/>
            </a:pPr>
            <a:endParaRPr kumimoji="1" lang="en-US" altLang="zh-CN" sz="2000" dirty="0" smtClean="0">
              <a:latin typeface="+mn-ea"/>
              <a:cs typeface="宋体" charset="0"/>
            </a:endParaRPr>
          </a:p>
          <a:p>
            <a:r>
              <a:rPr kumimoji="1" lang="zh-CN" altLang="en-US" sz="2000" dirty="0" smtClean="0">
                <a:latin typeface="+mn-ea"/>
                <a:cs typeface="宋体" charset="0"/>
              </a:rPr>
              <a:t>函数：</a:t>
            </a:r>
            <a:endParaRPr kumimoji="1" lang="en-US" altLang="zh-CN" sz="2000" dirty="0" smtClean="0">
              <a:latin typeface="+mn-ea"/>
              <a:cs typeface="宋体" charset="0"/>
            </a:endParaRPr>
          </a:p>
          <a:p>
            <a:pPr lvl="1"/>
            <a:r>
              <a:rPr kumimoji="1" lang="zh-CN" altLang="en-US" sz="1600" dirty="0" smtClean="0">
                <a:latin typeface="+mn-ea"/>
                <a:cs typeface="宋体" charset="0"/>
              </a:rPr>
              <a:t>完成某一功能一组语句，常写成一个函数</a:t>
            </a:r>
            <a:endParaRPr kumimoji="1" lang="en-US" altLang="zh-CN" sz="1600" dirty="0" smtClean="0">
              <a:latin typeface="+mn-ea"/>
              <a:cs typeface="宋体" charset="0"/>
            </a:endParaRPr>
          </a:p>
          <a:p>
            <a:pPr lvl="1"/>
            <a:r>
              <a:rPr kumimoji="1" lang="zh-CN" altLang="en-US" sz="1600" dirty="0" smtClean="0">
                <a:latin typeface="+mn-ea"/>
                <a:cs typeface="宋体" charset="0"/>
              </a:rPr>
              <a:t>定义函数</a:t>
            </a:r>
            <a:endParaRPr kumimoji="1" lang="en-US" altLang="zh-CN" sz="1600" dirty="0">
              <a:latin typeface="+mn-ea"/>
              <a:cs typeface="宋体" charset="0"/>
            </a:endParaRPr>
          </a:p>
          <a:p>
            <a:pPr lvl="1"/>
            <a:r>
              <a:rPr kumimoji="1" lang="en-US" altLang="zh-CN" sz="1600" dirty="0" smtClean="0">
                <a:latin typeface="+mn-ea"/>
                <a:cs typeface="宋体" charset="0"/>
              </a:rPr>
              <a:t>function</a:t>
            </a:r>
            <a:r>
              <a:rPr kumimoji="1" lang="zh-CN" altLang="en-US" sz="1600" dirty="0" smtClean="0">
                <a:latin typeface="+mn-ea"/>
                <a:cs typeface="宋体" charset="0"/>
              </a:rPr>
              <a:t>关键字 </a:t>
            </a:r>
            <a:r>
              <a:rPr kumimoji="1" lang="en-US" altLang="zh-CN" sz="1600" dirty="0" smtClean="0">
                <a:latin typeface="+mn-ea"/>
                <a:cs typeface="宋体" charset="0"/>
              </a:rPr>
              <a:t>+</a:t>
            </a:r>
            <a:r>
              <a:rPr kumimoji="1" lang="zh-CN" altLang="en-US" sz="1600" dirty="0" smtClean="0">
                <a:latin typeface="+mn-ea"/>
                <a:cs typeface="宋体" charset="0"/>
              </a:rPr>
              <a:t> 函数名 </a:t>
            </a:r>
            <a:r>
              <a:rPr kumimoji="1" lang="en-US" altLang="zh-CN" sz="1600" dirty="0" smtClean="0">
                <a:latin typeface="+mn-ea"/>
                <a:cs typeface="宋体" charset="0"/>
              </a:rPr>
              <a:t>+</a:t>
            </a:r>
            <a:r>
              <a:rPr kumimoji="1" lang="zh-CN" altLang="en-US" sz="1600" dirty="0" smtClean="0">
                <a:latin typeface="+mn-ea"/>
                <a:cs typeface="宋体" charset="0"/>
              </a:rPr>
              <a:t> 形参 </a:t>
            </a:r>
            <a:r>
              <a:rPr kumimoji="1" lang="en-US" altLang="zh-CN" sz="1600" dirty="0" smtClean="0">
                <a:latin typeface="+mn-ea"/>
                <a:cs typeface="宋体" charset="0"/>
              </a:rPr>
              <a:t>+</a:t>
            </a:r>
            <a:r>
              <a:rPr kumimoji="1" lang="zh-CN" altLang="en-US" sz="1600" dirty="0" smtClean="0">
                <a:latin typeface="+mn-ea"/>
                <a:cs typeface="宋体" charset="0"/>
              </a:rPr>
              <a:t> 函数体</a:t>
            </a:r>
            <a:r>
              <a:rPr kumimoji="1" lang="zh-CN" altLang="zh-CN" sz="1600" dirty="0" smtClean="0">
                <a:latin typeface="+mn-ea"/>
                <a:cs typeface="宋体" charset="0"/>
              </a:rPr>
              <a:t>（</a:t>
            </a:r>
            <a:r>
              <a:rPr kumimoji="1" lang="zh-CN" altLang="en-US" sz="1600" dirty="0" smtClean="0">
                <a:latin typeface="+mn-ea"/>
                <a:cs typeface="宋体" charset="0"/>
              </a:rPr>
              <a:t>示例：</a:t>
            </a:r>
            <a:r>
              <a:rPr kumimoji="1" lang="en-US" altLang="zh-CN" sz="1600" dirty="0" smtClean="0">
                <a:latin typeface="+mn-ea"/>
                <a:cs typeface="宋体" charset="0"/>
              </a:rPr>
              <a:t>js-function-1.html</a:t>
            </a:r>
            <a:r>
              <a:rPr kumimoji="1" lang="zh-CN" altLang="en-US" sz="1600" dirty="0" smtClean="0">
                <a:latin typeface="+mn-ea"/>
                <a:cs typeface="宋体" charset="0"/>
              </a:rPr>
              <a:t>）</a:t>
            </a:r>
            <a:endParaRPr kumimoji="1" lang="en-US" altLang="zh-CN" sz="1600" dirty="0" smtClean="0">
              <a:latin typeface="+mn-ea"/>
              <a:cs typeface="宋体" charset="0"/>
            </a:endParaRPr>
          </a:p>
          <a:p>
            <a:pPr marL="0" indent="0">
              <a:buNone/>
            </a:pPr>
            <a:endParaRPr kumimoji="1" lang="en-US" altLang="zh-CN" sz="2000" dirty="0" smtClean="0">
              <a:latin typeface="+mn-ea"/>
              <a:cs typeface="宋体" charset="0"/>
            </a:endParaRPr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blackWhite">
          <a:xfrm>
            <a:off x="5083018" y="4339981"/>
            <a:ext cx="3576069" cy="1124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89803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02313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200" dirty="0" smtClean="0">
                <a:solidFill>
                  <a:schemeClr val="tx1"/>
                </a:solidFill>
              </a:rPr>
              <a:t>4.4JS</a:t>
            </a:r>
            <a:r>
              <a:rPr kumimoji="1" lang="zh-CN" altLang="en-US" sz="3200" dirty="0" smtClean="0">
                <a:solidFill>
                  <a:schemeClr val="tx1"/>
                </a:solidFill>
              </a:rPr>
              <a:t>流程控制语句和函数</a:t>
            </a:r>
            <a:endParaRPr kumimoji="1" lang="en-US" altLang="zh-CN" sz="3200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12648" y="1791912"/>
            <a:ext cx="8153400" cy="4495800"/>
          </a:xfrm>
        </p:spPr>
        <p:txBody>
          <a:bodyPr>
            <a:normAutofit/>
          </a:bodyPr>
          <a:lstStyle/>
          <a:p>
            <a:r>
              <a:rPr kumimoji="1" lang="zh-CN" altLang="en-US" sz="2000" dirty="0" smtClean="0">
                <a:latin typeface="+mn-ea"/>
                <a:cs typeface="宋体" charset="0"/>
              </a:rPr>
              <a:t>函数中的</a:t>
            </a:r>
            <a:r>
              <a:rPr kumimoji="1" lang="en-US" altLang="zh-CN" sz="2000" dirty="0" smtClean="0">
                <a:latin typeface="+mn-ea"/>
                <a:cs typeface="宋体" charset="0"/>
              </a:rPr>
              <a:t>arguments</a:t>
            </a:r>
            <a:r>
              <a:rPr kumimoji="1" lang="zh-CN" altLang="en-US" sz="2000" dirty="0" smtClean="0">
                <a:latin typeface="+mn-ea"/>
                <a:cs typeface="宋体" charset="0"/>
              </a:rPr>
              <a:t>：</a:t>
            </a:r>
            <a:endParaRPr kumimoji="1" lang="en-US" altLang="zh-CN" sz="2000" dirty="0" smtClean="0">
              <a:latin typeface="+mn-ea"/>
              <a:cs typeface="宋体" charset="0"/>
            </a:endParaRPr>
          </a:p>
          <a:p>
            <a:pPr lvl="1"/>
            <a:r>
              <a:rPr kumimoji="1" lang="zh-CN" altLang="en-US" sz="1600" dirty="0" smtClean="0">
                <a:latin typeface="+mn-ea"/>
                <a:cs typeface="宋体" charset="0"/>
              </a:rPr>
              <a:t>在其他程序语言中（比如</a:t>
            </a:r>
            <a:r>
              <a:rPr kumimoji="1" lang="en-US" altLang="zh-CN" sz="1600" dirty="0" smtClean="0">
                <a:latin typeface="+mn-ea"/>
                <a:cs typeface="宋体" charset="0"/>
              </a:rPr>
              <a:t>Java</a:t>
            </a:r>
            <a:r>
              <a:rPr kumimoji="1" lang="zh-CN" altLang="en-US" sz="1600" dirty="0" smtClean="0">
                <a:latin typeface="+mn-ea"/>
                <a:cs typeface="宋体" charset="0"/>
              </a:rPr>
              <a:t>、</a:t>
            </a:r>
            <a:r>
              <a:rPr kumimoji="1" lang="en-US" altLang="zh-CN" sz="1600" dirty="0" smtClean="0">
                <a:latin typeface="+mn-ea"/>
                <a:cs typeface="宋体" charset="0"/>
              </a:rPr>
              <a:t>PHP</a:t>
            </a:r>
            <a:r>
              <a:rPr kumimoji="1" lang="zh-CN" altLang="en-US" sz="1600" dirty="0" smtClean="0">
                <a:latin typeface="+mn-ea"/>
                <a:cs typeface="宋体" charset="0"/>
              </a:rPr>
              <a:t>等），我们定义一个函数，如果我们形参个数定义的是</a:t>
            </a:r>
            <a:r>
              <a:rPr kumimoji="1" lang="en-US" altLang="zh-CN" sz="1600" dirty="0" smtClean="0">
                <a:latin typeface="+mn-ea"/>
                <a:cs typeface="宋体" charset="0"/>
              </a:rPr>
              <a:t>2</a:t>
            </a:r>
            <a:r>
              <a:rPr kumimoji="1" lang="zh-CN" altLang="en-US" sz="1600" dirty="0" smtClean="0">
                <a:latin typeface="+mn-ea"/>
                <a:cs typeface="宋体" charset="0"/>
              </a:rPr>
              <a:t>个，而我们实际调用是传入的实参个数为</a:t>
            </a:r>
            <a:r>
              <a:rPr kumimoji="1" lang="en-US" altLang="zh-CN" sz="1600" dirty="0" smtClean="0">
                <a:latin typeface="+mn-ea"/>
                <a:cs typeface="宋体" charset="0"/>
              </a:rPr>
              <a:t>3</a:t>
            </a:r>
            <a:r>
              <a:rPr kumimoji="1" lang="zh-CN" altLang="en-US" sz="1600" dirty="0" smtClean="0">
                <a:latin typeface="+mn-ea"/>
                <a:cs typeface="宋体" charset="0"/>
              </a:rPr>
              <a:t>个，这种情况下，会报错。但是在</a:t>
            </a:r>
            <a:r>
              <a:rPr kumimoji="1" lang="en-US" altLang="zh-CN" sz="1600" dirty="0" err="1" smtClean="0">
                <a:latin typeface="+mn-ea"/>
                <a:cs typeface="宋体" charset="0"/>
              </a:rPr>
              <a:t>js</a:t>
            </a:r>
            <a:r>
              <a:rPr kumimoji="1" lang="zh-CN" altLang="en-US" sz="1600" dirty="0" smtClean="0">
                <a:latin typeface="+mn-ea"/>
                <a:cs typeface="宋体" charset="0"/>
              </a:rPr>
              <a:t>中，即使我们定义的形参和实参个数不同，调用是也不会报错，那么我们怎么知道实际传入的参数个数和参数呢？就是通过我们的</a:t>
            </a:r>
            <a:r>
              <a:rPr kumimoji="1" lang="en-US" altLang="zh-CN" sz="1600" dirty="0" smtClean="0">
                <a:latin typeface="+mn-ea"/>
                <a:cs typeface="宋体" charset="0"/>
              </a:rPr>
              <a:t>arguments</a:t>
            </a:r>
            <a:r>
              <a:rPr kumimoji="1" lang="zh-CN" altLang="en-US" sz="1600" dirty="0" smtClean="0">
                <a:latin typeface="+mn-ea"/>
                <a:cs typeface="宋体" charset="0"/>
              </a:rPr>
              <a:t>对象来获取传入的实参，且在</a:t>
            </a:r>
            <a:r>
              <a:rPr kumimoji="1" lang="en-US" altLang="zh-CN" sz="1600" dirty="0" err="1" smtClean="0">
                <a:latin typeface="+mn-ea"/>
                <a:cs typeface="宋体" charset="0"/>
              </a:rPr>
              <a:t>js</a:t>
            </a:r>
            <a:r>
              <a:rPr kumimoji="1" lang="zh-CN" altLang="en-US" sz="1600" dirty="0" smtClean="0">
                <a:latin typeface="+mn-ea"/>
                <a:cs typeface="宋体" charset="0"/>
              </a:rPr>
              <a:t>中的</a:t>
            </a:r>
            <a:r>
              <a:rPr kumimoji="1" lang="en-US" altLang="zh-CN" sz="1600" dirty="0" smtClean="0">
                <a:latin typeface="+mn-ea"/>
                <a:cs typeface="宋体" charset="0"/>
              </a:rPr>
              <a:t>function</a:t>
            </a:r>
            <a:r>
              <a:rPr kumimoji="1" lang="zh-CN" altLang="en-US" sz="1600" dirty="0" smtClean="0">
                <a:latin typeface="+mn-ea"/>
                <a:cs typeface="宋体" charset="0"/>
              </a:rPr>
              <a:t>可以接受任意多个实参。</a:t>
            </a:r>
            <a:endParaRPr kumimoji="1" lang="en-US" altLang="zh-CN" sz="1600" dirty="0" smtClean="0">
              <a:latin typeface="+mn-ea"/>
              <a:cs typeface="宋体" charset="0"/>
            </a:endParaRPr>
          </a:p>
          <a:p>
            <a:pPr lvl="1"/>
            <a:r>
              <a:rPr kumimoji="1" lang="zh-CN" altLang="en-US" sz="1600" dirty="0" smtClean="0">
                <a:latin typeface="+mn-ea"/>
                <a:cs typeface="宋体" charset="0"/>
              </a:rPr>
              <a:t>注意：</a:t>
            </a:r>
            <a:endParaRPr kumimoji="1" lang="en-US" altLang="zh-CN" sz="1600" dirty="0" smtClean="0">
              <a:latin typeface="+mn-ea"/>
              <a:cs typeface="宋体" charset="0"/>
            </a:endParaRPr>
          </a:p>
          <a:p>
            <a:pPr lvl="1"/>
            <a:r>
              <a:rPr kumimoji="1" lang="en-US" altLang="zh-CN" sz="1600" dirty="0" smtClean="0">
                <a:latin typeface="+mn-ea"/>
                <a:cs typeface="宋体" charset="0"/>
              </a:rPr>
              <a:t>arguments</a:t>
            </a:r>
            <a:r>
              <a:rPr kumimoji="1" lang="zh-CN" altLang="en-US" sz="1600" dirty="0" smtClean="0">
                <a:latin typeface="+mn-ea"/>
                <a:cs typeface="宋体" charset="0"/>
              </a:rPr>
              <a:t>对象只能在函数体内使用，其他地方不能使用</a:t>
            </a:r>
            <a:endParaRPr kumimoji="1" lang="en-US" altLang="zh-CN" sz="1600" dirty="0" smtClean="0">
              <a:latin typeface="+mn-ea"/>
              <a:cs typeface="宋体" charset="0"/>
            </a:endParaRPr>
          </a:p>
          <a:p>
            <a:pPr lvl="1"/>
            <a:r>
              <a:rPr kumimoji="1" lang="en-US" altLang="zh-CN" sz="1600" dirty="0" smtClean="0">
                <a:latin typeface="+mn-ea"/>
                <a:cs typeface="宋体" charset="0"/>
              </a:rPr>
              <a:t>arguments</a:t>
            </a:r>
            <a:r>
              <a:rPr kumimoji="1" lang="zh-CN" altLang="en-US" sz="1600" dirty="0" smtClean="0">
                <a:latin typeface="+mn-ea"/>
                <a:cs typeface="宋体" charset="0"/>
              </a:rPr>
              <a:t>对象会把所有的实参按照传入顺序拼成一个数组</a:t>
            </a:r>
            <a:endParaRPr kumimoji="1" lang="en-US" altLang="zh-CN" sz="1600" dirty="0" smtClean="0">
              <a:latin typeface="+mn-ea"/>
              <a:cs typeface="宋体" charset="0"/>
            </a:endParaRPr>
          </a:p>
          <a:p>
            <a:pPr lvl="1"/>
            <a:r>
              <a:rPr kumimoji="1" lang="zh-CN" altLang="en-US" sz="1600" dirty="0" smtClean="0">
                <a:latin typeface="+mn-ea"/>
                <a:cs typeface="宋体" charset="0"/>
              </a:rPr>
              <a:t>我们也可以来定义这样一个函数</a:t>
            </a:r>
            <a:r>
              <a:rPr kumimoji="1" lang="zh-CN" altLang="zh-CN" sz="1600" dirty="0">
                <a:latin typeface="+mn-ea"/>
                <a:cs typeface="宋体" charset="0"/>
              </a:rPr>
              <a:t>（</a:t>
            </a:r>
            <a:r>
              <a:rPr kumimoji="1" lang="zh-CN" altLang="en-US" sz="1600" dirty="0">
                <a:latin typeface="+mn-ea"/>
                <a:cs typeface="宋体" charset="0"/>
              </a:rPr>
              <a:t>示例</a:t>
            </a:r>
            <a:r>
              <a:rPr kumimoji="1" lang="zh-CN" altLang="zh-CN" sz="1600" dirty="0">
                <a:latin typeface="+mn-ea"/>
                <a:cs typeface="宋体" charset="0"/>
              </a:rPr>
              <a:t>：</a:t>
            </a:r>
            <a:r>
              <a:rPr kumimoji="1" lang="en-US" altLang="zh-CN" sz="1600" dirty="0" err="1">
                <a:latin typeface="+mn-ea"/>
                <a:cs typeface="宋体" charset="0"/>
              </a:rPr>
              <a:t>js</a:t>
            </a:r>
            <a:r>
              <a:rPr kumimoji="1" lang="en-US" altLang="zh-CN" sz="1600" dirty="0">
                <a:latin typeface="+mn-ea"/>
                <a:cs typeface="宋体" charset="0"/>
              </a:rPr>
              <a:t>-function-</a:t>
            </a:r>
            <a:r>
              <a:rPr kumimoji="1" lang="en-US" altLang="zh-CN" sz="1600" dirty="0" err="1">
                <a:latin typeface="+mn-ea"/>
                <a:cs typeface="宋体" charset="0"/>
              </a:rPr>
              <a:t>arguments.html</a:t>
            </a:r>
            <a:r>
              <a:rPr kumimoji="1" lang="zh-CN" altLang="en-US" sz="1600" dirty="0" smtClean="0">
                <a:latin typeface="+mn-ea"/>
                <a:cs typeface="宋体" charset="0"/>
              </a:rPr>
              <a:t>）</a:t>
            </a:r>
            <a:endParaRPr kumimoji="1" lang="en-US" altLang="zh-CN" sz="1600" dirty="0" smtClean="0">
              <a:latin typeface="+mn-ea"/>
              <a:cs typeface="宋体" charset="0"/>
            </a:endParaRPr>
          </a:p>
          <a:p>
            <a:pPr lvl="1"/>
            <a:r>
              <a:rPr kumimoji="1" lang="en-US" altLang="zh-CN" sz="1600" dirty="0" smtClean="0">
                <a:latin typeface="+mn-ea"/>
                <a:cs typeface="宋体" charset="0"/>
              </a:rPr>
              <a:t>arguments</a:t>
            </a:r>
            <a:r>
              <a:rPr kumimoji="1" lang="zh-CN" altLang="en-US" sz="1600" dirty="0" smtClean="0">
                <a:latin typeface="+mn-ea"/>
                <a:cs typeface="宋体" charset="0"/>
              </a:rPr>
              <a:t>常用于递归操作，说到</a:t>
            </a:r>
            <a:r>
              <a:rPr kumimoji="1" lang="en-US" altLang="zh-CN" sz="1600" dirty="0" smtClean="0">
                <a:latin typeface="+mn-ea"/>
                <a:cs typeface="宋体" charset="0"/>
              </a:rPr>
              <a:t>arguments</a:t>
            </a:r>
            <a:r>
              <a:rPr kumimoji="1" lang="zh-CN" altLang="en-US" sz="1600" dirty="0" smtClean="0">
                <a:latin typeface="+mn-ea"/>
                <a:cs typeface="宋体" charset="0"/>
              </a:rPr>
              <a:t>，就不得不提</a:t>
            </a:r>
            <a:r>
              <a:rPr kumimoji="1" lang="en-US" altLang="zh-CN" sz="1600" dirty="0" err="1" smtClean="0">
                <a:latin typeface="+mn-ea"/>
                <a:cs typeface="宋体" charset="0"/>
              </a:rPr>
              <a:t>arguments.callee</a:t>
            </a:r>
            <a:r>
              <a:rPr kumimoji="1" lang="zh-CN" altLang="zh-CN" sz="1600" dirty="0" smtClean="0">
                <a:latin typeface="+mn-ea"/>
                <a:cs typeface="宋体" charset="0"/>
              </a:rPr>
              <a:t>（</a:t>
            </a:r>
            <a:r>
              <a:rPr kumimoji="1" lang="zh-CN" altLang="en-US" sz="1600" dirty="0" smtClean="0">
                <a:latin typeface="+mn-ea"/>
                <a:cs typeface="宋体" charset="0"/>
              </a:rPr>
              <a:t>示例：</a:t>
            </a:r>
            <a:r>
              <a:rPr kumimoji="1" lang="en-US" altLang="zh-CN" sz="1600" dirty="0" smtClean="0">
                <a:latin typeface="+mn-ea"/>
                <a:cs typeface="宋体" charset="0"/>
              </a:rPr>
              <a:t>js-function-arguments2.html</a:t>
            </a:r>
            <a:r>
              <a:rPr kumimoji="1" lang="en-US" altLang="en-US" sz="1600" dirty="0" smtClean="0">
                <a:latin typeface="+mn-ea"/>
                <a:cs typeface="宋体" charset="0"/>
              </a:rPr>
              <a:t>）</a:t>
            </a:r>
            <a:endParaRPr kumimoji="1" lang="en-US" altLang="zh-CN" sz="1600" dirty="0" smtClean="0">
              <a:latin typeface="+mn-ea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1388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200" dirty="0" smtClean="0">
                <a:solidFill>
                  <a:schemeClr val="tx1"/>
                </a:solidFill>
              </a:rPr>
              <a:t>4.4JS</a:t>
            </a:r>
            <a:r>
              <a:rPr kumimoji="1" lang="zh-CN" altLang="en-US" sz="3200" dirty="0" smtClean="0">
                <a:solidFill>
                  <a:schemeClr val="tx1"/>
                </a:solidFill>
              </a:rPr>
              <a:t>流程控制语句和函数</a:t>
            </a:r>
            <a:endParaRPr kumimoji="1" lang="en-US" altLang="zh-CN" sz="3200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12648" y="1791912"/>
            <a:ext cx="8153400" cy="4495800"/>
          </a:xfrm>
        </p:spPr>
        <p:txBody>
          <a:bodyPr>
            <a:normAutofit/>
          </a:bodyPr>
          <a:lstStyle/>
          <a:p>
            <a:r>
              <a:rPr kumimoji="1" lang="zh-CN" altLang="en-US" sz="2000" dirty="0" smtClean="0">
                <a:latin typeface="+mn-ea"/>
                <a:cs typeface="宋体" charset="0"/>
              </a:rPr>
              <a:t>基本的函数调用方法：</a:t>
            </a:r>
            <a:endParaRPr kumimoji="1" lang="en-US" altLang="zh-CN" sz="2000" dirty="0" smtClean="0">
              <a:latin typeface="+mn-ea"/>
              <a:cs typeface="宋体" charset="0"/>
            </a:endParaRPr>
          </a:p>
          <a:p>
            <a:pPr lvl="1"/>
            <a:r>
              <a:rPr kumimoji="1" lang="zh-CN" altLang="en-US" sz="1700" dirty="0" smtClean="0">
                <a:latin typeface="+mn-ea"/>
                <a:cs typeface="宋体" charset="0"/>
              </a:rPr>
              <a:t>带参调用：</a:t>
            </a:r>
            <a:r>
              <a:rPr kumimoji="1" lang="en-US" altLang="zh-CN" sz="1700" dirty="0" smtClean="0">
                <a:latin typeface="+mn-ea"/>
                <a:cs typeface="宋体" charset="0"/>
              </a:rPr>
              <a:t>test</a:t>
            </a:r>
            <a:r>
              <a:rPr kumimoji="1" lang="zh-CN" altLang="en-US" sz="1700" dirty="0" smtClean="0">
                <a:latin typeface="+mn-ea"/>
                <a:cs typeface="宋体" charset="0"/>
              </a:rPr>
              <a:t>（）</a:t>
            </a:r>
            <a:endParaRPr kumimoji="1" lang="en-US" altLang="zh-CN" sz="1700" dirty="0" smtClean="0">
              <a:latin typeface="+mn-ea"/>
              <a:cs typeface="宋体" charset="0"/>
            </a:endParaRPr>
          </a:p>
          <a:p>
            <a:pPr lvl="1"/>
            <a:r>
              <a:rPr kumimoji="1" lang="zh-CN" altLang="en-US" sz="1700" dirty="0" smtClean="0">
                <a:latin typeface="+mn-ea"/>
                <a:cs typeface="宋体" charset="0"/>
              </a:rPr>
              <a:t>无参调用：</a:t>
            </a:r>
            <a:r>
              <a:rPr kumimoji="1" lang="en-US" altLang="zh-CN" sz="1700" dirty="0" smtClean="0">
                <a:latin typeface="+mn-ea"/>
                <a:cs typeface="宋体" charset="0"/>
              </a:rPr>
              <a:t>test</a:t>
            </a:r>
            <a:r>
              <a:rPr kumimoji="1" lang="zh-CN" altLang="en-US" sz="1700" dirty="0" smtClean="0">
                <a:latin typeface="+mn-ea"/>
                <a:cs typeface="宋体" charset="0"/>
              </a:rPr>
              <a:t>（</a:t>
            </a:r>
            <a:r>
              <a:rPr kumimoji="1" lang="en-US" altLang="zh-CN" sz="1700" dirty="0" smtClean="0">
                <a:latin typeface="+mn-ea"/>
                <a:cs typeface="宋体" charset="0"/>
              </a:rPr>
              <a:t>arg1</a:t>
            </a:r>
            <a:r>
              <a:rPr kumimoji="1" lang="zh-CN" altLang="en-US" sz="1700" dirty="0" smtClean="0">
                <a:latin typeface="+mn-ea"/>
                <a:cs typeface="宋体" charset="0"/>
              </a:rPr>
              <a:t>，</a:t>
            </a:r>
            <a:r>
              <a:rPr kumimoji="1" lang="en-US" altLang="zh-CN" sz="1700" dirty="0" smtClean="0">
                <a:latin typeface="+mn-ea"/>
                <a:cs typeface="宋体" charset="0"/>
              </a:rPr>
              <a:t>arg2</a:t>
            </a:r>
            <a:r>
              <a:rPr kumimoji="1" lang="zh-CN" altLang="en-US" sz="1700" dirty="0" smtClean="0">
                <a:latin typeface="+mn-ea"/>
                <a:cs typeface="宋体" charset="0"/>
              </a:rPr>
              <a:t>）</a:t>
            </a:r>
            <a:endParaRPr kumimoji="1" lang="en-US" altLang="zh-CN" sz="1700" dirty="0" smtClean="0">
              <a:latin typeface="+mn-ea"/>
              <a:cs typeface="宋体" charset="0"/>
            </a:endParaRPr>
          </a:p>
          <a:p>
            <a:r>
              <a:rPr kumimoji="1" lang="zh-CN" altLang="en-US" sz="2000" dirty="0" smtClean="0">
                <a:latin typeface="+mn-ea"/>
                <a:cs typeface="宋体" charset="0"/>
              </a:rPr>
              <a:t>总结：</a:t>
            </a:r>
            <a:endParaRPr kumimoji="1" lang="en-US" altLang="zh-CN" sz="2000" dirty="0" smtClean="0">
              <a:latin typeface="+mn-ea"/>
              <a:cs typeface="宋体" charset="0"/>
            </a:endParaRPr>
          </a:p>
          <a:p>
            <a:pPr lvl="1"/>
            <a:r>
              <a:rPr kumimoji="1" lang="zh-CN" altLang="en-US" sz="1700" dirty="0" smtClean="0">
                <a:latin typeface="+mn-ea"/>
                <a:cs typeface="宋体" charset="0"/>
              </a:rPr>
              <a:t>循环语句</a:t>
            </a:r>
            <a:endParaRPr kumimoji="1" lang="en-US" altLang="zh-CN" sz="1700" dirty="0" smtClean="0">
              <a:latin typeface="+mn-ea"/>
              <a:cs typeface="宋体" charset="0"/>
            </a:endParaRPr>
          </a:p>
          <a:p>
            <a:pPr lvl="1"/>
            <a:r>
              <a:rPr kumimoji="1" lang="zh-CN" altLang="en-US" sz="1700" dirty="0" smtClean="0">
                <a:latin typeface="+mn-ea"/>
                <a:cs typeface="宋体" charset="0"/>
              </a:rPr>
              <a:t>定义函数的方式</a:t>
            </a:r>
            <a:endParaRPr kumimoji="1" lang="en-US" altLang="zh-CN" sz="1700" dirty="0" smtClean="0">
              <a:latin typeface="+mn-ea"/>
              <a:cs typeface="宋体" charset="0"/>
            </a:endParaRPr>
          </a:p>
          <a:p>
            <a:pPr lvl="1"/>
            <a:r>
              <a:rPr kumimoji="1" lang="en-US" altLang="zh-CN" sz="1700" dirty="0" smtClean="0">
                <a:latin typeface="+mn-ea"/>
                <a:cs typeface="宋体" charset="0"/>
              </a:rPr>
              <a:t>arguments</a:t>
            </a:r>
            <a:r>
              <a:rPr kumimoji="1" lang="zh-CN" altLang="en-US" sz="1700" dirty="0" smtClean="0">
                <a:latin typeface="+mn-ea"/>
                <a:cs typeface="宋体" charset="0"/>
              </a:rPr>
              <a:t>和</a:t>
            </a:r>
            <a:r>
              <a:rPr kumimoji="1" lang="en-US" altLang="zh-CN" sz="1700" dirty="0" err="1" smtClean="0">
                <a:latin typeface="+mn-ea"/>
                <a:cs typeface="宋体" charset="0"/>
              </a:rPr>
              <a:t>arguments.callee</a:t>
            </a:r>
            <a:r>
              <a:rPr kumimoji="1" lang="zh-CN" altLang="en-US" sz="1700" dirty="0" smtClean="0">
                <a:latin typeface="+mn-ea"/>
                <a:cs typeface="宋体" charset="0"/>
              </a:rPr>
              <a:t>的使用</a:t>
            </a:r>
            <a:endParaRPr kumimoji="1" lang="en-US" altLang="zh-CN" sz="1700" dirty="0" smtClean="0">
              <a:latin typeface="+mn-ea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2520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200" dirty="0" smtClean="0">
                <a:solidFill>
                  <a:schemeClr val="tx1"/>
                </a:solidFill>
              </a:rPr>
              <a:t>4.</a:t>
            </a:r>
            <a:r>
              <a:rPr kumimoji="1" lang="en-US" altLang="zh-CN" sz="3200" dirty="0">
                <a:solidFill>
                  <a:schemeClr val="tx1"/>
                </a:solidFill>
              </a:rPr>
              <a:t>4</a:t>
            </a:r>
            <a:r>
              <a:rPr kumimoji="1" lang="en-US" altLang="zh-CN" sz="3200" dirty="0" smtClean="0">
                <a:solidFill>
                  <a:schemeClr val="tx1"/>
                </a:solidFill>
              </a:rPr>
              <a:t>JS</a:t>
            </a:r>
            <a:r>
              <a:rPr kumimoji="1" lang="zh-CN" altLang="en-US" sz="3200" dirty="0" smtClean="0">
                <a:solidFill>
                  <a:schemeClr val="tx1"/>
                </a:solidFill>
              </a:rPr>
              <a:t>流程控制语句和函数</a:t>
            </a:r>
            <a:endParaRPr kumimoji="1" lang="en-US" altLang="zh-CN" sz="3200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12648" y="1791912"/>
            <a:ext cx="8153400" cy="4495800"/>
          </a:xfrm>
        </p:spPr>
        <p:txBody>
          <a:bodyPr>
            <a:normAutofit/>
          </a:bodyPr>
          <a:lstStyle/>
          <a:p>
            <a:r>
              <a:rPr kumimoji="1" lang="zh-CN" altLang="en-US" sz="2000" dirty="0" smtClean="0">
                <a:latin typeface="+mn-ea"/>
                <a:cs typeface="宋体" charset="0"/>
              </a:rPr>
              <a:t>练习：</a:t>
            </a:r>
            <a:endParaRPr kumimoji="1" lang="en-US" altLang="zh-CN" sz="2000" dirty="0" smtClean="0">
              <a:latin typeface="+mn-ea"/>
              <a:cs typeface="宋体" charset="0"/>
            </a:endParaRPr>
          </a:p>
          <a:p>
            <a:pPr lvl="1"/>
            <a:r>
              <a:rPr kumimoji="1" lang="zh-CN" altLang="en-US" sz="1600" dirty="0" smtClean="0">
                <a:latin typeface="+mn-ea"/>
                <a:cs typeface="宋体" charset="0"/>
              </a:rPr>
              <a:t>在写一段</a:t>
            </a:r>
            <a:r>
              <a:rPr kumimoji="1" lang="en-US" altLang="zh-CN" sz="1600" dirty="0" err="1" smtClean="0">
                <a:latin typeface="+mn-ea"/>
                <a:cs typeface="宋体" charset="0"/>
              </a:rPr>
              <a:t>js</a:t>
            </a:r>
            <a:r>
              <a:rPr kumimoji="1" lang="zh-CN" altLang="en-US" sz="1600" dirty="0" smtClean="0">
                <a:latin typeface="+mn-ea"/>
                <a:cs typeface="宋体" charset="0"/>
              </a:rPr>
              <a:t>代码，实现在控制台输出一个九九乘法表，显示效果如下图</a:t>
            </a:r>
            <a:endParaRPr kumimoji="1" lang="en-US" altLang="zh-CN" sz="1600" dirty="0" smtClean="0">
              <a:latin typeface="+mn-ea"/>
              <a:cs typeface="宋体" charset="0"/>
            </a:endParaRPr>
          </a:p>
          <a:p>
            <a:pPr lvl="1"/>
            <a:endParaRPr kumimoji="1" lang="en-US" altLang="zh-CN" sz="1400" dirty="0">
              <a:latin typeface="+mn-ea"/>
              <a:cs typeface="宋体" charset="0"/>
            </a:endParaRPr>
          </a:p>
          <a:p>
            <a:pPr lvl="1"/>
            <a:endParaRPr kumimoji="1" lang="en-US" altLang="zh-CN" sz="1400" dirty="0" smtClean="0">
              <a:latin typeface="+mn-ea"/>
              <a:cs typeface="宋体" charset="0"/>
            </a:endParaRPr>
          </a:p>
          <a:p>
            <a:pPr lvl="1"/>
            <a:endParaRPr kumimoji="1" lang="en-US" altLang="zh-CN" sz="1400" dirty="0">
              <a:latin typeface="+mn-ea"/>
              <a:cs typeface="宋体" charset="0"/>
            </a:endParaRPr>
          </a:p>
          <a:p>
            <a:pPr lvl="1"/>
            <a:endParaRPr kumimoji="1" lang="en-US" altLang="zh-CN" sz="1400" dirty="0" smtClean="0">
              <a:latin typeface="+mn-ea"/>
              <a:cs typeface="宋体" charset="0"/>
            </a:endParaRPr>
          </a:p>
          <a:p>
            <a:pPr lvl="1"/>
            <a:endParaRPr kumimoji="1" lang="en-US" altLang="zh-CN" sz="1400" dirty="0">
              <a:latin typeface="+mn-ea"/>
              <a:cs typeface="宋体" charset="0"/>
            </a:endParaRPr>
          </a:p>
          <a:p>
            <a:pPr lvl="1"/>
            <a:endParaRPr kumimoji="1" lang="en-US" altLang="zh-CN" sz="1400" dirty="0" smtClean="0">
              <a:latin typeface="+mn-ea"/>
              <a:cs typeface="宋体" charset="0"/>
            </a:endParaRPr>
          </a:p>
          <a:p>
            <a:pPr marL="365760" lvl="1" indent="0">
              <a:buNone/>
            </a:pPr>
            <a:endParaRPr kumimoji="1" lang="en-US" altLang="zh-CN" sz="1400" dirty="0" smtClean="0">
              <a:latin typeface="+mn-ea"/>
              <a:cs typeface="宋体" charset="0"/>
            </a:endParaRPr>
          </a:p>
          <a:p>
            <a:pPr lvl="1"/>
            <a:r>
              <a:rPr kumimoji="1" lang="zh-CN" altLang="en-US" sz="1600" dirty="0" smtClean="0">
                <a:latin typeface="+mn-ea"/>
                <a:cs typeface="宋体" charset="0"/>
              </a:rPr>
              <a:t>写一段</a:t>
            </a:r>
            <a:r>
              <a:rPr kumimoji="1" lang="en-US" altLang="zh-CN" sz="1600" dirty="0" err="1" smtClean="0">
                <a:latin typeface="+mn-ea"/>
                <a:cs typeface="宋体" charset="0"/>
              </a:rPr>
              <a:t>js</a:t>
            </a:r>
            <a:r>
              <a:rPr kumimoji="1" lang="zh-CN" altLang="en-US" sz="1600" dirty="0" smtClean="0">
                <a:latin typeface="+mn-ea"/>
                <a:cs typeface="宋体" charset="0"/>
              </a:rPr>
              <a:t>代码，调用时传入一个数，就输出它的阶乘，在控制台输出它的阶乘，并且在实现代码逻辑之前，先判断参数个数传递是否正确，如果参数传递错误，则给出错误提醒，且终止代码运行</a:t>
            </a:r>
            <a:r>
              <a:rPr kumimoji="1" lang="zh-CN" altLang="zh-CN" sz="1600" dirty="0" smtClean="0">
                <a:latin typeface="+mn-ea"/>
                <a:cs typeface="宋体" charset="0"/>
              </a:rPr>
              <a:t>，</a:t>
            </a:r>
            <a:r>
              <a:rPr kumimoji="1" lang="zh-CN" altLang="en-US" sz="1600" dirty="0" smtClean="0">
                <a:latin typeface="+mn-ea"/>
                <a:cs typeface="宋体" charset="0"/>
              </a:rPr>
              <a:t>并且在该函数实现完成之后，用一个变量接收该函数，以调用该变量的形式来调用该函数</a:t>
            </a:r>
            <a:endParaRPr kumimoji="1" lang="en-US" altLang="zh-CN" sz="1600" dirty="0" smtClean="0">
              <a:latin typeface="+mn-ea"/>
              <a:cs typeface="宋体" charset="0"/>
            </a:endParaRPr>
          </a:p>
          <a:p>
            <a:pPr lvl="1"/>
            <a:endParaRPr kumimoji="1" lang="en-US" altLang="zh-CN" sz="1400" dirty="0" smtClean="0">
              <a:latin typeface="+mn-ea"/>
              <a:cs typeface="宋体" charset="0"/>
            </a:endParaRPr>
          </a:p>
          <a:p>
            <a:pPr lvl="1"/>
            <a:endParaRPr kumimoji="1" lang="en-US" altLang="zh-CN" sz="1400" dirty="0" smtClean="0">
              <a:latin typeface="+mn-ea"/>
              <a:cs typeface="宋体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45333" y="2484580"/>
            <a:ext cx="3742303" cy="1775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40550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200" dirty="0" smtClean="0">
                <a:solidFill>
                  <a:schemeClr val="tx1"/>
                </a:solidFill>
              </a:rPr>
              <a:t>4.5JS</a:t>
            </a:r>
            <a:r>
              <a:rPr kumimoji="1" lang="zh-CN" altLang="en-US" sz="3200" dirty="0" smtClean="0">
                <a:solidFill>
                  <a:schemeClr val="tx1"/>
                </a:solidFill>
              </a:rPr>
              <a:t>内置对象</a:t>
            </a:r>
            <a:endParaRPr kumimoji="1" lang="en-US" altLang="zh-CN" sz="3200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12648" y="1791912"/>
            <a:ext cx="8153400" cy="4495800"/>
          </a:xfrm>
        </p:spPr>
        <p:txBody>
          <a:bodyPr>
            <a:normAutofit lnSpcReduction="10000"/>
          </a:bodyPr>
          <a:lstStyle/>
          <a:p>
            <a:r>
              <a:rPr kumimoji="1" lang="zh-CN" altLang="en-US" sz="2000" dirty="0" smtClean="0">
                <a:latin typeface="+mn-ea"/>
                <a:cs typeface="宋体" charset="0"/>
              </a:rPr>
              <a:t>对象：</a:t>
            </a:r>
            <a:endParaRPr kumimoji="1" lang="en-US" altLang="zh-CN" sz="2000" dirty="0" smtClean="0">
              <a:latin typeface="+mn-ea"/>
              <a:cs typeface="宋体" charset="0"/>
            </a:endParaRPr>
          </a:p>
          <a:p>
            <a:pPr lvl="1"/>
            <a:r>
              <a:rPr kumimoji="1" lang="zh-CN" altLang="en-US" sz="1600" dirty="0" smtClean="0">
                <a:latin typeface="+mn-ea"/>
                <a:cs typeface="宋体" charset="0"/>
              </a:rPr>
              <a:t>对象是属性和方法的集合，属性一般是指它的一些外观特征，方法一般是指它能完成的一些功能。比如一辆汽车，颜色是红色的，它能开走，那么颜色就相当于它的一个属性，值为红色，能被开走就相当于它的功能，也就相当于一个功能。</a:t>
            </a:r>
            <a:endParaRPr kumimoji="1" lang="en-US" altLang="zh-CN" sz="1600" dirty="0" smtClean="0">
              <a:latin typeface="+mn-ea"/>
              <a:cs typeface="宋体" charset="0"/>
            </a:endParaRPr>
          </a:p>
          <a:p>
            <a:pPr lvl="1"/>
            <a:r>
              <a:rPr kumimoji="1" lang="zh-CN" altLang="en-US" sz="1600" dirty="0" smtClean="0">
                <a:latin typeface="+mn-ea"/>
                <a:cs typeface="宋体" charset="0"/>
              </a:rPr>
              <a:t>访问对象的属性和方法的方式通过</a:t>
            </a:r>
            <a:r>
              <a:rPr kumimoji="1" lang="zh-CN" altLang="en-US" sz="1600" dirty="0" smtClean="0">
                <a:solidFill>
                  <a:srgbClr val="FF0000"/>
                </a:solidFill>
                <a:latin typeface="+mn-ea"/>
                <a:cs typeface="宋体" charset="0"/>
              </a:rPr>
              <a:t>对象名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+mn-ea"/>
                <a:cs typeface="宋体" charset="0"/>
              </a:rPr>
              <a:t>.</a:t>
            </a:r>
            <a:r>
              <a:rPr kumimoji="1" lang="zh-CN" altLang="en-US" sz="1600" dirty="0" smtClean="0">
                <a:solidFill>
                  <a:srgbClr val="FF0000"/>
                </a:solidFill>
                <a:latin typeface="+mn-ea"/>
                <a:cs typeface="宋体" charset="0"/>
              </a:rPr>
              <a:t>（属性名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+mn-ea"/>
                <a:cs typeface="宋体" charset="0"/>
              </a:rPr>
              <a:t>/</a:t>
            </a:r>
            <a:r>
              <a:rPr kumimoji="1" lang="zh-CN" altLang="en-US" sz="1600" dirty="0" smtClean="0">
                <a:solidFill>
                  <a:srgbClr val="FF0000"/>
                </a:solidFill>
                <a:latin typeface="+mn-ea"/>
                <a:cs typeface="宋体" charset="0"/>
              </a:rPr>
              <a:t>方法名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+mn-ea"/>
                <a:cs typeface="宋体" charset="0"/>
              </a:rPr>
              <a:t>()</a:t>
            </a:r>
            <a:r>
              <a:rPr kumimoji="1" lang="zh-CN" altLang="en-US" sz="1600" dirty="0" smtClean="0">
                <a:solidFill>
                  <a:srgbClr val="FF0000"/>
                </a:solidFill>
                <a:latin typeface="+mn-ea"/>
                <a:cs typeface="宋体" charset="0"/>
              </a:rPr>
              <a:t>）来访问</a:t>
            </a:r>
            <a:endParaRPr kumimoji="1" lang="en-US" altLang="zh-CN" sz="1600" dirty="0" smtClean="0">
              <a:solidFill>
                <a:srgbClr val="FF0000"/>
              </a:solidFill>
              <a:latin typeface="+mn-ea"/>
              <a:cs typeface="宋体" charset="0"/>
            </a:endParaRPr>
          </a:p>
          <a:p>
            <a:r>
              <a:rPr kumimoji="1" lang="en-US" altLang="zh-CN" sz="2000" dirty="0" err="1" smtClean="0">
                <a:latin typeface="+mn-ea"/>
                <a:cs typeface="宋体" charset="0"/>
              </a:rPr>
              <a:t>js</a:t>
            </a:r>
            <a:r>
              <a:rPr kumimoji="1" lang="zh-CN" altLang="en-US" sz="2000" dirty="0" smtClean="0">
                <a:latin typeface="+mn-ea"/>
                <a:cs typeface="宋体" charset="0"/>
              </a:rPr>
              <a:t>中的对象：</a:t>
            </a:r>
            <a:endParaRPr kumimoji="1" lang="en-US" altLang="zh-CN" sz="2000" dirty="0" smtClean="0">
              <a:latin typeface="+mn-ea"/>
              <a:cs typeface="宋体" charset="0"/>
            </a:endParaRPr>
          </a:p>
          <a:p>
            <a:pPr lvl="1"/>
            <a:r>
              <a:rPr kumimoji="1" lang="en-US" altLang="zh-CN" sz="1700" dirty="0" err="1" smtClean="0">
                <a:latin typeface="+mn-ea"/>
                <a:cs typeface="宋体" charset="0"/>
              </a:rPr>
              <a:t>js</a:t>
            </a:r>
            <a:r>
              <a:rPr kumimoji="1" lang="zh-CN" altLang="en-US" sz="1700" dirty="0" smtClean="0">
                <a:latin typeface="+mn-ea"/>
                <a:cs typeface="宋体" charset="0"/>
              </a:rPr>
              <a:t>中的对象分为三种，分别为浏览器对象（</a:t>
            </a:r>
            <a:r>
              <a:rPr kumimoji="1" lang="en-US" altLang="zh-CN" sz="1700" dirty="0" smtClean="0">
                <a:latin typeface="+mn-ea"/>
                <a:cs typeface="宋体" charset="0"/>
              </a:rPr>
              <a:t>BOM</a:t>
            </a:r>
            <a:r>
              <a:rPr kumimoji="1" lang="zh-CN" altLang="en-US" sz="1700" dirty="0" smtClean="0">
                <a:latin typeface="+mn-ea"/>
                <a:cs typeface="宋体" charset="0"/>
              </a:rPr>
              <a:t>、</a:t>
            </a:r>
            <a:r>
              <a:rPr kumimoji="1" lang="en-US" altLang="zh-CN" sz="1700" dirty="0" smtClean="0">
                <a:latin typeface="+mn-ea"/>
                <a:cs typeface="宋体" charset="0"/>
              </a:rPr>
              <a:t>window</a:t>
            </a:r>
            <a:r>
              <a:rPr kumimoji="1" lang="zh-CN" altLang="en-US" sz="1700" dirty="0" smtClean="0">
                <a:latin typeface="+mn-ea"/>
                <a:cs typeface="宋体" charset="0"/>
              </a:rPr>
              <a:t>、</a:t>
            </a:r>
            <a:r>
              <a:rPr kumimoji="1" lang="en-US" altLang="zh-CN" sz="1700" dirty="0" smtClean="0">
                <a:latin typeface="+mn-ea"/>
                <a:cs typeface="宋体" charset="0"/>
              </a:rPr>
              <a:t>DOM</a:t>
            </a:r>
            <a:r>
              <a:rPr kumimoji="1" lang="zh-CN" altLang="en-US" sz="1700" dirty="0" smtClean="0">
                <a:latin typeface="+mn-ea"/>
                <a:cs typeface="宋体" charset="0"/>
              </a:rPr>
              <a:t>）、</a:t>
            </a:r>
            <a:r>
              <a:rPr kumimoji="1" lang="en-US" altLang="zh-CN" sz="1700" dirty="0" err="1" smtClean="0">
                <a:latin typeface="+mn-ea"/>
                <a:cs typeface="宋体" charset="0"/>
              </a:rPr>
              <a:t>js</a:t>
            </a:r>
            <a:r>
              <a:rPr kumimoji="1" lang="zh-CN" altLang="en-US" sz="1700" dirty="0" smtClean="0">
                <a:latin typeface="+mn-ea"/>
                <a:cs typeface="宋体" charset="0"/>
              </a:rPr>
              <a:t>内置对象（</a:t>
            </a:r>
            <a:r>
              <a:rPr kumimoji="1" lang="en-US" altLang="zh-CN" sz="1700" dirty="0" smtClean="0">
                <a:latin typeface="+mn-ea"/>
                <a:cs typeface="宋体" charset="0"/>
              </a:rPr>
              <a:t>Math</a:t>
            </a:r>
            <a:r>
              <a:rPr kumimoji="1" lang="zh-CN" altLang="en-US" sz="1700" dirty="0" smtClean="0">
                <a:latin typeface="+mn-ea"/>
                <a:cs typeface="宋体" charset="0"/>
              </a:rPr>
              <a:t>、</a:t>
            </a:r>
            <a:r>
              <a:rPr kumimoji="1" lang="en-US" altLang="zh-CN" sz="1700" dirty="0" smtClean="0">
                <a:latin typeface="+mn-ea"/>
                <a:cs typeface="宋体" charset="0"/>
              </a:rPr>
              <a:t>Array</a:t>
            </a:r>
            <a:r>
              <a:rPr kumimoji="1" lang="zh-CN" altLang="en-US" sz="1700" dirty="0" smtClean="0">
                <a:latin typeface="+mn-ea"/>
                <a:cs typeface="宋体" charset="0"/>
              </a:rPr>
              <a:t>、</a:t>
            </a:r>
            <a:r>
              <a:rPr kumimoji="1" lang="en-US" altLang="zh-CN" sz="1700" dirty="0" smtClean="0">
                <a:latin typeface="+mn-ea"/>
                <a:cs typeface="宋体" charset="0"/>
              </a:rPr>
              <a:t>Date</a:t>
            </a:r>
            <a:r>
              <a:rPr kumimoji="1" lang="zh-CN" altLang="en-US" sz="1700" dirty="0" smtClean="0">
                <a:latin typeface="+mn-ea"/>
                <a:cs typeface="宋体" charset="0"/>
              </a:rPr>
              <a:t>、</a:t>
            </a:r>
            <a:r>
              <a:rPr kumimoji="1" lang="en-US" altLang="zh-CN" sz="1700" dirty="0" smtClean="0">
                <a:latin typeface="+mn-ea"/>
                <a:cs typeface="宋体" charset="0"/>
              </a:rPr>
              <a:t>String</a:t>
            </a:r>
            <a:r>
              <a:rPr kumimoji="1" lang="zh-CN" altLang="en-US" sz="1700" dirty="0" smtClean="0">
                <a:latin typeface="+mn-ea"/>
                <a:cs typeface="宋体" charset="0"/>
              </a:rPr>
              <a:t>等）、</a:t>
            </a:r>
            <a:r>
              <a:rPr kumimoji="1" lang="en-US" altLang="zh-CN" sz="1700" dirty="0" smtClean="0">
                <a:latin typeface="+mn-ea"/>
                <a:cs typeface="宋体" charset="0"/>
              </a:rPr>
              <a:t>HTML</a:t>
            </a:r>
            <a:r>
              <a:rPr kumimoji="1" lang="zh-CN" altLang="en-US" sz="1700" dirty="0" smtClean="0">
                <a:latin typeface="+mn-ea"/>
                <a:cs typeface="宋体" charset="0"/>
              </a:rPr>
              <a:t>标签对象（各</a:t>
            </a:r>
            <a:r>
              <a:rPr kumimoji="1" lang="en-US" altLang="zh-CN" sz="1700" dirty="0" smtClean="0">
                <a:latin typeface="+mn-ea"/>
                <a:cs typeface="宋体" charset="0"/>
              </a:rPr>
              <a:t>HTML</a:t>
            </a:r>
            <a:r>
              <a:rPr kumimoji="1" lang="zh-CN" altLang="en-US" sz="1700" dirty="0" smtClean="0">
                <a:latin typeface="+mn-ea"/>
                <a:cs typeface="宋体" charset="0"/>
              </a:rPr>
              <a:t>标签，</a:t>
            </a:r>
            <a:r>
              <a:rPr kumimoji="1" lang="en-US" altLang="zh-CN" sz="1700" dirty="0" smtClean="0">
                <a:latin typeface="+mn-ea"/>
                <a:cs typeface="宋体" charset="0"/>
              </a:rPr>
              <a:t>p</a:t>
            </a:r>
            <a:r>
              <a:rPr kumimoji="1" lang="zh-CN" altLang="en-US" sz="1700" dirty="0" smtClean="0">
                <a:latin typeface="+mn-ea"/>
                <a:cs typeface="宋体" charset="0"/>
              </a:rPr>
              <a:t>、</a:t>
            </a:r>
            <a:r>
              <a:rPr kumimoji="1" lang="en-US" altLang="zh-CN" sz="1700" dirty="0" err="1" smtClean="0">
                <a:latin typeface="+mn-ea"/>
                <a:cs typeface="宋体" charset="0"/>
              </a:rPr>
              <a:t>img</a:t>
            </a:r>
            <a:r>
              <a:rPr kumimoji="1" lang="zh-CN" altLang="en-US" sz="1700" dirty="0" smtClean="0">
                <a:latin typeface="+mn-ea"/>
                <a:cs typeface="宋体" charset="0"/>
              </a:rPr>
              <a:t>、</a:t>
            </a:r>
            <a:r>
              <a:rPr kumimoji="1" lang="en-US" altLang="zh-CN" sz="1700" dirty="0" smtClean="0">
                <a:latin typeface="+mn-ea"/>
                <a:cs typeface="宋体" charset="0"/>
              </a:rPr>
              <a:t>a</a:t>
            </a:r>
            <a:r>
              <a:rPr kumimoji="1" lang="zh-CN" altLang="en-US" sz="1700" dirty="0" smtClean="0">
                <a:latin typeface="+mn-ea"/>
                <a:cs typeface="宋体" charset="0"/>
              </a:rPr>
              <a:t>等）、本节先介绍</a:t>
            </a:r>
            <a:r>
              <a:rPr kumimoji="1" lang="en-US" altLang="zh-CN" sz="1700" dirty="0" err="1" smtClean="0">
                <a:latin typeface="+mn-ea"/>
                <a:cs typeface="宋体" charset="0"/>
              </a:rPr>
              <a:t>js</a:t>
            </a:r>
            <a:r>
              <a:rPr kumimoji="1" lang="zh-CN" altLang="en-US" sz="1700" dirty="0" smtClean="0">
                <a:latin typeface="+mn-ea"/>
                <a:cs typeface="宋体" charset="0"/>
              </a:rPr>
              <a:t>内置对象，下节介绍关于浏览器对象和事件的相关知识</a:t>
            </a:r>
            <a:endParaRPr kumimoji="1" lang="en-US" altLang="zh-CN" sz="1700" dirty="0" smtClean="0">
              <a:latin typeface="+mn-ea"/>
              <a:cs typeface="宋体" charset="0"/>
            </a:endParaRPr>
          </a:p>
          <a:p>
            <a:r>
              <a:rPr kumimoji="1" lang="zh-CN" altLang="en-US" sz="2000" dirty="0" smtClean="0">
                <a:latin typeface="+mn-ea"/>
                <a:cs typeface="宋体" charset="0"/>
              </a:rPr>
              <a:t>对象的创建：</a:t>
            </a:r>
            <a:endParaRPr kumimoji="1" lang="en-US" altLang="zh-CN" sz="2000" dirty="0" smtClean="0">
              <a:latin typeface="+mn-ea"/>
              <a:cs typeface="宋体" charset="0"/>
            </a:endParaRPr>
          </a:p>
          <a:p>
            <a:pPr lvl="1"/>
            <a:r>
              <a:rPr kumimoji="1" lang="zh-CN" altLang="en-US" sz="1700" dirty="0" smtClean="0">
                <a:latin typeface="+mn-ea"/>
                <a:cs typeface="宋体" charset="0"/>
              </a:rPr>
              <a:t>对于一些有构造方法的对象（</a:t>
            </a:r>
            <a:r>
              <a:rPr kumimoji="1" lang="en-US" altLang="zh-CN" sz="1700" dirty="0" smtClean="0">
                <a:latin typeface="+mn-ea"/>
                <a:cs typeface="宋体" charset="0"/>
              </a:rPr>
              <a:t>Object</a:t>
            </a:r>
            <a:r>
              <a:rPr kumimoji="1" lang="zh-CN" altLang="en-US" sz="1700" dirty="0" smtClean="0">
                <a:latin typeface="+mn-ea"/>
                <a:cs typeface="宋体" charset="0"/>
              </a:rPr>
              <a:t>、</a:t>
            </a:r>
            <a:r>
              <a:rPr kumimoji="1" lang="en-US" altLang="zh-CN" sz="1700" dirty="0" smtClean="0">
                <a:latin typeface="+mn-ea"/>
                <a:cs typeface="宋体" charset="0"/>
              </a:rPr>
              <a:t>Array</a:t>
            </a:r>
            <a:r>
              <a:rPr kumimoji="1" lang="zh-CN" altLang="en-US" sz="1700" dirty="0" smtClean="0">
                <a:latin typeface="+mn-ea"/>
                <a:cs typeface="宋体" charset="0"/>
              </a:rPr>
              <a:t>、</a:t>
            </a:r>
            <a:r>
              <a:rPr kumimoji="1" lang="en-US" altLang="zh-CN" sz="1700" dirty="0" smtClean="0">
                <a:latin typeface="+mn-ea"/>
                <a:cs typeface="宋体" charset="0"/>
              </a:rPr>
              <a:t>Date</a:t>
            </a:r>
            <a:r>
              <a:rPr kumimoji="1" lang="zh-CN" altLang="en-US" sz="1700" dirty="0" smtClean="0">
                <a:latin typeface="+mn-ea"/>
                <a:cs typeface="宋体" charset="0"/>
              </a:rPr>
              <a:t>、</a:t>
            </a:r>
            <a:r>
              <a:rPr kumimoji="1" lang="en-US" altLang="zh-CN" sz="1700" dirty="0" smtClean="0">
                <a:latin typeface="+mn-ea"/>
                <a:cs typeface="宋体" charset="0"/>
              </a:rPr>
              <a:t>Number</a:t>
            </a:r>
            <a:r>
              <a:rPr kumimoji="1" lang="zh-CN" altLang="en-US" sz="1700" dirty="0" smtClean="0">
                <a:latin typeface="+mn-ea"/>
                <a:cs typeface="宋体" charset="0"/>
              </a:rPr>
              <a:t>、</a:t>
            </a:r>
            <a:r>
              <a:rPr kumimoji="1" lang="en-US" altLang="zh-CN" sz="1700" dirty="0" smtClean="0">
                <a:latin typeface="+mn-ea"/>
                <a:cs typeface="宋体" charset="0"/>
              </a:rPr>
              <a:t>String</a:t>
            </a:r>
            <a:r>
              <a:rPr kumimoji="1" lang="zh-CN" altLang="en-US" sz="1700" dirty="0" smtClean="0">
                <a:latin typeface="+mn-ea"/>
                <a:cs typeface="宋体" charset="0"/>
              </a:rPr>
              <a:t>、</a:t>
            </a:r>
            <a:r>
              <a:rPr kumimoji="1" lang="en-US" altLang="zh-CN" sz="1700" dirty="0" smtClean="0">
                <a:latin typeface="+mn-ea"/>
                <a:cs typeface="宋体" charset="0"/>
              </a:rPr>
              <a:t>Function</a:t>
            </a:r>
            <a:r>
              <a:rPr kumimoji="1" lang="zh-CN" altLang="en-US" sz="1700" dirty="0" smtClean="0">
                <a:latin typeface="+mn-ea"/>
                <a:cs typeface="宋体" charset="0"/>
              </a:rPr>
              <a:t>等）使用</a:t>
            </a:r>
            <a:r>
              <a:rPr kumimoji="1" lang="en-US" altLang="zh-CN" sz="1700" dirty="0" smtClean="0">
                <a:latin typeface="+mn-ea"/>
                <a:cs typeface="宋体" charset="0"/>
              </a:rPr>
              <a:t>new </a:t>
            </a:r>
            <a:r>
              <a:rPr kumimoji="1" lang="zh-CN" altLang="en-US" sz="1700" dirty="0" smtClean="0">
                <a:latin typeface="+mn-ea"/>
                <a:cs typeface="宋体" charset="0"/>
              </a:rPr>
              <a:t>构造函数（参数？）的方式来创建一个实例，如果不需要传参，也可不加括号；对于一些没有构造方法的对象（</a:t>
            </a:r>
            <a:r>
              <a:rPr kumimoji="1" lang="en-US" altLang="zh-CN" sz="1700" dirty="0" smtClean="0">
                <a:latin typeface="+mn-ea"/>
                <a:cs typeface="宋体" charset="0"/>
              </a:rPr>
              <a:t>Math</a:t>
            </a:r>
            <a:r>
              <a:rPr kumimoji="1" lang="zh-CN" altLang="en-US" sz="1700" dirty="0" smtClean="0">
                <a:latin typeface="+mn-ea"/>
                <a:cs typeface="宋体" charset="0"/>
              </a:rPr>
              <a:t>），可以直接通过对象名</a:t>
            </a:r>
            <a:r>
              <a:rPr kumimoji="1" lang="en-US" altLang="zh-CN" sz="1700" dirty="0" smtClean="0">
                <a:latin typeface="+mn-ea"/>
                <a:cs typeface="宋体" charset="0"/>
              </a:rPr>
              <a:t>.</a:t>
            </a:r>
            <a:r>
              <a:rPr kumimoji="1" lang="zh-CN" altLang="en-US" sz="1700" dirty="0" smtClean="0">
                <a:latin typeface="+mn-ea"/>
                <a:cs typeface="宋体" charset="0"/>
              </a:rPr>
              <a:t>属性名</a:t>
            </a:r>
            <a:r>
              <a:rPr kumimoji="1" lang="en-US" altLang="zh-CN" sz="1700" dirty="0" smtClean="0">
                <a:latin typeface="+mn-ea"/>
                <a:cs typeface="宋体" charset="0"/>
              </a:rPr>
              <a:t>/</a:t>
            </a:r>
            <a:r>
              <a:rPr kumimoji="1" lang="zh-CN" altLang="en-US" sz="1700" dirty="0" smtClean="0">
                <a:latin typeface="+mn-ea"/>
                <a:cs typeface="宋体" charset="0"/>
              </a:rPr>
              <a:t>方法名</a:t>
            </a:r>
            <a:r>
              <a:rPr kumimoji="1" lang="en-US" altLang="zh-CN" sz="1700" dirty="0" smtClean="0">
                <a:latin typeface="+mn-ea"/>
                <a:cs typeface="宋体" charset="0"/>
              </a:rPr>
              <a:t>()</a:t>
            </a:r>
            <a:r>
              <a:rPr kumimoji="1" lang="zh-CN" altLang="en-US" sz="1700" dirty="0" smtClean="0">
                <a:latin typeface="+mn-ea"/>
                <a:cs typeface="宋体" charset="0"/>
              </a:rPr>
              <a:t>来访问和调用。</a:t>
            </a:r>
            <a:endParaRPr kumimoji="1" lang="en-US" altLang="zh-CN" sz="1700" dirty="0" smtClean="0">
              <a:latin typeface="+mn-ea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016941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en-US" sz="3200" smtClean="0">
                <a:solidFill>
                  <a:schemeClr val="tx1"/>
                </a:solidFill>
              </a:rPr>
              <a:t>2.2</a:t>
            </a:r>
            <a:r>
              <a:rPr kumimoji="1" lang="en-US" altLang="zh-CN" sz="3200" smtClean="0">
                <a:solidFill>
                  <a:schemeClr val="tx1"/>
                </a:solidFill>
              </a:rPr>
              <a:t>table</a:t>
            </a:r>
            <a:endParaRPr kumimoji="1" lang="en-US" altLang="zh-CN" sz="320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12648" y="1791912"/>
            <a:ext cx="8153400" cy="4495800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en-US" sz="2000" dirty="0" smtClean="0"/>
              <a:t>table标签，顾名思义就是用来定义表格，在</a:t>
            </a:r>
            <a:r>
              <a:rPr kumimoji="1" lang="en-US" altLang="zh-CN" sz="2000" dirty="0" smtClean="0"/>
              <a:t>Web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1.0</a:t>
            </a:r>
            <a:r>
              <a:rPr kumimoji="1" lang="zh-CN" altLang="en-US" sz="2000" dirty="0" smtClean="0"/>
              <a:t>时代，</a:t>
            </a:r>
            <a:r>
              <a:rPr kumimoji="1" lang="en-US" altLang="zh-CN" sz="2000" dirty="0" smtClean="0"/>
              <a:t>table</a:t>
            </a:r>
            <a:r>
              <a:rPr kumimoji="1" lang="zh-CN" altLang="en-US" sz="2000" dirty="0" smtClean="0"/>
              <a:t>几乎是无所不能的，但是到了现在的</a:t>
            </a:r>
            <a:r>
              <a:rPr kumimoji="1" lang="en-US" altLang="zh-CN" sz="2000" dirty="0" smtClean="0"/>
              <a:t>Web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2.0</a:t>
            </a:r>
            <a:r>
              <a:rPr kumimoji="1" lang="zh-CN" altLang="en-US" sz="2000" dirty="0" smtClean="0"/>
              <a:t>和 </a:t>
            </a:r>
            <a:r>
              <a:rPr kumimoji="1" lang="en-US" altLang="zh-CN" sz="2000" dirty="0" smtClean="0"/>
              <a:t>Web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3.0</a:t>
            </a:r>
            <a:r>
              <a:rPr kumimoji="1" lang="zh-CN" altLang="en-US" sz="2000" dirty="0" smtClean="0"/>
              <a:t>时代，</a:t>
            </a:r>
            <a:r>
              <a:rPr kumimoji="1" lang="en-US" altLang="zh-CN" sz="2000" dirty="0" smtClean="0"/>
              <a:t>table</a:t>
            </a:r>
            <a:r>
              <a:rPr kumimoji="1" lang="zh-CN" altLang="en-US" sz="2000" dirty="0" smtClean="0"/>
              <a:t>的功能也就就慢慢的弱化了。</a:t>
            </a:r>
            <a:endParaRPr kumimoji="1" lang="en-US" altLang="zh-CN" sz="2000" dirty="0" smtClean="0"/>
          </a:p>
          <a:p>
            <a:r>
              <a:rPr kumimoji="1" lang="en-US" altLang="zh-CN" sz="2000" dirty="0" smtClean="0"/>
              <a:t>table</a:t>
            </a:r>
            <a:r>
              <a:rPr kumimoji="1" lang="zh-CN" altLang="en-US" sz="2000" dirty="0" smtClean="0"/>
              <a:t>标签的结构</a:t>
            </a:r>
            <a:endParaRPr kumimoji="1" lang="en-US" altLang="zh-CN" sz="2000" dirty="0" smtClean="0"/>
          </a:p>
          <a:p>
            <a:endParaRPr kumimoji="1" lang="en-US" altLang="zh-CN" sz="2000" dirty="0" smtClean="0"/>
          </a:p>
          <a:p>
            <a:pPr marL="889000" lvl="0" indent="0" defTabSz="1066800" eaLnBrk="0" fontAlgn="base" hangingPunct="0">
              <a:spcBef>
                <a:spcPct val="50000"/>
              </a:spcBef>
              <a:spcAft>
                <a:spcPct val="0"/>
              </a:spcAft>
              <a:buClrTx/>
              <a:buSzPct val="85000"/>
              <a:buNone/>
            </a:pPr>
            <a:r>
              <a:rPr kumimoji="1" lang="en-US" altLang="zh-CN" sz="1400" b="1" dirty="0">
                <a:solidFill>
                  <a:srgbClr val="DB7F47"/>
                </a:solidFill>
                <a:latin typeface="Arial" charset="0"/>
                <a:ea typeface="华文细黑" charset="0"/>
                <a:cs typeface="华文细黑" charset="0"/>
              </a:rPr>
              <a:t>&lt;table&gt;</a:t>
            </a:r>
            <a:r>
              <a:rPr kumimoji="1" lang="en-US" altLang="zh-CN" sz="1400" dirty="0">
                <a:solidFill>
                  <a:srgbClr val="DB7F47"/>
                </a:solidFill>
                <a:latin typeface="Arial" charset="0"/>
                <a:ea typeface="华文细黑" charset="0"/>
                <a:cs typeface="华文细黑" charset="0"/>
              </a:rPr>
              <a:t> </a:t>
            </a:r>
          </a:p>
          <a:p>
            <a:pPr marL="889000" lvl="0" indent="0" defTabSz="1066800" eaLnBrk="0" fontAlgn="base" hangingPunct="0">
              <a:spcBef>
                <a:spcPct val="50000"/>
              </a:spcBef>
              <a:spcAft>
                <a:spcPct val="0"/>
              </a:spcAft>
              <a:buClrTx/>
              <a:buSzPct val="85000"/>
              <a:buNone/>
            </a:pPr>
            <a:r>
              <a:rPr kumimoji="1" lang="en-US" altLang="zh-CN" sz="1400" dirty="0">
                <a:solidFill>
                  <a:srgbClr val="DB7F47"/>
                </a:solidFill>
                <a:latin typeface="Arial" charset="0"/>
                <a:ea typeface="华文细黑" charset="0"/>
                <a:cs typeface="华文细黑" charset="0"/>
              </a:rPr>
              <a:t>    </a:t>
            </a:r>
            <a:r>
              <a:rPr kumimoji="1" lang="en-US" altLang="zh-CN" sz="1400" b="1" dirty="0" smtClean="0">
                <a:solidFill>
                  <a:srgbClr val="DB7F47"/>
                </a:solidFill>
                <a:latin typeface="Arial" charset="0"/>
                <a:ea typeface="华文细黑" charset="0"/>
                <a:cs typeface="华文细黑" charset="0"/>
              </a:rPr>
              <a:t>&lt;caption&gt;</a:t>
            </a:r>
            <a:r>
              <a:rPr kumimoji="1" lang="zh-CN" altLang="en-US" sz="1400" dirty="0" smtClean="0">
                <a:solidFill>
                  <a:srgbClr val="DB7F47"/>
                </a:solidFill>
                <a:latin typeface="Arial" charset="0"/>
                <a:ea typeface="华文细黑" charset="0"/>
                <a:cs typeface="华文细黑" charset="0"/>
              </a:rPr>
              <a:t>成绩单</a:t>
            </a:r>
            <a:r>
              <a:rPr kumimoji="1" lang="en-US" altLang="zh-CN" sz="1400" b="1" dirty="0" smtClean="0">
                <a:solidFill>
                  <a:srgbClr val="DB7F47"/>
                </a:solidFill>
                <a:latin typeface="Arial" charset="0"/>
                <a:ea typeface="华文细黑" charset="0"/>
                <a:cs typeface="华文细黑" charset="0"/>
              </a:rPr>
              <a:t>&lt;/caption&gt;</a:t>
            </a:r>
          </a:p>
          <a:p>
            <a:pPr marL="889000" lvl="0" indent="0" defTabSz="1066800" eaLnBrk="0" fontAlgn="base" hangingPunct="0">
              <a:spcBef>
                <a:spcPct val="50000"/>
              </a:spcBef>
              <a:spcAft>
                <a:spcPct val="0"/>
              </a:spcAft>
              <a:buClrTx/>
              <a:buSzPct val="85000"/>
              <a:buNone/>
            </a:pPr>
            <a:r>
              <a:rPr kumimoji="1" lang="en-US" altLang="zh-CN" sz="1400" b="1" dirty="0">
                <a:solidFill>
                  <a:srgbClr val="DB7F47"/>
                </a:solidFill>
                <a:latin typeface="Arial" charset="0"/>
                <a:ea typeface="华文细黑" charset="0"/>
                <a:cs typeface="华文细黑" charset="0"/>
              </a:rPr>
              <a:t>	</a:t>
            </a:r>
            <a:r>
              <a:rPr kumimoji="1" lang="zh-CN" altLang="en-US" sz="1400" b="1" dirty="0" smtClean="0">
                <a:solidFill>
                  <a:srgbClr val="DB7F47"/>
                </a:solidFill>
                <a:latin typeface="Arial" charset="0"/>
                <a:ea typeface="华文细黑" charset="0"/>
                <a:cs typeface="华文细黑" charset="0"/>
              </a:rPr>
              <a:t> </a:t>
            </a:r>
            <a:r>
              <a:rPr kumimoji="1" lang="zh-CN" altLang="zh-CN" sz="1400" b="1" dirty="0" smtClean="0">
                <a:solidFill>
                  <a:srgbClr val="DB7F47"/>
                </a:solidFill>
                <a:latin typeface="Arial" charset="0"/>
                <a:ea typeface="华文细黑" charset="0"/>
                <a:cs typeface="华文细黑" charset="0"/>
              </a:rPr>
              <a:t>&lt;</a:t>
            </a:r>
            <a:r>
              <a:rPr kumimoji="1" lang="en-US" altLang="zh-CN" sz="1400" b="1" dirty="0" err="1" smtClean="0">
                <a:solidFill>
                  <a:srgbClr val="DB7F47"/>
                </a:solidFill>
                <a:latin typeface="Arial" charset="0"/>
                <a:ea typeface="华文细黑" charset="0"/>
                <a:cs typeface="华文细黑" charset="0"/>
              </a:rPr>
              <a:t>thead</a:t>
            </a:r>
            <a:r>
              <a:rPr kumimoji="1" lang="en-US" altLang="zh-CN" sz="1400" b="1" dirty="0" smtClean="0">
                <a:solidFill>
                  <a:srgbClr val="DB7F47"/>
                </a:solidFill>
                <a:latin typeface="Arial" charset="0"/>
                <a:ea typeface="华文细黑" charset="0"/>
                <a:cs typeface="华文细黑" charset="0"/>
              </a:rPr>
              <a:t>&gt;</a:t>
            </a:r>
          </a:p>
          <a:p>
            <a:pPr marL="889000" indent="0" defTabSz="1066800" eaLnBrk="0" fontAlgn="base" hangingPunct="0">
              <a:spcBef>
                <a:spcPct val="50000"/>
              </a:spcBef>
              <a:spcAft>
                <a:spcPct val="0"/>
              </a:spcAft>
              <a:buClrTx/>
              <a:buSzPct val="85000"/>
              <a:buNone/>
            </a:pPr>
            <a:r>
              <a:rPr kumimoji="1" lang="en-US" altLang="zh-CN" sz="1400" b="1" dirty="0" smtClean="0">
                <a:solidFill>
                  <a:srgbClr val="DB7F47"/>
                </a:solidFill>
                <a:latin typeface="Arial" charset="0"/>
                <a:ea typeface="华文细黑" charset="0"/>
                <a:cs typeface="华文细黑" charset="0"/>
              </a:rPr>
              <a:t> 	     </a:t>
            </a:r>
            <a:r>
              <a:rPr kumimoji="1" lang="en-US" altLang="zh-CN" sz="1400" dirty="0" smtClean="0">
                <a:solidFill>
                  <a:srgbClr val="DB7F47"/>
                </a:solidFill>
                <a:latin typeface="Arial" charset="0"/>
                <a:ea typeface="华文细黑" charset="0"/>
                <a:cs typeface="华文细黑" charset="0"/>
              </a:rPr>
              <a:t>&lt;</a:t>
            </a:r>
            <a:r>
              <a:rPr kumimoji="1" lang="en-US" altLang="zh-CN" sz="1400" dirty="0" err="1">
                <a:solidFill>
                  <a:srgbClr val="DB7F47"/>
                </a:solidFill>
                <a:latin typeface="Arial" charset="0"/>
                <a:ea typeface="华文细黑" charset="0"/>
                <a:cs typeface="华文细黑" charset="0"/>
              </a:rPr>
              <a:t>tr</a:t>
            </a:r>
            <a:r>
              <a:rPr kumimoji="1" lang="en-US" altLang="zh-CN" sz="1400" dirty="0">
                <a:solidFill>
                  <a:srgbClr val="DB7F47"/>
                </a:solidFill>
                <a:latin typeface="Arial" charset="0"/>
                <a:ea typeface="华文细黑" charset="0"/>
                <a:cs typeface="华文细黑" charset="0"/>
              </a:rPr>
              <a:t>&gt;</a:t>
            </a:r>
            <a:r>
              <a:rPr kumimoji="1" lang="en-US" altLang="zh-CN" sz="1400" b="1" dirty="0">
                <a:solidFill>
                  <a:srgbClr val="DB7F47"/>
                </a:solidFill>
                <a:latin typeface="Arial" charset="0"/>
                <a:ea typeface="华文细黑" charset="0"/>
                <a:cs typeface="华文细黑" charset="0"/>
              </a:rPr>
              <a:t>&lt;</a:t>
            </a:r>
            <a:r>
              <a:rPr kumimoji="1" lang="en-US" altLang="zh-CN" sz="1400" b="1" dirty="0" err="1">
                <a:solidFill>
                  <a:srgbClr val="DB7F47"/>
                </a:solidFill>
                <a:latin typeface="Arial" charset="0"/>
                <a:ea typeface="华文细黑" charset="0"/>
                <a:cs typeface="华文细黑" charset="0"/>
              </a:rPr>
              <a:t>th</a:t>
            </a:r>
            <a:r>
              <a:rPr kumimoji="1" lang="en-US" altLang="zh-CN" sz="1400" b="1" dirty="0">
                <a:solidFill>
                  <a:srgbClr val="DB7F47"/>
                </a:solidFill>
                <a:latin typeface="Arial" charset="0"/>
                <a:ea typeface="华文细黑" charset="0"/>
                <a:cs typeface="华文细黑" charset="0"/>
              </a:rPr>
              <a:t>&gt;</a:t>
            </a:r>
            <a:r>
              <a:rPr kumimoji="1" lang="zh-CN" altLang="en-US" sz="1400" dirty="0">
                <a:solidFill>
                  <a:srgbClr val="DB7F47"/>
                </a:solidFill>
                <a:latin typeface="Arial" charset="0"/>
                <a:ea typeface="华文细黑" charset="0"/>
                <a:cs typeface="华文细黑" charset="0"/>
              </a:rPr>
              <a:t>姓名</a:t>
            </a:r>
            <a:r>
              <a:rPr kumimoji="1" lang="en-US" altLang="zh-CN" sz="1400" b="1" dirty="0">
                <a:solidFill>
                  <a:srgbClr val="DB7F47"/>
                </a:solidFill>
                <a:latin typeface="Arial" charset="0"/>
                <a:ea typeface="华文细黑" charset="0"/>
                <a:cs typeface="华文细黑" charset="0"/>
              </a:rPr>
              <a:t>&lt;/</a:t>
            </a:r>
            <a:r>
              <a:rPr kumimoji="1" lang="en-US" altLang="zh-CN" sz="1400" b="1" dirty="0" err="1">
                <a:solidFill>
                  <a:srgbClr val="DB7F47"/>
                </a:solidFill>
                <a:latin typeface="Arial" charset="0"/>
                <a:ea typeface="华文细黑" charset="0"/>
                <a:cs typeface="华文细黑" charset="0"/>
              </a:rPr>
              <a:t>th</a:t>
            </a:r>
            <a:r>
              <a:rPr kumimoji="1" lang="en-US" altLang="zh-CN" sz="1400" b="1" dirty="0">
                <a:solidFill>
                  <a:srgbClr val="DB7F47"/>
                </a:solidFill>
                <a:latin typeface="Arial" charset="0"/>
                <a:ea typeface="华文细黑" charset="0"/>
                <a:cs typeface="华文细黑" charset="0"/>
              </a:rPr>
              <a:t>&gt;</a:t>
            </a:r>
            <a:r>
              <a:rPr kumimoji="1" lang="en-US" altLang="zh-CN" sz="1400" dirty="0">
                <a:solidFill>
                  <a:srgbClr val="DB7F47"/>
                </a:solidFill>
                <a:latin typeface="Arial" charset="0"/>
                <a:ea typeface="华文细黑" charset="0"/>
                <a:cs typeface="华文细黑" charset="0"/>
              </a:rPr>
              <a:t> &lt;</a:t>
            </a:r>
            <a:r>
              <a:rPr kumimoji="1" lang="en-US" altLang="zh-CN" sz="1400" dirty="0" err="1">
                <a:solidFill>
                  <a:srgbClr val="DB7F47"/>
                </a:solidFill>
                <a:latin typeface="Arial" charset="0"/>
                <a:ea typeface="华文细黑" charset="0"/>
                <a:cs typeface="华文细黑" charset="0"/>
              </a:rPr>
              <a:t>th</a:t>
            </a:r>
            <a:r>
              <a:rPr kumimoji="1" lang="en-US" altLang="zh-CN" sz="1400" dirty="0">
                <a:solidFill>
                  <a:srgbClr val="DB7F47"/>
                </a:solidFill>
                <a:latin typeface="Arial" charset="0"/>
                <a:ea typeface="华文细黑" charset="0"/>
                <a:cs typeface="华文细黑" charset="0"/>
              </a:rPr>
              <a:t>&gt;</a:t>
            </a:r>
            <a:r>
              <a:rPr kumimoji="1" lang="zh-CN" altLang="en-US" sz="1400" dirty="0">
                <a:solidFill>
                  <a:srgbClr val="DB7F47"/>
                </a:solidFill>
                <a:latin typeface="Arial" charset="0"/>
                <a:ea typeface="华文细黑" charset="0"/>
                <a:cs typeface="华文细黑" charset="0"/>
              </a:rPr>
              <a:t>语文</a:t>
            </a:r>
            <a:r>
              <a:rPr kumimoji="1" lang="en-US" altLang="zh-CN" sz="1400" dirty="0">
                <a:solidFill>
                  <a:srgbClr val="DB7F47"/>
                </a:solidFill>
                <a:latin typeface="Arial" charset="0"/>
                <a:ea typeface="华文细黑" charset="0"/>
                <a:cs typeface="华文细黑" charset="0"/>
              </a:rPr>
              <a:t>&lt;/</a:t>
            </a:r>
            <a:r>
              <a:rPr kumimoji="1" lang="en-US" altLang="zh-CN" sz="1400" dirty="0" err="1">
                <a:solidFill>
                  <a:srgbClr val="DB7F47"/>
                </a:solidFill>
                <a:latin typeface="Arial" charset="0"/>
                <a:ea typeface="华文细黑" charset="0"/>
                <a:cs typeface="华文细黑" charset="0"/>
              </a:rPr>
              <a:t>th</a:t>
            </a:r>
            <a:r>
              <a:rPr kumimoji="1" lang="en-US" altLang="zh-CN" sz="1400" dirty="0">
                <a:solidFill>
                  <a:srgbClr val="DB7F47"/>
                </a:solidFill>
                <a:latin typeface="Arial" charset="0"/>
                <a:ea typeface="华文细黑" charset="0"/>
                <a:cs typeface="华文细黑" charset="0"/>
              </a:rPr>
              <a:t>&gt;&lt;/</a:t>
            </a:r>
            <a:r>
              <a:rPr kumimoji="1" lang="en-US" altLang="zh-CN" sz="1400" dirty="0" err="1">
                <a:solidFill>
                  <a:srgbClr val="DB7F47"/>
                </a:solidFill>
                <a:latin typeface="Arial" charset="0"/>
                <a:ea typeface="华文细黑" charset="0"/>
                <a:cs typeface="华文细黑" charset="0"/>
              </a:rPr>
              <a:t>tr</a:t>
            </a:r>
            <a:r>
              <a:rPr kumimoji="1" lang="en-US" altLang="zh-CN" sz="1400" dirty="0">
                <a:solidFill>
                  <a:srgbClr val="DB7F47"/>
                </a:solidFill>
                <a:latin typeface="Arial" charset="0"/>
                <a:ea typeface="华文细黑" charset="0"/>
                <a:cs typeface="华文细黑" charset="0"/>
              </a:rPr>
              <a:t>&gt; </a:t>
            </a:r>
            <a:endParaRPr kumimoji="1" lang="en-US" altLang="zh-CN" sz="1400" b="1" dirty="0" smtClean="0">
              <a:solidFill>
                <a:srgbClr val="DB7F47"/>
              </a:solidFill>
              <a:latin typeface="Arial" charset="0"/>
              <a:ea typeface="华文细黑" charset="0"/>
              <a:cs typeface="华文细黑" charset="0"/>
            </a:endParaRPr>
          </a:p>
          <a:p>
            <a:pPr marL="889000" lvl="0" indent="0" defTabSz="1066800" eaLnBrk="0" fontAlgn="base" hangingPunct="0">
              <a:spcBef>
                <a:spcPct val="50000"/>
              </a:spcBef>
              <a:spcAft>
                <a:spcPct val="0"/>
              </a:spcAft>
              <a:buClrTx/>
              <a:buSzPct val="85000"/>
              <a:buNone/>
            </a:pPr>
            <a:r>
              <a:rPr kumimoji="1" lang="en-US" altLang="zh-CN" sz="1400" b="1" dirty="0" smtClean="0">
                <a:solidFill>
                  <a:srgbClr val="DB7F47"/>
                </a:solidFill>
                <a:latin typeface="Arial" charset="0"/>
                <a:ea typeface="华文细黑" charset="0"/>
                <a:cs typeface="华文细黑" charset="0"/>
              </a:rPr>
              <a:t>     &lt;/</a:t>
            </a:r>
            <a:r>
              <a:rPr kumimoji="1" lang="en-US" altLang="zh-CN" sz="1400" b="1" dirty="0" err="1" smtClean="0">
                <a:solidFill>
                  <a:srgbClr val="DB7F47"/>
                </a:solidFill>
                <a:latin typeface="Arial" charset="0"/>
                <a:ea typeface="华文细黑" charset="0"/>
                <a:cs typeface="华文细黑" charset="0"/>
              </a:rPr>
              <a:t>tead</a:t>
            </a:r>
            <a:r>
              <a:rPr kumimoji="1" lang="en-US" altLang="zh-CN" sz="1400" b="1" dirty="0" smtClean="0">
                <a:solidFill>
                  <a:srgbClr val="DB7F47"/>
                </a:solidFill>
                <a:latin typeface="Arial" charset="0"/>
                <a:ea typeface="华文细黑" charset="0"/>
                <a:cs typeface="华文细黑" charset="0"/>
              </a:rPr>
              <a:t>&gt;</a:t>
            </a:r>
            <a:r>
              <a:rPr kumimoji="1" lang="en-US" altLang="zh-CN" sz="1400" dirty="0">
                <a:solidFill>
                  <a:srgbClr val="DB7F47"/>
                </a:solidFill>
                <a:latin typeface="Arial" charset="0"/>
                <a:ea typeface="华文细黑" charset="0"/>
                <a:cs typeface="华文细黑" charset="0"/>
              </a:rPr>
              <a:t>	</a:t>
            </a:r>
            <a:endParaRPr kumimoji="1" lang="en-US" altLang="zh-CN" sz="1400" dirty="0" smtClean="0">
              <a:solidFill>
                <a:srgbClr val="DB7F47"/>
              </a:solidFill>
              <a:latin typeface="Arial" charset="0"/>
              <a:ea typeface="华文细黑" charset="0"/>
              <a:cs typeface="华文细黑" charset="0"/>
            </a:endParaRPr>
          </a:p>
          <a:p>
            <a:pPr marL="889000" lvl="0" indent="0" defTabSz="1066800" eaLnBrk="0" fontAlgn="base" hangingPunct="0">
              <a:spcBef>
                <a:spcPct val="50000"/>
              </a:spcBef>
              <a:spcAft>
                <a:spcPct val="0"/>
              </a:spcAft>
              <a:buClrTx/>
              <a:buSzPct val="85000"/>
              <a:buNone/>
            </a:pPr>
            <a:r>
              <a:rPr kumimoji="1" lang="en-US" altLang="zh-CN" sz="1400" b="1" dirty="0">
                <a:solidFill>
                  <a:srgbClr val="DB7F47"/>
                </a:solidFill>
                <a:latin typeface="Arial" charset="0"/>
                <a:ea typeface="华文细黑" charset="0"/>
                <a:cs typeface="华文细黑" charset="0"/>
              </a:rPr>
              <a:t>	 </a:t>
            </a:r>
            <a:r>
              <a:rPr kumimoji="1" lang="en-US" altLang="zh-CN" sz="1400" b="1" dirty="0" smtClean="0">
                <a:solidFill>
                  <a:srgbClr val="DB7F47"/>
                </a:solidFill>
                <a:latin typeface="Arial" charset="0"/>
                <a:ea typeface="华文细黑" charset="0"/>
                <a:cs typeface="华文细黑" charset="0"/>
              </a:rPr>
              <a:t>&lt;</a:t>
            </a:r>
            <a:r>
              <a:rPr kumimoji="1" lang="en-US" altLang="zh-CN" sz="1400" b="1" dirty="0" err="1" smtClean="0">
                <a:solidFill>
                  <a:srgbClr val="DB7F47"/>
                </a:solidFill>
                <a:latin typeface="Arial" charset="0"/>
                <a:ea typeface="华文细黑" charset="0"/>
                <a:cs typeface="华文细黑" charset="0"/>
              </a:rPr>
              <a:t>tbody</a:t>
            </a:r>
            <a:r>
              <a:rPr kumimoji="1" lang="en-US" altLang="zh-CN" sz="1400" b="1" dirty="0" smtClean="0">
                <a:solidFill>
                  <a:srgbClr val="DB7F47"/>
                </a:solidFill>
                <a:latin typeface="Arial" charset="0"/>
                <a:ea typeface="华文细黑" charset="0"/>
                <a:cs typeface="华文细黑" charset="0"/>
              </a:rPr>
              <a:t>&gt;</a:t>
            </a:r>
            <a:endParaRPr kumimoji="1" lang="en-US" altLang="zh-CN" sz="1400" b="1" dirty="0">
              <a:solidFill>
                <a:srgbClr val="DB7F47"/>
              </a:solidFill>
              <a:latin typeface="Arial" charset="0"/>
              <a:ea typeface="华文细黑" charset="0"/>
              <a:cs typeface="华文细黑" charset="0"/>
            </a:endParaRPr>
          </a:p>
          <a:p>
            <a:pPr marL="889000" lvl="0" indent="0" defTabSz="1066800" eaLnBrk="0" fontAlgn="base" hangingPunct="0">
              <a:spcBef>
                <a:spcPct val="50000"/>
              </a:spcBef>
              <a:spcAft>
                <a:spcPct val="0"/>
              </a:spcAft>
              <a:buClrTx/>
              <a:buSzPct val="85000"/>
              <a:buNone/>
            </a:pPr>
            <a:r>
              <a:rPr kumimoji="1" lang="en-US" altLang="zh-CN" sz="1400" b="1" dirty="0">
                <a:solidFill>
                  <a:srgbClr val="DB7F47"/>
                </a:solidFill>
                <a:latin typeface="Arial" charset="0"/>
                <a:ea typeface="华文细黑" charset="0"/>
                <a:cs typeface="华文细黑" charset="0"/>
              </a:rPr>
              <a:t> 	     &lt;</a:t>
            </a:r>
            <a:r>
              <a:rPr kumimoji="1" lang="en-US" altLang="zh-CN" sz="1400" b="1" dirty="0" err="1">
                <a:solidFill>
                  <a:srgbClr val="DB7F47"/>
                </a:solidFill>
                <a:latin typeface="Arial" charset="0"/>
                <a:ea typeface="华文细黑" charset="0"/>
                <a:cs typeface="华文细黑" charset="0"/>
              </a:rPr>
              <a:t>tr</a:t>
            </a:r>
            <a:r>
              <a:rPr kumimoji="1" lang="en-US" altLang="zh-CN" sz="1400" b="1" dirty="0">
                <a:solidFill>
                  <a:srgbClr val="DB7F47"/>
                </a:solidFill>
                <a:latin typeface="Arial" charset="0"/>
                <a:ea typeface="华文细黑" charset="0"/>
                <a:cs typeface="华文细黑" charset="0"/>
              </a:rPr>
              <a:t>&gt;</a:t>
            </a:r>
            <a:r>
              <a:rPr kumimoji="1" lang="en-US" altLang="zh-CN" sz="1400" dirty="0">
                <a:solidFill>
                  <a:srgbClr val="DB7F47"/>
                </a:solidFill>
                <a:latin typeface="Arial" charset="0"/>
                <a:ea typeface="华文细黑" charset="0"/>
                <a:cs typeface="华文细黑" charset="0"/>
              </a:rPr>
              <a:t>&lt;td&gt;</a:t>
            </a:r>
            <a:r>
              <a:rPr kumimoji="1" lang="zh-CN" altLang="en-US" sz="1400" dirty="0">
                <a:solidFill>
                  <a:srgbClr val="DB7F47"/>
                </a:solidFill>
                <a:latin typeface="Arial" charset="0"/>
                <a:ea typeface="华文细黑" charset="0"/>
                <a:cs typeface="华文细黑" charset="0"/>
              </a:rPr>
              <a:t>张三</a:t>
            </a:r>
            <a:r>
              <a:rPr kumimoji="1" lang="en-US" altLang="zh-CN" sz="1400" dirty="0">
                <a:solidFill>
                  <a:srgbClr val="DB7F47"/>
                </a:solidFill>
                <a:latin typeface="Arial" charset="0"/>
                <a:ea typeface="华文细黑" charset="0"/>
                <a:cs typeface="华文细黑" charset="0"/>
              </a:rPr>
              <a:t>&lt;/td&gt; &lt;td&gt;88&lt;/td&gt;</a:t>
            </a:r>
            <a:r>
              <a:rPr kumimoji="1" lang="en-US" altLang="zh-CN" sz="1400" b="1" dirty="0">
                <a:solidFill>
                  <a:srgbClr val="DB7F47"/>
                </a:solidFill>
                <a:latin typeface="Arial" charset="0"/>
                <a:ea typeface="华文细黑" charset="0"/>
                <a:cs typeface="华文细黑" charset="0"/>
              </a:rPr>
              <a:t>&lt;/</a:t>
            </a:r>
            <a:r>
              <a:rPr kumimoji="1" lang="en-US" altLang="zh-CN" sz="1400" b="1" dirty="0" err="1">
                <a:solidFill>
                  <a:srgbClr val="DB7F47"/>
                </a:solidFill>
                <a:latin typeface="Arial" charset="0"/>
                <a:ea typeface="华文细黑" charset="0"/>
                <a:cs typeface="华文细黑" charset="0"/>
              </a:rPr>
              <a:t>tr</a:t>
            </a:r>
            <a:r>
              <a:rPr kumimoji="1" lang="en-US" altLang="zh-CN" sz="1400" b="1" dirty="0">
                <a:solidFill>
                  <a:srgbClr val="DB7F47"/>
                </a:solidFill>
                <a:latin typeface="Arial" charset="0"/>
                <a:ea typeface="华文细黑" charset="0"/>
                <a:cs typeface="华文细黑" charset="0"/>
              </a:rPr>
              <a:t>&gt; </a:t>
            </a:r>
          </a:p>
          <a:p>
            <a:pPr marL="889000" lvl="0" indent="0" defTabSz="1066800" eaLnBrk="0" fontAlgn="base" hangingPunct="0">
              <a:spcBef>
                <a:spcPct val="50000"/>
              </a:spcBef>
              <a:spcAft>
                <a:spcPct val="0"/>
              </a:spcAft>
              <a:buClrTx/>
              <a:buSzPct val="85000"/>
              <a:buNone/>
            </a:pPr>
            <a:r>
              <a:rPr kumimoji="1" lang="zh-CN" altLang="en-US" sz="1400" dirty="0">
                <a:solidFill>
                  <a:srgbClr val="DB7F47"/>
                </a:solidFill>
                <a:latin typeface="Arial" charset="0"/>
                <a:ea typeface="华文细黑" charset="0"/>
                <a:cs typeface="华文细黑" charset="0"/>
              </a:rPr>
              <a:t>    </a:t>
            </a:r>
            <a:r>
              <a:rPr kumimoji="1" lang="en-US" altLang="zh-CN" sz="1400" dirty="0">
                <a:solidFill>
                  <a:srgbClr val="DB7F47"/>
                </a:solidFill>
                <a:latin typeface="Arial" charset="0"/>
                <a:ea typeface="华文细黑" charset="0"/>
                <a:cs typeface="华文细黑" charset="0"/>
              </a:rPr>
              <a:t> </a:t>
            </a:r>
            <a:r>
              <a:rPr kumimoji="1" lang="en-US" altLang="zh-CN" sz="1400" dirty="0" smtClean="0">
                <a:solidFill>
                  <a:srgbClr val="DB7F47"/>
                </a:solidFill>
                <a:latin typeface="Arial" charset="0"/>
                <a:ea typeface="华文细黑" charset="0"/>
                <a:cs typeface="华文细黑" charset="0"/>
              </a:rPr>
              <a:t>     &lt;</a:t>
            </a:r>
            <a:r>
              <a:rPr kumimoji="1" lang="en-US" altLang="zh-CN" sz="1400" dirty="0" err="1">
                <a:solidFill>
                  <a:srgbClr val="DB7F47"/>
                </a:solidFill>
                <a:latin typeface="Arial" charset="0"/>
                <a:ea typeface="华文细黑" charset="0"/>
                <a:cs typeface="华文细黑" charset="0"/>
              </a:rPr>
              <a:t>tr</a:t>
            </a:r>
            <a:r>
              <a:rPr kumimoji="1" lang="en-US" altLang="zh-CN" sz="1400" dirty="0">
                <a:solidFill>
                  <a:srgbClr val="DB7F47"/>
                </a:solidFill>
                <a:latin typeface="Arial" charset="0"/>
                <a:ea typeface="华文细黑" charset="0"/>
                <a:cs typeface="华文细黑" charset="0"/>
              </a:rPr>
              <a:t>&gt;</a:t>
            </a:r>
            <a:r>
              <a:rPr kumimoji="1" lang="en-US" altLang="zh-CN" sz="1400" b="1" dirty="0">
                <a:solidFill>
                  <a:srgbClr val="DB7F47"/>
                </a:solidFill>
                <a:latin typeface="Arial" charset="0"/>
                <a:ea typeface="华文细黑" charset="0"/>
                <a:cs typeface="华文细黑" charset="0"/>
              </a:rPr>
              <a:t>&lt;td&gt;</a:t>
            </a:r>
            <a:r>
              <a:rPr kumimoji="1" lang="zh-CN" altLang="en-US" sz="1400" dirty="0">
                <a:solidFill>
                  <a:srgbClr val="DB7F47"/>
                </a:solidFill>
                <a:latin typeface="Arial" charset="0"/>
                <a:ea typeface="华文细黑" charset="0"/>
                <a:cs typeface="华文细黑" charset="0"/>
              </a:rPr>
              <a:t>李四</a:t>
            </a:r>
            <a:r>
              <a:rPr kumimoji="1" lang="en-US" altLang="zh-CN" sz="1400" b="1" dirty="0">
                <a:solidFill>
                  <a:srgbClr val="DB7F47"/>
                </a:solidFill>
                <a:latin typeface="Arial" charset="0"/>
                <a:ea typeface="华文细黑" charset="0"/>
                <a:cs typeface="华文细黑" charset="0"/>
              </a:rPr>
              <a:t>&lt;/td&gt;</a:t>
            </a:r>
            <a:r>
              <a:rPr kumimoji="1" lang="en-US" altLang="zh-CN" sz="1400" dirty="0">
                <a:solidFill>
                  <a:srgbClr val="DB7F47"/>
                </a:solidFill>
                <a:latin typeface="Arial" charset="0"/>
                <a:ea typeface="华文细黑" charset="0"/>
                <a:cs typeface="华文细黑" charset="0"/>
              </a:rPr>
              <a:t> &lt;td&gt;99&lt;/td&gt;&lt;/</a:t>
            </a:r>
            <a:r>
              <a:rPr kumimoji="1" lang="en-US" altLang="zh-CN" sz="1400" dirty="0" err="1">
                <a:solidFill>
                  <a:srgbClr val="DB7F47"/>
                </a:solidFill>
                <a:latin typeface="Arial" charset="0"/>
                <a:ea typeface="华文细黑" charset="0"/>
                <a:cs typeface="华文细黑" charset="0"/>
              </a:rPr>
              <a:t>tr</a:t>
            </a:r>
            <a:r>
              <a:rPr kumimoji="1" lang="en-US" altLang="zh-CN" sz="1400" dirty="0">
                <a:solidFill>
                  <a:srgbClr val="DB7F47"/>
                </a:solidFill>
                <a:latin typeface="Arial" charset="0"/>
                <a:ea typeface="华文细黑" charset="0"/>
                <a:cs typeface="华文细黑" charset="0"/>
              </a:rPr>
              <a:t>&gt; </a:t>
            </a:r>
          </a:p>
          <a:p>
            <a:pPr marL="889000" lvl="0" indent="0" defTabSz="1066800" eaLnBrk="0" fontAlgn="base" hangingPunct="0">
              <a:spcBef>
                <a:spcPct val="50000"/>
              </a:spcBef>
              <a:spcAft>
                <a:spcPct val="0"/>
              </a:spcAft>
              <a:buClrTx/>
              <a:buSzPct val="85000"/>
              <a:buNone/>
            </a:pPr>
            <a:r>
              <a:rPr kumimoji="1" lang="en-US" altLang="zh-CN" sz="1400" b="1" dirty="0" smtClean="0">
                <a:solidFill>
                  <a:srgbClr val="DB7F47"/>
                </a:solidFill>
                <a:latin typeface="Arial" charset="0"/>
                <a:ea typeface="华文细黑" charset="0"/>
                <a:cs typeface="华文细黑" charset="0"/>
              </a:rPr>
              <a:t>     </a:t>
            </a:r>
            <a:r>
              <a:rPr kumimoji="1" lang="en-US" altLang="zh-CN" sz="1400" b="1" dirty="0">
                <a:solidFill>
                  <a:srgbClr val="DB7F47"/>
                </a:solidFill>
                <a:latin typeface="Arial" charset="0"/>
                <a:ea typeface="华文细黑" charset="0"/>
                <a:cs typeface="华文细黑" charset="0"/>
              </a:rPr>
              <a:t>&lt;</a:t>
            </a:r>
            <a:r>
              <a:rPr kumimoji="1" lang="en-US" altLang="zh-CN" sz="1400" b="1" dirty="0" smtClean="0">
                <a:solidFill>
                  <a:srgbClr val="DB7F47"/>
                </a:solidFill>
                <a:latin typeface="Arial" charset="0"/>
                <a:ea typeface="华文细黑" charset="0"/>
                <a:cs typeface="华文细黑" charset="0"/>
              </a:rPr>
              <a:t>/</a:t>
            </a:r>
            <a:r>
              <a:rPr kumimoji="1" lang="en-US" altLang="zh-CN" sz="1400" b="1" dirty="0" err="1" smtClean="0">
                <a:solidFill>
                  <a:srgbClr val="DB7F47"/>
                </a:solidFill>
                <a:latin typeface="Arial" charset="0"/>
                <a:ea typeface="华文细黑" charset="0"/>
                <a:cs typeface="华文细黑" charset="0"/>
              </a:rPr>
              <a:t>tobdy</a:t>
            </a:r>
            <a:r>
              <a:rPr kumimoji="1" lang="en-US" altLang="zh-CN" sz="1400" b="1" dirty="0" smtClean="0">
                <a:solidFill>
                  <a:srgbClr val="DB7F47"/>
                </a:solidFill>
                <a:latin typeface="Arial" charset="0"/>
                <a:ea typeface="华文细黑" charset="0"/>
                <a:cs typeface="华文细黑" charset="0"/>
              </a:rPr>
              <a:t>&gt;</a:t>
            </a:r>
            <a:r>
              <a:rPr kumimoji="1" lang="en-US" altLang="zh-CN" sz="1400" dirty="0">
                <a:solidFill>
                  <a:srgbClr val="DB7F47"/>
                </a:solidFill>
                <a:latin typeface="Arial" charset="0"/>
                <a:ea typeface="华文细黑" charset="0"/>
                <a:cs typeface="华文细黑" charset="0"/>
              </a:rPr>
              <a:t>	</a:t>
            </a:r>
          </a:p>
          <a:p>
            <a:pPr marL="889000" lvl="0" indent="0" defTabSz="1066800" eaLnBrk="0" fontAlgn="base" hangingPunct="0">
              <a:spcBef>
                <a:spcPct val="50000"/>
              </a:spcBef>
              <a:spcAft>
                <a:spcPct val="0"/>
              </a:spcAft>
              <a:buClrTx/>
              <a:buSzPct val="85000"/>
              <a:buNone/>
            </a:pPr>
            <a:r>
              <a:rPr kumimoji="1" lang="en-US" altLang="zh-CN" sz="1400" b="1" dirty="0" smtClean="0">
                <a:solidFill>
                  <a:srgbClr val="DB7F47"/>
                </a:solidFill>
                <a:latin typeface="Arial" charset="0"/>
                <a:ea typeface="华文细黑" charset="0"/>
                <a:cs typeface="华文细黑" charset="0"/>
              </a:rPr>
              <a:t>&lt;</a:t>
            </a:r>
            <a:r>
              <a:rPr kumimoji="1" lang="en-US" altLang="zh-CN" sz="1400" b="1" dirty="0">
                <a:solidFill>
                  <a:srgbClr val="DB7F47"/>
                </a:solidFill>
                <a:latin typeface="Arial" charset="0"/>
                <a:ea typeface="华文细黑" charset="0"/>
                <a:cs typeface="华文细黑" charset="0"/>
              </a:rPr>
              <a:t>/table&gt;</a:t>
            </a:r>
          </a:p>
        </p:txBody>
      </p:sp>
    </p:spTree>
    <p:extLst>
      <p:ext uri="{BB962C8B-B14F-4D97-AF65-F5344CB8AC3E}">
        <p14:creationId xmlns:p14="http://schemas.microsoft.com/office/powerpoint/2010/main" xmlns="" val="416043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200" dirty="0" smtClean="0">
                <a:solidFill>
                  <a:schemeClr val="tx1"/>
                </a:solidFill>
              </a:rPr>
              <a:t>4.5JS</a:t>
            </a:r>
            <a:r>
              <a:rPr kumimoji="1" lang="zh-CN" altLang="en-US" sz="3200" dirty="0" smtClean="0">
                <a:solidFill>
                  <a:schemeClr val="tx1"/>
                </a:solidFill>
              </a:rPr>
              <a:t>内置对象</a:t>
            </a:r>
            <a:endParaRPr kumimoji="1" lang="en-US" altLang="zh-CN" sz="3200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12648" y="1791912"/>
            <a:ext cx="8153400" cy="4495800"/>
          </a:xfrm>
        </p:spPr>
        <p:txBody>
          <a:bodyPr>
            <a:normAutofit/>
          </a:bodyPr>
          <a:lstStyle/>
          <a:p>
            <a:r>
              <a:rPr kumimoji="1" lang="zh-CN" altLang="en-US" sz="2000" dirty="0" smtClean="0">
                <a:latin typeface="+mn-ea"/>
                <a:cs typeface="宋体" charset="0"/>
              </a:rPr>
              <a:t>对象的删除：</a:t>
            </a:r>
            <a:endParaRPr kumimoji="1" lang="en-US" altLang="zh-CN" sz="2000" dirty="0" smtClean="0">
              <a:latin typeface="+mn-ea"/>
              <a:cs typeface="宋体" charset="0"/>
            </a:endParaRPr>
          </a:p>
          <a:p>
            <a:pPr lvl="1"/>
            <a:r>
              <a:rPr kumimoji="1" lang="zh-CN" altLang="en-US" sz="1700" dirty="0" smtClean="0">
                <a:latin typeface="+mn-ea"/>
                <a:cs typeface="宋体" charset="0"/>
              </a:rPr>
              <a:t>在</a:t>
            </a:r>
            <a:r>
              <a:rPr kumimoji="1" lang="en-US" altLang="zh-CN" sz="1700" dirty="0" err="1" smtClean="0">
                <a:latin typeface="+mn-ea"/>
                <a:cs typeface="宋体" charset="0"/>
              </a:rPr>
              <a:t>js</a:t>
            </a:r>
            <a:r>
              <a:rPr kumimoji="1" lang="zh-CN" altLang="en-US" sz="1700" dirty="0" smtClean="0">
                <a:latin typeface="+mn-ea"/>
                <a:cs typeface="宋体" charset="0"/>
              </a:rPr>
              <a:t>中，由于它的垃圾自动回收机制，不必专门写一句话来销毁对象，当该对象没有被引用时，则</a:t>
            </a:r>
            <a:r>
              <a:rPr kumimoji="1" lang="en-US" altLang="zh-CN" sz="1700" dirty="0" err="1" smtClean="0">
                <a:latin typeface="+mn-ea"/>
                <a:cs typeface="宋体" charset="0"/>
              </a:rPr>
              <a:t>js</a:t>
            </a:r>
            <a:r>
              <a:rPr kumimoji="1" lang="zh-CN" altLang="en-US" sz="1700" dirty="0" smtClean="0">
                <a:latin typeface="+mn-ea"/>
                <a:cs typeface="宋体" charset="0"/>
              </a:rPr>
              <a:t>会自动销毁该对象；当然，把该对象的引用置为</a:t>
            </a:r>
            <a:r>
              <a:rPr kumimoji="1" lang="en-US" altLang="zh-CN" sz="1700" dirty="0" smtClean="0">
                <a:latin typeface="+mn-ea"/>
                <a:cs typeface="宋体" charset="0"/>
              </a:rPr>
              <a:t>null</a:t>
            </a:r>
            <a:r>
              <a:rPr kumimoji="1" lang="zh-CN" altLang="en-US" sz="1700" dirty="0" smtClean="0">
                <a:latin typeface="+mn-ea"/>
                <a:cs typeface="宋体" charset="0"/>
              </a:rPr>
              <a:t>也可以销毁对象。</a:t>
            </a:r>
            <a:endParaRPr kumimoji="1" lang="en-US" altLang="zh-CN" sz="1700" dirty="0" smtClean="0">
              <a:latin typeface="+mn-ea"/>
              <a:cs typeface="宋体" charset="0"/>
            </a:endParaRPr>
          </a:p>
          <a:p>
            <a:r>
              <a:rPr kumimoji="1" lang="en-US" altLang="zh-CN" sz="2000" dirty="0" smtClean="0">
                <a:latin typeface="+mn-ea"/>
                <a:cs typeface="宋体" charset="0"/>
              </a:rPr>
              <a:t>Array</a:t>
            </a:r>
            <a:r>
              <a:rPr kumimoji="1" lang="zh-CN" altLang="en-US" sz="2000" dirty="0" smtClean="0">
                <a:latin typeface="+mn-ea"/>
                <a:cs typeface="宋体" charset="0"/>
              </a:rPr>
              <a:t>数组对象：</a:t>
            </a:r>
            <a:endParaRPr kumimoji="1" lang="en-US" altLang="zh-CN" sz="2000" dirty="0" smtClean="0">
              <a:latin typeface="+mn-ea"/>
              <a:cs typeface="宋体" charset="0"/>
            </a:endParaRPr>
          </a:p>
          <a:p>
            <a:pPr lvl="1"/>
            <a:r>
              <a:rPr kumimoji="1" lang="zh-CN" altLang="en-US" sz="1700" dirty="0" smtClean="0">
                <a:latin typeface="+mn-ea"/>
                <a:cs typeface="宋体" charset="0"/>
              </a:rPr>
              <a:t>数组是一个变量的集合，可通过下标来实现对某个具体元素的索引</a:t>
            </a:r>
            <a:r>
              <a:rPr kumimoji="1" lang="zh-CN" altLang="zh-CN" sz="1700" dirty="0" smtClean="0">
                <a:latin typeface="+mn-ea"/>
                <a:cs typeface="宋体" charset="0"/>
              </a:rPr>
              <a:t>，</a:t>
            </a:r>
            <a:r>
              <a:rPr kumimoji="1" lang="zh-CN" altLang="en-US" sz="1700" dirty="0" smtClean="0">
                <a:latin typeface="+mn-ea"/>
                <a:cs typeface="宋体" charset="0"/>
              </a:rPr>
              <a:t>下标从</a:t>
            </a:r>
            <a:r>
              <a:rPr kumimoji="1" lang="en-US" altLang="zh-CN" sz="1700" dirty="0" smtClean="0">
                <a:latin typeface="+mn-ea"/>
                <a:cs typeface="宋体" charset="0"/>
              </a:rPr>
              <a:t>0</a:t>
            </a:r>
            <a:r>
              <a:rPr kumimoji="1" lang="zh-CN" altLang="en-US" sz="1700" dirty="0" smtClean="0">
                <a:latin typeface="+mn-ea"/>
                <a:cs typeface="宋体" charset="0"/>
              </a:rPr>
              <a:t>开始计数</a:t>
            </a:r>
            <a:endParaRPr kumimoji="1" lang="en-US" altLang="zh-CN" sz="1700" dirty="0" smtClean="0">
              <a:latin typeface="+mn-ea"/>
              <a:cs typeface="宋体" charset="0"/>
            </a:endParaRPr>
          </a:p>
          <a:p>
            <a:pPr lvl="1"/>
            <a:r>
              <a:rPr kumimoji="1" lang="en-US" altLang="zh-CN" sz="1700" dirty="0" err="1" smtClean="0">
                <a:latin typeface="+mn-ea"/>
                <a:cs typeface="宋体" charset="0"/>
              </a:rPr>
              <a:t>js</a:t>
            </a:r>
            <a:r>
              <a:rPr kumimoji="1" lang="zh-CN" altLang="en-US" sz="1700" dirty="0" smtClean="0">
                <a:latin typeface="+mn-ea"/>
                <a:cs typeface="宋体" charset="0"/>
              </a:rPr>
              <a:t>中数组的长度不定，随着赋值的变换而动态变换</a:t>
            </a:r>
            <a:endParaRPr kumimoji="1" lang="en-US" altLang="zh-CN" sz="1700" dirty="0" smtClean="0">
              <a:latin typeface="+mn-ea"/>
              <a:cs typeface="宋体" charset="0"/>
            </a:endParaRPr>
          </a:p>
          <a:p>
            <a:pPr lvl="1"/>
            <a:r>
              <a:rPr kumimoji="1" lang="zh-CN" altLang="en-US" sz="1700" dirty="0" smtClean="0">
                <a:latin typeface="+mn-ea"/>
                <a:cs typeface="宋体" charset="0"/>
              </a:rPr>
              <a:t>创建长度为</a:t>
            </a:r>
            <a:r>
              <a:rPr kumimoji="1" lang="en-US" altLang="zh-CN" sz="1700" dirty="0" smtClean="0">
                <a:latin typeface="+mn-ea"/>
                <a:cs typeface="宋体" charset="0"/>
              </a:rPr>
              <a:t>0</a:t>
            </a:r>
            <a:r>
              <a:rPr kumimoji="1" lang="zh-CN" altLang="en-US" sz="1700" dirty="0" smtClean="0">
                <a:latin typeface="+mn-ea"/>
                <a:cs typeface="宋体" charset="0"/>
              </a:rPr>
              <a:t>的数组</a:t>
            </a:r>
            <a:endParaRPr kumimoji="1" lang="en-US" altLang="zh-CN" sz="1700" dirty="0" smtClean="0">
              <a:latin typeface="+mn-ea"/>
              <a:cs typeface="宋体" charset="0"/>
            </a:endParaRPr>
          </a:p>
          <a:p>
            <a:pPr lvl="1"/>
            <a:r>
              <a:rPr kumimoji="1" lang="zh-CN" altLang="en-US" sz="1700" dirty="0" smtClean="0">
                <a:latin typeface="+mn-ea"/>
                <a:cs typeface="宋体" charset="0"/>
              </a:rPr>
              <a:t>创建长度为</a:t>
            </a:r>
            <a:r>
              <a:rPr kumimoji="1" lang="en-US" altLang="zh-CN" sz="1700" dirty="0" smtClean="0">
                <a:latin typeface="+mn-ea"/>
                <a:cs typeface="宋体" charset="0"/>
              </a:rPr>
              <a:t>5</a:t>
            </a:r>
            <a:r>
              <a:rPr kumimoji="1" lang="zh-CN" altLang="en-US" sz="1700" dirty="0" smtClean="0">
                <a:latin typeface="+mn-ea"/>
                <a:cs typeface="宋体" charset="0"/>
              </a:rPr>
              <a:t>的数组</a:t>
            </a:r>
            <a:endParaRPr kumimoji="1" lang="en-US" altLang="zh-CN" sz="1700" dirty="0" smtClean="0">
              <a:latin typeface="+mn-ea"/>
              <a:cs typeface="宋体" charset="0"/>
            </a:endParaRPr>
          </a:p>
          <a:p>
            <a:pPr lvl="1"/>
            <a:r>
              <a:rPr kumimoji="1" lang="zh-CN" altLang="en-US" sz="1700" dirty="0" smtClean="0">
                <a:latin typeface="+mn-ea"/>
                <a:cs typeface="宋体" charset="0"/>
              </a:rPr>
              <a:t>创建一个长度为</a:t>
            </a:r>
            <a:r>
              <a:rPr kumimoji="1" lang="en-US" altLang="zh-CN" sz="1700" dirty="0" smtClean="0">
                <a:latin typeface="+mn-ea"/>
                <a:cs typeface="宋体" charset="0"/>
              </a:rPr>
              <a:t>3</a:t>
            </a:r>
            <a:r>
              <a:rPr kumimoji="1" lang="zh-CN" altLang="en-US" sz="1700" dirty="0" smtClean="0">
                <a:latin typeface="+mn-ea"/>
                <a:cs typeface="宋体" charset="0"/>
              </a:rPr>
              <a:t>且赋初值的数组</a:t>
            </a:r>
            <a:endParaRPr kumimoji="1" lang="en-US" altLang="zh-CN" sz="1700" dirty="0" smtClean="0">
              <a:latin typeface="+mn-ea"/>
              <a:cs typeface="宋体" charset="0"/>
            </a:endParaRPr>
          </a:p>
          <a:p>
            <a:pPr lvl="1"/>
            <a:r>
              <a:rPr kumimoji="1" lang="zh-CN" altLang="en-US" sz="1700" dirty="0" smtClean="0">
                <a:latin typeface="+mn-ea"/>
                <a:cs typeface="宋体" charset="0"/>
              </a:rPr>
              <a:t>创建数组的简写（常用）</a:t>
            </a:r>
            <a:endParaRPr kumimoji="1" lang="en-US" altLang="zh-CN" sz="1700" dirty="0" smtClean="0">
              <a:latin typeface="+mn-ea"/>
              <a:cs typeface="宋体" charset="0"/>
            </a:endParaRPr>
          </a:p>
          <a:p>
            <a:pPr lvl="1"/>
            <a:r>
              <a:rPr kumimoji="1" lang="zh-CN" altLang="en-US" sz="1700" dirty="0" smtClean="0">
                <a:latin typeface="+mn-ea"/>
                <a:cs typeface="宋体" charset="0"/>
              </a:rPr>
              <a:t>示例：</a:t>
            </a:r>
            <a:r>
              <a:rPr kumimoji="1" lang="en-US" altLang="zh-CN" sz="1700" dirty="0" smtClean="0">
                <a:latin typeface="+mn-ea"/>
                <a:cs typeface="宋体" charset="0"/>
              </a:rPr>
              <a:t>js-array-1.html</a:t>
            </a:r>
            <a:endParaRPr kumimoji="1" lang="en-US" altLang="zh-CN" sz="1700" dirty="0">
              <a:latin typeface="+mn-ea"/>
              <a:cs typeface="宋体" charset="0"/>
            </a:endParaRPr>
          </a:p>
          <a:p>
            <a:pPr lvl="1"/>
            <a:endParaRPr kumimoji="1" lang="en-US" altLang="zh-CN" sz="1700" dirty="0" smtClean="0">
              <a:latin typeface="+mn-ea"/>
              <a:cs typeface="宋体" charset="0"/>
            </a:endParaRPr>
          </a:p>
          <a:p>
            <a:pPr lvl="1"/>
            <a:endParaRPr kumimoji="1" lang="en-US" altLang="zh-CN" sz="1700" dirty="0" smtClean="0">
              <a:latin typeface="+mn-ea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63238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200" dirty="0" smtClean="0">
                <a:solidFill>
                  <a:schemeClr val="tx1"/>
                </a:solidFill>
              </a:rPr>
              <a:t>4.5JS</a:t>
            </a:r>
            <a:r>
              <a:rPr kumimoji="1" lang="zh-CN" altLang="en-US" sz="3200" dirty="0" smtClean="0">
                <a:solidFill>
                  <a:schemeClr val="tx1"/>
                </a:solidFill>
              </a:rPr>
              <a:t>内置对象</a:t>
            </a:r>
            <a:endParaRPr kumimoji="1" lang="en-US" altLang="zh-CN" sz="3200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12648" y="1791912"/>
            <a:ext cx="8153400" cy="4495800"/>
          </a:xfrm>
        </p:spPr>
        <p:txBody>
          <a:bodyPr>
            <a:normAutofit/>
          </a:bodyPr>
          <a:lstStyle/>
          <a:p>
            <a:r>
              <a:rPr kumimoji="1" lang="en-US" altLang="zh-CN" sz="2000" dirty="0" err="1" smtClean="0">
                <a:latin typeface="+mn-ea"/>
                <a:cs typeface="宋体" charset="0"/>
              </a:rPr>
              <a:t>Array</a:t>
            </a:r>
            <a:r>
              <a:rPr kumimoji="1" lang="en-US" altLang="en-US" sz="2000" dirty="0" err="1" smtClean="0">
                <a:latin typeface="+mn-ea"/>
                <a:cs typeface="宋体" charset="0"/>
              </a:rPr>
              <a:t>对象</a:t>
            </a:r>
            <a:r>
              <a:rPr kumimoji="1" lang="zh-CN" altLang="en-US" sz="2000" dirty="0" smtClean="0">
                <a:latin typeface="+mn-ea"/>
                <a:cs typeface="宋体" charset="0"/>
              </a:rPr>
              <a:t>的常用方法和属性：</a:t>
            </a:r>
            <a:endParaRPr kumimoji="1" lang="en-US" altLang="zh-CN" sz="2000" dirty="0" smtClean="0">
              <a:latin typeface="+mn-ea"/>
              <a:cs typeface="宋体" charset="0"/>
            </a:endParaRPr>
          </a:p>
          <a:p>
            <a:pPr lvl="1"/>
            <a:r>
              <a:rPr kumimoji="1" lang="en-US" altLang="zh-CN" sz="1600" dirty="0" smtClean="0">
                <a:latin typeface="+mn-ea"/>
                <a:cs typeface="宋体" charset="0"/>
              </a:rPr>
              <a:t>length</a:t>
            </a:r>
            <a:r>
              <a:rPr kumimoji="1" lang="zh-CN" altLang="en-US" sz="1600" dirty="0" smtClean="0">
                <a:latin typeface="+mn-ea"/>
                <a:cs typeface="宋体" charset="0"/>
              </a:rPr>
              <a:t>：返回数组的长度</a:t>
            </a:r>
            <a:endParaRPr kumimoji="1" lang="en-US" altLang="zh-CN" sz="1600" dirty="0" smtClean="0">
              <a:latin typeface="+mn-ea"/>
              <a:cs typeface="宋体" charset="0"/>
            </a:endParaRPr>
          </a:p>
          <a:p>
            <a:pPr lvl="1"/>
            <a:r>
              <a:rPr kumimoji="1" lang="en-US" altLang="zh-CN" sz="1600" dirty="0" err="1" smtClean="0">
                <a:latin typeface="+mn-ea"/>
                <a:cs typeface="宋体" charset="0"/>
              </a:rPr>
              <a:t>concat</a:t>
            </a:r>
            <a:r>
              <a:rPr kumimoji="1" lang="zh-CN" altLang="en-US" sz="1600" dirty="0" smtClean="0">
                <a:latin typeface="+mn-ea"/>
                <a:cs typeface="宋体" charset="0"/>
              </a:rPr>
              <a:t>：数组连接，由两个或更多个数组组成，返回组成后的数组</a:t>
            </a:r>
            <a:endParaRPr kumimoji="1" lang="en-US" altLang="zh-CN" sz="1600" dirty="0" smtClean="0">
              <a:latin typeface="+mn-ea"/>
              <a:cs typeface="宋体" charset="0"/>
            </a:endParaRPr>
          </a:p>
          <a:p>
            <a:pPr lvl="1"/>
            <a:r>
              <a:rPr kumimoji="1" lang="en-US" altLang="zh-CN" sz="1600" dirty="0" smtClean="0">
                <a:latin typeface="+mn-ea"/>
                <a:cs typeface="宋体" charset="0"/>
              </a:rPr>
              <a:t>join</a:t>
            </a:r>
            <a:r>
              <a:rPr kumimoji="1" lang="zh-CN" altLang="en-US" sz="1600" dirty="0" smtClean="0">
                <a:latin typeface="+mn-ea"/>
                <a:cs typeface="宋体" charset="0"/>
              </a:rPr>
              <a:t>：把数组中的每个元素以字符串的形式连接起来，返回一个字符串</a:t>
            </a:r>
            <a:endParaRPr kumimoji="1" lang="en-US" altLang="zh-CN" sz="1600" dirty="0" smtClean="0">
              <a:latin typeface="+mn-ea"/>
              <a:cs typeface="宋体" charset="0"/>
            </a:endParaRPr>
          </a:p>
          <a:p>
            <a:pPr lvl="1"/>
            <a:r>
              <a:rPr kumimoji="1" lang="en-US" altLang="zh-CN" sz="1600" dirty="0" smtClean="0">
                <a:latin typeface="+mn-ea"/>
                <a:cs typeface="宋体" charset="0"/>
              </a:rPr>
              <a:t>reverse</a:t>
            </a:r>
            <a:r>
              <a:rPr kumimoji="1" lang="zh-CN" altLang="en-US" sz="1600" dirty="0" smtClean="0">
                <a:latin typeface="+mn-ea"/>
                <a:cs typeface="宋体" charset="0"/>
              </a:rPr>
              <a:t>：把数组中的元素倒置，返回倒置后的新数组</a:t>
            </a:r>
            <a:endParaRPr kumimoji="1" lang="en-US" altLang="zh-CN" sz="1600" dirty="0" smtClean="0">
              <a:latin typeface="+mn-ea"/>
              <a:cs typeface="宋体" charset="0"/>
            </a:endParaRPr>
          </a:p>
          <a:p>
            <a:pPr lvl="1"/>
            <a:r>
              <a:rPr kumimoji="1" lang="en-US" altLang="zh-CN" sz="1600" dirty="0" smtClean="0">
                <a:latin typeface="+mn-ea"/>
                <a:cs typeface="宋体" charset="0"/>
              </a:rPr>
              <a:t>pop</a:t>
            </a:r>
            <a:r>
              <a:rPr kumimoji="1" lang="zh-CN" altLang="en-US" sz="1600" dirty="0" smtClean="0">
                <a:latin typeface="+mn-ea"/>
                <a:cs typeface="宋体" charset="0"/>
              </a:rPr>
              <a:t>：移除数组的最后一个元素并且返回该元素</a:t>
            </a:r>
            <a:endParaRPr kumimoji="1" lang="en-US" altLang="zh-CN" sz="1600" dirty="0" smtClean="0">
              <a:latin typeface="+mn-ea"/>
              <a:cs typeface="宋体" charset="0"/>
            </a:endParaRPr>
          </a:p>
          <a:p>
            <a:pPr lvl="1"/>
            <a:r>
              <a:rPr kumimoji="1" lang="en-US" altLang="zh-CN" sz="1600" dirty="0" smtClean="0">
                <a:latin typeface="+mn-ea"/>
                <a:cs typeface="宋体" charset="0"/>
              </a:rPr>
              <a:t>push</a:t>
            </a:r>
            <a:r>
              <a:rPr kumimoji="1" lang="zh-CN" altLang="en-US" sz="1600" dirty="0" smtClean="0">
                <a:latin typeface="+mn-ea"/>
                <a:cs typeface="宋体" charset="0"/>
              </a:rPr>
              <a:t>：往数组中新增一个元素并且返回数组的长度</a:t>
            </a:r>
            <a:endParaRPr kumimoji="1" lang="en-US" altLang="zh-CN" sz="1600" dirty="0" smtClean="0">
              <a:latin typeface="+mn-ea"/>
              <a:cs typeface="宋体" charset="0"/>
            </a:endParaRPr>
          </a:p>
          <a:p>
            <a:pPr lvl="1"/>
            <a:r>
              <a:rPr kumimoji="1" lang="en-US" altLang="zh-CN" sz="1600" dirty="0" smtClean="0">
                <a:latin typeface="+mn-ea"/>
                <a:cs typeface="宋体" charset="0"/>
              </a:rPr>
              <a:t>shift</a:t>
            </a:r>
            <a:r>
              <a:rPr kumimoji="1" lang="zh-CN" altLang="en-US" sz="1600" dirty="0" smtClean="0">
                <a:latin typeface="+mn-ea"/>
                <a:cs typeface="宋体" charset="0"/>
              </a:rPr>
              <a:t>：移除数组的第一个元素并且返回该元素</a:t>
            </a:r>
            <a:endParaRPr kumimoji="1" lang="en-US" altLang="zh-CN" sz="1600" dirty="0" smtClean="0">
              <a:latin typeface="+mn-ea"/>
              <a:cs typeface="宋体" charset="0"/>
            </a:endParaRPr>
          </a:p>
          <a:p>
            <a:pPr lvl="1"/>
            <a:r>
              <a:rPr kumimoji="1" lang="en-US" altLang="zh-CN" sz="1600" dirty="0" smtClean="0">
                <a:latin typeface="+mn-ea"/>
                <a:cs typeface="宋体" charset="0"/>
              </a:rPr>
              <a:t>slice</a:t>
            </a:r>
            <a:r>
              <a:rPr kumimoji="1" lang="zh-CN" altLang="en-US" sz="1600" dirty="0" smtClean="0">
                <a:latin typeface="+mn-ea"/>
                <a:cs typeface="宋体" charset="0"/>
              </a:rPr>
              <a:t>：返回一个新数组，为原数组的一部分</a:t>
            </a:r>
            <a:endParaRPr kumimoji="1" lang="en-US" altLang="zh-CN" sz="1600" dirty="0" smtClean="0">
              <a:latin typeface="+mn-ea"/>
              <a:cs typeface="宋体" charset="0"/>
            </a:endParaRPr>
          </a:p>
          <a:p>
            <a:pPr lvl="1"/>
            <a:r>
              <a:rPr kumimoji="1" lang="en-US" altLang="zh-CN" sz="1600" dirty="0" smtClean="0">
                <a:latin typeface="+mn-ea"/>
                <a:cs typeface="宋体" charset="0"/>
              </a:rPr>
              <a:t>sort</a:t>
            </a:r>
            <a:r>
              <a:rPr kumimoji="1" lang="zh-CN" altLang="en-US" sz="1600" dirty="0" smtClean="0">
                <a:latin typeface="+mn-ea"/>
                <a:cs typeface="宋体" charset="0"/>
              </a:rPr>
              <a:t>：排序，返回排序后的数组</a:t>
            </a:r>
            <a:endParaRPr kumimoji="1" lang="en-US" altLang="zh-CN" sz="1600" dirty="0" smtClean="0">
              <a:latin typeface="+mn-ea"/>
              <a:cs typeface="宋体" charset="0"/>
            </a:endParaRPr>
          </a:p>
          <a:p>
            <a:pPr lvl="1"/>
            <a:r>
              <a:rPr kumimoji="1" lang="en-US" altLang="zh-CN" sz="1600" dirty="0" smtClean="0">
                <a:latin typeface="+mn-ea"/>
                <a:cs typeface="宋体" charset="0"/>
              </a:rPr>
              <a:t>splice</a:t>
            </a:r>
            <a:r>
              <a:rPr kumimoji="1" lang="zh-CN" altLang="en-US" sz="1600" dirty="0" smtClean="0">
                <a:latin typeface="+mn-ea"/>
                <a:cs typeface="宋体" charset="0"/>
              </a:rPr>
              <a:t>：从数组中移除指定位置的一个或多个元素，并且可以添加新元素</a:t>
            </a:r>
            <a:endParaRPr kumimoji="1" lang="en-US" altLang="zh-CN" sz="1600" dirty="0" smtClean="0">
              <a:latin typeface="+mn-ea"/>
              <a:cs typeface="宋体" charset="0"/>
            </a:endParaRPr>
          </a:p>
          <a:p>
            <a:pPr lvl="1"/>
            <a:r>
              <a:rPr kumimoji="1" lang="en-US" altLang="zh-CN" sz="1600" dirty="0" err="1" smtClean="0">
                <a:latin typeface="+mn-ea"/>
                <a:cs typeface="宋体" charset="0"/>
              </a:rPr>
              <a:t>toString</a:t>
            </a:r>
            <a:r>
              <a:rPr kumimoji="1" lang="zh-CN" altLang="en-US" sz="1600" dirty="0" smtClean="0">
                <a:latin typeface="+mn-ea"/>
                <a:cs typeface="宋体" charset="0"/>
              </a:rPr>
              <a:t>：相当于</a:t>
            </a:r>
            <a:r>
              <a:rPr kumimoji="1" lang="en-US" altLang="zh-CN" sz="1600" dirty="0" err="1" smtClean="0">
                <a:latin typeface="+mn-ea"/>
                <a:cs typeface="宋体" charset="0"/>
              </a:rPr>
              <a:t>arr.join</a:t>
            </a:r>
            <a:r>
              <a:rPr kumimoji="1" lang="en-US" altLang="zh-CN" sz="1600" dirty="0" smtClean="0">
                <a:latin typeface="+mn-ea"/>
                <a:cs typeface="宋体" charset="0"/>
              </a:rPr>
              <a:t>(“,”)</a:t>
            </a:r>
            <a:r>
              <a:rPr kumimoji="1" lang="zh-CN" altLang="en-US" sz="1600" dirty="0" smtClean="0">
                <a:latin typeface="+mn-ea"/>
                <a:cs typeface="宋体" charset="0"/>
              </a:rPr>
              <a:t>，返回一个字符串，由数组元素组成，并且中间由逗号分隔</a:t>
            </a:r>
            <a:endParaRPr kumimoji="1" lang="en-US" altLang="zh-CN" sz="1600" dirty="0" smtClean="0">
              <a:latin typeface="+mn-ea"/>
              <a:cs typeface="宋体" charset="0"/>
            </a:endParaRPr>
          </a:p>
          <a:p>
            <a:pPr lvl="1"/>
            <a:r>
              <a:rPr kumimoji="1" lang="zh-CN" altLang="en-US" sz="1600" dirty="0" smtClean="0">
                <a:latin typeface="+mn-ea"/>
                <a:cs typeface="宋体" charset="0"/>
              </a:rPr>
              <a:t>示例：</a:t>
            </a:r>
            <a:r>
              <a:rPr kumimoji="1" lang="en-US" altLang="zh-CN" sz="1600" dirty="0" err="1" smtClean="0">
                <a:latin typeface="+mn-ea"/>
                <a:cs typeface="宋体" charset="0"/>
              </a:rPr>
              <a:t>arr-methods.html</a:t>
            </a:r>
            <a:endParaRPr kumimoji="1" lang="en-US" altLang="zh-CN" sz="1600" dirty="0" smtClean="0">
              <a:latin typeface="+mn-ea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78805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200" dirty="0" smtClean="0">
                <a:solidFill>
                  <a:schemeClr val="tx1"/>
                </a:solidFill>
              </a:rPr>
              <a:t>4.5JS</a:t>
            </a:r>
            <a:r>
              <a:rPr kumimoji="1" lang="zh-CN" altLang="en-US" sz="3200" dirty="0" smtClean="0">
                <a:solidFill>
                  <a:schemeClr val="tx1"/>
                </a:solidFill>
              </a:rPr>
              <a:t>内置对象</a:t>
            </a:r>
            <a:endParaRPr kumimoji="1" lang="en-US" altLang="zh-CN" sz="3200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12648" y="1791912"/>
            <a:ext cx="8153400" cy="4969082"/>
          </a:xfrm>
        </p:spPr>
        <p:txBody>
          <a:bodyPr>
            <a:normAutofit/>
          </a:bodyPr>
          <a:lstStyle/>
          <a:p>
            <a:r>
              <a:rPr kumimoji="1" lang="en-US" altLang="zh-CN" sz="2000" dirty="0" err="1" smtClean="0">
                <a:latin typeface="+mn-ea"/>
                <a:cs typeface="宋体" charset="0"/>
              </a:rPr>
              <a:t>Math</a:t>
            </a:r>
            <a:r>
              <a:rPr kumimoji="1" lang="en-US" altLang="en-US" sz="2000" dirty="0" err="1" smtClean="0">
                <a:latin typeface="+mn-ea"/>
                <a:cs typeface="宋体" charset="0"/>
              </a:rPr>
              <a:t>对象</a:t>
            </a:r>
            <a:r>
              <a:rPr kumimoji="1" lang="zh-CN" altLang="en-US" sz="2000" dirty="0" smtClean="0">
                <a:latin typeface="+mn-ea"/>
                <a:cs typeface="宋体" charset="0"/>
              </a:rPr>
              <a:t>：</a:t>
            </a:r>
            <a:endParaRPr kumimoji="1" lang="en-US" altLang="zh-CN" sz="2000" dirty="0" smtClean="0">
              <a:latin typeface="+mn-ea"/>
              <a:cs typeface="宋体" charset="0"/>
            </a:endParaRPr>
          </a:p>
          <a:p>
            <a:pPr lvl="1"/>
            <a:r>
              <a:rPr kumimoji="1" lang="en-US" altLang="zh-CN" sz="1600" dirty="0" smtClean="0">
                <a:latin typeface="+mn-ea"/>
                <a:cs typeface="宋体" charset="0"/>
              </a:rPr>
              <a:t>Math</a:t>
            </a:r>
            <a:r>
              <a:rPr kumimoji="1" lang="zh-CN" altLang="en-US" sz="1600" dirty="0" smtClean="0">
                <a:latin typeface="+mn-ea"/>
                <a:cs typeface="宋体" charset="0"/>
              </a:rPr>
              <a:t>对象是</a:t>
            </a:r>
            <a:r>
              <a:rPr kumimoji="1" lang="en-US" altLang="zh-CN" sz="1600" dirty="0" err="1" smtClean="0">
                <a:latin typeface="+mn-ea"/>
                <a:cs typeface="宋体" charset="0"/>
              </a:rPr>
              <a:t>js</a:t>
            </a:r>
            <a:r>
              <a:rPr kumimoji="1" lang="zh-CN" altLang="en-US" sz="1600" dirty="0" smtClean="0">
                <a:latin typeface="+mn-ea"/>
                <a:cs typeface="宋体" charset="0"/>
              </a:rPr>
              <a:t>中的数学处理对象，它是一个全局对象，不需要进行实例化即可调用，比如我们取得圆周率</a:t>
            </a:r>
            <a:r>
              <a:rPr kumimoji="1" lang="en-US" altLang="zh-CN" sz="1600" dirty="0" smtClean="0">
                <a:latin typeface="+mn-ea"/>
                <a:cs typeface="宋体" charset="0"/>
              </a:rPr>
              <a:t>PI</a:t>
            </a:r>
            <a:r>
              <a:rPr kumimoji="1" lang="zh-CN" altLang="en-US" sz="1600" dirty="0" smtClean="0">
                <a:latin typeface="+mn-ea"/>
                <a:cs typeface="宋体" charset="0"/>
              </a:rPr>
              <a:t>的值，直接用</a:t>
            </a:r>
            <a:r>
              <a:rPr kumimoji="1" lang="en-US" altLang="zh-CN" sz="1600" dirty="0" err="1" smtClean="0">
                <a:latin typeface="+mn-ea"/>
                <a:cs typeface="宋体" charset="0"/>
              </a:rPr>
              <a:t>Math.PI</a:t>
            </a:r>
            <a:r>
              <a:rPr kumimoji="1" lang="zh-CN" altLang="en-US" sz="1600" dirty="0" smtClean="0">
                <a:latin typeface="+mn-ea"/>
                <a:cs typeface="宋体" charset="0"/>
              </a:rPr>
              <a:t>即可，再比如我们取得一个数的绝对值，用</a:t>
            </a:r>
            <a:r>
              <a:rPr kumimoji="1" lang="en-US" altLang="zh-CN" sz="1600" dirty="0" err="1" smtClean="0">
                <a:latin typeface="+mn-ea"/>
                <a:cs typeface="宋体" charset="0"/>
              </a:rPr>
              <a:t>Math.abs</a:t>
            </a:r>
            <a:r>
              <a:rPr kumimoji="1" lang="en-US" altLang="zh-CN" sz="1600" dirty="0" smtClean="0">
                <a:latin typeface="+mn-ea"/>
                <a:cs typeface="宋体" charset="0"/>
              </a:rPr>
              <a:t>(</a:t>
            </a:r>
            <a:r>
              <a:rPr kumimoji="1" lang="en-US" altLang="zh-CN" sz="1600" dirty="0" err="1" smtClean="0">
                <a:latin typeface="+mn-ea"/>
                <a:cs typeface="宋体" charset="0"/>
              </a:rPr>
              <a:t>num</a:t>
            </a:r>
            <a:r>
              <a:rPr kumimoji="1" lang="en-US" altLang="zh-CN" sz="1600" dirty="0" smtClean="0">
                <a:latin typeface="+mn-ea"/>
                <a:cs typeface="宋体" charset="0"/>
              </a:rPr>
              <a:t>)</a:t>
            </a:r>
            <a:r>
              <a:rPr kumimoji="1" lang="zh-CN" altLang="en-US" sz="1600" dirty="0" smtClean="0">
                <a:latin typeface="+mn-ea"/>
                <a:cs typeface="宋体" charset="0"/>
              </a:rPr>
              <a:t>即可。</a:t>
            </a:r>
            <a:endParaRPr kumimoji="1" lang="en-US" altLang="zh-CN" sz="1600" dirty="0">
              <a:latin typeface="+mn-ea"/>
              <a:cs typeface="宋体" charset="0"/>
            </a:endParaRPr>
          </a:p>
          <a:p>
            <a:pPr lvl="1"/>
            <a:r>
              <a:rPr kumimoji="1" lang="en-US" altLang="zh-CN" sz="1600" dirty="0" smtClean="0">
                <a:latin typeface="+mn-ea"/>
                <a:cs typeface="宋体" charset="0"/>
              </a:rPr>
              <a:t>Math</a:t>
            </a:r>
            <a:r>
              <a:rPr kumimoji="1" lang="zh-CN" altLang="en-US" sz="1600" dirty="0" smtClean="0">
                <a:latin typeface="+mn-ea"/>
                <a:cs typeface="宋体" charset="0"/>
              </a:rPr>
              <a:t>中的常用属性和方法：</a:t>
            </a:r>
            <a:endParaRPr kumimoji="1" lang="en-US" altLang="zh-CN" sz="1600" dirty="0" smtClean="0">
              <a:latin typeface="+mn-ea"/>
              <a:cs typeface="宋体" charset="0"/>
            </a:endParaRPr>
          </a:p>
          <a:p>
            <a:pPr lvl="1"/>
            <a:endParaRPr kumimoji="1" lang="en-US" altLang="zh-CN" sz="1600" dirty="0">
              <a:latin typeface="+mn-ea"/>
              <a:cs typeface="宋体" charset="0"/>
            </a:endParaRPr>
          </a:p>
          <a:p>
            <a:pPr lvl="1"/>
            <a:endParaRPr kumimoji="1" lang="en-US" altLang="zh-CN" sz="1600" dirty="0" smtClean="0">
              <a:latin typeface="+mn-ea"/>
              <a:cs typeface="宋体" charset="0"/>
            </a:endParaRPr>
          </a:p>
          <a:p>
            <a:pPr lvl="1"/>
            <a:endParaRPr kumimoji="1" lang="en-US" altLang="zh-CN" sz="1600" dirty="0">
              <a:latin typeface="+mn-ea"/>
              <a:cs typeface="宋体" charset="0"/>
            </a:endParaRPr>
          </a:p>
          <a:p>
            <a:pPr lvl="1"/>
            <a:endParaRPr kumimoji="1" lang="en-US" altLang="zh-CN" sz="1600" dirty="0" smtClean="0">
              <a:latin typeface="+mn-ea"/>
              <a:cs typeface="宋体" charset="0"/>
            </a:endParaRPr>
          </a:p>
          <a:p>
            <a:pPr lvl="1"/>
            <a:endParaRPr kumimoji="1" lang="en-US" altLang="zh-CN" sz="1600" dirty="0">
              <a:latin typeface="+mn-ea"/>
              <a:cs typeface="宋体" charset="0"/>
            </a:endParaRPr>
          </a:p>
          <a:p>
            <a:pPr lvl="1"/>
            <a:endParaRPr kumimoji="1" lang="en-US" altLang="zh-CN" sz="1600" dirty="0" smtClean="0">
              <a:latin typeface="+mn-ea"/>
              <a:cs typeface="宋体" charset="0"/>
            </a:endParaRPr>
          </a:p>
          <a:p>
            <a:pPr lvl="1"/>
            <a:endParaRPr kumimoji="1" lang="en-US" altLang="zh-CN" sz="1600" dirty="0">
              <a:latin typeface="+mn-ea"/>
              <a:cs typeface="宋体" charset="0"/>
            </a:endParaRPr>
          </a:p>
          <a:p>
            <a:pPr lvl="1"/>
            <a:endParaRPr kumimoji="1" lang="en-US" altLang="zh-CN" sz="1600" dirty="0" smtClean="0">
              <a:latin typeface="+mn-ea"/>
              <a:cs typeface="宋体" charset="0"/>
            </a:endParaRPr>
          </a:p>
          <a:p>
            <a:pPr lvl="1"/>
            <a:r>
              <a:rPr kumimoji="1" lang="en-US" altLang="zh-CN" sz="1600" dirty="0" err="1" smtClean="0">
                <a:latin typeface="+mn-ea"/>
                <a:cs typeface="宋体" charset="0"/>
              </a:rPr>
              <a:t>toFixed</a:t>
            </a:r>
            <a:r>
              <a:rPr kumimoji="1" lang="en-US" altLang="zh-CN" sz="1600" dirty="0" smtClean="0">
                <a:latin typeface="+mn-ea"/>
                <a:cs typeface="宋体" charset="0"/>
              </a:rPr>
              <a:t>(n)</a:t>
            </a:r>
            <a:r>
              <a:rPr kumimoji="1" lang="zh-CN" altLang="en-US" sz="1600" dirty="0" smtClean="0">
                <a:latin typeface="+mn-ea"/>
                <a:cs typeface="宋体" charset="0"/>
              </a:rPr>
              <a:t>：保留</a:t>
            </a:r>
            <a:r>
              <a:rPr kumimoji="1" lang="en-US" altLang="zh-CN" sz="1600" dirty="0" smtClean="0">
                <a:latin typeface="+mn-ea"/>
                <a:cs typeface="宋体" charset="0"/>
              </a:rPr>
              <a:t>n</a:t>
            </a:r>
            <a:r>
              <a:rPr kumimoji="1" lang="zh-CN" altLang="en-US" sz="1600" dirty="0" smtClean="0">
                <a:latin typeface="+mn-ea"/>
                <a:cs typeface="宋体" charset="0"/>
              </a:rPr>
              <a:t>位有效小数</a:t>
            </a:r>
            <a:r>
              <a:rPr kumimoji="1" lang="zh-CN" altLang="zh-CN" sz="1600" dirty="0" smtClean="0">
                <a:latin typeface="+mn-ea"/>
                <a:cs typeface="宋体" charset="0"/>
              </a:rPr>
              <a:t>，</a:t>
            </a:r>
            <a:r>
              <a:rPr kumimoji="1" lang="zh-CN" altLang="en-US" sz="1600" dirty="0" smtClean="0">
                <a:latin typeface="+mn-ea"/>
                <a:cs typeface="宋体" charset="0"/>
              </a:rPr>
              <a:t>返回一个字符串</a:t>
            </a:r>
            <a:endParaRPr kumimoji="1" lang="en-US" altLang="zh-CN" sz="1600" dirty="0" smtClean="0">
              <a:latin typeface="+mn-ea"/>
              <a:cs typeface="宋体" charset="0"/>
            </a:endParaRPr>
          </a:p>
          <a:p>
            <a:pPr lvl="1"/>
            <a:r>
              <a:rPr kumimoji="1" lang="zh-CN" altLang="en-US" sz="1600" dirty="0" smtClean="0">
                <a:latin typeface="+mn-ea"/>
                <a:cs typeface="宋体" charset="0"/>
              </a:rPr>
              <a:t>在</a:t>
            </a:r>
            <a:r>
              <a:rPr kumimoji="1" lang="en-US" altLang="zh-CN" sz="1600" dirty="0" err="1" smtClean="0">
                <a:latin typeface="+mn-ea"/>
                <a:cs typeface="宋体" charset="0"/>
              </a:rPr>
              <a:t>js</a:t>
            </a:r>
            <a:r>
              <a:rPr kumimoji="1" lang="zh-CN" altLang="en-US" sz="1600" dirty="0" smtClean="0">
                <a:latin typeface="+mn-ea"/>
                <a:cs typeface="宋体" charset="0"/>
              </a:rPr>
              <a:t>中没有提供取得随机整数的方法，在例子中我们将模拟一个传入界值，返回之间随机数的方法。（示例：</a:t>
            </a:r>
            <a:r>
              <a:rPr kumimoji="1" lang="en-US" altLang="zh-CN" sz="1600" dirty="0" smtClean="0">
                <a:latin typeface="+mn-ea"/>
                <a:cs typeface="宋体" charset="0"/>
              </a:rPr>
              <a:t>Math-1.html</a:t>
            </a:r>
            <a:r>
              <a:rPr kumimoji="1" lang="zh-CN" altLang="en-US" sz="1600" dirty="0" smtClean="0">
                <a:latin typeface="+mn-ea"/>
                <a:cs typeface="宋体" charset="0"/>
              </a:rPr>
              <a:t>）</a:t>
            </a:r>
            <a:endParaRPr kumimoji="1" lang="en-US" altLang="zh-CN" sz="1600" dirty="0" smtClean="0">
              <a:latin typeface="+mn-ea"/>
              <a:cs typeface="宋体" charset="0"/>
            </a:endParaRPr>
          </a:p>
        </p:txBody>
      </p:sp>
      <p:graphicFrame>
        <p:nvGraphicFramePr>
          <p:cNvPr id="4" name="Group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197142262"/>
              </p:ext>
            </p:extLst>
          </p:nvPr>
        </p:nvGraphicFramePr>
        <p:xfrm>
          <a:off x="1166328" y="3363124"/>
          <a:ext cx="5947796" cy="2437663"/>
        </p:xfrm>
        <a:graphic>
          <a:graphicData uri="http://schemas.openxmlformats.org/drawingml/2006/table">
            <a:tbl>
              <a:tblPr/>
              <a:tblGrid>
                <a:gridCol w="1656013"/>
                <a:gridCol w="4291783"/>
              </a:tblGrid>
              <a:tr h="290722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+mn-ea"/>
                          <a:ea typeface="+mn-ea"/>
                        </a:rPr>
                        <a:t>属性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22" marR="91422" marT="45674" marB="4567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+mn-ea"/>
                          <a:ea typeface="+mn-ea"/>
                        </a:rPr>
                        <a:t>说 明 </a:t>
                      </a:r>
                    </a:p>
                  </a:txBody>
                  <a:tcPr marL="91422" marR="91422" marT="45674" marB="456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263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charset="0"/>
                        </a:rPr>
                        <a:t>PI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宋体" charset="0"/>
                      </a:endParaRPr>
                    </a:p>
                  </a:txBody>
                  <a:tcPr marL="91422" marR="91422" marT="45674" marB="4567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圆周率（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3.141592653589793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）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22" marR="91422" marT="45674" marB="456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9263"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Math.abs</a:t>
                      </a:r>
                      <a:r>
                        <a:rPr lang="en-US" altLang="zh-CN" sz="1400" dirty="0" smtClean="0"/>
                        <a:t>(x)</a:t>
                      </a:r>
                      <a:endParaRPr lang="zh-CN" altLang="en-US" sz="1400" dirty="0"/>
                    </a:p>
                  </a:txBody>
                  <a:tcPr marL="91422" marR="91422" marT="45674" marB="4567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返回</a:t>
                      </a:r>
                      <a:r>
                        <a:rPr lang="en-US" altLang="zh-CN" sz="1400" dirty="0" smtClean="0"/>
                        <a:t>x</a:t>
                      </a:r>
                      <a:r>
                        <a:rPr lang="zh-CN" altLang="en-US" sz="1400" dirty="0" smtClean="0"/>
                        <a:t>的绝对值</a:t>
                      </a:r>
                      <a:endParaRPr lang="zh-CN" altLang="en-US" sz="1400" dirty="0"/>
                    </a:p>
                  </a:txBody>
                  <a:tcPr marL="91422" marR="91422" marT="45674" marB="456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9263"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Math.ceil</a:t>
                      </a:r>
                      <a:r>
                        <a:rPr lang="en-US" altLang="zh-CN" sz="1400" dirty="0" smtClean="0"/>
                        <a:t>(x)</a:t>
                      </a:r>
                      <a:endParaRPr lang="zh-CN" altLang="en-US" sz="1400" dirty="0"/>
                    </a:p>
                  </a:txBody>
                  <a:tcPr marL="91422" marR="91422" marT="45674" marB="4567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向上取整，</a:t>
                      </a:r>
                      <a:r>
                        <a:rPr lang="en-US" altLang="zh-CN" sz="1400" dirty="0" err="1" smtClean="0"/>
                        <a:t>Math.ceil</a:t>
                      </a:r>
                      <a:r>
                        <a:rPr lang="en-US" altLang="zh-CN" sz="1400" dirty="0" smtClean="0"/>
                        <a:t>(1.3)</a:t>
                      </a:r>
                      <a:r>
                        <a:rPr lang="zh-CN" altLang="en-US" sz="1400" dirty="0" smtClean="0"/>
                        <a:t> </a:t>
                      </a:r>
                      <a:r>
                        <a:rPr lang="en-US" altLang="zh-CN" sz="1400" dirty="0" smtClean="0"/>
                        <a:t>=</a:t>
                      </a:r>
                      <a:r>
                        <a:rPr lang="zh-CN" altLang="en-US" sz="1400" dirty="0" smtClean="0"/>
                        <a:t> </a:t>
                      </a:r>
                      <a:r>
                        <a:rPr lang="en-US" altLang="zh-CN" sz="1400" dirty="0" smtClean="0"/>
                        <a:t>2</a:t>
                      </a:r>
                      <a:endParaRPr lang="zh-CN" altLang="en-US" sz="1400" dirty="0"/>
                    </a:p>
                  </a:txBody>
                  <a:tcPr marL="91422" marR="91422" marT="45674" marB="456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9263"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Math.floor</a:t>
                      </a:r>
                      <a:r>
                        <a:rPr lang="en-US" altLang="zh-CN" sz="1400" dirty="0" smtClean="0"/>
                        <a:t>(x)</a:t>
                      </a:r>
                      <a:endParaRPr lang="zh-CN" altLang="en-US" sz="1400" dirty="0"/>
                    </a:p>
                  </a:txBody>
                  <a:tcPr marL="91422" marR="91422" marT="45674" marB="4567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向下取整，</a:t>
                      </a:r>
                      <a:r>
                        <a:rPr lang="en-US" altLang="zh-CN" sz="1400" dirty="0" err="1" smtClean="0"/>
                        <a:t>Math.floor</a:t>
                      </a:r>
                      <a:r>
                        <a:rPr lang="en-US" altLang="zh-CN" sz="1400" dirty="0" smtClean="0"/>
                        <a:t>(1.8)</a:t>
                      </a:r>
                      <a:r>
                        <a:rPr lang="zh-CN" altLang="en-US" sz="1400" dirty="0" smtClean="0"/>
                        <a:t> </a:t>
                      </a:r>
                      <a:r>
                        <a:rPr lang="en-US" altLang="zh-CN" sz="1400" dirty="0" smtClean="0"/>
                        <a:t>=</a:t>
                      </a:r>
                      <a:r>
                        <a:rPr lang="zh-CN" altLang="en-US" sz="1400" dirty="0" smtClean="0"/>
                        <a:t> </a:t>
                      </a:r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 marL="91422" marR="91422" marT="45674" marB="456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9263"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Math.pow</a:t>
                      </a:r>
                      <a:r>
                        <a:rPr lang="en-US" altLang="zh-CN" sz="1400" dirty="0" smtClean="0"/>
                        <a:t>(</a:t>
                      </a:r>
                      <a:r>
                        <a:rPr lang="en-US" altLang="zh-CN" sz="1400" dirty="0" err="1" smtClean="0"/>
                        <a:t>x,y</a:t>
                      </a:r>
                      <a:r>
                        <a:rPr lang="en-US" altLang="zh-CN" sz="1400" dirty="0" smtClean="0"/>
                        <a:t>)</a:t>
                      </a:r>
                      <a:endParaRPr lang="zh-CN" altLang="en-US" sz="1400" dirty="0"/>
                    </a:p>
                  </a:txBody>
                  <a:tcPr marL="91422" marR="91422" marT="45674" marB="4567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x</a:t>
                      </a:r>
                      <a:r>
                        <a:rPr lang="zh-CN" altLang="en-US" sz="1400" dirty="0" smtClean="0"/>
                        <a:t>的</a:t>
                      </a:r>
                      <a:r>
                        <a:rPr lang="en-US" altLang="zh-CN" sz="1400" dirty="0" smtClean="0"/>
                        <a:t>y</a:t>
                      </a:r>
                      <a:r>
                        <a:rPr lang="zh-CN" altLang="en-US" sz="1400" dirty="0" smtClean="0"/>
                        <a:t>次方，</a:t>
                      </a:r>
                      <a:r>
                        <a:rPr lang="en-US" altLang="zh-CN" sz="1400" dirty="0" err="1" smtClean="0"/>
                        <a:t>Math.pow</a:t>
                      </a:r>
                      <a:r>
                        <a:rPr lang="en-US" altLang="zh-CN" sz="1400" dirty="0" smtClean="0"/>
                        <a:t>(2,3)</a:t>
                      </a:r>
                      <a:r>
                        <a:rPr lang="zh-CN" altLang="en-US" sz="1400" dirty="0" smtClean="0"/>
                        <a:t> </a:t>
                      </a:r>
                      <a:r>
                        <a:rPr lang="en-US" altLang="zh-CN" sz="1400" dirty="0" smtClean="0"/>
                        <a:t>=</a:t>
                      </a:r>
                      <a:r>
                        <a:rPr lang="zh-CN" altLang="en-US" sz="1400" dirty="0" smtClean="0"/>
                        <a:t> </a:t>
                      </a:r>
                      <a:r>
                        <a:rPr lang="zh-CN" altLang="zh-CN" sz="1400" dirty="0" smtClean="0"/>
                        <a:t>8</a:t>
                      </a:r>
                      <a:endParaRPr lang="zh-CN" altLang="en-US" sz="1400" dirty="0"/>
                    </a:p>
                  </a:txBody>
                  <a:tcPr marL="91422" marR="91422" marT="45674" marB="456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9263"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Math.round</a:t>
                      </a:r>
                      <a:r>
                        <a:rPr lang="en-US" altLang="zh-CN" sz="1400" dirty="0" smtClean="0"/>
                        <a:t>(x)</a:t>
                      </a:r>
                      <a:endParaRPr lang="zh-CN" altLang="en-US" sz="1400" dirty="0"/>
                    </a:p>
                  </a:txBody>
                  <a:tcPr marL="91422" marR="91422" marT="45674" marB="4567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四舍五入运算</a:t>
                      </a:r>
                      <a:endParaRPr lang="zh-CN" altLang="en-US" sz="1400" dirty="0"/>
                    </a:p>
                  </a:txBody>
                  <a:tcPr marL="91422" marR="91422" marT="45674" marB="456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9263"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Math.random</a:t>
                      </a:r>
                      <a:r>
                        <a:rPr lang="en-US" altLang="zh-CN" sz="1400" dirty="0" smtClean="0"/>
                        <a:t>()</a:t>
                      </a:r>
                      <a:endParaRPr lang="zh-CN" altLang="en-US" sz="1400" dirty="0"/>
                    </a:p>
                  </a:txBody>
                  <a:tcPr marL="91422" marR="91422" marT="45674" marB="4567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返回一个</a:t>
                      </a:r>
                      <a:r>
                        <a:rPr lang="en-US" altLang="zh-CN" sz="1400" dirty="0" smtClean="0"/>
                        <a:t>0~1</a:t>
                      </a:r>
                      <a:r>
                        <a:rPr lang="zh-CN" altLang="en-US" sz="1400" dirty="0" smtClean="0"/>
                        <a:t>之间的小数</a:t>
                      </a:r>
                      <a:endParaRPr lang="zh-CN" altLang="en-US" sz="1400" dirty="0"/>
                    </a:p>
                  </a:txBody>
                  <a:tcPr marL="91422" marR="91422" marT="45674" marB="456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52884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200" dirty="0" smtClean="0">
                <a:solidFill>
                  <a:schemeClr val="tx1"/>
                </a:solidFill>
              </a:rPr>
              <a:t>4.5JS</a:t>
            </a:r>
            <a:r>
              <a:rPr kumimoji="1" lang="zh-CN" altLang="en-US" sz="3200" dirty="0" smtClean="0">
                <a:solidFill>
                  <a:schemeClr val="tx1"/>
                </a:solidFill>
              </a:rPr>
              <a:t>内置对象</a:t>
            </a:r>
            <a:endParaRPr kumimoji="1" lang="en-US" altLang="zh-CN" sz="3200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12648" y="1791912"/>
            <a:ext cx="8153400" cy="4839742"/>
          </a:xfrm>
        </p:spPr>
        <p:txBody>
          <a:bodyPr>
            <a:normAutofit fontScale="85000" lnSpcReduction="20000"/>
          </a:bodyPr>
          <a:lstStyle/>
          <a:p>
            <a:r>
              <a:rPr kumimoji="1" lang="en-US" altLang="zh-CN" dirty="0" err="1" smtClean="0">
                <a:latin typeface="+mn-ea"/>
                <a:cs typeface="宋体" charset="0"/>
              </a:rPr>
              <a:t>Date</a:t>
            </a:r>
            <a:r>
              <a:rPr kumimoji="1" lang="en-US" altLang="en-US" dirty="0" err="1" smtClean="0">
                <a:latin typeface="+mn-ea"/>
                <a:cs typeface="宋体" charset="0"/>
              </a:rPr>
              <a:t>对象</a:t>
            </a:r>
            <a:r>
              <a:rPr kumimoji="1" lang="zh-CN" altLang="en-US" dirty="0" smtClean="0">
                <a:latin typeface="+mn-ea"/>
                <a:cs typeface="宋体" charset="0"/>
              </a:rPr>
              <a:t>：</a:t>
            </a:r>
            <a:endParaRPr kumimoji="1" lang="en-US" altLang="zh-CN" dirty="0" smtClean="0">
              <a:latin typeface="+mn-ea"/>
              <a:cs typeface="宋体" charset="0"/>
            </a:endParaRPr>
          </a:p>
          <a:p>
            <a:pPr lvl="1"/>
            <a:r>
              <a:rPr kumimoji="1" lang="en-US" altLang="zh-CN" sz="1500" dirty="0" smtClean="0">
                <a:latin typeface="+mn-ea"/>
                <a:cs typeface="宋体" charset="0"/>
              </a:rPr>
              <a:t>Date</a:t>
            </a:r>
            <a:r>
              <a:rPr kumimoji="1" lang="zh-CN" altLang="en-US" sz="1500" dirty="0" smtClean="0">
                <a:latin typeface="+mn-ea"/>
                <a:cs typeface="宋体" charset="0"/>
              </a:rPr>
              <a:t>对象可以表示任意的日期和时间，获取本地系统（客户端）与某个具体时间的时间差等</a:t>
            </a:r>
            <a:endParaRPr kumimoji="1" lang="en-US" altLang="zh-CN" sz="1500" dirty="0" smtClean="0">
              <a:latin typeface="+mn-ea"/>
              <a:cs typeface="宋体" charset="0"/>
            </a:endParaRPr>
          </a:p>
          <a:p>
            <a:pPr lvl="1"/>
            <a:r>
              <a:rPr kumimoji="1" lang="en-US" altLang="zh-CN" sz="1500" dirty="0" smtClean="0">
                <a:latin typeface="+mn-ea"/>
                <a:cs typeface="宋体" charset="0"/>
              </a:rPr>
              <a:t>Date</a:t>
            </a:r>
            <a:r>
              <a:rPr kumimoji="1" lang="zh-CN" altLang="en-US" sz="1500" dirty="0" smtClean="0">
                <a:latin typeface="+mn-ea"/>
                <a:cs typeface="宋体" charset="0"/>
              </a:rPr>
              <a:t>对象只能通过</a:t>
            </a:r>
            <a:r>
              <a:rPr kumimoji="1" lang="en-US" altLang="zh-CN" sz="1500" dirty="0" smtClean="0">
                <a:latin typeface="+mn-ea"/>
                <a:cs typeface="宋体" charset="0"/>
              </a:rPr>
              <a:t>new</a:t>
            </a:r>
            <a:r>
              <a:rPr kumimoji="1" lang="zh-CN" altLang="en-US" sz="1500" dirty="0">
                <a:latin typeface="+mn-ea"/>
                <a:cs typeface="宋体" charset="0"/>
              </a:rPr>
              <a:t> </a:t>
            </a:r>
            <a:r>
              <a:rPr kumimoji="1" lang="en-US" altLang="zh-CN" sz="1500" dirty="0" smtClean="0">
                <a:latin typeface="+mn-ea"/>
                <a:cs typeface="宋体" charset="0"/>
              </a:rPr>
              <a:t>Date()</a:t>
            </a:r>
            <a:r>
              <a:rPr kumimoji="1" lang="zh-CN" altLang="en-US" sz="1500" dirty="0" smtClean="0">
                <a:latin typeface="+mn-ea"/>
                <a:cs typeface="宋体" charset="0"/>
              </a:rPr>
              <a:t>的方式来实例化</a:t>
            </a:r>
            <a:r>
              <a:rPr kumimoji="1" lang="zh-CN" altLang="zh-CN" sz="1500" dirty="0" smtClean="0">
                <a:latin typeface="+mn-ea"/>
                <a:cs typeface="宋体" charset="0"/>
              </a:rPr>
              <a:t>，</a:t>
            </a:r>
            <a:r>
              <a:rPr kumimoji="1" lang="zh-CN" altLang="en-US" sz="1500" dirty="0" smtClean="0">
                <a:latin typeface="+mn-ea"/>
                <a:cs typeface="宋体" charset="0"/>
              </a:rPr>
              <a:t>需要注意的是，在</a:t>
            </a:r>
            <a:r>
              <a:rPr kumimoji="1" lang="en-US" altLang="zh-CN" sz="1500" dirty="0" smtClean="0">
                <a:latin typeface="+mn-ea"/>
                <a:cs typeface="宋体" charset="0"/>
              </a:rPr>
              <a:t>Date</a:t>
            </a:r>
            <a:r>
              <a:rPr kumimoji="1" lang="zh-CN" altLang="en-US" sz="1500" dirty="0" smtClean="0">
                <a:latin typeface="+mn-ea"/>
                <a:cs typeface="宋体" charset="0"/>
              </a:rPr>
              <a:t>对象中，月份取得的总是比实际的小</a:t>
            </a:r>
            <a:r>
              <a:rPr kumimoji="1" lang="en-US" altLang="zh-CN" sz="1500" dirty="0" smtClean="0">
                <a:latin typeface="+mn-ea"/>
                <a:cs typeface="宋体" charset="0"/>
              </a:rPr>
              <a:t>1</a:t>
            </a:r>
            <a:r>
              <a:rPr kumimoji="1" lang="zh-CN" altLang="en-US" sz="1500" dirty="0" smtClean="0">
                <a:latin typeface="+mn-ea"/>
                <a:cs typeface="宋体" charset="0"/>
              </a:rPr>
              <a:t>，所以传入的时候也需要注意此问题，比如传入</a:t>
            </a:r>
            <a:r>
              <a:rPr kumimoji="1" lang="en-US" altLang="zh-CN" sz="1500" dirty="0" smtClean="0">
                <a:latin typeface="+mn-ea"/>
                <a:cs typeface="宋体" charset="0"/>
              </a:rPr>
              <a:t>2015,6,10</a:t>
            </a:r>
            <a:r>
              <a:rPr kumimoji="1" lang="zh-CN" altLang="en-US" sz="1500" dirty="0" smtClean="0">
                <a:latin typeface="+mn-ea"/>
                <a:cs typeface="宋体" charset="0"/>
              </a:rPr>
              <a:t>，表示的是</a:t>
            </a:r>
            <a:r>
              <a:rPr kumimoji="1" lang="en-US" altLang="zh-CN" sz="1500" dirty="0" smtClean="0">
                <a:latin typeface="+mn-ea"/>
                <a:cs typeface="宋体" charset="0"/>
              </a:rPr>
              <a:t>2015</a:t>
            </a:r>
            <a:r>
              <a:rPr kumimoji="1" lang="zh-CN" altLang="en-US" sz="1500" dirty="0" smtClean="0">
                <a:latin typeface="+mn-ea"/>
                <a:cs typeface="宋体" charset="0"/>
              </a:rPr>
              <a:t>年</a:t>
            </a:r>
            <a:r>
              <a:rPr kumimoji="1" lang="en-US" altLang="zh-CN" sz="1500" dirty="0" smtClean="0">
                <a:latin typeface="+mn-ea"/>
                <a:cs typeface="宋体" charset="0"/>
              </a:rPr>
              <a:t>7</a:t>
            </a:r>
            <a:r>
              <a:rPr kumimoji="1" lang="zh-CN" altLang="en-US" sz="1500" dirty="0" smtClean="0">
                <a:latin typeface="+mn-ea"/>
                <a:cs typeface="宋体" charset="0"/>
              </a:rPr>
              <a:t>月</a:t>
            </a:r>
            <a:r>
              <a:rPr kumimoji="1" lang="en-US" altLang="zh-CN" sz="1500" dirty="0" smtClean="0">
                <a:latin typeface="+mn-ea"/>
                <a:cs typeface="宋体" charset="0"/>
              </a:rPr>
              <a:t>10</a:t>
            </a:r>
            <a:r>
              <a:rPr kumimoji="1" lang="zh-CN" altLang="en-US" sz="1500" dirty="0" smtClean="0">
                <a:latin typeface="+mn-ea"/>
                <a:cs typeface="宋体" charset="0"/>
              </a:rPr>
              <a:t>号</a:t>
            </a:r>
            <a:endParaRPr kumimoji="1" lang="en-US" altLang="zh-CN" sz="1500" dirty="0" smtClean="0">
              <a:latin typeface="+mn-ea"/>
              <a:cs typeface="宋体" charset="0"/>
            </a:endParaRPr>
          </a:p>
          <a:p>
            <a:pPr lvl="1"/>
            <a:endParaRPr kumimoji="1" lang="en-US" altLang="zh-CN" sz="1600" dirty="0">
              <a:latin typeface="+mn-ea"/>
              <a:cs typeface="宋体" charset="0"/>
            </a:endParaRPr>
          </a:p>
          <a:p>
            <a:pPr lvl="1"/>
            <a:endParaRPr kumimoji="1" lang="en-US" altLang="zh-CN" sz="1600" dirty="0" smtClean="0">
              <a:latin typeface="+mn-ea"/>
              <a:cs typeface="宋体" charset="0"/>
            </a:endParaRPr>
          </a:p>
          <a:p>
            <a:pPr lvl="1"/>
            <a:endParaRPr kumimoji="1" lang="en-US" altLang="zh-CN" sz="1600" dirty="0">
              <a:latin typeface="+mn-ea"/>
              <a:cs typeface="宋体" charset="0"/>
            </a:endParaRPr>
          </a:p>
          <a:p>
            <a:pPr lvl="1"/>
            <a:endParaRPr kumimoji="1" lang="en-US" altLang="zh-CN" sz="1600" dirty="0" smtClean="0">
              <a:latin typeface="+mn-ea"/>
              <a:cs typeface="宋体" charset="0"/>
            </a:endParaRPr>
          </a:p>
          <a:p>
            <a:pPr lvl="1"/>
            <a:endParaRPr kumimoji="1" lang="en-US" altLang="zh-CN" sz="1600" dirty="0">
              <a:latin typeface="+mn-ea"/>
              <a:cs typeface="宋体" charset="0"/>
            </a:endParaRPr>
          </a:p>
          <a:p>
            <a:pPr lvl="1"/>
            <a:endParaRPr kumimoji="1" lang="en-US" altLang="zh-CN" sz="1600" dirty="0" smtClean="0">
              <a:latin typeface="+mn-ea"/>
              <a:cs typeface="宋体" charset="0"/>
            </a:endParaRPr>
          </a:p>
          <a:p>
            <a:pPr lvl="1"/>
            <a:endParaRPr kumimoji="1" lang="en-US" altLang="zh-CN" sz="1600" dirty="0">
              <a:latin typeface="+mn-ea"/>
              <a:cs typeface="宋体" charset="0"/>
            </a:endParaRPr>
          </a:p>
          <a:p>
            <a:pPr lvl="1"/>
            <a:endParaRPr kumimoji="1" lang="en-US" altLang="zh-CN" sz="1600" dirty="0" smtClean="0">
              <a:latin typeface="+mn-ea"/>
              <a:cs typeface="宋体" charset="0"/>
            </a:endParaRPr>
          </a:p>
          <a:p>
            <a:pPr lvl="1"/>
            <a:endParaRPr kumimoji="1" lang="en-US" altLang="zh-CN" sz="1600" dirty="0">
              <a:latin typeface="+mn-ea"/>
              <a:cs typeface="宋体" charset="0"/>
            </a:endParaRPr>
          </a:p>
          <a:p>
            <a:pPr lvl="1"/>
            <a:endParaRPr kumimoji="1" lang="en-US" altLang="zh-CN" sz="1600" dirty="0" smtClean="0">
              <a:latin typeface="+mn-ea"/>
              <a:cs typeface="宋体" charset="0"/>
            </a:endParaRPr>
          </a:p>
          <a:p>
            <a:pPr lvl="1"/>
            <a:endParaRPr kumimoji="1" lang="en-US" altLang="zh-CN" sz="1600" dirty="0">
              <a:latin typeface="+mn-ea"/>
              <a:cs typeface="宋体" charset="0"/>
            </a:endParaRPr>
          </a:p>
          <a:p>
            <a:pPr lvl="1"/>
            <a:endParaRPr kumimoji="1" lang="en-US" altLang="zh-CN" sz="1600" dirty="0" smtClean="0">
              <a:latin typeface="+mn-ea"/>
              <a:cs typeface="宋体" charset="0"/>
            </a:endParaRPr>
          </a:p>
          <a:p>
            <a:pPr lvl="1"/>
            <a:endParaRPr kumimoji="1" lang="en-US" altLang="zh-CN" sz="1600" smtClean="0">
              <a:latin typeface="+mn-ea"/>
              <a:cs typeface="宋体" charset="0"/>
            </a:endParaRPr>
          </a:p>
          <a:p>
            <a:pPr lvl="1"/>
            <a:endParaRPr kumimoji="1" lang="en-US" altLang="zh-CN" sz="1600" dirty="0">
              <a:latin typeface="+mn-ea"/>
              <a:cs typeface="宋体" charset="0"/>
            </a:endParaRPr>
          </a:p>
          <a:p>
            <a:pPr lvl="1"/>
            <a:r>
              <a:rPr kumimoji="1" lang="zh-CN" altLang="en-US" sz="1600" dirty="0" smtClean="0">
                <a:latin typeface="+mn-ea"/>
                <a:cs typeface="宋体" charset="0"/>
              </a:rPr>
              <a:t>示例：</a:t>
            </a:r>
            <a:r>
              <a:rPr kumimoji="1" lang="en-US" altLang="zh-CN" sz="1600" dirty="0" smtClean="0">
                <a:latin typeface="+mn-ea"/>
                <a:cs typeface="宋体" charset="0"/>
              </a:rPr>
              <a:t>Date-1.html</a:t>
            </a:r>
          </a:p>
        </p:txBody>
      </p:sp>
      <p:graphicFrame>
        <p:nvGraphicFramePr>
          <p:cNvPr id="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509995540"/>
              </p:ext>
            </p:extLst>
          </p:nvPr>
        </p:nvGraphicFramePr>
        <p:xfrm>
          <a:off x="1146972" y="2876355"/>
          <a:ext cx="6531577" cy="2590649"/>
        </p:xfrm>
        <a:graphic>
          <a:graphicData uri="http://schemas.openxmlformats.org/drawingml/2006/table">
            <a:tbl>
              <a:tblPr/>
              <a:tblGrid>
                <a:gridCol w="1714341"/>
                <a:gridCol w="2434241"/>
                <a:gridCol w="2382995"/>
              </a:tblGrid>
              <a:tr h="275455">
                <a:tc>
                  <a:txBody>
                    <a:bodyPr/>
                    <a:lstStyle/>
                    <a:p>
                      <a:pPr marL="0" marR="0" lvl="0" indent="0" algn="l" defTabSz="904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参数</a:t>
                      </a:r>
                    </a:p>
                  </a:txBody>
                  <a:tcPr marL="91422" marR="91422" marT="45705" marB="457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04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说明</a:t>
                      </a:r>
                    </a:p>
                  </a:txBody>
                  <a:tcPr marL="91422" marR="91422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04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实例</a:t>
                      </a:r>
                    </a:p>
                  </a:txBody>
                  <a:tcPr marL="91422" marR="91422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292">
                <a:tc>
                  <a:txBody>
                    <a:bodyPr/>
                    <a:lstStyle/>
                    <a:p>
                      <a:pPr marL="0" marR="0" lvl="0" indent="0" algn="l" defTabSz="904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none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（</a:t>
                      </a: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空）</a:t>
                      </a:r>
                    </a:p>
                  </a:txBody>
                  <a:tcPr marL="91422" marR="91422" marT="45705" marB="457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04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创建当前日期对象</a:t>
                      </a:r>
                    </a:p>
                  </a:txBody>
                  <a:tcPr marL="91422" marR="91422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04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var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rightNow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= new Date(); 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04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或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var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rightNow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=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new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Date;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22" marR="91422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1130">
                <a:tc>
                  <a:txBody>
                    <a:bodyPr/>
                    <a:lstStyle/>
                    <a:p>
                      <a:pPr marL="0" marR="0" lvl="0" indent="0" algn="l" defTabSz="904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yyyy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, mm, </a:t>
                      </a: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dd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22" marR="91422" marT="45705" marB="457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04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根据年月日来创建日期对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象</a:t>
                      </a:r>
                      <a:r>
                        <a:rPr kumimoji="0" lang="zh-CN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，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传入的月数比实际的月数小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22" marR="91422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04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var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birthDay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= new Date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zh-CN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015, </a:t>
                      </a:r>
                      <a:r>
                        <a:rPr kumimoji="0" lang="zh-CN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, 10)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; 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22" marR="91422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7162">
                <a:tc>
                  <a:txBody>
                    <a:bodyPr/>
                    <a:lstStyle/>
                    <a:p>
                      <a:pPr marL="0" marR="0" lvl="0" indent="0" algn="l" defTabSz="904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yyyy, mm, dd, hh, mm, ss, ms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22" marR="91422" marT="45705" marB="457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04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根据年月日时分秒创建日期对象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22" marR="91422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04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var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birthDay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= new Date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(2015, </a:t>
                      </a:r>
                      <a:r>
                        <a:rPr kumimoji="0" lang="zh-CN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10, 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15, 0, 25,0); 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22" marR="91422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292">
                <a:tc>
                  <a:txBody>
                    <a:bodyPr/>
                    <a:lstStyle/>
                    <a:p>
                      <a:pPr marL="0" marR="0" lvl="0" indent="0" algn="l" defTabSz="904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"</a:t>
                      </a: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yyyy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/mm/</a:t>
                      </a: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dd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"</a:t>
                      </a:r>
                    </a:p>
                  </a:txBody>
                  <a:tcPr marL="91422" marR="91422" marT="45705" marB="457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04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根据年月日创建日期对象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22" marR="91422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04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var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date = new Date('1982/12/14');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22" marR="91422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138158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200" dirty="0" smtClean="0">
                <a:solidFill>
                  <a:schemeClr val="tx1"/>
                </a:solidFill>
              </a:rPr>
              <a:t>4.5JS</a:t>
            </a:r>
            <a:r>
              <a:rPr kumimoji="1" lang="zh-CN" altLang="en-US" sz="3200" dirty="0" smtClean="0">
                <a:solidFill>
                  <a:schemeClr val="tx1"/>
                </a:solidFill>
              </a:rPr>
              <a:t>内置对象</a:t>
            </a:r>
            <a:endParaRPr kumimoji="1" lang="en-US" altLang="zh-CN" sz="3200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12648" y="1791912"/>
            <a:ext cx="8153400" cy="4495800"/>
          </a:xfrm>
        </p:spPr>
        <p:txBody>
          <a:bodyPr>
            <a:normAutofit/>
          </a:bodyPr>
          <a:lstStyle/>
          <a:p>
            <a:r>
              <a:rPr kumimoji="1" lang="en-US" altLang="zh-CN" sz="2000" dirty="0" err="1" smtClean="0">
                <a:latin typeface="+mn-ea"/>
                <a:cs typeface="宋体" charset="0"/>
              </a:rPr>
              <a:t>Date</a:t>
            </a:r>
            <a:r>
              <a:rPr kumimoji="1" lang="en-US" altLang="en-US" sz="2000" dirty="0" err="1" smtClean="0">
                <a:latin typeface="+mn-ea"/>
                <a:cs typeface="宋体" charset="0"/>
              </a:rPr>
              <a:t>对象</a:t>
            </a:r>
            <a:r>
              <a:rPr kumimoji="1" lang="zh-CN" altLang="en-US" sz="2000" dirty="0" smtClean="0">
                <a:latin typeface="+mn-ea"/>
                <a:cs typeface="宋体" charset="0"/>
              </a:rPr>
              <a:t>中的常用方法：</a:t>
            </a:r>
            <a:endParaRPr kumimoji="1" lang="en-US" altLang="zh-CN" sz="2000" dirty="0" smtClean="0">
              <a:latin typeface="+mn-ea"/>
              <a:cs typeface="宋体" charset="0"/>
            </a:endParaRPr>
          </a:p>
          <a:p>
            <a:pPr lvl="1"/>
            <a:r>
              <a:rPr lang="en-US" altLang="zh-CN" sz="1600" dirty="0" err="1">
                <a:latin typeface="+mn-ea"/>
                <a:cs typeface="华文细黑" charset="0"/>
              </a:rPr>
              <a:t>getYear</a:t>
            </a:r>
            <a:r>
              <a:rPr lang="en-US" altLang="zh-CN" sz="1600" dirty="0">
                <a:latin typeface="+mn-ea"/>
                <a:cs typeface="华文细黑" charset="0"/>
              </a:rPr>
              <a:t>()</a:t>
            </a:r>
            <a:r>
              <a:rPr lang="zh-CN" altLang="en-US" sz="1600" dirty="0">
                <a:latin typeface="+mn-ea"/>
                <a:cs typeface="华文细黑" charset="0"/>
              </a:rPr>
              <a:t>：返回年数</a:t>
            </a:r>
            <a:r>
              <a:rPr lang="zh-CN" altLang="en-US" sz="1600" dirty="0" smtClean="0">
                <a:latin typeface="+mn-ea"/>
                <a:cs typeface="华文细黑" charset="0"/>
              </a:rPr>
              <a:t>；</a:t>
            </a:r>
            <a:endParaRPr lang="zh-CN" altLang="en-US" sz="1600" dirty="0">
              <a:latin typeface="+mn-ea"/>
              <a:cs typeface="华文细黑" charset="0"/>
            </a:endParaRPr>
          </a:p>
          <a:p>
            <a:pPr lvl="1"/>
            <a:r>
              <a:rPr lang="en-US" altLang="zh-CN" sz="1600" dirty="0" err="1">
                <a:latin typeface="+mn-ea"/>
                <a:cs typeface="华文细黑" charset="0"/>
              </a:rPr>
              <a:t>getFullYear</a:t>
            </a:r>
            <a:r>
              <a:rPr lang="en-US" altLang="zh-CN" sz="1600" dirty="0">
                <a:latin typeface="+mn-ea"/>
                <a:cs typeface="华文细黑" charset="0"/>
              </a:rPr>
              <a:t>()</a:t>
            </a:r>
            <a:r>
              <a:rPr lang="zh-CN" altLang="en-US" sz="1600" dirty="0">
                <a:latin typeface="+mn-ea"/>
                <a:cs typeface="华文细黑" charset="0"/>
              </a:rPr>
              <a:t>：返回年数；</a:t>
            </a:r>
          </a:p>
          <a:p>
            <a:pPr lvl="1"/>
            <a:r>
              <a:rPr lang="en-US" altLang="zh-CN" sz="1600" dirty="0" err="1">
                <a:latin typeface="+mn-ea"/>
                <a:cs typeface="华文细黑" charset="0"/>
              </a:rPr>
              <a:t>getMonth</a:t>
            </a:r>
            <a:r>
              <a:rPr lang="en-US" altLang="zh-CN" sz="1600" dirty="0">
                <a:latin typeface="+mn-ea"/>
                <a:cs typeface="华文细黑" charset="0"/>
              </a:rPr>
              <a:t>()</a:t>
            </a:r>
            <a:r>
              <a:rPr lang="zh-CN" altLang="en-US" sz="1600" dirty="0">
                <a:latin typeface="+mn-ea"/>
                <a:cs typeface="华文细黑" charset="0"/>
              </a:rPr>
              <a:t>：返回当月号数；（比实际小</a:t>
            </a:r>
            <a:r>
              <a:rPr lang="en-US" altLang="zh-CN" sz="1600" dirty="0">
                <a:latin typeface="+mn-ea"/>
                <a:cs typeface="华文细黑" charset="0"/>
              </a:rPr>
              <a:t>1</a:t>
            </a:r>
            <a:r>
              <a:rPr lang="zh-CN" altLang="en-US" sz="1600" dirty="0">
                <a:latin typeface="+mn-ea"/>
                <a:cs typeface="华文细黑" charset="0"/>
              </a:rPr>
              <a:t>）</a:t>
            </a:r>
          </a:p>
          <a:p>
            <a:pPr lvl="1"/>
            <a:r>
              <a:rPr lang="en-US" altLang="zh-CN" sz="1600" dirty="0" err="1">
                <a:latin typeface="+mn-ea"/>
                <a:cs typeface="华文细黑" charset="0"/>
              </a:rPr>
              <a:t>getDate</a:t>
            </a:r>
            <a:r>
              <a:rPr lang="en-US" altLang="zh-CN" sz="1600" dirty="0">
                <a:latin typeface="+mn-ea"/>
                <a:cs typeface="华文细黑" charset="0"/>
              </a:rPr>
              <a:t>()</a:t>
            </a:r>
            <a:r>
              <a:rPr lang="zh-CN" altLang="en-US" sz="1600" dirty="0">
                <a:latin typeface="+mn-ea"/>
                <a:cs typeface="华文细黑" charset="0"/>
              </a:rPr>
              <a:t>：返回当日号数；</a:t>
            </a:r>
          </a:p>
          <a:p>
            <a:pPr lvl="1"/>
            <a:r>
              <a:rPr lang="en-US" altLang="zh-CN" sz="1600" dirty="0" err="1">
                <a:latin typeface="+mn-ea"/>
                <a:cs typeface="华文细黑" charset="0"/>
              </a:rPr>
              <a:t>getDay</a:t>
            </a:r>
            <a:r>
              <a:rPr lang="en-US" altLang="zh-CN" sz="1600" dirty="0">
                <a:latin typeface="+mn-ea"/>
                <a:cs typeface="华文细黑" charset="0"/>
              </a:rPr>
              <a:t>()</a:t>
            </a:r>
            <a:r>
              <a:rPr lang="zh-CN" altLang="en-US" sz="1600" dirty="0">
                <a:latin typeface="+mn-ea"/>
                <a:cs typeface="华文细黑" charset="0"/>
              </a:rPr>
              <a:t>：返回星期几；（</a:t>
            </a:r>
            <a:r>
              <a:rPr lang="en-US" altLang="zh-CN" sz="1600" dirty="0">
                <a:latin typeface="+mn-ea"/>
                <a:cs typeface="华文细黑" charset="0"/>
              </a:rPr>
              <a:t>0</a:t>
            </a:r>
            <a:r>
              <a:rPr lang="zh-CN" altLang="en-US" sz="1600" dirty="0">
                <a:latin typeface="+mn-ea"/>
                <a:cs typeface="华文细黑" charset="0"/>
              </a:rPr>
              <a:t>表示星</a:t>
            </a:r>
            <a:r>
              <a:rPr lang="zh-CN" altLang="en-US" sz="1600" dirty="0" smtClean="0">
                <a:latin typeface="+mn-ea"/>
                <a:cs typeface="华文细黑" charset="0"/>
              </a:rPr>
              <a:t>期日、</a:t>
            </a:r>
            <a:r>
              <a:rPr lang="en-US" altLang="zh-CN" sz="1600" dirty="0" smtClean="0">
                <a:latin typeface="+mn-ea"/>
                <a:cs typeface="华文细黑" charset="0"/>
              </a:rPr>
              <a:t>6</a:t>
            </a:r>
            <a:r>
              <a:rPr lang="zh-CN" altLang="en-US" sz="1600" dirty="0" smtClean="0">
                <a:latin typeface="+mn-ea"/>
                <a:cs typeface="华文细黑" charset="0"/>
              </a:rPr>
              <a:t>表示星期六）</a:t>
            </a:r>
            <a:endParaRPr lang="en-US" altLang="zh-CN" sz="1600" dirty="0">
              <a:latin typeface="+mn-ea"/>
              <a:cs typeface="华文细黑" charset="0"/>
            </a:endParaRPr>
          </a:p>
          <a:p>
            <a:pPr lvl="1"/>
            <a:r>
              <a:rPr lang="en-US" altLang="zh-CN" sz="1600" dirty="0" err="1">
                <a:latin typeface="+mn-ea"/>
                <a:cs typeface="华文细黑" charset="0"/>
              </a:rPr>
              <a:t>getHours</a:t>
            </a:r>
            <a:r>
              <a:rPr lang="en-US" altLang="zh-CN" sz="1600" dirty="0">
                <a:latin typeface="+mn-ea"/>
                <a:cs typeface="华文细黑" charset="0"/>
              </a:rPr>
              <a:t>()</a:t>
            </a:r>
            <a:r>
              <a:rPr lang="zh-CN" altLang="en-US" sz="1600" dirty="0">
                <a:latin typeface="+mn-ea"/>
                <a:cs typeface="华文细黑" charset="0"/>
              </a:rPr>
              <a:t>：返回小时数；</a:t>
            </a:r>
          </a:p>
          <a:p>
            <a:pPr lvl="1"/>
            <a:r>
              <a:rPr lang="en-US" altLang="zh-CN" sz="1600" dirty="0" err="1">
                <a:latin typeface="+mn-ea"/>
                <a:cs typeface="华文细黑" charset="0"/>
              </a:rPr>
              <a:t>getMinutes</a:t>
            </a:r>
            <a:r>
              <a:rPr lang="en-US" altLang="zh-CN" sz="1600" dirty="0">
                <a:latin typeface="+mn-ea"/>
                <a:cs typeface="华文细黑" charset="0"/>
              </a:rPr>
              <a:t>()</a:t>
            </a:r>
            <a:r>
              <a:rPr lang="zh-CN" altLang="en-US" sz="1600" dirty="0">
                <a:latin typeface="+mn-ea"/>
                <a:cs typeface="华文细黑" charset="0"/>
              </a:rPr>
              <a:t>：返回分钟数；</a:t>
            </a:r>
          </a:p>
          <a:p>
            <a:pPr lvl="1"/>
            <a:r>
              <a:rPr lang="en-US" altLang="zh-CN" sz="1600" dirty="0" err="1">
                <a:latin typeface="+mn-ea"/>
                <a:cs typeface="华文细黑" charset="0"/>
              </a:rPr>
              <a:t>getSeconds</a:t>
            </a:r>
            <a:r>
              <a:rPr lang="en-US" altLang="zh-CN" sz="1600" dirty="0">
                <a:latin typeface="+mn-ea"/>
                <a:cs typeface="华文细黑" charset="0"/>
              </a:rPr>
              <a:t>()</a:t>
            </a:r>
            <a:r>
              <a:rPr lang="zh-CN" altLang="en-US" sz="1600" dirty="0">
                <a:latin typeface="+mn-ea"/>
                <a:cs typeface="华文细黑" charset="0"/>
              </a:rPr>
              <a:t>：返回秒数；</a:t>
            </a:r>
          </a:p>
          <a:p>
            <a:pPr lvl="1"/>
            <a:r>
              <a:rPr lang="en-US" altLang="zh-CN" sz="1600" dirty="0" err="1">
                <a:latin typeface="+mn-ea"/>
                <a:cs typeface="华文细黑" charset="0"/>
              </a:rPr>
              <a:t>getTime</a:t>
            </a:r>
            <a:r>
              <a:rPr lang="en-US" altLang="zh-CN" sz="1600" dirty="0">
                <a:latin typeface="+mn-ea"/>
                <a:cs typeface="华文细黑" charset="0"/>
              </a:rPr>
              <a:t>()</a:t>
            </a:r>
            <a:r>
              <a:rPr lang="zh-CN" altLang="en-US" sz="1600" dirty="0">
                <a:latin typeface="+mn-ea"/>
                <a:cs typeface="华文细黑" charset="0"/>
              </a:rPr>
              <a:t>：返回毫秒数</a:t>
            </a:r>
            <a:r>
              <a:rPr lang="zh-CN" altLang="en-US" sz="1600" dirty="0" smtClean="0">
                <a:latin typeface="+mn-ea"/>
                <a:cs typeface="华文细黑" charset="0"/>
              </a:rPr>
              <a:t>；</a:t>
            </a:r>
            <a:endParaRPr lang="en-US" altLang="zh-CN" sz="1600" dirty="0" smtClean="0">
              <a:latin typeface="+mn-ea"/>
              <a:cs typeface="华文细黑" charset="0"/>
            </a:endParaRPr>
          </a:p>
          <a:p>
            <a:pPr lvl="1"/>
            <a:r>
              <a:rPr lang="zh-CN" altLang="en-US" sz="1600" dirty="0" smtClean="0">
                <a:latin typeface="+mn-ea"/>
                <a:cs typeface="华文细黑" charset="0"/>
              </a:rPr>
              <a:t>示例：</a:t>
            </a:r>
            <a:r>
              <a:rPr lang="en-US" altLang="zh-CN" sz="1600" dirty="0" smtClean="0">
                <a:latin typeface="+mn-ea"/>
                <a:cs typeface="华文细黑" charset="0"/>
              </a:rPr>
              <a:t>Date-</a:t>
            </a:r>
            <a:r>
              <a:rPr lang="en-US" altLang="zh-CN" sz="1600" dirty="0" err="1" smtClean="0">
                <a:latin typeface="+mn-ea"/>
                <a:cs typeface="华文细黑" charset="0"/>
              </a:rPr>
              <a:t>get.html</a:t>
            </a:r>
            <a:endParaRPr lang="zh-CN" altLang="en-US" sz="1600" dirty="0">
              <a:latin typeface="+mn-ea"/>
              <a:cs typeface="华文细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9812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200" dirty="0" smtClean="0">
                <a:solidFill>
                  <a:schemeClr val="tx1"/>
                </a:solidFill>
              </a:rPr>
              <a:t>4.5JS</a:t>
            </a:r>
            <a:r>
              <a:rPr kumimoji="1" lang="zh-CN" altLang="en-US" sz="3200" dirty="0" smtClean="0">
                <a:solidFill>
                  <a:schemeClr val="tx1"/>
                </a:solidFill>
              </a:rPr>
              <a:t>内置对象</a:t>
            </a:r>
            <a:endParaRPr kumimoji="1" lang="en-US" altLang="zh-CN" sz="3200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12648" y="1791912"/>
            <a:ext cx="8153400" cy="4495800"/>
          </a:xfrm>
        </p:spPr>
        <p:txBody>
          <a:bodyPr>
            <a:normAutofit/>
          </a:bodyPr>
          <a:lstStyle/>
          <a:p>
            <a:r>
              <a:rPr kumimoji="1" lang="en-US" altLang="zh-CN" sz="2000" dirty="0" err="1" smtClean="0">
                <a:latin typeface="+mn-ea"/>
                <a:cs typeface="宋体" charset="0"/>
              </a:rPr>
              <a:t>Date</a:t>
            </a:r>
            <a:r>
              <a:rPr kumimoji="1" lang="en-US" altLang="en-US" sz="2000" dirty="0" err="1" smtClean="0">
                <a:latin typeface="+mn-ea"/>
                <a:cs typeface="宋体" charset="0"/>
              </a:rPr>
              <a:t>对象</a:t>
            </a:r>
            <a:r>
              <a:rPr kumimoji="1" lang="zh-CN" altLang="en-US" sz="2000" dirty="0" smtClean="0">
                <a:latin typeface="+mn-ea"/>
                <a:cs typeface="宋体" charset="0"/>
              </a:rPr>
              <a:t>中的常用方法：</a:t>
            </a:r>
            <a:endParaRPr kumimoji="1" lang="en-US" altLang="zh-CN" sz="2000" dirty="0" smtClean="0">
              <a:latin typeface="+mn-ea"/>
              <a:cs typeface="宋体" charset="0"/>
            </a:endParaRPr>
          </a:p>
          <a:p>
            <a:pPr lvl="1"/>
            <a:r>
              <a:rPr lang="en-US" altLang="zh-CN" sz="1600" dirty="0" err="1">
                <a:latin typeface="+mn-ea"/>
                <a:cs typeface="华文细黑" charset="0"/>
              </a:rPr>
              <a:t>setYear</a:t>
            </a:r>
            <a:r>
              <a:rPr lang="en-US" altLang="zh-CN" sz="1600" dirty="0">
                <a:latin typeface="+mn-ea"/>
                <a:cs typeface="华文细黑" charset="0"/>
              </a:rPr>
              <a:t>()</a:t>
            </a:r>
            <a:r>
              <a:rPr lang="zh-CN" altLang="en-US" sz="1600" dirty="0">
                <a:latin typeface="+mn-ea"/>
                <a:cs typeface="华文细黑" charset="0"/>
              </a:rPr>
              <a:t>：设置</a:t>
            </a:r>
            <a:r>
              <a:rPr lang="zh-CN" altLang="en-US" sz="1600" dirty="0" smtClean="0">
                <a:latin typeface="+mn-ea"/>
                <a:cs typeface="华文细黑" charset="0"/>
              </a:rPr>
              <a:t>年数</a:t>
            </a:r>
            <a:r>
              <a:rPr lang="en-US" altLang="zh-CN" sz="1600" dirty="0" smtClean="0">
                <a:latin typeface="+mn-ea"/>
                <a:cs typeface="华文细黑" charset="0"/>
              </a:rPr>
              <a:t>;</a:t>
            </a:r>
          </a:p>
          <a:p>
            <a:pPr lvl="1"/>
            <a:r>
              <a:rPr lang="en-US" altLang="zh-CN" sz="1600" dirty="0" err="1" smtClean="0">
                <a:latin typeface="+mn-ea"/>
                <a:cs typeface="华文细黑" charset="0"/>
              </a:rPr>
              <a:t>setMonth</a:t>
            </a:r>
            <a:r>
              <a:rPr lang="en-US" altLang="zh-CN" sz="1600" dirty="0">
                <a:latin typeface="+mn-ea"/>
                <a:cs typeface="华文细黑" charset="0"/>
              </a:rPr>
              <a:t>()</a:t>
            </a:r>
            <a:r>
              <a:rPr lang="zh-CN" altLang="en-US" sz="1600" dirty="0">
                <a:latin typeface="+mn-ea"/>
                <a:cs typeface="华文细黑" charset="0"/>
              </a:rPr>
              <a:t>：设置当月号数</a:t>
            </a:r>
            <a:r>
              <a:rPr lang="zh-CN" altLang="en-US" sz="1600" dirty="0" smtClean="0">
                <a:latin typeface="+mn-ea"/>
                <a:cs typeface="华文细黑" charset="0"/>
              </a:rPr>
              <a:t>；</a:t>
            </a:r>
            <a:endParaRPr lang="en-US" altLang="zh-CN" sz="1600" dirty="0" smtClean="0">
              <a:latin typeface="+mn-ea"/>
              <a:cs typeface="华文细黑" charset="0"/>
            </a:endParaRPr>
          </a:p>
          <a:p>
            <a:pPr lvl="1"/>
            <a:r>
              <a:rPr lang="en-US" altLang="zh-CN" sz="1600" dirty="0" err="1" smtClean="0">
                <a:latin typeface="+mn-ea"/>
                <a:cs typeface="华文细黑" charset="0"/>
              </a:rPr>
              <a:t>setDate</a:t>
            </a:r>
            <a:r>
              <a:rPr lang="en-US" altLang="zh-CN" sz="1600" dirty="0">
                <a:latin typeface="+mn-ea"/>
                <a:cs typeface="华文细黑" charset="0"/>
              </a:rPr>
              <a:t>()</a:t>
            </a:r>
            <a:r>
              <a:rPr lang="zh-CN" altLang="en-US" sz="1600" dirty="0">
                <a:latin typeface="+mn-ea"/>
                <a:cs typeface="华文细黑" charset="0"/>
              </a:rPr>
              <a:t>：设置当日号数；</a:t>
            </a:r>
          </a:p>
          <a:p>
            <a:pPr lvl="1"/>
            <a:r>
              <a:rPr lang="en-US" altLang="zh-CN" sz="1600" dirty="0" err="1" smtClean="0">
                <a:latin typeface="+mn-ea"/>
                <a:cs typeface="华文细黑" charset="0"/>
              </a:rPr>
              <a:t>setHours</a:t>
            </a:r>
            <a:r>
              <a:rPr lang="en-US" altLang="zh-CN" sz="1600" dirty="0">
                <a:latin typeface="+mn-ea"/>
                <a:cs typeface="华文细黑" charset="0"/>
              </a:rPr>
              <a:t>()</a:t>
            </a:r>
            <a:r>
              <a:rPr lang="zh-CN" altLang="en-US" sz="1600" dirty="0">
                <a:latin typeface="+mn-ea"/>
                <a:cs typeface="华文细黑" charset="0"/>
              </a:rPr>
              <a:t>：设置小时数</a:t>
            </a:r>
            <a:r>
              <a:rPr lang="zh-CN" altLang="en-US" sz="1600" dirty="0" smtClean="0">
                <a:latin typeface="+mn-ea"/>
                <a:cs typeface="华文细黑" charset="0"/>
              </a:rPr>
              <a:t>；</a:t>
            </a:r>
          </a:p>
          <a:p>
            <a:pPr lvl="1"/>
            <a:r>
              <a:rPr lang="en-US" altLang="zh-CN" sz="1600" dirty="0" err="1">
                <a:latin typeface="+mn-ea"/>
                <a:cs typeface="华文细黑" charset="0"/>
              </a:rPr>
              <a:t>s</a:t>
            </a:r>
            <a:r>
              <a:rPr lang="en-US" altLang="zh-CN" sz="1600" dirty="0" err="1" smtClean="0">
                <a:latin typeface="+mn-ea"/>
                <a:cs typeface="华文细黑" charset="0"/>
              </a:rPr>
              <a:t>etMinutes</a:t>
            </a:r>
            <a:r>
              <a:rPr lang="en-US" altLang="zh-CN" sz="1600" dirty="0" smtClean="0">
                <a:latin typeface="+mn-ea"/>
                <a:cs typeface="华文细黑" charset="0"/>
              </a:rPr>
              <a:t>()</a:t>
            </a:r>
            <a:r>
              <a:rPr lang="zh-CN" altLang="en-US" sz="1600" dirty="0" smtClean="0">
                <a:latin typeface="+mn-ea"/>
                <a:cs typeface="华文细黑" charset="0"/>
              </a:rPr>
              <a:t>：设置分钟数；</a:t>
            </a:r>
          </a:p>
          <a:p>
            <a:pPr lvl="1"/>
            <a:r>
              <a:rPr lang="en-US" altLang="zh-CN" sz="1600" dirty="0" err="1">
                <a:latin typeface="+mn-ea"/>
                <a:cs typeface="华文细黑" charset="0"/>
              </a:rPr>
              <a:t>s</a:t>
            </a:r>
            <a:r>
              <a:rPr lang="en-US" altLang="zh-CN" sz="1600" dirty="0" err="1" smtClean="0">
                <a:latin typeface="+mn-ea"/>
                <a:cs typeface="华文细黑" charset="0"/>
              </a:rPr>
              <a:t>etSeconds</a:t>
            </a:r>
            <a:r>
              <a:rPr lang="en-US" altLang="zh-CN" sz="1600" dirty="0">
                <a:latin typeface="+mn-ea"/>
                <a:cs typeface="华文细黑" charset="0"/>
              </a:rPr>
              <a:t>()</a:t>
            </a:r>
            <a:r>
              <a:rPr lang="zh-CN" altLang="en-US" sz="1600" dirty="0" smtClean="0">
                <a:latin typeface="+mn-ea"/>
                <a:cs typeface="华文细黑" charset="0"/>
              </a:rPr>
              <a:t>：设置秒数</a:t>
            </a:r>
            <a:r>
              <a:rPr lang="zh-CN" altLang="en-US" sz="1600" dirty="0">
                <a:latin typeface="+mn-ea"/>
                <a:cs typeface="华文细黑" charset="0"/>
              </a:rPr>
              <a:t>；</a:t>
            </a:r>
          </a:p>
          <a:p>
            <a:pPr lvl="1"/>
            <a:r>
              <a:rPr lang="en-US" altLang="zh-CN" sz="1600" dirty="0" err="1" smtClean="0">
                <a:latin typeface="+mn-ea"/>
                <a:cs typeface="华文细黑" charset="0"/>
              </a:rPr>
              <a:t>setTime</a:t>
            </a:r>
            <a:r>
              <a:rPr lang="en-US" altLang="zh-CN" sz="1600" dirty="0">
                <a:latin typeface="+mn-ea"/>
                <a:cs typeface="华文细黑" charset="0"/>
              </a:rPr>
              <a:t>()</a:t>
            </a:r>
            <a:r>
              <a:rPr lang="zh-CN" altLang="en-US" sz="1600" dirty="0" smtClean="0">
                <a:latin typeface="+mn-ea"/>
                <a:cs typeface="华文细黑" charset="0"/>
              </a:rPr>
              <a:t>：设置毫</a:t>
            </a:r>
            <a:r>
              <a:rPr lang="zh-CN" altLang="en-US" sz="1600" dirty="0">
                <a:latin typeface="+mn-ea"/>
                <a:cs typeface="华文细黑" charset="0"/>
              </a:rPr>
              <a:t>秒数</a:t>
            </a:r>
            <a:r>
              <a:rPr lang="zh-CN" altLang="en-US" sz="1600" dirty="0" smtClean="0">
                <a:latin typeface="+mn-ea"/>
                <a:cs typeface="华文细黑" charset="0"/>
              </a:rPr>
              <a:t>；</a:t>
            </a:r>
            <a:endParaRPr lang="en-US" altLang="zh-CN" sz="1600" dirty="0" smtClean="0">
              <a:latin typeface="+mn-ea"/>
              <a:cs typeface="华文细黑" charset="0"/>
            </a:endParaRPr>
          </a:p>
          <a:p>
            <a:pPr lvl="1"/>
            <a:r>
              <a:rPr lang="zh-CN" altLang="en-US" sz="1600" dirty="0" smtClean="0">
                <a:latin typeface="+mn-ea"/>
                <a:cs typeface="华文细黑" charset="0"/>
              </a:rPr>
              <a:t>示例：</a:t>
            </a:r>
            <a:r>
              <a:rPr lang="en-US" altLang="zh-CN" sz="1600" dirty="0" smtClean="0">
                <a:latin typeface="+mn-ea"/>
                <a:cs typeface="华文细黑" charset="0"/>
              </a:rPr>
              <a:t>Date-</a:t>
            </a:r>
            <a:r>
              <a:rPr lang="en-US" altLang="zh-CN" sz="1600" dirty="0" err="1">
                <a:latin typeface="+mn-ea"/>
                <a:cs typeface="华文细黑" charset="0"/>
              </a:rPr>
              <a:t>s</a:t>
            </a:r>
            <a:r>
              <a:rPr lang="en-US" altLang="zh-CN" sz="1600" dirty="0" err="1" smtClean="0">
                <a:latin typeface="+mn-ea"/>
                <a:cs typeface="华文细黑" charset="0"/>
              </a:rPr>
              <a:t>et.html</a:t>
            </a:r>
            <a:endParaRPr lang="zh-CN" altLang="en-US" sz="1600" dirty="0">
              <a:latin typeface="+mn-ea"/>
              <a:cs typeface="华文细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21710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200" dirty="0" smtClean="0">
                <a:solidFill>
                  <a:schemeClr val="tx1"/>
                </a:solidFill>
              </a:rPr>
              <a:t>4.5JS</a:t>
            </a:r>
            <a:r>
              <a:rPr kumimoji="1" lang="zh-CN" altLang="en-US" sz="3200" dirty="0" smtClean="0">
                <a:solidFill>
                  <a:schemeClr val="tx1"/>
                </a:solidFill>
              </a:rPr>
              <a:t>内置对象</a:t>
            </a:r>
            <a:endParaRPr kumimoji="1" lang="en-US" altLang="zh-CN" sz="3200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12648" y="1791912"/>
            <a:ext cx="8153400" cy="4495800"/>
          </a:xfrm>
        </p:spPr>
        <p:txBody>
          <a:bodyPr>
            <a:normAutofit/>
          </a:bodyPr>
          <a:lstStyle/>
          <a:p>
            <a:r>
              <a:rPr kumimoji="1" lang="en-US" altLang="zh-CN" sz="2000" dirty="0" err="1" smtClean="0">
                <a:latin typeface="+mn-ea"/>
                <a:cs typeface="宋体" charset="0"/>
              </a:rPr>
              <a:t>Date</a:t>
            </a:r>
            <a:r>
              <a:rPr kumimoji="1" lang="en-US" altLang="en-US" sz="2000" dirty="0" err="1" smtClean="0">
                <a:latin typeface="+mn-ea"/>
                <a:cs typeface="宋体" charset="0"/>
              </a:rPr>
              <a:t>对象</a:t>
            </a:r>
            <a:r>
              <a:rPr kumimoji="1" lang="zh-CN" altLang="en-US" sz="2000" dirty="0" smtClean="0">
                <a:latin typeface="+mn-ea"/>
                <a:cs typeface="宋体" charset="0"/>
              </a:rPr>
              <a:t>中的其他方法：</a:t>
            </a:r>
            <a:endParaRPr kumimoji="1" lang="en-US" altLang="zh-CN" sz="2000" dirty="0" smtClean="0">
              <a:latin typeface="+mn-ea"/>
              <a:cs typeface="宋体" charset="0"/>
            </a:endParaRPr>
          </a:p>
          <a:p>
            <a:endParaRPr kumimoji="1" lang="en-US" altLang="zh-CN" sz="2000" dirty="0">
              <a:latin typeface="+mn-ea"/>
              <a:cs typeface="宋体" charset="0"/>
            </a:endParaRPr>
          </a:p>
          <a:p>
            <a:endParaRPr kumimoji="1" lang="en-US" altLang="zh-CN" sz="2000" dirty="0" smtClean="0">
              <a:latin typeface="+mn-ea"/>
              <a:cs typeface="宋体" charset="0"/>
            </a:endParaRPr>
          </a:p>
          <a:p>
            <a:endParaRPr kumimoji="1" lang="en-US" altLang="zh-CN" sz="2000" dirty="0">
              <a:latin typeface="+mn-ea"/>
              <a:cs typeface="宋体" charset="0"/>
            </a:endParaRPr>
          </a:p>
          <a:p>
            <a:endParaRPr kumimoji="1" lang="en-US" altLang="zh-CN" sz="2000" dirty="0" smtClean="0">
              <a:latin typeface="+mn-ea"/>
              <a:cs typeface="宋体" charset="0"/>
            </a:endParaRPr>
          </a:p>
          <a:p>
            <a:endParaRPr kumimoji="1" lang="en-US" altLang="zh-CN" sz="2000" dirty="0">
              <a:latin typeface="+mn-ea"/>
              <a:cs typeface="宋体" charset="0"/>
            </a:endParaRPr>
          </a:p>
          <a:p>
            <a:endParaRPr kumimoji="1" lang="en-US" altLang="zh-CN" sz="2000" dirty="0" smtClean="0">
              <a:latin typeface="+mn-ea"/>
              <a:cs typeface="宋体" charset="0"/>
            </a:endParaRPr>
          </a:p>
          <a:p>
            <a:endParaRPr kumimoji="1" lang="en-US" altLang="zh-CN" sz="2000" dirty="0">
              <a:latin typeface="+mn-ea"/>
              <a:cs typeface="宋体" charset="0"/>
            </a:endParaRPr>
          </a:p>
          <a:p>
            <a:pPr lvl="1"/>
            <a:r>
              <a:rPr kumimoji="1" lang="zh-CN" altLang="en-US" sz="1700" dirty="0" smtClean="0">
                <a:latin typeface="+mn-ea"/>
                <a:cs typeface="宋体" charset="0"/>
              </a:rPr>
              <a:t>示例：</a:t>
            </a:r>
            <a:r>
              <a:rPr kumimoji="1" lang="en-US" altLang="zh-CN" sz="1700" dirty="0" smtClean="0">
                <a:latin typeface="+mn-ea"/>
                <a:cs typeface="宋体" charset="0"/>
              </a:rPr>
              <a:t>Date-</a:t>
            </a:r>
            <a:r>
              <a:rPr kumimoji="1" lang="en-US" altLang="zh-CN" sz="1700" dirty="0" err="1" smtClean="0">
                <a:latin typeface="+mn-ea"/>
                <a:cs typeface="宋体" charset="0"/>
              </a:rPr>
              <a:t>other.html</a:t>
            </a:r>
            <a:endParaRPr kumimoji="1" lang="en-US" altLang="zh-CN" sz="1700" dirty="0" smtClean="0">
              <a:latin typeface="+mn-ea"/>
              <a:cs typeface="宋体" charset="0"/>
            </a:endParaRPr>
          </a:p>
          <a:p>
            <a:pPr lvl="1"/>
            <a:r>
              <a:rPr kumimoji="1" lang="zh-CN" altLang="en-US" sz="1700" dirty="0" smtClean="0">
                <a:latin typeface="+mn-ea"/>
                <a:cs typeface="宋体" charset="0"/>
              </a:rPr>
              <a:t>练习：写一段</a:t>
            </a:r>
            <a:r>
              <a:rPr kumimoji="1" lang="en-US" altLang="zh-CN" sz="1700" dirty="0" err="1" smtClean="0">
                <a:latin typeface="+mn-ea"/>
                <a:cs typeface="宋体" charset="0"/>
              </a:rPr>
              <a:t>js</a:t>
            </a:r>
            <a:r>
              <a:rPr kumimoji="1" lang="zh-CN" altLang="en-US" sz="1700" dirty="0" smtClean="0">
                <a:latin typeface="+mn-ea"/>
                <a:cs typeface="宋体" charset="0"/>
              </a:rPr>
              <a:t>代码，实现如下功能，获取</a:t>
            </a:r>
            <a:r>
              <a:rPr kumimoji="1" lang="en-US" altLang="zh-CN" sz="1700" dirty="0" smtClean="0">
                <a:latin typeface="+mn-ea"/>
                <a:cs typeface="宋体" charset="0"/>
              </a:rPr>
              <a:t>2025</a:t>
            </a:r>
            <a:r>
              <a:rPr kumimoji="1" lang="zh-CN" altLang="en-US" sz="1700" dirty="0" smtClean="0">
                <a:latin typeface="+mn-ea"/>
                <a:cs typeface="宋体" charset="0"/>
              </a:rPr>
              <a:t>年的圣诞节是星期几，距离今天还有多少毫秒、多少天（</a:t>
            </a:r>
            <a:r>
              <a:rPr kumimoji="1" lang="zh-CN" altLang="en-US" sz="1700" dirty="0">
                <a:latin typeface="+mn-ea"/>
                <a:cs typeface="宋体" charset="0"/>
              </a:rPr>
              <a:t>整数</a:t>
            </a:r>
            <a:r>
              <a:rPr kumimoji="1" lang="zh-CN" altLang="en-US" sz="1700" dirty="0" smtClean="0">
                <a:latin typeface="+mn-ea"/>
                <a:cs typeface="宋体" charset="0"/>
              </a:rPr>
              <a:t>）？（</a:t>
            </a:r>
            <a:r>
              <a:rPr kumimoji="1" lang="en-US" altLang="zh-CN" sz="1700" dirty="0" smtClean="0">
                <a:latin typeface="+mn-ea"/>
                <a:cs typeface="宋体" charset="0"/>
              </a:rPr>
              <a:t>Date-</a:t>
            </a:r>
            <a:r>
              <a:rPr kumimoji="1" lang="en-US" altLang="zh-CN" sz="1700" dirty="0" err="1" smtClean="0">
                <a:latin typeface="+mn-ea"/>
                <a:cs typeface="宋体" charset="0"/>
              </a:rPr>
              <a:t>ex.html</a:t>
            </a:r>
            <a:r>
              <a:rPr kumimoji="1" lang="zh-CN" altLang="en-US" sz="1700" dirty="0" smtClean="0">
                <a:latin typeface="+mn-ea"/>
                <a:cs typeface="宋体" charset="0"/>
              </a:rPr>
              <a:t>）</a:t>
            </a:r>
            <a:endParaRPr kumimoji="1" lang="en-US" altLang="zh-CN" sz="1700" dirty="0" smtClean="0">
              <a:latin typeface="+mn-ea"/>
              <a:cs typeface="宋体" charset="0"/>
            </a:endParaRPr>
          </a:p>
        </p:txBody>
      </p:sp>
      <p:graphicFrame>
        <p:nvGraphicFramePr>
          <p:cNvPr id="4" name="Group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944592882"/>
              </p:ext>
            </p:extLst>
          </p:nvPr>
        </p:nvGraphicFramePr>
        <p:xfrm>
          <a:off x="1166327" y="2340154"/>
          <a:ext cx="6408737" cy="2176122"/>
        </p:xfrm>
        <a:graphic>
          <a:graphicData uri="http://schemas.openxmlformats.org/drawingml/2006/table">
            <a:tbl>
              <a:tblPr/>
              <a:tblGrid>
                <a:gridCol w="1784350"/>
                <a:gridCol w="4624387"/>
              </a:tblGrid>
              <a:tr h="317211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+mn-ea"/>
                          <a:ea typeface="+mn-ea"/>
                        </a:rPr>
                        <a:t>方 法</a:t>
                      </a:r>
                    </a:p>
                  </a:txBody>
                  <a:tcPr marL="91422" marR="91422" marT="45674" marB="4567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+mn-ea"/>
                          <a:ea typeface="+mn-ea"/>
                        </a:rPr>
                        <a:t>说 明 </a:t>
                      </a:r>
                    </a:p>
                  </a:txBody>
                  <a:tcPr marL="91422" marR="91422" marT="45674" marB="456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916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charset="0"/>
                        </a:rPr>
                        <a:t>toGMTString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宋体" charset="0"/>
                      </a:endParaRPr>
                    </a:p>
                  </a:txBody>
                  <a:tcPr marL="91422" marR="91422" marT="45674" marB="4567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使用格林威治标准时间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charset="0"/>
                        </a:rPr>
                        <a:t>(GMT) </a:t>
                      </a: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数据格式将 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charset="0"/>
                        </a:rPr>
                        <a:t>Date </a:t>
                      </a: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对象转换成字符串表示</a:t>
                      </a:r>
                    </a:p>
                  </a:txBody>
                  <a:tcPr marL="91422" marR="91422" marT="45674" marB="456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632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ea"/>
                          <a:ea typeface="+mn-ea"/>
                          <a:cs typeface="Times New Roman" charset="0"/>
                        </a:rPr>
                        <a:t>toLocaleString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+mn-ea"/>
                        <a:ea typeface="+mn-ea"/>
                        <a:cs typeface="宋体" charset="0"/>
                      </a:endParaRPr>
                    </a:p>
                  </a:txBody>
                  <a:tcPr marL="91422" marR="91422" marT="45674" marB="4567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ea"/>
                          <a:ea typeface="+mn-ea"/>
                        </a:rPr>
                        <a:t>使用当地时间格式将 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ea"/>
                          <a:ea typeface="+mn-ea"/>
                          <a:cs typeface="Times New Roman" charset="0"/>
                        </a:rPr>
                        <a:t>Date </a:t>
                      </a: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ea"/>
                          <a:ea typeface="+mn-ea"/>
                        </a:rPr>
                        <a:t>对象转换成字符串表示</a:t>
                      </a:r>
                    </a:p>
                  </a:txBody>
                  <a:tcPr marL="91422" marR="91422" marT="45674" marB="456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632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+mn-ea"/>
                          <a:ea typeface="+mn-ea"/>
                        </a:rPr>
                        <a:t>Date</a:t>
                      </a:r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.</a:t>
                      </a:r>
                      <a:r>
                        <a:rPr lang="en-US" altLang="zh-CN" sz="1400" dirty="0" smtClean="0">
                          <a:latin typeface="+mn-ea"/>
                          <a:ea typeface="+mn-ea"/>
                        </a:rPr>
                        <a:t>parse(</a:t>
                      </a:r>
                      <a:r>
                        <a:rPr lang="en-US" altLang="zh-CN" sz="1400" dirty="0" err="1" smtClean="0">
                          <a:latin typeface="+mn-ea"/>
                          <a:ea typeface="+mn-ea"/>
                        </a:rPr>
                        <a:t>str</a:t>
                      </a:r>
                      <a:r>
                        <a:rPr lang="en-US" altLang="zh-CN" sz="1400" dirty="0" smtClean="0"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91422" marR="91422" marT="45674" marB="4567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用日期字符串表示自 </a:t>
                      </a:r>
                      <a:r>
                        <a:rPr lang="en-US" altLang="zh-CN" sz="1400" dirty="0" smtClean="0">
                          <a:latin typeface="+mn-ea"/>
                          <a:ea typeface="+mn-ea"/>
                        </a:rPr>
                        <a:t>1970 </a:t>
                      </a:r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年 </a:t>
                      </a:r>
                      <a:r>
                        <a:rPr lang="en-US" altLang="zh-CN" sz="1400" dirty="0" smtClean="0">
                          <a:latin typeface="+mn-ea"/>
                          <a:ea typeface="+mn-ea"/>
                        </a:rPr>
                        <a:t>1 </a:t>
                      </a:r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月 </a:t>
                      </a:r>
                      <a:r>
                        <a:rPr lang="en-US" altLang="zh-CN" sz="1400" dirty="0" smtClean="0">
                          <a:latin typeface="+mn-ea"/>
                          <a:ea typeface="+mn-ea"/>
                        </a:rPr>
                        <a:t>1 </a:t>
                      </a:r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日以来的毫秒数 </a:t>
                      </a:r>
                    </a:p>
                  </a:txBody>
                  <a:tcPr marL="91422" marR="91422" marT="45674" marB="456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63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charset="0"/>
                        </a:rPr>
                        <a:t>Date.UTC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charset="0"/>
                        </a:rPr>
                        <a:t>(year, month, day, hours, min., </a:t>
                      </a:r>
                      <a:r>
                        <a:rPr kumimoji="0" lang="en-US" altLang="zh-CN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charset="0"/>
                        </a:rPr>
                        <a:t>secs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charset="0"/>
                        </a:rPr>
                        <a:t>. )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22" marR="91422" marT="45674" marB="4567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charset="0"/>
                        </a:rPr>
                        <a:t>Date 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charset="0"/>
                        </a:rPr>
                        <a:t>对象中自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charset="0"/>
                        </a:rPr>
                        <a:t>1970 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charset="0"/>
                        </a:rPr>
                        <a:t>年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charset="0"/>
                        </a:rPr>
                        <a:t>1 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charset="0"/>
                        </a:rPr>
                        <a:t>月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charset="0"/>
                        </a:rPr>
                        <a:t>1 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charset="0"/>
                        </a:rPr>
                        <a:t>日以来的毫秒数 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22" marR="91422" marT="45674" marB="456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24132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200" dirty="0" smtClean="0">
                <a:solidFill>
                  <a:schemeClr val="tx1"/>
                </a:solidFill>
              </a:rPr>
              <a:t>4.5JS</a:t>
            </a:r>
            <a:r>
              <a:rPr kumimoji="1" lang="zh-CN" altLang="en-US" sz="3200" dirty="0" smtClean="0">
                <a:solidFill>
                  <a:schemeClr val="tx1"/>
                </a:solidFill>
              </a:rPr>
              <a:t>内置对象</a:t>
            </a:r>
            <a:endParaRPr kumimoji="1" lang="en-US" altLang="zh-CN" sz="3200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12648" y="1791912"/>
            <a:ext cx="8153400" cy="4495800"/>
          </a:xfrm>
        </p:spPr>
        <p:txBody>
          <a:bodyPr>
            <a:normAutofit/>
          </a:bodyPr>
          <a:lstStyle/>
          <a:p>
            <a:r>
              <a:rPr kumimoji="1" lang="en-US" altLang="zh-CN" sz="2000" dirty="0" err="1" smtClean="0">
                <a:latin typeface="+mn-ea"/>
                <a:cs typeface="宋体" charset="0"/>
              </a:rPr>
              <a:t>String</a:t>
            </a:r>
            <a:r>
              <a:rPr kumimoji="1" lang="en-US" altLang="en-US" sz="2000" dirty="0" err="1" smtClean="0">
                <a:latin typeface="+mn-ea"/>
                <a:cs typeface="宋体" charset="0"/>
              </a:rPr>
              <a:t>对象</a:t>
            </a:r>
            <a:r>
              <a:rPr kumimoji="1" lang="zh-CN" altLang="en-US" sz="2000" dirty="0" smtClean="0">
                <a:latin typeface="+mn-ea"/>
                <a:cs typeface="宋体" charset="0"/>
              </a:rPr>
              <a:t>：</a:t>
            </a:r>
            <a:endParaRPr kumimoji="1" lang="en-US" altLang="zh-CN" sz="2000" dirty="0" smtClean="0">
              <a:latin typeface="+mn-ea"/>
              <a:cs typeface="宋体" charset="0"/>
            </a:endParaRPr>
          </a:p>
          <a:p>
            <a:pPr lvl="1"/>
            <a:r>
              <a:rPr kumimoji="1" lang="en-US" altLang="zh-CN" sz="1700" dirty="0" smtClean="0">
                <a:latin typeface="+mn-ea"/>
                <a:cs typeface="宋体" charset="0"/>
              </a:rPr>
              <a:t>String</a:t>
            </a:r>
            <a:r>
              <a:rPr kumimoji="1" lang="zh-CN" altLang="en-US" sz="1700" dirty="0" smtClean="0">
                <a:latin typeface="+mn-ea"/>
                <a:cs typeface="宋体" charset="0"/>
              </a:rPr>
              <a:t>是</a:t>
            </a:r>
            <a:r>
              <a:rPr kumimoji="1" lang="en-US" altLang="zh-CN" sz="1700" dirty="0" err="1" smtClean="0">
                <a:latin typeface="+mn-ea"/>
                <a:cs typeface="宋体" charset="0"/>
              </a:rPr>
              <a:t>js</a:t>
            </a:r>
            <a:r>
              <a:rPr kumimoji="1" lang="zh-CN" altLang="en-US" sz="1700" dirty="0" smtClean="0">
                <a:latin typeface="+mn-ea"/>
                <a:cs typeface="宋体" charset="0"/>
              </a:rPr>
              <a:t>中字符串处理的一个对象</a:t>
            </a:r>
            <a:endParaRPr kumimoji="1" lang="en-US" altLang="zh-CN" sz="1700" dirty="0" smtClean="0">
              <a:latin typeface="+mn-ea"/>
              <a:cs typeface="宋体" charset="0"/>
            </a:endParaRPr>
          </a:p>
          <a:p>
            <a:pPr lvl="1"/>
            <a:r>
              <a:rPr kumimoji="1" lang="zh-CN" altLang="en-US" sz="1700" dirty="0" smtClean="0">
                <a:latin typeface="+mn-ea"/>
                <a:cs typeface="宋体" charset="0"/>
              </a:rPr>
              <a:t>创建一个</a:t>
            </a:r>
            <a:r>
              <a:rPr kumimoji="1" lang="en-US" altLang="zh-CN" sz="1700" dirty="0" smtClean="0">
                <a:latin typeface="+mn-ea"/>
                <a:cs typeface="宋体" charset="0"/>
              </a:rPr>
              <a:t>String</a:t>
            </a:r>
            <a:r>
              <a:rPr kumimoji="1" lang="zh-CN" altLang="en-US" sz="1700" dirty="0" smtClean="0">
                <a:latin typeface="+mn-ea"/>
                <a:cs typeface="宋体" charset="0"/>
              </a:rPr>
              <a:t>对象的方式有</a:t>
            </a:r>
            <a:r>
              <a:rPr kumimoji="1" lang="en-US" altLang="zh-CN" sz="1700" dirty="0" smtClean="0">
                <a:latin typeface="+mn-ea"/>
                <a:cs typeface="宋体" charset="0"/>
              </a:rPr>
              <a:t>2</a:t>
            </a:r>
            <a:r>
              <a:rPr kumimoji="1" lang="zh-CN" altLang="en-US" sz="1700" dirty="0" smtClean="0">
                <a:latin typeface="+mn-ea"/>
                <a:cs typeface="宋体" charset="0"/>
              </a:rPr>
              <a:t>种：第一种是</a:t>
            </a:r>
            <a:r>
              <a:rPr kumimoji="1" lang="en-US" altLang="zh-CN" sz="1700" dirty="0" smtClean="0">
                <a:latin typeface="+mn-ea"/>
                <a:cs typeface="宋体" charset="0"/>
              </a:rPr>
              <a:t>new</a:t>
            </a:r>
            <a:r>
              <a:rPr kumimoji="1" lang="zh-CN" altLang="en-US" sz="1700" dirty="0" smtClean="0">
                <a:latin typeface="+mn-ea"/>
                <a:cs typeface="宋体" charset="0"/>
              </a:rPr>
              <a:t> </a:t>
            </a:r>
            <a:r>
              <a:rPr kumimoji="1" lang="en-US" altLang="zh-CN" sz="1700" dirty="0" smtClean="0">
                <a:latin typeface="+mn-ea"/>
                <a:cs typeface="宋体" charset="0"/>
              </a:rPr>
              <a:t>+</a:t>
            </a:r>
            <a:r>
              <a:rPr kumimoji="1" lang="zh-CN" altLang="en-US" sz="1700" dirty="0" smtClean="0">
                <a:latin typeface="+mn-ea"/>
                <a:cs typeface="宋体" charset="0"/>
              </a:rPr>
              <a:t> 构造方法的形式</a:t>
            </a:r>
            <a:r>
              <a:rPr kumimoji="1" lang="zh-CN" altLang="zh-CN" sz="1700" dirty="0" smtClean="0">
                <a:latin typeface="+mn-ea"/>
                <a:cs typeface="宋体" charset="0"/>
              </a:rPr>
              <a:t>（</a:t>
            </a:r>
            <a:r>
              <a:rPr kumimoji="1" lang="en-US" altLang="zh-CN" sz="1700" dirty="0" err="1" smtClean="0">
                <a:latin typeface="+mn-ea"/>
                <a:cs typeface="宋体" charset="0"/>
              </a:rPr>
              <a:t>var</a:t>
            </a:r>
            <a:r>
              <a:rPr kumimoji="1" lang="zh-CN" altLang="en-US" sz="1700" dirty="0" smtClean="0">
                <a:latin typeface="+mn-ea"/>
                <a:cs typeface="宋体" charset="0"/>
              </a:rPr>
              <a:t> </a:t>
            </a:r>
            <a:r>
              <a:rPr kumimoji="1" lang="en-US" altLang="zh-CN" sz="1700" dirty="0" err="1" smtClean="0">
                <a:latin typeface="+mn-ea"/>
                <a:cs typeface="宋体" charset="0"/>
              </a:rPr>
              <a:t>str</a:t>
            </a:r>
            <a:r>
              <a:rPr kumimoji="1" lang="zh-CN" altLang="en-US" sz="1700" dirty="0" smtClean="0">
                <a:latin typeface="+mn-ea"/>
                <a:cs typeface="宋体" charset="0"/>
              </a:rPr>
              <a:t> </a:t>
            </a:r>
            <a:r>
              <a:rPr kumimoji="1" lang="en-US" altLang="zh-CN" sz="1700" dirty="0" smtClean="0">
                <a:latin typeface="+mn-ea"/>
                <a:cs typeface="宋体" charset="0"/>
              </a:rPr>
              <a:t>=</a:t>
            </a:r>
            <a:r>
              <a:rPr kumimoji="1" lang="zh-CN" altLang="en-US" sz="1700" dirty="0" smtClean="0">
                <a:latin typeface="+mn-ea"/>
                <a:cs typeface="宋体" charset="0"/>
              </a:rPr>
              <a:t> </a:t>
            </a:r>
            <a:r>
              <a:rPr kumimoji="1" lang="en-US" altLang="zh-CN" sz="1700" dirty="0" smtClean="0">
                <a:latin typeface="+mn-ea"/>
                <a:cs typeface="宋体" charset="0"/>
              </a:rPr>
              <a:t>new</a:t>
            </a:r>
            <a:r>
              <a:rPr kumimoji="1" lang="zh-CN" altLang="en-US" sz="1700" dirty="0" smtClean="0">
                <a:latin typeface="+mn-ea"/>
                <a:cs typeface="宋体" charset="0"/>
              </a:rPr>
              <a:t> </a:t>
            </a:r>
            <a:r>
              <a:rPr kumimoji="1" lang="en-US" altLang="zh-CN" sz="1700" dirty="0" smtClean="0">
                <a:latin typeface="+mn-ea"/>
                <a:cs typeface="宋体" charset="0"/>
              </a:rPr>
              <a:t>String(“</a:t>
            </a:r>
            <a:r>
              <a:rPr kumimoji="1" lang="en-US" altLang="zh-CN" sz="1700" dirty="0" err="1" smtClean="0">
                <a:latin typeface="+mn-ea"/>
                <a:cs typeface="宋体" charset="0"/>
              </a:rPr>
              <a:t>str</a:t>
            </a:r>
            <a:r>
              <a:rPr kumimoji="1" lang="en-US" altLang="zh-CN" sz="1700" dirty="0" smtClean="0">
                <a:latin typeface="+mn-ea"/>
                <a:cs typeface="宋体" charset="0"/>
              </a:rPr>
              <a:t>”);</a:t>
            </a:r>
            <a:r>
              <a:rPr kumimoji="1" lang="zh-CN" altLang="en-US" sz="1700" dirty="0" smtClean="0">
                <a:latin typeface="+mn-ea"/>
                <a:cs typeface="宋体" charset="0"/>
              </a:rPr>
              <a:t>）</a:t>
            </a:r>
            <a:r>
              <a:rPr kumimoji="1" lang="zh-CN" altLang="zh-CN" sz="1700" dirty="0" smtClean="0">
                <a:latin typeface="+mn-ea"/>
                <a:cs typeface="宋体" charset="0"/>
              </a:rPr>
              <a:t>、</a:t>
            </a:r>
            <a:r>
              <a:rPr kumimoji="1" lang="zh-CN" altLang="en-US" sz="1700" dirty="0" smtClean="0">
                <a:latin typeface="+mn-ea"/>
                <a:cs typeface="宋体" charset="0"/>
              </a:rPr>
              <a:t>第二种就是利用</a:t>
            </a:r>
            <a:r>
              <a:rPr kumimoji="1" lang="en-US" altLang="zh-CN" sz="1700" dirty="0" err="1" smtClean="0">
                <a:latin typeface="+mn-ea"/>
                <a:cs typeface="宋体" charset="0"/>
              </a:rPr>
              <a:t>js</a:t>
            </a:r>
            <a:r>
              <a:rPr kumimoji="1" lang="zh-CN" altLang="en-US" sz="1700" dirty="0" smtClean="0">
                <a:latin typeface="+mn-ea"/>
                <a:cs typeface="宋体" charset="0"/>
              </a:rPr>
              <a:t>弱类型语言的特点，直接把一个字符串赋值给一个变量</a:t>
            </a:r>
            <a:r>
              <a:rPr kumimoji="1" lang="en-US" altLang="zh-CN" sz="1700" dirty="0" smtClean="0">
                <a:latin typeface="+mn-ea"/>
                <a:cs typeface="宋体" charset="0"/>
              </a:rPr>
              <a:t>(</a:t>
            </a:r>
            <a:r>
              <a:rPr kumimoji="1" lang="en-US" altLang="zh-CN" sz="1700" dirty="0" err="1" smtClean="0">
                <a:latin typeface="+mn-ea"/>
                <a:cs typeface="宋体" charset="0"/>
              </a:rPr>
              <a:t>var</a:t>
            </a:r>
            <a:r>
              <a:rPr kumimoji="1" lang="zh-CN" altLang="en-US" sz="1700" dirty="0" smtClean="0">
                <a:latin typeface="+mn-ea"/>
                <a:cs typeface="宋体" charset="0"/>
              </a:rPr>
              <a:t> </a:t>
            </a:r>
            <a:r>
              <a:rPr kumimoji="1" lang="en-US" altLang="zh-CN" sz="1700" dirty="0" err="1" smtClean="0">
                <a:latin typeface="+mn-ea"/>
                <a:cs typeface="宋体" charset="0"/>
              </a:rPr>
              <a:t>str</a:t>
            </a:r>
            <a:r>
              <a:rPr kumimoji="1" lang="zh-CN" altLang="en-US" sz="1700" dirty="0" smtClean="0">
                <a:latin typeface="+mn-ea"/>
                <a:cs typeface="宋体" charset="0"/>
              </a:rPr>
              <a:t> </a:t>
            </a:r>
            <a:r>
              <a:rPr kumimoji="1" lang="en-US" altLang="zh-CN" sz="1700" dirty="0" smtClean="0">
                <a:latin typeface="+mn-ea"/>
                <a:cs typeface="宋体" charset="0"/>
              </a:rPr>
              <a:t>=</a:t>
            </a:r>
            <a:r>
              <a:rPr kumimoji="1" lang="zh-CN" altLang="en-US" sz="1700" dirty="0" smtClean="0">
                <a:latin typeface="+mn-ea"/>
                <a:cs typeface="宋体" charset="0"/>
              </a:rPr>
              <a:t> </a:t>
            </a:r>
            <a:r>
              <a:rPr kumimoji="1" lang="en-US" altLang="zh-CN" sz="1700" dirty="0" smtClean="0">
                <a:latin typeface="+mn-ea"/>
                <a:cs typeface="宋体" charset="0"/>
              </a:rPr>
              <a:t>“</a:t>
            </a:r>
            <a:r>
              <a:rPr kumimoji="1" lang="en-US" altLang="zh-CN" sz="1700" dirty="0" err="1" smtClean="0">
                <a:latin typeface="+mn-ea"/>
                <a:cs typeface="宋体" charset="0"/>
              </a:rPr>
              <a:t>str</a:t>
            </a:r>
            <a:r>
              <a:rPr kumimoji="1" lang="en-US" altLang="zh-CN" sz="1700" dirty="0" smtClean="0">
                <a:latin typeface="+mn-ea"/>
                <a:cs typeface="宋体" charset="0"/>
              </a:rPr>
              <a:t>”;)</a:t>
            </a:r>
          </a:p>
          <a:p>
            <a:r>
              <a:rPr kumimoji="1" lang="en-US" altLang="zh-CN" sz="2000" dirty="0" smtClean="0">
                <a:latin typeface="+mn-ea"/>
                <a:cs typeface="宋体" charset="0"/>
              </a:rPr>
              <a:t>String</a:t>
            </a:r>
            <a:r>
              <a:rPr kumimoji="1" lang="zh-CN" altLang="en-US" sz="2000" dirty="0" smtClean="0">
                <a:latin typeface="+mn-ea"/>
                <a:cs typeface="宋体" charset="0"/>
              </a:rPr>
              <a:t>对象中常用的属性和方法：</a:t>
            </a:r>
            <a:endParaRPr kumimoji="1" lang="en-US" altLang="zh-CN" sz="2000" dirty="0" smtClean="0">
              <a:latin typeface="+mn-ea"/>
              <a:cs typeface="宋体" charset="0"/>
            </a:endParaRPr>
          </a:p>
          <a:p>
            <a:pPr lvl="1"/>
            <a:r>
              <a:rPr kumimoji="1" lang="en-US" altLang="zh-CN" sz="1700" dirty="0" err="1" smtClean="0">
                <a:latin typeface="+mn-ea"/>
                <a:cs typeface="宋体" charset="0"/>
              </a:rPr>
              <a:t>str.length</a:t>
            </a:r>
            <a:r>
              <a:rPr kumimoji="1" lang="zh-CN" altLang="en-US" sz="1700" dirty="0" smtClean="0">
                <a:latin typeface="+mn-ea"/>
                <a:cs typeface="宋体" charset="0"/>
              </a:rPr>
              <a:t>：返回数组的长度</a:t>
            </a:r>
            <a:endParaRPr kumimoji="1" lang="en-US" altLang="zh-CN" sz="1700" dirty="0" smtClean="0">
              <a:latin typeface="+mn-ea"/>
              <a:cs typeface="宋体" charset="0"/>
            </a:endParaRPr>
          </a:p>
        </p:txBody>
      </p:sp>
      <p:graphicFrame>
        <p:nvGraphicFramePr>
          <p:cNvPr id="4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31485547"/>
              </p:ext>
            </p:extLst>
          </p:nvPr>
        </p:nvGraphicFramePr>
        <p:xfrm>
          <a:off x="1372863" y="4167463"/>
          <a:ext cx="5894126" cy="2564547"/>
        </p:xfrm>
        <a:graphic>
          <a:graphicData uri="http://schemas.openxmlformats.org/drawingml/2006/table">
            <a:tbl>
              <a:tblPr/>
              <a:tblGrid>
                <a:gridCol w="1828399"/>
                <a:gridCol w="4065727"/>
              </a:tblGrid>
              <a:tr h="266646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方法</a:t>
                      </a:r>
                    </a:p>
                  </a:txBody>
                  <a:tcPr marL="92057" marR="92057" marT="46022" marB="46022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说明</a:t>
                      </a:r>
                    </a:p>
                  </a:txBody>
                  <a:tcPr marL="92057" marR="92057" marT="46022" marB="46022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</a:tr>
              <a:tr h="240121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charAt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92057" marR="92057" marT="46022" marB="46022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返回指定索引位置处的字符</a:t>
                      </a:r>
                    </a:p>
                  </a:txBody>
                  <a:tcPr marL="92057" marR="92057" marT="46022" marB="46022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7259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charCodeAt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92057" marR="92057" marT="46022" marB="46022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返回一个整数，代表指定位置上字符的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Unicode </a:t>
                      </a: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编码</a:t>
                      </a:r>
                    </a:p>
                  </a:txBody>
                  <a:tcPr marL="92057" marR="92057" marT="46022" marB="46022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0121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concat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str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92057" marR="92057" marT="46022" marB="46022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连接字符串</a:t>
                      </a:r>
                    </a:p>
                  </a:txBody>
                  <a:tcPr marL="92057" marR="92057" marT="46022" marB="46022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7873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indexOf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str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92057" marR="92057" marT="46022" marB="46022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返回 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String </a:t>
                      </a: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对象内第一次出现子字符串的字符位置（注意：从左至右查找，返回整数值）</a:t>
                      </a:r>
                    </a:p>
                  </a:txBody>
                  <a:tcPr marL="92057" marR="92057" marT="46022" marB="46022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0121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lastIndexOf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str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92057" marR="92057" marT="46022" marB="46022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返回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String </a:t>
                      </a: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对象中子字符串最后出现的位置</a:t>
                      </a:r>
                    </a:p>
                  </a:txBody>
                  <a:tcPr marL="92057" marR="92057" marT="46022" marB="46022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0121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replace(str1,str2)</a:t>
                      </a:r>
                    </a:p>
                  </a:txBody>
                  <a:tcPr marL="92057" marR="92057" marT="46022" marB="46022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返回将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str1</a:t>
                      </a: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替换为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str2</a:t>
                      </a: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后的字符串</a:t>
                      </a:r>
                    </a:p>
                  </a:txBody>
                  <a:tcPr marL="92057" marR="92057" marT="46022" marB="46022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93473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200" dirty="0" smtClean="0">
                <a:solidFill>
                  <a:schemeClr val="tx1"/>
                </a:solidFill>
              </a:rPr>
              <a:t>4.5JS</a:t>
            </a:r>
            <a:r>
              <a:rPr kumimoji="1" lang="zh-CN" altLang="en-US" sz="3200" dirty="0" smtClean="0">
                <a:solidFill>
                  <a:schemeClr val="tx1"/>
                </a:solidFill>
              </a:rPr>
              <a:t>内置对象</a:t>
            </a:r>
            <a:endParaRPr kumimoji="1" lang="en-US" altLang="zh-CN" sz="3200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12648" y="1791912"/>
            <a:ext cx="8153400" cy="4558365"/>
          </a:xfrm>
        </p:spPr>
        <p:txBody>
          <a:bodyPr>
            <a:normAutofit/>
          </a:bodyPr>
          <a:lstStyle/>
          <a:p>
            <a:r>
              <a:rPr kumimoji="1" lang="en-US" altLang="zh-CN" sz="2000" dirty="0" smtClean="0">
                <a:latin typeface="+mn-ea"/>
                <a:cs typeface="宋体" charset="0"/>
              </a:rPr>
              <a:t>String</a:t>
            </a:r>
            <a:r>
              <a:rPr kumimoji="1" lang="zh-CN" altLang="en-US" sz="2000" dirty="0" smtClean="0">
                <a:latin typeface="+mn-ea"/>
                <a:cs typeface="宋体" charset="0"/>
              </a:rPr>
              <a:t>对象中常用的属性和方法</a:t>
            </a:r>
            <a:r>
              <a:rPr kumimoji="1" lang="en-US" altLang="zh-CN" sz="2000" dirty="0" smtClean="0">
                <a:latin typeface="+mn-ea"/>
                <a:cs typeface="宋体" charset="0"/>
              </a:rPr>
              <a:t>：</a:t>
            </a:r>
          </a:p>
        </p:txBody>
      </p:sp>
      <p:graphicFrame>
        <p:nvGraphicFramePr>
          <p:cNvPr id="5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978980877"/>
              </p:ext>
            </p:extLst>
          </p:nvPr>
        </p:nvGraphicFramePr>
        <p:xfrm>
          <a:off x="983586" y="2344281"/>
          <a:ext cx="5826045" cy="3608456"/>
        </p:xfrm>
        <a:graphic>
          <a:graphicData uri="http://schemas.openxmlformats.org/drawingml/2006/table">
            <a:tbl>
              <a:tblPr/>
              <a:tblGrid>
                <a:gridCol w="1859973"/>
                <a:gridCol w="3966072"/>
              </a:tblGrid>
              <a:tr h="293287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方法</a:t>
                      </a:r>
                    </a:p>
                  </a:txBody>
                  <a:tcPr marL="92057" marR="92057" marT="46031" marB="4603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说明</a:t>
                      </a:r>
                    </a:p>
                  </a:txBody>
                  <a:tcPr marL="92057" marR="92057" marT="46031" marB="46031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15825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slice(</a:t>
                      </a: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start,end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2057" marR="92057" marT="46031" marB="4603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返回字符串中起始位置为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start,</a:t>
                      </a: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结束位置为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end(</a:t>
                      </a: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不包括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end)</a:t>
                      </a: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的子字符串</a:t>
                      </a:r>
                    </a:p>
                  </a:txBody>
                  <a:tcPr marL="92057" marR="92057" marT="46031" marB="46031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738361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split(separator, limit)</a:t>
                      </a:r>
                    </a:p>
                  </a:txBody>
                  <a:tcPr marL="92057" marR="92057" marT="46031" marB="4603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将字符串以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separator</a:t>
                      </a: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作为分割符切割成多个子字符串，并将他们作为一个数组返回；如果有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limit</a:t>
                      </a: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参数则返回数组的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limit</a:t>
                      </a: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个元素</a:t>
                      </a:r>
                    </a:p>
                  </a:txBody>
                  <a:tcPr marL="92057" marR="92057" marT="46031" marB="46031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3287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substr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start,length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92057" marR="92057" marT="46031" marB="4603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返回一个从指定位置开始的指定长度的子字符串</a:t>
                      </a:r>
                    </a:p>
                  </a:txBody>
                  <a:tcPr marL="92057" marR="92057" marT="46031" marB="46031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3287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substring(</a:t>
                      </a: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start,end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92057" marR="92057" marT="46031" marB="4603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返回一个指定位置之间的子字符串，不包括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end</a:t>
                      </a:r>
                    </a:p>
                  </a:txBody>
                  <a:tcPr marL="92057" marR="92057" marT="46031" marB="46031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3287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toLowerCase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2057" marR="92057" marT="46031" marB="4603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返回一个字符串，字符串中的字母被转换为小写字母</a:t>
                      </a:r>
                    </a:p>
                  </a:txBody>
                  <a:tcPr marL="92057" marR="92057" marT="46031" marB="46031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3287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toUpperCase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2057" marR="92057" marT="46031" marB="4603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跟上边的相反</a:t>
                      </a:r>
                    </a:p>
                  </a:txBody>
                  <a:tcPr marL="92057" marR="92057" marT="46031" marB="46031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3287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toLocaleLowerCase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2057" marR="92057" marT="46031" marB="4603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全部转换成小写</a:t>
                      </a:r>
                      <a:r>
                        <a:rPr kumimoji="0" lang="zh-CN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，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针对不同地区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2057" marR="92057" marT="46031" marB="46031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3287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toLocaleUpperCase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2057" marR="92057" marT="46031" marB="4603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全部转换成大写，针对不同地区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2057" marR="92057" marT="46031" marB="46031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80050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200" dirty="0" smtClean="0">
                <a:solidFill>
                  <a:schemeClr val="tx1"/>
                </a:solidFill>
              </a:rPr>
              <a:t>4.5JS</a:t>
            </a:r>
            <a:r>
              <a:rPr kumimoji="1" lang="zh-CN" altLang="en-US" sz="3200" dirty="0" smtClean="0">
                <a:solidFill>
                  <a:schemeClr val="tx1"/>
                </a:solidFill>
              </a:rPr>
              <a:t>内置对象</a:t>
            </a:r>
            <a:endParaRPr kumimoji="1" lang="en-US" altLang="zh-CN" sz="3200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12648" y="1791912"/>
            <a:ext cx="8153400" cy="4857907"/>
          </a:xfrm>
        </p:spPr>
        <p:txBody>
          <a:bodyPr>
            <a:normAutofit/>
          </a:bodyPr>
          <a:lstStyle/>
          <a:p>
            <a:r>
              <a:rPr kumimoji="1" lang="en-US" altLang="zh-CN" sz="2000" dirty="0" smtClean="0">
                <a:latin typeface="+mn-ea"/>
                <a:cs typeface="宋体" charset="0"/>
              </a:rPr>
              <a:t>String</a:t>
            </a:r>
            <a:r>
              <a:rPr kumimoji="1" lang="zh-CN" altLang="en-US" sz="2000" dirty="0" smtClean="0">
                <a:latin typeface="+mn-ea"/>
                <a:cs typeface="宋体" charset="0"/>
              </a:rPr>
              <a:t>对象中常用的属性和方法</a:t>
            </a:r>
            <a:r>
              <a:rPr kumimoji="1" lang="en-US" altLang="zh-CN" sz="2000" dirty="0" smtClean="0">
                <a:latin typeface="+mn-ea"/>
                <a:cs typeface="宋体" charset="0"/>
              </a:rPr>
              <a:t>：</a:t>
            </a:r>
          </a:p>
          <a:p>
            <a:endParaRPr kumimoji="1" lang="en-US" altLang="zh-CN" sz="2000" dirty="0">
              <a:latin typeface="+mn-ea"/>
              <a:cs typeface="宋体" charset="0"/>
            </a:endParaRPr>
          </a:p>
          <a:p>
            <a:endParaRPr kumimoji="1" lang="en-US" altLang="zh-CN" sz="2000" dirty="0" smtClean="0">
              <a:latin typeface="+mn-ea"/>
              <a:cs typeface="宋体" charset="0"/>
            </a:endParaRPr>
          </a:p>
          <a:p>
            <a:endParaRPr kumimoji="1" lang="en-US" altLang="zh-CN" sz="2000" dirty="0">
              <a:latin typeface="+mn-ea"/>
              <a:cs typeface="宋体" charset="0"/>
            </a:endParaRPr>
          </a:p>
          <a:p>
            <a:endParaRPr kumimoji="1" lang="en-US" altLang="zh-CN" sz="2000" dirty="0" smtClean="0">
              <a:latin typeface="+mn-ea"/>
              <a:cs typeface="宋体" charset="0"/>
            </a:endParaRPr>
          </a:p>
          <a:p>
            <a:endParaRPr kumimoji="1" lang="en-US" altLang="zh-CN" sz="2000" dirty="0">
              <a:latin typeface="+mn-ea"/>
              <a:cs typeface="宋体" charset="0"/>
            </a:endParaRPr>
          </a:p>
          <a:p>
            <a:r>
              <a:rPr kumimoji="1" lang="zh-CN" altLang="en-US" sz="2000" dirty="0" smtClean="0">
                <a:latin typeface="+mn-ea"/>
                <a:cs typeface="宋体" charset="0"/>
              </a:rPr>
              <a:t>练习：</a:t>
            </a:r>
            <a:endParaRPr kumimoji="1" lang="en-US" altLang="zh-CN" sz="2000" dirty="0" smtClean="0">
              <a:latin typeface="+mn-ea"/>
              <a:cs typeface="宋体" charset="0"/>
            </a:endParaRPr>
          </a:p>
          <a:p>
            <a:pPr lvl="1"/>
            <a:r>
              <a:rPr kumimoji="1" lang="zh-CN" altLang="en-US" sz="1700" dirty="0" smtClean="0">
                <a:latin typeface="+mn-ea"/>
                <a:cs typeface="宋体" charset="0"/>
              </a:rPr>
              <a:t>定义一个字符串，练习字符串中的所有常用方法</a:t>
            </a:r>
            <a:endParaRPr lang="en-US" altLang="zh-CN" sz="1400" dirty="0" smtClean="0">
              <a:latin typeface="+mn-ea"/>
              <a:cs typeface="华文细黑" charset="0"/>
            </a:endParaRPr>
          </a:p>
          <a:p>
            <a:pPr lvl="1"/>
            <a:r>
              <a:rPr lang="zh-CN" altLang="en-US" sz="1800" dirty="0">
                <a:latin typeface="+mn-ea"/>
                <a:cs typeface="华文细黑" charset="0"/>
              </a:rPr>
              <a:t>定义一个函数，功能是去除字符串开头及末尾的空</a:t>
            </a:r>
            <a:r>
              <a:rPr lang="zh-CN" altLang="en-US" sz="1800" dirty="0" smtClean="0">
                <a:latin typeface="+mn-ea"/>
                <a:cs typeface="华文细黑" charset="0"/>
              </a:rPr>
              <a:t>格（</a:t>
            </a:r>
            <a:r>
              <a:rPr lang="zh-CN" altLang="en-US" sz="1800" dirty="0">
                <a:latin typeface="+mn-ea"/>
                <a:cs typeface="华文细黑" charset="0"/>
              </a:rPr>
              <a:t>如：</a:t>
            </a:r>
            <a:r>
              <a:rPr lang="en-US" altLang="zh-CN" sz="1800" dirty="0">
                <a:latin typeface="+mn-ea"/>
                <a:cs typeface="华文细黑" charset="0"/>
              </a:rPr>
              <a:t>[10</a:t>
            </a:r>
            <a:r>
              <a:rPr lang="zh-CN" altLang="en-US" sz="1800" dirty="0">
                <a:latin typeface="+mn-ea"/>
                <a:cs typeface="华文细黑" charset="0"/>
              </a:rPr>
              <a:t>个空格</a:t>
            </a:r>
            <a:r>
              <a:rPr lang="en-US" altLang="zh-CN" sz="1800" dirty="0">
                <a:latin typeface="+mn-ea"/>
                <a:cs typeface="华文细黑" charset="0"/>
              </a:rPr>
              <a:t>]</a:t>
            </a:r>
            <a:r>
              <a:rPr lang="en-US" altLang="zh-CN" sz="1800" dirty="0" err="1">
                <a:solidFill>
                  <a:srgbClr val="FF3300"/>
                </a:solidFill>
                <a:latin typeface="+mn-ea"/>
                <a:cs typeface="华文细黑" charset="0"/>
              </a:rPr>
              <a:t>abc</a:t>
            </a:r>
            <a:r>
              <a:rPr lang="en-US" altLang="zh-CN" sz="1800" dirty="0">
                <a:latin typeface="+mn-ea"/>
                <a:cs typeface="华文细黑" charset="0"/>
              </a:rPr>
              <a:t>[2</a:t>
            </a:r>
            <a:r>
              <a:rPr lang="zh-CN" altLang="en-US" sz="1800" dirty="0">
                <a:latin typeface="+mn-ea"/>
                <a:cs typeface="华文细黑" charset="0"/>
              </a:rPr>
              <a:t>空格</a:t>
            </a:r>
            <a:r>
              <a:rPr lang="en-US" altLang="zh-CN" sz="1800" dirty="0">
                <a:latin typeface="+mn-ea"/>
                <a:cs typeface="华文细黑" charset="0"/>
              </a:rPr>
              <a:t>]</a:t>
            </a:r>
            <a:r>
              <a:rPr lang="en-US" altLang="zh-CN" sz="1800" dirty="0" err="1">
                <a:solidFill>
                  <a:srgbClr val="FF3300"/>
                </a:solidFill>
                <a:latin typeface="+mn-ea"/>
                <a:cs typeface="华文细黑" charset="0"/>
              </a:rPr>
              <a:t>def</a:t>
            </a:r>
            <a:r>
              <a:rPr lang="en-US" altLang="zh-CN" sz="1800" dirty="0">
                <a:latin typeface="+mn-ea"/>
                <a:cs typeface="华文细黑" charset="0"/>
              </a:rPr>
              <a:t>[6</a:t>
            </a:r>
            <a:r>
              <a:rPr lang="zh-CN" altLang="en-US" sz="1800" dirty="0">
                <a:latin typeface="+mn-ea"/>
                <a:cs typeface="华文细黑" charset="0"/>
              </a:rPr>
              <a:t>空格</a:t>
            </a:r>
            <a:r>
              <a:rPr lang="en-US" altLang="zh-CN" sz="1800" dirty="0">
                <a:latin typeface="+mn-ea"/>
                <a:cs typeface="华文细黑" charset="0"/>
              </a:rPr>
              <a:t>]</a:t>
            </a:r>
            <a:r>
              <a:rPr lang="zh-CN" altLang="en-US" sz="1800" dirty="0">
                <a:latin typeface="+mn-ea"/>
                <a:cs typeface="华文细黑" charset="0"/>
              </a:rPr>
              <a:t>，返回：</a:t>
            </a:r>
            <a:r>
              <a:rPr lang="en-US" altLang="zh-CN" sz="1800" dirty="0" err="1">
                <a:solidFill>
                  <a:srgbClr val="FF3300"/>
                </a:solidFill>
                <a:latin typeface="+mn-ea"/>
                <a:cs typeface="华文细黑" charset="0"/>
              </a:rPr>
              <a:t>abc</a:t>
            </a:r>
            <a:r>
              <a:rPr lang="en-US" altLang="zh-CN" sz="1800" dirty="0">
                <a:latin typeface="+mn-ea"/>
                <a:cs typeface="华文细黑" charset="0"/>
              </a:rPr>
              <a:t>[2</a:t>
            </a:r>
            <a:r>
              <a:rPr lang="zh-CN" altLang="en-US" sz="1800" dirty="0">
                <a:latin typeface="+mn-ea"/>
                <a:cs typeface="华文细黑" charset="0"/>
              </a:rPr>
              <a:t>空格</a:t>
            </a:r>
            <a:r>
              <a:rPr lang="en-US" altLang="zh-CN" sz="1800" dirty="0">
                <a:latin typeface="+mn-ea"/>
                <a:cs typeface="华文细黑" charset="0"/>
              </a:rPr>
              <a:t>]</a:t>
            </a:r>
            <a:r>
              <a:rPr lang="en-US" altLang="zh-CN" sz="1800" dirty="0" err="1">
                <a:solidFill>
                  <a:srgbClr val="FF3300"/>
                </a:solidFill>
                <a:latin typeface="+mn-ea"/>
                <a:cs typeface="华文细黑" charset="0"/>
              </a:rPr>
              <a:t>def</a:t>
            </a:r>
            <a:r>
              <a:rPr lang="zh-CN" altLang="en-US" sz="1800" dirty="0" smtClean="0">
                <a:latin typeface="+mn-ea"/>
                <a:cs typeface="华文细黑" charset="0"/>
              </a:rPr>
              <a:t>）示例</a:t>
            </a:r>
            <a:r>
              <a:rPr lang="zh-CN" altLang="zh-CN" sz="1800" dirty="0" smtClean="0">
                <a:latin typeface="+mn-ea"/>
                <a:cs typeface="华文细黑" charset="0"/>
              </a:rPr>
              <a:t>：</a:t>
            </a:r>
            <a:r>
              <a:rPr lang="en-US" altLang="zh-CN" sz="1800" dirty="0" smtClean="0">
                <a:latin typeface="+mn-ea"/>
                <a:cs typeface="华文细黑" charset="0"/>
              </a:rPr>
              <a:t>String-ex-1.html</a:t>
            </a:r>
            <a:endParaRPr lang="zh-CN" altLang="en-US" sz="1800" dirty="0">
              <a:latin typeface="+mn-ea"/>
              <a:cs typeface="华文细黑" charset="0"/>
            </a:endParaRPr>
          </a:p>
          <a:p>
            <a:pPr lvl="1"/>
            <a:endParaRPr kumimoji="1" lang="en-US" altLang="zh-CN" sz="1700" dirty="0" smtClean="0">
              <a:latin typeface="+mn-ea"/>
              <a:cs typeface="宋体" charset="0"/>
            </a:endParaRPr>
          </a:p>
          <a:p>
            <a:pPr lvl="1"/>
            <a:endParaRPr kumimoji="1" lang="en-US" altLang="zh-CN" sz="1700" dirty="0">
              <a:latin typeface="+mn-ea"/>
              <a:cs typeface="宋体" charset="0"/>
            </a:endParaRPr>
          </a:p>
          <a:p>
            <a:pPr lvl="1"/>
            <a:endParaRPr kumimoji="1" lang="en-US" altLang="zh-CN" sz="1700" dirty="0" smtClean="0">
              <a:latin typeface="+mn-ea"/>
              <a:cs typeface="宋体" charset="0"/>
            </a:endParaRPr>
          </a:p>
          <a:p>
            <a:pPr marL="1184275" lvl="2" indent="-407988" defTabSz="776288" eaLnBrk="0" hangingPunct="0">
              <a:spcBef>
                <a:spcPct val="0"/>
              </a:spcBef>
              <a:buClr>
                <a:srgbClr val="777777"/>
              </a:buClr>
              <a:buSzPct val="85000"/>
              <a:buFontTx/>
              <a:buNone/>
              <a:defRPr/>
            </a:pPr>
            <a:endParaRPr kumimoji="1" lang="en-US" altLang="zh-CN" sz="1700" dirty="0" smtClean="0">
              <a:latin typeface="+mn-ea"/>
              <a:cs typeface="宋体" charset="0"/>
            </a:endParaRPr>
          </a:p>
        </p:txBody>
      </p:sp>
      <p:graphicFrame>
        <p:nvGraphicFramePr>
          <p:cNvPr id="5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617680139"/>
              </p:ext>
            </p:extLst>
          </p:nvPr>
        </p:nvGraphicFramePr>
        <p:xfrm>
          <a:off x="983586" y="2344281"/>
          <a:ext cx="5826045" cy="1342985"/>
        </p:xfrm>
        <a:graphic>
          <a:graphicData uri="http://schemas.openxmlformats.org/drawingml/2006/table">
            <a:tbl>
              <a:tblPr/>
              <a:tblGrid>
                <a:gridCol w="1859973"/>
                <a:gridCol w="3966072"/>
              </a:tblGrid>
              <a:tr h="293287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方法</a:t>
                      </a:r>
                    </a:p>
                  </a:txBody>
                  <a:tcPr marL="92057" marR="92057" marT="46031" marB="4603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说明</a:t>
                      </a:r>
                    </a:p>
                  </a:txBody>
                  <a:tcPr marL="92057" marR="92057" marT="46031" marB="46031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</a:tr>
              <a:tr h="293287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match</a:t>
                      </a:r>
                    </a:p>
                  </a:txBody>
                  <a:tcPr marL="92057" marR="92057" marT="46031" marB="4603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匹配某个字符串，匹配成功返回数组，否则返回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null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2057" marR="92057" marT="46031" marB="46031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3287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search</a:t>
                      </a:r>
                    </a:p>
                  </a:txBody>
                  <a:tcPr marL="92057" marR="92057" marT="46031" marB="4603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  <a:defRPr/>
                      </a:pPr>
                      <a:r>
                        <a:rPr kumimoji="0" lang="zh-CN" altLang="zh-CN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返回与正则表达式查找内容匹配的第一个子字符串的位置</a:t>
                      </a:r>
                      <a:r>
                        <a:rPr lang="en-US" altLang="zh-CN" sz="1400" dirty="0" smtClean="0">
                          <a:effectLst/>
                        </a:rPr>
                        <a:t> 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2057" marR="92057" marT="46031" marB="46031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9312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en-US" sz="3200" smtClean="0">
                <a:solidFill>
                  <a:schemeClr val="tx1"/>
                </a:solidFill>
              </a:rPr>
              <a:t>2.2</a:t>
            </a:r>
            <a:r>
              <a:rPr kumimoji="1" lang="en-US" altLang="zh-CN" sz="3200" smtClean="0">
                <a:solidFill>
                  <a:schemeClr val="tx1"/>
                </a:solidFill>
              </a:rPr>
              <a:t>table</a:t>
            </a:r>
            <a:endParaRPr kumimoji="1" lang="en-US" altLang="zh-CN" sz="320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12648" y="1791912"/>
            <a:ext cx="8153400" cy="4495800"/>
          </a:xfrm>
        </p:spPr>
        <p:txBody>
          <a:bodyPr>
            <a:normAutofit/>
          </a:bodyPr>
          <a:lstStyle/>
          <a:p>
            <a:r>
              <a:rPr kumimoji="1" lang="en-US" altLang="zh-CN" sz="2000" smtClean="0"/>
              <a:t>table</a:t>
            </a:r>
            <a:r>
              <a:rPr kumimoji="1" lang="zh-CN" altLang="en-US" sz="2000" smtClean="0"/>
              <a:t>的属性：</a:t>
            </a:r>
            <a:endParaRPr kumimoji="1" lang="en-US" altLang="zh-CN" sz="2000" smtClean="0"/>
          </a:p>
          <a:p>
            <a:pPr>
              <a:buNone/>
            </a:pPr>
            <a:r>
              <a:rPr kumimoji="1" lang="en-US" altLang="zh-CN" sz="2000" smtClean="0"/>
              <a:t>	</a:t>
            </a:r>
            <a:endParaRPr kumimoji="1" lang="en-US" altLang="zh-CN" sz="1400"/>
          </a:p>
        </p:txBody>
      </p:sp>
      <p:pic>
        <p:nvPicPr>
          <p:cNvPr id="4" name="Picture 2" descr="C:\Users\songrenwei\Desktop\图片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2385" y="2475209"/>
            <a:ext cx="7408863" cy="37274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16043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200" dirty="0" smtClean="0">
                <a:solidFill>
                  <a:schemeClr val="tx1"/>
                </a:solidFill>
              </a:rPr>
              <a:t>4.6BOM</a:t>
            </a:r>
            <a:r>
              <a:rPr kumimoji="1" lang="zh-CN" altLang="en-US" sz="3200" dirty="0" smtClean="0">
                <a:solidFill>
                  <a:schemeClr val="tx1"/>
                </a:solidFill>
              </a:rPr>
              <a:t>、</a:t>
            </a:r>
            <a:r>
              <a:rPr kumimoji="1" lang="en-US" altLang="zh-CN" sz="3200" dirty="0" smtClean="0">
                <a:solidFill>
                  <a:schemeClr val="tx1"/>
                </a:solidFill>
              </a:rPr>
              <a:t>window</a:t>
            </a:r>
            <a:r>
              <a:rPr kumimoji="1" lang="zh-CN" altLang="en-US" sz="3200" dirty="0" smtClean="0">
                <a:solidFill>
                  <a:schemeClr val="tx1"/>
                </a:solidFill>
              </a:rPr>
              <a:t>、</a:t>
            </a:r>
            <a:r>
              <a:rPr kumimoji="1" lang="en-US" altLang="zh-CN" sz="3200" dirty="0" smtClean="0">
                <a:solidFill>
                  <a:schemeClr val="tx1"/>
                </a:solidFill>
              </a:rPr>
              <a:t>DOM</a:t>
            </a:r>
            <a:r>
              <a:rPr kumimoji="1" lang="zh-CN" altLang="en-US" sz="3200" dirty="0" smtClean="0">
                <a:solidFill>
                  <a:schemeClr val="tx1"/>
                </a:solidFill>
              </a:rPr>
              <a:t>、</a:t>
            </a:r>
            <a:r>
              <a:rPr kumimoji="1" lang="en-US" altLang="zh-CN" sz="3200" dirty="0" smtClean="0">
                <a:solidFill>
                  <a:schemeClr val="tx1"/>
                </a:solidFill>
              </a:rPr>
              <a:t>Event</a:t>
            </a:r>
            <a:endParaRPr kumimoji="1" lang="en-US" altLang="zh-CN" sz="3200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12648" y="1791912"/>
            <a:ext cx="8153400" cy="4857907"/>
          </a:xfrm>
        </p:spPr>
        <p:txBody>
          <a:bodyPr>
            <a:normAutofit/>
          </a:bodyPr>
          <a:lstStyle/>
          <a:p>
            <a:r>
              <a:rPr kumimoji="1" lang="en-US" altLang="zh-CN" sz="2000" dirty="0" smtClean="0">
                <a:latin typeface="+mn-ea"/>
                <a:cs typeface="宋体" charset="0"/>
              </a:rPr>
              <a:t>BOM</a:t>
            </a:r>
            <a:r>
              <a:rPr kumimoji="1" lang="zh-CN" altLang="en-US" sz="2000" dirty="0" smtClean="0">
                <a:latin typeface="+mn-ea"/>
                <a:cs typeface="宋体" charset="0"/>
              </a:rPr>
              <a:t>：浏览器对象模型（</a:t>
            </a:r>
            <a:r>
              <a:rPr kumimoji="1" lang="en-US" altLang="zh-CN" sz="2000" dirty="0" smtClean="0">
                <a:latin typeface="+mn-ea"/>
                <a:cs typeface="宋体" charset="0"/>
              </a:rPr>
              <a:t>Browser Object Model</a:t>
            </a:r>
            <a:r>
              <a:rPr kumimoji="1" lang="zh-CN" altLang="en-US" sz="2000" dirty="0" smtClean="0">
                <a:latin typeface="+mn-ea"/>
                <a:cs typeface="宋体" charset="0"/>
              </a:rPr>
              <a:t>），</a:t>
            </a:r>
            <a:r>
              <a:rPr kumimoji="1" lang="en-US" altLang="zh-CN" sz="2000" dirty="0" smtClean="0">
                <a:latin typeface="+mn-ea"/>
                <a:cs typeface="宋体" charset="0"/>
              </a:rPr>
              <a:t>window</a:t>
            </a:r>
            <a:r>
              <a:rPr kumimoji="1" lang="zh-CN" altLang="en-US" sz="2000" dirty="0" smtClean="0">
                <a:latin typeface="+mn-ea"/>
                <a:cs typeface="宋体" charset="0"/>
              </a:rPr>
              <a:t>对象是</a:t>
            </a:r>
            <a:r>
              <a:rPr kumimoji="1" lang="en-US" altLang="zh-CN" sz="2000" dirty="0" smtClean="0">
                <a:latin typeface="+mn-ea"/>
                <a:cs typeface="宋体" charset="0"/>
              </a:rPr>
              <a:t>BOM</a:t>
            </a:r>
            <a:r>
              <a:rPr kumimoji="1" lang="zh-CN" altLang="en-US" sz="2000" dirty="0" smtClean="0">
                <a:latin typeface="+mn-ea"/>
                <a:cs typeface="宋体" charset="0"/>
              </a:rPr>
              <a:t>中所有对象的核心。</a:t>
            </a:r>
            <a:endParaRPr kumimoji="1" lang="en-US" altLang="zh-CN" sz="2000" dirty="0">
              <a:latin typeface="+mn-ea"/>
              <a:cs typeface="宋体" charset="0"/>
            </a:endParaRPr>
          </a:p>
          <a:p>
            <a:r>
              <a:rPr kumimoji="1" lang="en-US" altLang="zh-CN" sz="2000" dirty="0" smtClean="0">
                <a:latin typeface="+mn-ea"/>
                <a:cs typeface="宋体" charset="0"/>
              </a:rPr>
              <a:t>window</a:t>
            </a:r>
            <a:r>
              <a:rPr kumimoji="1" lang="zh-CN" altLang="en-US" sz="2000" dirty="0" smtClean="0">
                <a:latin typeface="+mn-ea"/>
                <a:cs typeface="宋体" charset="0"/>
              </a:rPr>
              <a:t>对象：所有的对象都支持</a:t>
            </a:r>
            <a:r>
              <a:rPr kumimoji="1" lang="en-US" altLang="zh-CN" sz="2000" dirty="0" smtClean="0">
                <a:latin typeface="+mn-ea"/>
                <a:cs typeface="宋体" charset="0"/>
              </a:rPr>
              <a:t>window</a:t>
            </a:r>
            <a:r>
              <a:rPr kumimoji="1" lang="zh-CN" altLang="en-US" sz="2000" dirty="0" smtClean="0">
                <a:latin typeface="+mn-ea"/>
                <a:cs typeface="宋体" charset="0"/>
              </a:rPr>
              <a:t>对象，</a:t>
            </a:r>
            <a:r>
              <a:rPr kumimoji="1" lang="en-US" altLang="zh-CN" sz="2000" dirty="0" smtClean="0">
                <a:latin typeface="+mn-ea"/>
                <a:cs typeface="宋体" charset="0"/>
              </a:rPr>
              <a:t>window</a:t>
            </a:r>
            <a:r>
              <a:rPr kumimoji="1" lang="zh-CN" altLang="en-US" sz="2000" dirty="0" smtClean="0">
                <a:latin typeface="+mn-ea"/>
                <a:cs typeface="宋体" charset="0"/>
              </a:rPr>
              <a:t>对象下有很多方法和属性，我们定义的全局变量、声明式定义的方法都会成为</a:t>
            </a:r>
            <a:r>
              <a:rPr kumimoji="1" lang="en-US" altLang="zh-CN" sz="2000" dirty="0" smtClean="0">
                <a:latin typeface="+mn-ea"/>
                <a:cs typeface="宋体" charset="0"/>
              </a:rPr>
              <a:t>window</a:t>
            </a:r>
            <a:r>
              <a:rPr kumimoji="1" lang="zh-CN" altLang="en-US" sz="2000" dirty="0" smtClean="0">
                <a:latin typeface="+mn-ea"/>
                <a:cs typeface="宋体" charset="0"/>
              </a:rPr>
              <a:t>下的对象或属性。</a:t>
            </a:r>
            <a:r>
              <a:rPr kumimoji="1" lang="en-US" altLang="zh-CN" sz="2000" dirty="0" smtClean="0">
                <a:latin typeface="+mn-ea"/>
                <a:cs typeface="宋体" charset="0"/>
              </a:rPr>
              <a:t>window</a:t>
            </a:r>
            <a:r>
              <a:rPr kumimoji="1" lang="zh-CN" altLang="en-US" sz="2000" dirty="0" smtClean="0">
                <a:latin typeface="+mn-ea"/>
                <a:cs typeface="宋体" charset="0"/>
              </a:rPr>
              <a:t>是</a:t>
            </a:r>
            <a:r>
              <a:rPr kumimoji="1" lang="en-US" altLang="zh-CN" sz="2000" dirty="0" err="1" smtClean="0">
                <a:latin typeface="+mn-ea"/>
                <a:cs typeface="宋体" charset="0"/>
              </a:rPr>
              <a:t>js</a:t>
            </a:r>
            <a:r>
              <a:rPr kumimoji="1" lang="zh-CN" altLang="en-US" sz="2000" dirty="0" smtClean="0">
                <a:latin typeface="+mn-ea"/>
                <a:cs typeface="宋体" charset="0"/>
              </a:rPr>
              <a:t>中的顶级对象，在使用</a:t>
            </a:r>
            <a:r>
              <a:rPr kumimoji="1" lang="en-US" altLang="zh-CN" sz="2000" dirty="0" err="1" smtClean="0">
                <a:latin typeface="+mn-ea"/>
                <a:cs typeface="宋体" charset="0"/>
              </a:rPr>
              <a:t>iframe</a:t>
            </a:r>
            <a:r>
              <a:rPr kumimoji="1" lang="zh-CN" altLang="en-US" sz="2000" dirty="0" smtClean="0">
                <a:latin typeface="+mn-ea"/>
                <a:cs typeface="宋体" charset="0"/>
              </a:rPr>
              <a:t>时，每个</a:t>
            </a:r>
            <a:r>
              <a:rPr kumimoji="1" lang="en-US" altLang="zh-CN" sz="2000" dirty="0" err="1" smtClean="0">
                <a:latin typeface="+mn-ea"/>
                <a:cs typeface="宋体" charset="0"/>
              </a:rPr>
              <a:t>iframe</a:t>
            </a:r>
            <a:r>
              <a:rPr kumimoji="1" lang="zh-CN" altLang="en-US" sz="2000" dirty="0" smtClean="0">
                <a:latin typeface="+mn-ea"/>
                <a:cs typeface="宋体" charset="0"/>
              </a:rPr>
              <a:t>也有它自己的</a:t>
            </a:r>
            <a:r>
              <a:rPr kumimoji="1" lang="en-US" altLang="zh-CN" sz="2000" dirty="0" smtClean="0">
                <a:latin typeface="+mn-ea"/>
                <a:cs typeface="宋体" charset="0"/>
              </a:rPr>
              <a:t>window</a:t>
            </a:r>
            <a:r>
              <a:rPr kumimoji="1" lang="zh-CN" altLang="en-US" sz="2000" dirty="0" smtClean="0">
                <a:latin typeface="+mn-ea"/>
                <a:cs typeface="宋体" charset="0"/>
              </a:rPr>
              <a:t>对象，访问</a:t>
            </a:r>
            <a:r>
              <a:rPr kumimoji="1" lang="en-US" altLang="zh-CN" sz="2000" dirty="0" smtClean="0">
                <a:latin typeface="+mn-ea"/>
                <a:cs typeface="宋体" charset="0"/>
              </a:rPr>
              <a:t>window</a:t>
            </a:r>
            <a:r>
              <a:rPr kumimoji="1" lang="zh-CN" altLang="en-US" sz="2000" dirty="0" smtClean="0">
                <a:latin typeface="+mn-ea"/>
                <a:cs typeface="宋体" charset="0"/>
              </a:rPr>
              <a:t>对象下的属性或调用其方法，可以直接访问属性或方法名即可，比如我们一直在用</a:t>
            </a:r>
            <a:r>
              <a:rPr kumimoji="1" lang="en-US" altLang="zh-CN" sz="2000" dirty="0" err="1" smtClean="0">
                <a:latin typeface="+mn-ea"/>
                <a:cs typeface="宋体" charset="0"/>
              </a:rPr>
              <a:t>console.log</a:t>
            </a:r>
            <a:r>
              <a:rPr kumimoji="1" lang="en-US" altLang="zh-CN" sz="2000" dirty="0" smtClean="0">
                <a:latin typeface="+mn-ea"/>
                <a:cs typeface="宋体" charset="0"/>
              </a:rPr>
              <a:t>()</a:t>
            </a:r>
          </a:p>
          <a:p>
            <a:pPr marL="1184275" lvl="2" indent="-407988" defTabSz="776288" eaLnBrk="0" hangingPunct="0">
              <a:spcBef>
                <a:spcPct val="0"/>
              </a:spcBef>
              <a:buClr>
                <a:srgbClr val="777777"/>
              </a:buClr>
              <a:buSzPct val="85000"/>
              <a:buFontTx/>
              <a:buNone/>
              <a:defRPr/>
            </a:pPr>
            <a:endParaRPr kumimoji="1" lang="en-US" altLang="zh-CN" sz="1700" dirty="0" smtClean="0">
              <a:latin typeface="+mn-ea"/>
              <a:cs typeface="宋体" charset="0"/>
            </a:endParaRPr>
          </a:p>
        </p:txBody>
      </p:sp>
      <p:sp>
        <p:nvSpPr>
          <p:cNvPr id="41" name="Rectangle 4"/>
          <p:cNvSpPr>
            <a:spLocks noChangeArrowheads="1"/>
          </p:cNvSpPr>
          <p:nvPr/>
        </p:nvSpPr>
        <p:spPr bwMode="blackWhite">
          <a:xfrm>
            <a:off x="1620838" y="4517084"/>
            <a:ext cx="6119812" cy="213273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89803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2" name="Rectangle 5"/>
          <p:cNvSpPr>
            <a:spLocks noChangeArrowheads="1"/>
          </p:cNvSpPr>
          <p:nvPr/>
        </p:nvSpPr>
        <p:spPr bwMode="blackWhite">
          <a:xfrm>
            <a:off x="3720563" y="4588038"/>
            <a:ext cx="2159000" cy="50165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89803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57" tIns="46029" rIns="92057" bIns="46029" anchor="ctr"/>
          <a:lstStyle/>
          <a:p>
            <a:pPr algn="ctr" eaLnBrk="0" hangingPunct="0">
              <a:spcBef>
                <a:spcPct val="0"/>
              </a:spcBef>
              <a:buFontTx/>
              <a:buNone/>
              <a:tabLst>
                <a:tab pos="1200150" algn="l"/>
              </a:tabLst>
              <a:defRPr/>
            </a:pPr>
            <a:r>
              <a:rPr lang="en-US" altLang="zh-CN" sz="2000" b="0" dirty="0">
                <a:latin typeface="Arial" charset="0"/>
                <a:ea typeface="宋体" charset="0"/>
                <a:cs typeface="宋体" charset="0"/>
              </a:rPr>
              <a:t>Window object</a:t>
            </a:r>
          </a:p>
        </p:txBody>
      </p:sp>
      <p:sp>
        <p:nvSpPr>
          <p:cNvPr id="43" name="Line 6"/>
          <p:cNvSpPr>
            <a:spLocks noChangeShapeType="1"/>
          </p:cNvSpPr>
          <p:nvPr/>
        </p:nvSpPr>
        <p:spPr bwMode="blackWhite">
          <a:xfrm>
            <a:off x="4800063" y="5077706"/>
            <a:ext cx="0" cy="2159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89803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4" name="Line 7"/>
          <p:cNvSpPr>
            <a:spLocks noChangeShapeType="1"/>
          </p:cNvSpPr>
          <p:nvPr/>
        </p:nvSpPr>
        <p:spPr bwMode="blackWhite">
          <a:xfrm>
            <a:off x="2783938" y="5233696"/>
            <a:ext cx="39592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89803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5" name="Rectangle 8"/>
          <p:cNvSpPr>
            <a:spLocks noChangeArrowheads="1"/>
          </p:cNvSpPr>
          <p:nvPr/>
        </p:nvSpPr>
        <p:spPr bwMode="blackWhite">
          <a:xfrm>
            <a:off x="1920338" y="5738522"/>
            <a:ext cx="1655762" cy="73158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89803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57" tIns="46029" rIns="92057" bIns="46029" anchor="ctr"/>
          <a:lstStyle/>
          <a:p>
            <a:pPr algn="ctr" eaLnBrk="0" hangingPunct="0">
              <a:spcBef>
                <a:spcPct val="0"/>
              </a:spcBef>
              <a:buFontTx/>
              <a:buNone/>
              <a:tabLst>
                <a:tab pos="1200150" algn="l"/>
              </a:tabLst>
              <a:defRPr/>
            </a:pPr>
            <a:r>
              <a:rPr lang="en-US" altLang="zh-CN" sz="1800" b="0">
                <a:latin typeface="华文黑体" charset="0"/>
                <a:ea typeface="宋体" charset="0"/>
                <a:cs typeface="宋体" charset="0"/>
              </a:rPr>
              <a:t>Frames[0]</a:t>
            </a:r>
          </a:p>
        </p:txBody>
      </p:sp>
      <p:sp>
        <p:nvSpPr>
          <p:cNvPr id="46" name="Line 9"/>
          <p:cNvSpPr>
            <a:spLocks noChangeShapeType="1"/>
          </p:cNvSpPr>
          <p:nvPr/>
        </p:nvSpPr>
        <p:spPr bwMode="blackWhite">
          <a:xfrm>
            <a:off x="6731183" y="5211320"/>
            <a:ext cx="0" cy="50323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89803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7" name="Line 10"/>
          <p:cNvSpPr>
            <a:spLocks noChangeShapeType="1"/>
          </p:cNvSpPr>
          <p:nvPr/>
        </p:nvSpPr>
        <p:spPr bwMode="blackWhite">
          <a:xfrm>
            <a:off x="2771958" y="5211320"/>
            <a:ext cx="0" cy="50323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89803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8" name="Line 11"/>
          <p:cNvSpPr>
            <a:spLocks noChangeShapeType="1"/>
          </p:cNvSpPr>
          <p:nvPr/>
        </p:nvSpPr>
        <p:spPr bwMode="blackWhite">
          <a:xfrm>
            <a:off x="4800063" y="5235284"/>
            <a:ext cx="0" cy="50323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89803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9" name="Rectangle 12"/>
          <p:cNvSpPr>
            <a:spLocks noChangeArrowheads="1"/>
          </p:cNvSpPr>
          <p:nvPr/>
        </p:nvSpPr>
        <p:spPr bwMode="blackWhite">
          <a:xfrm>
            <a:off x="3936463" y="5738522"/>
            <a:ext cx="1654175" cy="73158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89803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57" tIns="46029" rIns="92057" bIns="46029" anchor="ctr"/>
          <a:lstStyle/>
          <a:p>
            <a:pPr algn="ctr" eaLnBrk="0" hangingPunct="0">
              <a:spcBef>
                <a:spcPct val="0"/>
              </a:spcBef>
              <a:buFontTx/>
              <a:buNone/>
              <a:tabLst>
                <a:tab pos="1200150" algn="l"/>
              </a:tabLst>
              <a:defRPr/>
            </a:pPr>
            <a:r>
              <a:rPr lang="en-US" altLang="zh-CN" sz="1800" b="0">
                <a:latin typeface="华文黑体" charset="0"/>
                <a:ea typeface="宋体" charset="0"/>
                <a:cs typeface="宋体" charset="0"/>
              </a:rPr>
              <a:t>Frames[1]</a:t>
            </a:r>
          </a:p>
        </p:txBody>
      </p:sp>
      <p:sp>
        <p:nvSpPr>
          <p:cNvPr id="50" name="Rectangle 13"/>
          <p:cNvSpPr>
            <a:spLocks noChangeArrowheads="1"/>
          </p:cNvSpPr>
          <p:nvPr/>
        </p:nvSpPr>
        <p:spPr bwMode="blackWhite">
          <a:xfrm>
            <a:off x="5879563" y="5738522"/>
            <a:ext cx="1655762" cy="73158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89803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57" tIns="46029" rIns="92057" bIns="46029" anchor="ctr"/>
          <a:lstStyle/>
          <a:p>
            <a:pPr algn="ctr" eaLnBrk="0" hangingPunct="0">
              <a:spcBef>
                <a:spcPct val="0"/>
              </a:spcBef>
              <a:buFontTx/>
              <a:buNone/>
              <a:tabLst>
                <a:tab pos="1200150" algn="l"/>
              </a:tabLst>
              <a:defRPr/>
            </a:pPr>
            <a:r>
              <a:rPr lang="en-US" altLang="zh-CN" sz="1800" b="0">
                <a:latin typeface="华文黑体" charset="0"/>
                <a:ea typeface="宋体" charset="0"/>
                <a:cs typeface="宋体" charset="0"/>
              </a:rPr>
              <a:t>Frames[2]</a:t>
            </a:r>
          </a:p>
        </p:txBody>
      </p:sp>
    </p:spTree>
    <p:extLst>
      <p:ext uri="{BB962C8B-B14F-4D97-AF65-F5344CB8AC3E}">
        <p14:creationId xmlns:p14="http://schemas.microsoft.com/office/powerpoint/2010/main" xmlns="" val="70593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200" dirty="0" smtClean="0">
                <a:solidFill>
                  <a:schemeClr val="tx1"/>
                </a:solidFill>
              </a:rPr>
              <a:t>4.6BOM</a:t>
            </a:r>
            <a:r>
              <a:rPr kumimoji="1" lang="zh-CN" altLang="en-US" sz="3200" dirty="0" smtClean="0">
                <a:solidFill>
                  <a:schemeClr val="tx1"/>
                </a:solidFill>
              </a:rPr>
              <a:t>、</a:t>
            </a:r>
            <a:r>
              <a:rPr kumimoji="1" lang="en-US" altLang="zh-CN" sz="3200" dirty="0" smtClean="0">
                <a:solidFill>
                  <a:schemeClr val="tx1"/>
                </a:solidFill>
              </a:rPr>
              <a:t>window</a:t>
            </a:r>
            <a:r>
              <a:rPr kumimoji="1" lang="zh-CN" altLang="en-US" sz="3200" dirty="0" smtClean="0">
                <a:solidFill>
                  <a:schemeClr val="tx1"/>
                </a:solidFill>
              </a:rPr>
              <a:t>、</a:t>
            </a:r>
            <a:r>
              <a:rPr kumimoji="1" lang="en-US" altLang="zh-CN" sz="3200" dirty="0" smtClean="0">
                <a:solidFill>
                  <a:schemeClr val="tx1"/>
                </a:solidFill>
              </a:rPr>
              <a:t>DOM</a:t>
            </a:r>
            <a:r>
              <a:rPr kumimoji="1" lang="zh-CN" altLang="en-US" sz="3200" dirty="0" smtClean="0">
                <a:solidFill>
                  <a:schemeClr val="tx1"/>
                </a:solidFill>
              </a:rPr>
              <a:t>、</a:t>
            </a:r>
            <a:r>
              <a:rPr kumimoji="1" lang="en-US" altLang="zh-CN" sz="3200" dirty="0" smtClean="0">
                <a:solidFill>
                  <a:schemeClr val="tx1"/>
                </a:solidFill>
              </a:rPr>
              <a:t>Event</a:t>
            </a:r>
            <a:endParaRPr kumimoji="1" lang="en-US" altLang="zh-CN" sz="3200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12648" y="1791912"/>
            <a:ext cx="8153400" cy="4606292"/>
          </a:xfrm>
        </p:spPr>
        <p:txBody>
          <a:bodyPr>
            <a:normAutofit/>
          </a:bodyPr>
          <a:lstStyle/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kumimoji="1" lang="zh-CN" altLang="en-US" sz="2000" dirty="0" smtClean="0">
                <a:latin typeface="+mn-ea"/>
                <a:cs typeface="宋体" charset="0"/>
              </a:rPr>
              <a:t>打开新窗口：</a:t>
            </a:r>
            <a:r>
              <a:rPr lang="en-US" altLang="zh-CN" sz="2000" dirty="0" err="1">
                <a:latin typeface="+mn-ea"/>
              </a:rPr>
              <a:t>var</a:t>
            </a:r>
            <a:r>
              <a:rPr lang="en-US" altLang="zh-CN" sz="2000" dirty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win</a:t>
            </a:r>
            <a:r>
              <a:rPr lang="zh-CN" altLang="en-US" sz="2000" dirty="0" smtClean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=</a:t>
            </a:r>
            <a:r>
              <a:rPr lang="zh-CN" altLang="en-US" sz="2000" dirty="0" smtClean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(window.)open</a:t>
            </a:r>
            <a:r>
              <a:rPr lang="en-US" altLang="zh-CN" sz="2000" dirty="0">
                <a:latin typeface="+mn-ea"/>
              </a:rPr>
              <a:t>(“https://</a:t>
            </a:r>
            <a:r>
              <a:rPr lang="en-US" altLang="zh-CN" sz="2000" dirty="0" err="1">
                <a:latin typeface="+mn-ea"/>
              </a:rPr>
              <a:t>www.baidu.com</a:t>
            </a:r>
            <a:r>
              <a:rPr lang="en-US" altLang="zh-CN" sz="2000" dirty="0">
                <a:latin typeface="+mn-ea"/>
              </a:rPr>
              <a:t>/”</a:t>
            </a:r>
            <a:r>
              <a:rPr lang="en-US" altLang="zh-CN" sz="2000" dirty="0" smtClean="0">
                <a:latin typeface="+mn-ea"/>
              </a:rPr>
              <a:t>, </a:t>
            </a:r>
            <a:r>
              <a:rPr lang="en-US" altLang="zh-CN" sz="2000" dirty="0">
                <a:latin typeface="+mn-ea"/>
              </a:rPr>
              <a:t>"house_1","width=500,height=300,scrollbars=no")</a:t>
            </a:r>
            <a:r>
              <a:rPr lang="en-US" altLang="zh-CN" sz="2000" dirty="0" smtClean="0">
                <a:latin typeface="+mn-ea"/>
              </a:rPr>
              <a:t>;</a:t>
            </a:r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zh-CN" sz="2000" dirty="0">
              <a:latin typeface="+mn-ea"/>
              <a:cs typeface="华文细黑" charset="0"/>
            </a:endParaRPr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zh-CN" sz="2000" dirty="0" smtClean="0">
              <a:latin typeface="+mn-ea"/>
              <a:cs typeface="华文细黑" charset="0"/>
            </a:endParaRPr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zh-CN" sz="2000" dirty="0">
              <a:latin typeface="+mn-ea"/>
              <a:cs typeface="华文细黑" charset="0"/>
            </a:endParaRPr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zh-CN" sz="2000" dirty="0" smtClean="0">
              <a:latin typeface="+mn-ea"/>
              <a:cs typeface="华文细黑" charset="0"/>
            </a:endParaRPr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zh-CN" sz="2000" dirty="0">
              <a:latin typeface="+mn-ea"/>
              <a:cs typeface="华文细黑" charset="0"/>
            </a:endParaRPr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zh-CN" sz="2000" dirty="0" smtClean="0">
              <a:latin typeface="+mn-ea"/>
              <a:cs typeface="华文细黑" charset="0"/>
            </a:endParaRPr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zh-CN" sz="2000" dirty="0">
              <a:latin typeface="+mn-ea"/>
              <a:cs typeface="华文细黑" charset="0"/>
            </a:endParaRPr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zh-CN" sz="2000" dirty="0" smtClean="0">
              <a:latin typeface="+mn-ea"/>
              <a:cs typeface="华文细黑" charset="0"/>
            </a:endParaRPr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zh-CN" sz="2000" dirty="0">
              <a:latin typeface="+mn-ea"/>
              <a:cs typeface="华文细黑" charset="0"/>
            </a:endParaRPr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zh-CN" sz="2000" dirty="0" smtClean="0">
              <a:latin typeface="+mn-ea"/>
              <a:cs typeface="华文细黑" charset="0"/>
            </a:endParaRPr>
          </a:p>
        </p:txBody>
      </p:sp>
      <p:graphicFrame>
        <p:nvGraphicFramePr>
          <p:cNvPr id="1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607794703"/>
              </p:ext>
            </p:extLst>
          </p:nvPr>
        </p:nvGraphicFramePr>
        <p:xfrm>
          <a:off x="983024" y="3148445"/>
          <a:ext cx="7271436" cy="3465520"/>
        </p:xfrm>
        <a:graphic>
          <a:graphicData uri="http://schemas.openxmlformats.org/drawingml/2006/table">
            <a:tbl>
              <a:tblPr/>
              <a:tblGrid>
                <a:gridCol w="1703025"/>
                <a:gridCol w="1965916"/>
                <a:gridCol w="3602495"/>
              </a:tblGrid>
              <a:tr h="346552"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属性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2057" marR="92057" marT="46029" marB="460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值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2057" marR="92057" marT="46029" marB="46029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对窗口的影响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2057" marR="92057" marT="46029" marB="46029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552"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directories</a:t>
                      </a:r>
                    </a:p>
                  </a:txBody>
                  <a:tcPr marL="92057" marR="92057" marT="46029" marB="460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yes/no </a:t>
                      </a: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或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1/0</a:t>
                      </a:r>
                    </a:p>
                  </a:txBody>
                  <a:tcPr marL="92057" marR="92057" marT="46029" marB="46029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是否有地址栏按钮</a:t>
                      </a:r>
                    </a:p>
                  </a:txBody>
                  <a:tcPr marL="92057" marR="92057" marT="46029" marB="46029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552"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height</a:t>
                      </a:r>
                    </a:p>
                  </a:txBody>
                  <a:tcPr marL="92057" marR="92057" marT="46029" marB="460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整数值</a:t>
                      </a:r>
                    </a:p>
                  </a:txBody>
                  <a:tcPr marL="92057" marR="92057" marT="46029" marB="46029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窗口高度，大于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100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2057" marR="92057" marT="46029" marB="46029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552"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location</a:t>
                      </a:r>
                    </a:p>
                  </a:txBody>
                  <a:tcPr marL="92057" marR="92057" marT="46029" marB="460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yes/no </a:t>
                      </a: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或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1/0</a:t>
                      </a:r>
                    </a:p>
                  </a:txBody>
                  <a:tcPr marL="92057" marR="92057" marT="46029" marB="46029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是否有地址栏</a:t>
                      </a:r>
                    </a:p>
                  </a:txBody>
                  <a:tcPr marL="92057" marR="92057" marT="46029" marB="46029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552"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menubar</a:t>
                      </a:r>
                    </a:p>
                  </a:txBody>
                  <a:tcPr marL="92057" marR="92057" marT="46029" marB="460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yes/no </a:t>
                      </a: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或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1/0</a:t>
                      </a:r>
                    </a:p>
                  </a:txBody>
                  <a:tcPr marL="92057" marR="92057" marT="46029" marB="46029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是否菜单栏</a:t>
                      </a:r>
                    </a:p>
                  </a:txBody>
                  <a:tcPr marL="92057" marR="92057" marT="46029" marB="46029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552"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resizable</a:t>
                      </a:r>
                    </a:p>
                  </a:txBody>
                  <a:tcPr marL="92057" marR="92057" marT="46029" marB="460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yes/no </a:t>
                      </a: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或 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1/0</a:t>
                      </a:r>
                    </a:p>
                  </a:txBody>
                  <a:tcPr marL="92057" marR="92057" marT="46029" marB="46029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是否可以更改窗口大小</a:t>
                      </a:r>
                    </a:p>
                  </a:txBody>
                  <a:tcPr marL="92057" marR="92057" marT="46029" marB="46029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552"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scrollbars</a:t>
                      </a:r>
                    </a:p>
                  </a:txBody>
                  <a:tcPr marL="92057" marR="92057" marT="46029" marB="460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yes/no </a:t>
                      </a: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或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1/0</a:t>
                      </a:r>
                    </a:p>
                  </a:txBody>
                  <a:tcPr marL="92057" marR="92057" marT="46029" marB="46029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是否有滚动条</a:t>
                      </a:r>
                    </a:p>
                  </a:txBody>
                  <a:tcPr marL="92057" marR="92057" marT="46029" marB="46029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552"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status</a:t>
                      </a:r>
                    </a:p>
                  </a:txBody>
                  <a:tcPr marL="92057" marR="92057" marT="46029" marB="460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yes/no </a:t>
                      </a: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或 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1/0</a:t>
                      </a:r>
                    </a:p>
                  </a:txBody>
                  <a:tcPr marL="92057" marR="92057" marT="46029" marB="46029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是否有状态栏</a:t>
                      </a:r>
                    </a:p>
                  </a:txBody>
                  <a:tcPr marL="92057" marR="92057" marT="46029" marB="46029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552"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toolbar</a:t>
                      </a:r>
                    </a:p>
                  </a:txBody>
                  <a:tcPr marL="92057" marR="92057" marT="46029" marB="460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yes/no </a:t>
                      </a: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或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1/0</a:t>
                      </a:r>
                    </a:p>
                  </a:txBody>
                  <a:tcPr marL="92057" marR="92057" marT="46029" marB="46029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是否有工具栏</a:t>
                      </a:r>
                    </a:p>
                  </a:txBody>
                  <a:tcPr marL="92057" marR="92057" marT="46029" marB="46029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552"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width</a:t>
                      </a:r>
                    </a:p>
                  </a:txBody>
                  <a:tcPr marL="92057" marR="92057" marT="46029" marB="460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整数值</a:t>
                      </a:r>
                    </a:p>
                  </a:txBody>
                  <a:tcPr marL="92057" marR="92057" marT="46029" marB="46029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窗口宽度，大于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100</a:t>
                      </a:r>
                    </a:p>
                  </a:txBody>
                  <a:tcPr marL="92057" marR="92057" marT="46029" marB="46029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0755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200" dirty="0" smtClean="0">
                <a:solidFill>
                  <a:schemeClr val="tx1"/>
                </a:solidFill>
              </a:rPr>
              <a:t>4.6BOM</a:t>
            </a:r>
            <a:r>
              <a:rPr kumimoji="1" lang="zh-CN" altLang="en-US" sz="3200" dirty="0" smtClean="0">
                <a:solidFill>
                  <a:schemeClr val="tx1"/>
                </a:solidFill>
              </a:rPr>
              <a:t>、</a:t>
            </a:r>
            <a:r>
              <a:rPr kumimoji="1" lang="en-US" altLang="zh-CN" sz="3200" dirty="0" smtClean="0">
                <a:solidFill>
                  <a:schemeClr val="tx1"/>
                </a:solidFill>
              </a:rPr>
              <a:t>window</a:t>
            </a:r>
            <a:r>
              <a:rPr kumimoji="1" lang="zh-CN" altLang="en-US" sz="3200" dirty="0" smtClean="0">
                <a:solidFill>
                  <a:schemeClr val="tx1"/>
                </a:solidFill>
              </a:rPr>
              <a:t>、</a:t>
            </a:r>
            <a:r>
              <a:rPr kumimoji="1" lang="en-US" altLang="zh-CN" sz="3200" dirty="0" smtClean="0">
                <a:solidFill>
                  <a:schemeClr val="tx1"/>
                </a:solidFill>
              </a:rPr>
              <a:t>DOM</a:t>
            </a:r>
            <a:r>
              <a:rPr kumimoji="1" lang="zh-CN" altLang="en-US" sz="3200" dirty="0" smtClean="0">
                <a:solidFill>
                  <a:schemeClr val="tx1"/>
                </a:solidFill>
              </a:rPr>
              <a:t>、</a:t>
            </a:r>
            <a:r>
              <a:rPr kumimoji="1" lang="en-US" altLang="zh-CN" sz="3200" dirty="0" smtClean="0">
                <a:solidFill>
                  <a:schemeClr val="tx1"/>
                </a:solidFill>
              </a:rPr>
              <a:t>Event</a:t>
            </a:r>
            <a:endParaRPr kumimoji="1" lang="en-US" altLang="zh-CN" sz="3200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12648" y="1791912"/>
            <a:ext cx="8153400" cy="4857907"/>
          </a:xfrm>
        </p:spPr>
        <p:txBody>
          <a:bodyPr>
            <a:normAutofit/>
          </a:bodyPr>
          <a:lstStyle/>
          <a:p>
            <a:r>
              <a:rPr kumimoji="1" lang="zh-CN" altLang="en-US" sz="2000" dirty="0" smtClean="0">
                <a:latin typeface="+mn-ea"/>
                <a:cs typeface="宋体" charset="0"/>
              </a:rPr>
              <a:t>用户交互：</a:t>
            </a:r>
            <a:endParaRPr kumimoji="1" lang="en-US" altLang="zh-CN" sz="2000" dirty="0" smtClean="0">
              <a:latin typeface="+mn-ea"/>
              <a:cs typeface="宋体" charset="0"/>
            </a:endParaRPr>
          </a:p>
          <a:p>
            <a:pPr lvl="1"/>
            <a:r>
              <a:rPr kumimoji="1" lang="en-US" altLang="zh-CN" sz="1600" dirty="0" smtClean="0">
                <a:latin typeface="+mn-ea"/>
                <a:cs typeface="宋体" charset="0"/>
              </a:rPr>
              <a:t>alert</a:t>
            </a:r>
            <a:r>
              <a:rPr kumimoji="1" lang="zh-CN" altLang="en-US" sz="1600" dirty="0" smtClean="0">
                <a:latin typeface="+mn-ea"/>
                <a:cs typeface="宋体" charset="0"/>
              </a:rPr>
              <a:t>：弹出一个提示框，显示提示信息</a:t>
            </a:r>
            <a:endParaRPr kumimoji="1" lang="en-US" altLang="zh-CN" sz="1600" dirty="0" smtClean="0">
              <a:latin typeface="+mn-ea"/>
              <a:cs typeface="宋体" charset="0"/>
            </a:endParaRPr>
          </a:p>
          <a:p>
            <a:pPr lvl="1"/>
            <a:endParaRPr kumimoji="1" lang="en-US" altLang="zh-CN" sz="1600" dirty="0">
              <a:latin typeface="+mn-ea"/>
              <a:cs typeface="宋体" charset="0"/>
            </a:endParaRPr>
          </a:p>
          <a:p>
            <a:pPr lvl="1"/>
            <a:endParaRPr kumimoji="1" lang="en-US" altLang="zh-CN" sz="1600" dirty="0" smtClean="0">
              <a:latin typeface="+mn-ea"/>
              <a:cs typeface="宋体" charset="0"/>
            </a:endParaRPr>
          </a:p>
          <a:p>
            <a:pPr lvl="1"/>
            <a:endParaRPr kumimoji="1" lang="en-US" altLang="zh-CN" sz="1600" dirty="0">
              <a:latin typeface="+mn-ea"/>
              <a:cs typeface="宋体" charset="0"/>
            </a:endParaRPr>
          </a:p>
          <a:p>
            <a:pPr lvl="1"/>
            <a:endParaRPr kumimoji="1" lang="en-US" altLang="zh-CN" sz="1600" dirty="0" smtClean="0">
              <a:latin typeface="+mn-ea"/>
              <a:cs typeface="宋体" charset="0"/>
            </a:endParaRPr>
          </a:p>
          <a:p>
            <a:pPr lvl="1"/>
            <a:endParaRPr kumimoji="1" lang="en-US" altLang="zh-CN" sz="1600" dirty="0">
              <a:latin typeface="+mn-ea"/>
              <a:cs typeface="宋体" charset="0"/>
            </a:endParaRPr>
          </a:p>
          <a:p>
            <a:pPr lvl="1"/>
            <a:endParaRPr kumimoji="1" lang="en-US" altLang="zh-CN" sz="1600" dirty="0" smtClean="0">
              <a:latin typeface="+mn-ea"/>
              <a:cs typeface="宋体" charset="0"/>
            </a:endParaRPr>
          </a:p>
          <a:p>
            <a:pPr lvl="1"/>
            <a:r>
              <a:rPr kumimoji="1" lang="en-US" altLang="zh-CN" sz="1600" dirty="0" smtClean="0">
                <a:latin typeface="+mn-ea"/>
                <a:cs typeface="宋体" charset="0"/>
              </a:rPr>
              <a:t>prompt</a:t>
            </a:r>
            <a:r>
              <a:rPr kumimoji="1" lang="zh-CN" altLang="en-US" sz="1600" dirty="0" smtClean="0">
                <a:latin typeface="+mn-ea"/>
                <a:cs typeface="宋体" charset="0"/>
              </a:rPr>
              <a:t>：弹出一个可以输入的框，返回输入的值</a:t>
            </a:r>
            <a:endParaRPr kumimoji="1" lang="en-US" altLang="zh-CN" sz="1600" dirty="0" smtClean="0">
              <a:latin typeface="+mn-ea"/>
              <a:cs typeface="宋体" charset="0"/>
            </a:endParaRPr>
          </a:p>
        </p:txBody>
      </p:sp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blackWhite">
          <a:xfrm>
            <a:off x="1044639" y="2556971"/>
            <a:ext cx="3959225" cy="157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89803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blackWhite">
          <a:xfrm>
            <a:off x="1044639" y="4784924"/>
            <a:ext cx="4176713" cy="1376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89803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29894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200" dirty="0" smtClean="0">
                <a:solidFill>
                  <a:schemeClr val="tx1"/>
                </a:solidFill>
              </a:rPr>
              <a:t>4.6BOM</a:t>
            </a:r>
            <a:r>
              <a:rPr kumimoji="1" lang="zh-CN" altLang="en-US" sz="3200" dirty="0" smtClean="0">
                <a:solidFill>
                  <a:schemeClr val="tx1"/>
                </a:solidFill>
              </a:rPr>
              <a:t>、</a:t>
            </a:r>
            <a:r>
              <a:rPr kumimoji="1" lang="en-US" altLang="zh-CN" sz="3200" dirty="0" smtClean="0">
                <a:solidFill>
                  <a:schemeClr val="tx1"/>
                </a:solidFill>
              </a:rPr>
              <a:t>window</a:t>
            </a:r>
            <a:r>
              <a:rPr kumimoji="1" lang="zh-CN" altLang="en-US" sz="3200" dirty="0" smtClean="0">
                <a:solidFill>
                  <a:schemeClr val="tx1"/>
                </a:solidFill>
              </a:rPr>
              <a:t>、</a:t>
            </a:r>
            <a:r>
              <a:rPr kumimoji="1" lang="en-US" altLang="zh-CN" sz="3200" dirty="0" smtClean="0">
                <a:solidFill>
                  <a:schemeClr val="tx1"/>
                </a:solidFill>
              </a:rPr>
              <a:t>DOM</a:t>
            </a:r>
            <a:r>
              <a:rPr kumimoji="1" lang="zh-CN" altLang="en-US" sz="3200" dirty="0" smtClean="0">
                <a:solidFill>
                  <a:schemeClr val="tx1"/>
                </a:solidFill>
              </a:rPr>
              <a:t>、</a:t>
            </a:r>
            <a:r>
              <a:rPr kumimoji="1" lang="en-US" altLang="zh-CN" sz="3200" dirty="0" smtClean="0">
                <a:solidFill>
                  <a:schemeClr val="tx1"/>
                </a:solidFill>
              </a:rPr>
              <a:t>Event</a:t>
            </a:r>
            <a:endParaRPr kumimoji="1" lang="en-US" altLang="zh-CN" sz="3200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12648" y="1791912"/>
            <a:ext cx="8153400" cy="4857907"/>
          </a:xfrm>
        </p:spPr>
        <p:txBody>
          <a:bodyPr>
            <a:normAutofit/>
          </a:bodyPr>
          <a:lstStyle/>
          <a:p>
            <a:r>
              <a:rPr kumimoji="1" lang="zh-CN" altLang="en-US" sz="2000" dirty="0" smtClean="0">
                <a:latin typeface="+mn-ea"/>
                <a:cs typeface="宋体" charset="0"/>
              </a:rPr>
              <a:t>用户交互：</a:t>
            </a:r>
            <a:endParaRPr kumimoji="1" lang="en-US" altLang="zh-CN" sz="2000" dirty="0" smtClean="0">
              <a:latin typeface="+mn-ea"/>
              <a:cs typeface="宋体" charset="0"/>
            </a:endParaRPr>
          </a:p>
          <a:p>
            <a:pPr lvl="1"/>
            <a:r>
              <a:rPr kumimoji="1" lang="en-US" altLang="zh-CN" sz="1600" dirty="0" smtClean="0">
                <a:latin typeface="+mn-ea"/>
                <a:cs typeface="宋体" charset="0"/>
              </a:rPr>
              <a:t>confirm</a:t>
            </a:r>
            <a:r>
              <a:rPr kumimoji="1" lang="zh-CN" altLang="en-US" sz="1600" dirty="0" smtClean="0">
                <a:latin typeface="+mn-ea"/>
                <a:cs typeface="宋体" charset="0"/>
              </a:rPr>
              <a:t>：弹出一个确认框，确认信息，返回布尔值，确定为</a:t>
            </a:r>
            <a:r>
              <a:rPr kumimoji="1" lang="en-US" altLang="zh-CN" sz="1600" dirty="0" smtClean="0">
                <a:latin typeface="+mn-ea"/>
                <a:cs typeface="宋体" charset="0"/>
              </a:rPr>
              <a:t>true</a:t>
            </a:r>
            <a:r>
              <a:rPr kumimoji="1" lang="zh-CN" altLang="en-US" sz="1600" dirty="0" smtClean="0">
                <a:latin typeface="+mn-ea"/>
                <a:cs typeface="宋体" charset="0"/>
              </a:rPr>
              <a:t>，取消为</a:t>
            </a:r>
            <a:r>
              <a:rPr kumimoji="1" lang="en-US" altLang="zh-CN" sz="1600" dirty="0" smtClean="0">
                <a:latin typeface="+mn-ea"/>
                <a:cs typeface="宋体" charset="0"/>
              </a:rPr>
              <a:t>false</a:t>
            </a:r>
          </a:p>
          <a:p>
            <a:pPr lvl="1"/>
            <a:endParaRPr kumimoji="1" lang="en-US" altLang="zh-CN" sz="1600" dirty="0">
              <a:latin typeface="+mn-ea"/>
              <a:cs typeface="宋体" charset="0"/>
            </a:endParaRPr>
          </a:p>
          <a:p>
            <a:pPr lvl="1"/>
            <a:endParaRPr kumimoji="1" lang="en-US" altLang="zh-CN" sz="1600" dirty="0" smtClean="0">
              <a:latin typeface="+mn-ea"/>
              <a:cs typeface="宋体" charset="0"/>
            </a:endParaRPr>
          </a:p>
          <a:p>
            <a:pPr lvl="1"/>
            <a:endParaRPr kumimoji="1" lang="en-US" altLang="zh-CN" sz="1600" dirty="0">
              <a:latin typeface="+mn-ea"/>
              <a:cs typeface="宋体" charset="0"/>
            </a:endParaRPr>
          </a:p>
          <a:p>
            <a:pPr lvl="1"/>
            <a:endParaRPr kumimoji="1" lang="en-US" altLang="zh-CN" sz="1600" dirty="0" smtClean="0">
              <a:latin typeface="+mn-ea"/>
              <a:cs typeface="宋体" charset="0"/>
            </a:endParaRPr>
          </a:p>
          <a:p>
            <a:pPr lvl="1"/>
            <a:endParaRPr kumimoji="1" lang="en-US" altLang="zh-CN" sz="1600" dirty="0">
              <a:latin typeface="+mn-ea"/>
              <a:cs typeface="宋体" charset="0"/>
            </a:endParaRPr>
          </a:p>
          <a:p>
            <a:pPr lvl="1"/>
            <a:endParaRPr kumimoji="1" lang="en-US" altLang="zh-CN" sz="1600" dirty="0" smtClean="0">
              <a:latin typeface="+mn-ea"/>
              <a:cs typeface="宋体" charset="0"/>
            </a:endParaRPr>
          </a:p>
          <a:p>
            <a:pPr lvl="1"/>
            <a:endParaRPr kumimoji="1" lang="en-US" altLang="zh-CN" sz="1600" dirty="0">
              <a:latin typeface="+mn-ea"/>
              <a:cs typeface="宋体" charset="0"/>
            </a:endParaRPr>
          </a:p>
          <a:p>
            <a:pPr lvl="1"/>
            <a:r>
              <a:rPr kumimoji="1" lang="zh-CN" altLang="en-US" sz="1600" dirty="0" smtClean="0">
                <a:latin typeface="+mn-ea"/>
                <a:cs typeface="宋体" charset="0"/>
              </a:rPr>
              <a:t>示例：</a:t>
            </a:r>
            <a:r>
              <a:rPr kumimoji="1" lang="en-US" altLang="zh-CN" sz="1600" dirty="0" smtClean="0">
                <a:latin typeface="+mn-ea"/>
                <a:cs typeface="宋体" charset="0"/>
              </a:rPr>
              <a:t>window-1.html</a:t>
            </a:r>
          </a:p>
          <a:p>
            <a:r>
              <a:rPr kumimoji="1" lang="zh-CN" altLang="en-US" sz="1900" dirty="0" smtClean="0">
                <a:latin typeface="+mn-ea"/>
                <a:cs typeface="宋体" charset="0"/>
              </a:rPr>
              <a:t>练习：</a:t>
            </a:r>
            <a:endParaRPr kumimoji="1" lang="en-US" altLang="zh-CN" sz="1900" dirty="0" smtClean="0">
              <a:latin typeface="+mn-ea"/>
              <a:cs typeface="宋体" charset="0"/>
            </a:endParaRPr>
          </a:p>
          <a:p>
            <a:pPr lvl="1"/>
            <a:r>
              <a:rPr kumimoji="1" lang="zh-CN" altLang="en-US" sz="1600" dirty="0" smtClean="0">
                <a:latin typeface="+mn-ea"/>
                <a:cs typeface="宋体" charset="0"/>
              </a:rPr>
              <a:t>写一个函数，实现弹出一个输入框，如果输入的不是</a:t>
            </a:r>
            <a:r>
              <a:rPr kumimoji="1" lang="en-US" altLang="zh-CN" sz="1600" dirty="0" smtClean="0">
                <a:latin typeface="+mn-ea"/>
                <a:cs typeface="宋体" charset="0"/>
              </a:rPr>
              <a:t>”</a:t>
            </a:r>
            <a:r>
              <a:rPr kumimoji="1" lang="en-US" altLang="zh-CN" sz="1600" dirty="0">
                <a:latin typeface="+mn-ea"/>
                <a:cs typeface="宋体" charset="0"/>
              </a:rPr>
              <a:t> stop</a:t>
            </a:r>
            <a:r>
              <a:rPr kumimoji="1" lang="en-US" altLang="zh-CN" sz="1600" dirty="0" smtClean="0">
                <a:latin typeface="+mn-ea"/>
                <a:cs typeface="宋体" charset="0"/>
              </a:rPr>
              <a:t>”</a:t>
            </a:r>
            <a:r>
              <a:rPr kumimoji="1" lang="zh-CN" altLang="en-US" sz="1600" dirty="0" smtClean="0">
                <a:latin typeface="+mn-ea"/>
                <a:cs typeface="宋体" charset="0"/>
              </a:rPr>
              <a:t>，继续弹出输入框</a:t>
            </a:r>
            <a:r>
              <a:rPr kumimoji="1" lang="zh-CN" altLang="zh-CN" sz="1600" dirty="0" smtClean="0">
                <a:latin typeface="+mn-ea"/>
                <a:cs typeface="宋体" charset="0"/>
              </a:rPr>
              <a:t>，</a:t>
            </a:r>
            <a:r>
              <a:rPr kumimoji="1" lang="zh-CN" altLang="en-US" sz="1600" dirty="0" smtClean="0">
                <a:latin typeface="+mn-ea"/>
                <a:cs typeface="宋体" charset="0"/>
              </a:rPr>
              <a:t>并在控制台打印出输入的东西</a:t>
            </a:r>
            <a:r>
              <a:rPr kumimoji="1" lang="zh-CN" altLang="zh-CN" sz="1600" dirty="0" smtClean="0">
                <a:latin typeface="+mn-ea"/>
                <a:cs typeface="宋体" charset="0"/>
              </a:rPr>
              <a:t>，</a:t>
            </a:r>
            <a:r>
              <a:rPr kumimoji="1" lang="zh-CN" altLang="en-US" sz="1600" dirty="0" smtClean="0">
                <a:latin typeface="+mn-ea"/>
                <a:cs typeface="宋体" charset="0"/>
              </a:rPr>
              <a:t>否则弹出输入终止（</a:t>
            </a:r>
            <a:r>
              <a:rPr kumimoji="1" lang="en-US" altLang="zh-CN" sz="1600" dirty="0" smtClean="0">
                <a:latin typeface="+mn-ea"/>
                <a:cs typeface="宋体" charset="0"/>
              </a:rPr>
              <a:t>js-window-ex-1.html</a:t>
            </a:r>
            <a:r>
              <a:rPr kumimoji="1" lang="zh-CN" altLang="en-US" sz="1600" dirty="0" smtClean="0">
                <a:latin typeface="+mn-ea"/>
                <a:cs typeface="宋体" charset="0"/>
              </a:rPr>
              <a:t>）</a:t>
            </a:r>
            <a:endParaRPr kumimoji="1" lang="en-US" altLang="zh-CN" sz="1600" dirty="0">
              <a:latin typeface="+mn-ea"/>
              <a:cs typeface="宋体" charset="0"/>
            </a:endParaRPr>
          </a:p>
          <a:p>
            <a:pPr lvl="1"/>
            <a:endParaRPr kumimoji="1" lang="en-US" altLang="zh-CN" sz="1600" dirty="0" smtClean="0">
              <a:latin typeface="+mn-ea"/>
              <a:cs typeface="宋体" charset="0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blackWhite">
          <a:xfrm>
            <a:off x="1117726" y="2746045"/>
            <a:ext cx="3284538" cy="161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89803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97205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200" dirty="0" smtClean="0">
                <a:solidFill>
                  <a:schemeClr val="tx1"/>
                </a:solidFill>
              </a:rPr>
              <a:t>4.6BOM</a:t>
            </a:r>
            <a:r>
              <a:rPr kumimoji="1" lang="zh-CN" altLang="en-US" sz="3200" dirty="0" smtClean="0">
                <a:solidFill>
                  <a:schemeClr val="tx1"/>
                </a:solidFill>
              </a:rPr>
              <a:t>、</a:t>
            </a:r>
            <a:r>
              <a:rPr kumimoji="1" lang="en-US" altLang="zh-CN" sz="3200" dirty="0" smtClean="0">
                <a:solidFill>
                  <a:schemeClr val="tx1"/>
                </a:solidFill>
              </a:rPr>
              <a:t>window</a:t>
            </a:r>
            <a:r>
              <a:rPr kumimoji="1" lang="zh-CN" altLang="en-US" sz="3200" dirty="0" smtClean="0">
                <a:solidFill>
                  <a:schemeClr val="tx1"/>
                </a:solidFill>
              </a:rPr>
              <a:t>、</a:t>
            </a:r>
            <a:r>
              <a:rPr kumimoji="1" lang="en-US" altLang="zh-CN" sz="3200" dirty="0" smtClean="0">
                <a:solidFill>
                  <a:schemeClr val="tx1"/>
                </a:solidFill>
              </a:rPr>
              <a:t>DOM</a:t>
            </a:r>
            <a:r>
              <a:rPr kumimoji="1" lang="zh-CN" altLang="en-US" sz="3200" dirty="0" smtClean="0">
                <a:solidFill>
                  <a:schemeClr val="tx1"/>
                </a:solidFill>
              </a:rPr>
              <a:t>、</a:t>
            </a:r>
            <a:r>
              <a:rPr kumimoji="1" lang="en-US" altLang="zh-CN" sz="3200" dirty="0" smtClean="0">
                <a:solidFill>
                  <a:schemeClr val="tx1"/>
                </a:solidFill>
              </a:rPr>
              <a:t>Event</a:t>
            </a:r>
            <a:endParaRPr kumimoji="1" lang="en-US" altLang="zh-CN" sz="3200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12648" y="1791912"/>
            <a:ext cx="8153400" cy="4857907"/>
          </a:xfrm>
        </p:spPr>
        <p:txBody>
          <a:bodyPr>
            <a:normAutofit/>
          </a:bodyPr>
          <a:lstStyle/>
          <a:p>
            <a:r>
              <a:rPr kumimoji="1" lang="zh-CN" altLang="en-US" sz="2000" dirty="0" smtClean="0">
                <a:latin typeface="+mn-ea"/>
                <a:cs typeface="宋体" charset="0"/>
              </a:rPr>
              <a:t>定时执行与延迟执行：</a:t>
            </a:r>
            <a:endParaRPr kumimoji="1" lang="en-US" altLang="zh-CN" sz="2000" dirty="0" smtClean="0">
              <a:latin typeface="+mn-ea"/>
              <a:cs typeface="宋体" charset="0"/>
            </a:endParaRPr>
          </a:p>
          <a:p>
            <a:pPr lvl="1">
              <a:buFont typeface="Wingdings" pitchFamily="2" charset="2"/>
              <a:buChar char="p"/>
            </a:pPr>
            <a:r>
              <a:rPr kumimoji="1" lang="zh-CN" altLang="en-US" sz="1600" dirty="0" smtClean="0">
                <a:latin typeface="+mn-ea"/>
                <a:cs typeface="宋体" charset="0"/>
              </a:rPr>
              <a:t>定时执行：开启一个定时器，多次执行，语法为</a:t>
            </a:r>
            <a:r>
              <a:rPr kumimoji="1" lang="en-US" altLang="zh-CN" sz="1600" dirty="0" err="1" smtClean="0">
                <a:latin typeface="+mn-ea"/>
                <a:cs typeface="宋体" charset="0"/>
              </a:rPr>
              <a:t>var</a:t>
            </a:r>
            <a:r>
              <a:rPr kumimoji="1" lang="zh-CN" altLang="en-US" sz="1600" dirty="0" smtClean="0">
                <a:latin typeface="+mn-ea"/>
                <a:cs typeface="宋体" charset="0"/>
              </a:rPr>
              <a:t> </a:t>
            </a:r>
            <a:r>
              <a:rPr kumimoji="1" lang="en-US" altLang="zh-CN" sz="1600" dirty="0" smtClean="0">
                <a:latin typeface="+mn-ea"/>
                <a:cs typeface="宋体" charset="0"/>
              </a:rPr>
              <a:t>t</a:t>
            </a:r>
            <a:r>
              <a:rPr kumimoji="1" lang="zh-CN" altLang="en-US" sz="1600" dirty="0" smtClean="0">
                <a:latin typeface="+mn-ea"/>
                <a:cs typeface="宋体" charset="0"/>
              </a:rPr>
              <a:t> </a:t>
            </a:r>
            <a:r>
              <a:rPr kumimoji="1" lang="en-US" altLang="zh-CN" sz="1600" dirty="0" smtClean="0">
                <a:latin typeface="+mn-ea"/>
                <a:cs typeface="宋体" charset="0"/>
              </a:rPr>
              <a:t>=</a:t>
            </a:r>
            <a:r>
              <a:rPr kumimoji="1" lang="zh-CN" altLang="en-US" sz="1600" dirty="0" smtClean="0">
                <a:latin typeface="+mn-ea"/>
                <a:cs typeface="宋体" charset="0"/>
              </a:rPr>
              <a:t>  </a:t>
            </a:r>
            <a:r>
              <a:rPr kumimoji="1" lang="en-US" altLang="zh-CN" sz="1600" dirty="0" err="1" smtClean="0">
                <a:latin typeface="+mn-ea"/>
                <a:cs typeface="宋体" charset="0"/>
              </a:rPr>
              <a:t>setInterval</a:t>
            </a:r>
            <a:r>
              <a:rPr kumimoji="1" lang="en-US" altLang="zh-CN" sz="1600" dirty="0" smtClean="0">
                <a:latin typeface="+mn-ea"/>
                <a:cs typeface="宋体" charset="0"/>
              </a:rPr>
              <a:t>(</a:t>
            </a:r>
            <a:r>
              <a:rPr kumimoji="1" lang="en-US" altLang="zh-CN" sz="1600" dirty="0" err="1" smtClean="0">
                <a:latin typeface="+mn-ea"/>
                <a:cs typeface="宋体" charset="0"/>
              </a:rPr>
              <a:t>fn</a:t>
            </a:r>
            <a:r>
              <a:rPr kumimoji="1" lang="zh-CN" altLang="en-US" sz="1600" dirty="0" smtClean="0">
                <a:latin typeface="+mn-ea"/>
                <a:cs typeface="宋体" charset="0"/>
              </a:rPr>
              <a:t>,</a:t>
            </a:r>
            <a:r>
              <a:rPr kumimoji="1" lang="en-US" altLang="zh-CN" sz="1600" dirty="0" smtClean="0">
                <a:latin typeface="+mn-ea"/>
                <a:cs typeface="宋体" charset="0"/>
              </a:rPr>
              <a:t>time)</a:t>
            </a:r>
            <a:r>
              <a:rPr kumimoji="1" lang="zh-CN" altLang="en-US" sz="1600" dirty="0" smtClean="0">
                <a:latin typeface="+mn-ea"/>
                <a:cs typeface="宋体" charset="0"/>
              </a:rPr>
              <a:t>，</a:t>
            </a:r>
            <a:r>
              <a:rPr kumimoji="1" lang="en-US" altLang="zh-CN" sz="1600" dirty="0" err="1" smtClean="0">
                <a:latin typeface="+mn-ea"/>
                <a:cs typeface="宋体" charset="0"/>
              </a:rPr>
              <a:t>fn</a:t>
            </a:r>
            <a:r>
              <a:rPr kumimoji="1" lang="zh-CN" altLang="en-US" sz="1600" dirty="0" smtClean="0">
                <a:latin typeface="+mn-ea"/>
                <a:cs typeface="宋体" charset="0"/>
              </a:rPr>
              <a:t>代表要执行的任务</a:t>
            </a:r>
            <a:r>
              <a:rPr kumimoji="1" lang="zh-CN" altLang="zh-CN" sz="1600" dirty="0" smtClean="0">
                <a:latin typeface="+mn-ea"/>
                <a:cs typeface="宋体" charset="0"/>
              </a:rPr>
              <a:t>，</a:t>
            </a:r>
            <a:r>
              <a:rPr kumimoji="1" lang="en-US" altLang="zh-CN" sz="1600" dirty="0" smtClean="0">
                <a:latin typeface="+mn-ea"/>
                <a:cs typeface="宋体" charset="0"/>
              </a:rPr>
              <a:t>time</a:t>
            </a:r>
            <a:r>
              <a:rPr kumimoji="1" lang="zh-CN" altLang="en-US" sz="1600" dirty="0" smtClean="0">
                <a:latin typeface="+mn-ea"/>
                <a:cs typeface="宋体" charset="0"/>
              </a:rPr>
              <a:t>代表隔多少时间执行一次。和它对应的有一个方法是清除这个任务，语法为</a:t>
            </a:r>
            <a:r>
              <a:rPr kumimoji="1" lang="en-US" altLang="zh-CN" sz="1600" dirty="0" err="1" smtClean="0">
                <a:latin typeface="+mn-ea"/>
                <a:cs typeface="宋体" charset="0"/>
              </a:rPr>
              <a:t>clearInterval</a:t>
            </a:r>
            <a:r>
              <a:rPr kumimoji="1" lang="en-US" altLang="zh-CN" sz="1600" dirty="0" smtClean="0">
                <a:latin typeface="+mn-ea"/>
                <a:cs typeface="宋体" charset="0"/>
              </a:rPr>
              <a:t>(t)</a:t>
            </a:r>
            <a:r>
              <a:rPr kumimoji="1" lang="zh-CN" altLang="en-US" sz="1600" dirty="0" smtClean="0">
                <a:latin typeface="+mn-ea"/>
                <a:cs typeface="宋体" charset="0"/>
              </a:rPr>
              <a:t>；</a:t>
            </a:r>
            <a:r>
              <a:rPr kumimoji="1" lang="en-US" altLang="zh-CN" sz="1600" dirty="0" smtClean="0">
                <a:latin typeface="+mn-ea"/>
                <a:cs typeface="宋体" charset="0"/>
              </a:rPr>
              <a:t>t</a:t>
            </a:r>
            <a:r>
              <a:rPr kumimoji="1" lang="zh-CN" altLang="en-US" sz="1600" dirty="0" smtClean="0">
                <a:latin typeface="+mn-ea"/>
                <a:cs typeface="宋体" charset="0"/>
              </a:rPr>
              <a:t>代表之前定义的定时器句柄。</a:t>
            </a:r>
            <a:endParaRPr kumimoji="1" lang="en-US" altLang="zh-CN" sz="1600" dirty="0" smtClean="0">
              <a:latin typeface="+mn-ea"/>
              <a:cs typeface="宋体" charset="0"/>
            </a:endParaRPr>
          </a:p>
          <a:p>
            <a:pPr lvl="1">
              <a:buFont typeface="Wingdings" pitchFamily="2" charset="2"/>
              <a:buChar char="p"/>
            </a:pPr>
            <a:r>
              <a:rPr kumimoji="1" lang="zh-CN" altLang="en-US" sz="1600" dirty="0" smtClean="0">
                <a:latin typeface="+mn-ea"/>
                <a:cs typeface="宋体" charset="0"/>
              </a:rPr>
              <a:t>延迟执行：开启一个定时器，单次执行，语法为</a:t>
            </a:r>
            <a:r>
              <a:rPr kumimoji="1" lang="en-US" altLang="zh-CN" sz="1600" dirty="0" err="1" smtClean="0">
                <a:latin typeface="+mn-ea"/>
                <a:cs typeface="宋体" charset="0"/>
              </a:rPr>
              <a:t>var</a:t>
            </a:r>
            <a:r>
              <a:rPr kumimoji="1" lang="zh-CN" altLang="en-US" sz="1600" dirty="0" smtClean="0">
                <a:latin typeface="+mn-ea"/>
                <a:cs typeface="宋体" charset="0"/>
              </a:rPr>
              <a:t> </a:t>
            </a:r>
            <a:r>
              <a:rPr kumimoji="1" lang="en-US" altLang="zh-CN" sz="1600" dirty="0" smtClean="0">
                <a:latin typeface="+mn-ea"/>
                <a:cs typeface="宋体" charset="0"/>
              </a:rPr>
              <a:t>t</a:t>
            </a:r>
            <a:r>
              <a:rPr kumimoji="1" lang="zh-CN" altLang="en-US" sz="1600" dirty="0" smtClean="0">
                <a:latin typeface="+mn-ea"/>
                <a:cs typeface="宋体" charset="0"/>
              </a:rPr>
              <a:t> </a:t>
            </a:r>
            <a:r>
              <a:rPr kumimoji="1" lang="zh-CN" altLang="zh-CN" sz="1600" dirty="0" smtClean="0">
                <a:latin typeface="+mn-ea"/>
                <a:cs typeface="宋体" charset="0"/>
              </a:rPr>
              <a:t>=</a:t>
            </a:r>
            <a:r>
              <a:rPr kumimoji="1" lang="zh-CN" altLang="en-US" sz="1600" dirty="0" smtClean="0">
                <a:latin typeface="+mn-ea"/>
                <a:cs typeface="宋体" charset="0"/>
              </a:rPr>
              <a:t> </a:t>
            </a:r>
            <a:r>
              <a:rPr kumimoji="1" lang="en-US" altLang="zh-CN" sz="1600" dirty="0" err="1" smtClean="0">
                <a:latin typeface="+mn-ea"/>
                <a:cs typeface="宋体" charset="0"/>
              </a:rPr>
              <a:t>setTimeout</a:t>
            </a:r>
            <a:r>
              <a:rPr kumimoji="1" lang="en-US" altLang="zh-CN" sz="1600" dirty="0" smtClean="0">
                <a:latin typeface="+mn-ea"/>
                <a:cs typeface="宋体" charset="0"/>
              </a:rPr>
              <a:t>(</a:t>
            </a:r>
            <a:r>
              <a:rPr kumimoji="1" lang="en-US" altLang="zh-CN" sz="1600" dirty="0" err="1" smtClean="0">
                <a:latin typeface="+mn-ea"/>
                <a:cs typeface="宋体" charset="0"/>
              </a:rPr>
              <a:t>fn</a:t>
            </a:r>
            <a:r>
              <a:rPr kumimoji="1" lang="zh-CN" altLang="en-US" sz="1600" dirty="0" smtClean="0">
                <a:latin typeface="+mn-ea"/>
                <a:cs typeface="宋体" charset="0"/>
              </a:rPr>
              <a:t>,</a:t>
            </a:r>
            <a:r>
              <a:rPr kumimoji="1" lang="en-US" altLang="zh-CN" sz="1600" dirty="0" smtClean="0">
                <a:latin typeface="+mn-ea"/>
                <a:cs typeface="宋体" charset="0"/>
              </a:rPr>
              <a:t>time)</a:t>
            </a:r>
            <a:r>
              <a:rPr kumimoji="1" lang="zh-CN" altLang="en-US" sz="1600" dirty="0" smtClean="0">
                <a:latin typeface="+mn-ea"/>
                <a:cs typeface="宋体" charset="0"/>
              </a:rPr>
              <a:t>，</a:t>
            </a:r>
            <a:r>
              <a:rPr kumimoji="1" lang="en-US" altLang="zh-CN" sz="1600" dirty="0" err="1" smtClean="0">
                <a:latin typeface="+mn-ea"/>
                <a:cs typeface="宋体" charset="0"/>
              </a:rPr>
              <a:t>fn</a:t>
            </a:r>
            <a:r>
              <a:rPr kumimoji="1" lang="zh-CN" altLang="en-US" sz="1600" dirty="0" smtClean="0">
                <a:latin typeface="+mn-ea"/>
                <a:cs typeface="宋体" charset="0"/>
              </a:rPr>
              <a:t>代表要执行的事情，</a:t>
            </a:r>
            <a:r>
              <a:rPr kumimoji="1" lang="en-US" altLang="zh-CN" sz="1600" dirty="0" smtClean="0">
                <a:latin typeface="+mn-ea"/>
                <a:cs typeface="宋体" charset="0"/>
              </a:rPr>
              <a:t>time</a:t>
            </a:r>
            <a:r>
              <a:rPr kumimoji="1" lang="zh-CN" altLang="en-US" sz="1600" dirty="0" smtClean="0">
                <a:latin typeface="+mn-ea"/>
                <a:cs typeface="宋体" charset="0"/>
              </a:rPr>
              <a:t>代表隔多少时间来执行该任务。同样，和它对应的也有一个清除的方法，语法为</a:t>
            </a:r>
            <a:r>
              <a:rPr kumimoji="1" lang="en-US" altLang="zh-CN" sz="1600" dirty="0" err="1" smtClean="0">
                <a:latin typeface="+mn-ea"/>
                <a:cs typeface="宋体" charset="0"/>
              </a:rPr>
              <a:t>clearTimeout</a:t>
            </a:r>
            <a:r>
              <a:rPr kumimoji="1" lang="en-US" altLang="zh-CN" sz="1600" dirty="0" smtClean="0">
                <a:latin typeface="+mn-ea"/>
                <a:cs typeface="宋体" charset="0"/>
              </a:rPr>
              <a:t>(t)</a:t>
            </a:r>
            <a:r>
              <a:rPr kumimoji="1" lang="zh-CN" altLang="en-US" sz="1600" dirty="0" smtClean="0">
                <a:latin typeface="+mn-ea"/>
                <a:cs typeface="宋体" charset="0"/>
              </a:rPr>
              <a:t>；</a:t>
            </a:r>
            <a:r>
              <a:rPr kumimoji="1" lang="en-US" altLang="zh-CN" sz="1600" dirty="0" smtClean="0">
                <a:latin typeface="+mn-ea"/>
                <a:cs typeface="宋体" charset="0"/>
              </a:rPr>
              <a:t>t</a:t>
            </a:r>
            <a:r>
              <a:rPr kumimoji="1" lang="zh-CN" altLang="en-US" sz="1600" dirty="0" smtClean="0">
                <a:latin typeface="+mn-ea"/>
                <a:cs typeface="宋体" charset="0"/>
              </a:rPr>
              <a:t>代表之前定义的句柄。</a:t>
            </a:r>
            <a:endParaRPr kumimoji="1" lang="en-US" altLang="zh-CN" sz="1600" dirty="0" smtClean="0">
              <a:latin typeface="+mn-ea"/>
              <a:cs typeface="宋体" charset="0"/>
            </a:endParaRPr>
          </a:p>
          <a:p>
            <a:pPr lvl="1">
              <a:buFont typeface="Wingdings" pitchFamily="2" charset="2"/>
              <a:buChar char="p"/>
            </a:pPr>
            <a:r>
              <a:rPr kumimoji="1" lang="zh-CN" altLang="en-US" sz="1600" dirty="0" smtClean="0">
                <a:latin typeface="+mn-ea"/>
                <a:cs typeface="宋体" charset="0"/>
              </a:rPr>
              <a:t>需要注意的是：两者的</a:t>
            </a:r>
            <a:r>
              <a:rPr kumimoji="1" lang="en-US" altLang="zh-CN" sz="1600" dirty="0" smtClean="0">
                <a:latin typeface="+mn-ea"/>
                <a:cs typeface="宋体" charset="0"/>
              </a:rPr>
              <a:t>time</a:t>
            </a:r>
            <a:r>
              <a:rPr kumimoji="1" lang="zh-CN" altLang="en-US" sz="1600" dirty="0" smtClean="0">
                <a:latin typeface="+mn-ea"/>
                <a:cs typeface="宋体" charset="0"/>
              </a:rPr>
              <a:t>传入的都是毫秒</a:t>
            </a:r>
            <a:r>
              <a:rPr kumimoji="1" lang="en-US" altLang="zh-CN" sz="1600" dirty="0" smtClean="0">
                <a:latin typeface="+mn-ea"/>
                <a:cs typeface="宋体" charset="0"/>
              </a:rPr>
              <a:t>(1000</a:t>
            </a:r>
            <a:r>
              <a:rPr kumimoji="1" lang="zh-CN" altLang="en-US" sz="1600" dirty="0" smtClean="0">
                <a:latin typeface="+mn-ea"/>
                <a:cs typeface="宋体" charset="0"/>
              </a:rPr>
              <a:t>毫秒 </a:t>
            </a:r>
            <a:r>
              <a:rPr kumimoji="1" lang="en-US" altLang="zh-CN" sz="1600" dirty="0" smtClean="0">
                <a:latin typeface="+mn-ea"/>
                <a:cs typeface="宋体" charset="0"/>
              </a:rPr>
              <a:t>=</a:t>
            </a:r>
            <a:r>
              <a:rPr kumimoji="1" lang="zh-CN" altLang="en-US" sz="1600" dirty="0" smtClean="0">
                <a:latin typeface="+mn-ea"/>
                <a:cs typeface="宋体" charset="0"/>
              </a:rPr>
              <a:t> </a:t>
            </a:r>
            <a:r>
              <a:rPr kumimoji="1" lang="en-US" altLang="zh-CN" sz="1600" dirty="0" smtClean="0">
                <a:latin typeface="+mn-ea"/>
                <a:cs typeface="宋体" charset="0"/>
              </a:rPr>
              <a:t>1</a:t>
            </a:r>
            <a:r>
              <a:rPr kumimoji="1" lang="zh-CN" altLang="en-US" sz="1600" dirty="0" smtClean="0">
                <a:latin typeface="+mn-ea"/>
                <a:cs typeface="宋体" charset="0"/>
              </a:rPr>
              <a:t>秒</a:t>
            </a:r>
            <a:r>
              <a:rPr kumimoji="1" lang="en-US" altLang="zh-CN" sz="1600" dirty="0" smtClean="0">
                <a:latin typeface="+mn-ea"/>
                <a:cs typeface="宋体" charset="0"/>
              </a:rPr>
              <a:t>)</a:t>
            </a:r>
            <a:r>
              <a:rPr kumimoji="1" lang="zh-CN" altLang="en-US" sz="1600" dirty="0" smtClean="0">
                <a:latin typeface="+mn-ea"/>
                <a:cs typeface="宋体" charset="0"/>
              </a:rPr>
              <a:t>，定时器是多次循环执行、延时器为单次执行，当定时器或者延时器被清除以后，无论它有没有执行，都不会再执行。</a:t>
            </a:r>
            <a:endParaRPr kumimoji="1" lang="en-US" altLang="zh-CN" sz="1600" dirty="0" smtClean="0">
              <a:latin typeface="+mn-ea"/>
              <a:cs typeface="宋体" charset="0"/>
            </a:endParaRPr>
          </a:p>
          <a:p>
            <a:pPr lvl="1"/>
            <a:r>
              <a:rPr kumimoji="1" lang="zh-CN" altLang="en-US" sz="1600" dirty="0" smtClean="0">
                <a:latin typeface="+mn-ea"/>
                <a:cs typeface="宋体" charset="0"/>
              </a:rPr>
              <a:t>示例：</a:t>
            </a:r>
            <a:r>
              <a:rPr kumimoji="1" lang="en-US" altLang="zh-CN" sz="1600" dirty="0" err="1" smtClean="0">
                <a:latin typeface="+mn-ea"/>
                <a:cs typeface="宋体" charset="0"/>
              </a:rPr>
              <a:t>setInterval-setTimeout.html</a:t>
            </a:r>
            <a:endParaRPr kumimoji="1" lang="en-US" altLang="zh-CN" sz="1600" dirty="0" smtClean="0">
              <a:latin typeface="+mn-ea"/>
              <a:cs typeface="宋体" charset="0"/>
            </a:endParaRPr>
          </a:p>
          <a:p>
            <a:r>
              <a:rPr kumimoji="1" lang="en-US" altLang="zh-CN" sz="2000" dirty="0" smtClean="0">
                <a:latin typeface="+mn-ea"/>
                <a:cs typeface="宋体" charset="0"/>
              </a:rPr>
              <a:t>history</a:t>
            </a:r>
            <a:r>
              <a:rPr kumimoji="1" lang="zh-CN" altLang="en-US" sz="2000" dirty="0" smtClean="0">
                <a:latin typeface="+mn-ea"/>
                <a:cs typeface="宋体" charset="0"/>
              </a:rPr>
              <a:t>对象（平时开发中用的不多，做了解）：</a:t>
            </a:r>
            <a:endParaRPr kumimoji="1" lang="en-US" altLang="zh-CN" sz="2000" dirty="0" smtClean="0">
              <a:latin typeface="+mn-ea"/>
              <a:cs typeface="宋体" charset="0"/>
            </a:endParaRPr>
          </a:p>
          <a:p>
            <a:pPr lvl="1">
              <a:buFont typeface="Wingdings" pitchFamily="2" charset="2"/>
              <a:buChar char="p"/>
            </a:pPr>
            <a:r>
              <a:rPr kumimoji="1" lang="zh-CN" altLang="en-US" sz="1600" dirty="0" smtClean="0">
                <a:latin typeface="+mn-ea"/>
                <a:cs typeface="宋体" charset="0"/>
              </a:rPr>
              <a:t>用户访问过的历史站点</a:t>
            </a:r>
            <a:endParaRPr kumimoji="1" lang="en-US" altLang="zh-CN" sz="1600" dirty="0" smtClean="0">
              <a:latin typeface="+mn-ea"/>
              <a:cs typeface="宋体" charset="0"/>
            </a:endParaRPr>
          </a:p>
          <a:p>
            <a:pPr lvl="1">
              <a:buFont typeface="Wingdings" pitchFamily="2" charset="2"/>
              <a:buChar char="p"/>
            </a:pPr>
            <a:r>
              <a:rPr kumimoji="1" lang="zh-CN" altLang="en-US" sz="1600" dirty="0" smtClean="0">
                <a:latin typeface="+mn-ea"/>
                <a:cs typeface="宋体" charset="0"/>
              </a:rPr>
              <a:t>方法：</a:t>
            </a:r>
            <a:r>
              <a:rPr kumimoji="1" lang="en-US" altLang="zh-CN" sz="1600" dirty="0" err="1" smtClean="0">
                <a:latin typeface="+mn-ea"/>
                <a:cs typeface="宋体" charset="0"/>
              </a:rPr>
              <a:t>history.back</a:t>
            </a:r>
            <a:r>
              <a:rPr kumimoji="1" lang="en-US" altLang="zh-CN" sz="1600" dirty="0" smtClean="0">
                <a:latin typeface="+mn-ea"/>
                <a:cs typeface="宋体" charset="0"/>
              </a:rPr>
              <a:t>()</a:t>
            </a:r>
            <a:r>
              <a:rPr kumimoji="1" lang="zh-CN" altLang="en-US" sz="1600" dirty="0" smtClean="0">
                <a:latin typeface="+mn-ea"/>
                <a:cs typeface="宋体" charset="0"/>
              </a:rPr>
              <a:t> 、</a:t>
            </a:r>
            <a:r>
              <a:rPr kumimoji="1" lang="en-US" altLang="zh-CN" sz="1600" dirty="0" smtClean="0">
                <a:latin typeface="+mn-ea"/>
                <a:cs typeface="宋体" charset="0"/>
              </a:rPr>
              <a:t>history</a:t>
            </a:r>
            <a:r>
              <a:rPr kumimoji="1" lang="zh-CN" altLang="en-US" sz="1600" dirty="0" smtClean="0">
                <a:latin typeface="+mn-ea"/>
                <a:cs typeface="宋体" charset="0"/>
              </a:rPr>
              <a:t>.</a:t>
            </a:r>
            <a:r>
              <a:rPr kumimoji="1" lang="en-US" altLang="zh-CN" sz="1600" dirty="0" err="1" smtClean="0">
                <a:latin typeface="+mn-ea"/>
                <a:cs typeface="宋体" charset="0"/>
              </a:rPr>
              <a:t>forword</a:t>
            </a:r>
            <a:r>
              <a:rPr kumimoji="1" lang="en-US" altLang="zh-CN" sz="1600" dirty="0" smtClean="0">
                <a:latin typeface="+mn-ea"/>
                <a:cs typeface="宋体" charset="0"/>
              </a:rPr>
              <a:t>()</a:t>
            </a:r>
            <a:r>
              <a:rPr kumimoji="1" lang="zh-CN" altLang="en-US" sz="1600" dirty="0" smtClean="0">
                <a:latin typeface="+mn-ea"/>
                <a:cs typeface="宋体" charset="0"/>
              </a:rPr>
              <a:t>、</a:t>
            </a:r>
            <a:r>
              <a:rPr kumimoji="1" lang="en-US" altLang="zh-CN" sz="1600" dirty="0" err="1" smtClean="0">
                <a:latin typeface="+mn-ea"/>
                <a:cs typeface="宋体" charset="0"/>
              </a:rPr>
              <a:t>history.go</a:t>
            </a:r>
            <a:r>
              <a:rPr kumimoji="1" lang="en-US" altLang="zh-CN" sz="1600" dirty="0" smtClean="0">
                <a:latin typeface="+mn-ea"/>
                <a:cs typeface="宋体" charset="0"/>
              </a:rPr>
              <a:t>()</a:t>
            </a:r>
          </a:p>
          <a:p>
            <a:pPr lvl="1">
              <a:buFont typeface="Wingdings" pitchFamily="2" charset="2"/>
              <a:buChar char="p"/>
            </a:pPr>
            <a:r>
              <a:rPr kumimoji="1" lang="zh-CN" altLang="en-US" sz="1600" dirty="0" smtClean="0">
                <a:latin typeface="+mn-ea"/>
                <a:cs typeface="宋体" charset="0"/>
              </a:rPr>
              <a:t>属性：</a:t>
            </a:r>
            <a:r>
              <a:rPr kumimoji="1" lang="en-US" altLang="zh-CN" sz="1600" dirty="0" smtClean="0">
                <a:latin typeface="+mn-ea"/>
                <a:cs typeface="宋体" charset="0"/>
              </a:rPr>
              <a:t>history</a:t>
            </a:r>
            <a:r>
              <a:rPr kumimoji="1" lang="zh-CN" altLang="en-US" sz="1600" dirty="0" smtClean="0">
                <a:latin typeface="+mn-ea"/>
                <a:cs typeface="宋体" charset="0"/>
              </a:rPr>
              <a:t>.</a:t>
            </a:r>
            <a:r>
              <a:rPr kumimoji="1" lang="en-US" altLang="zh-CN" sz="1600" dirty="0" smtClean="0">
                <a:latin typeface="+mn-ea"/>
                <a:cs typeface="宋体" charset="0"/>
              </a:rPr>
              <a:t>length</a:t>
            </a:r>
          </a:p>
        </p:txBody>
      </p:sp>
    </p:spTree>
    <p:extLst>
      <p:ext uri="{BB962C8B-B14F-4D97-AF65-F5344CB8AC3E}">
        <p14:creationId xmlns:p14="http://schemas.microsoft.com/office/powerpoint/2010/main" xmlns="" val="2735377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200" dirty="0" smtClean="0">
                <a:solidFill>
                  <a:schemeClr val="tx1"/>
                </a:solidFill>
              </a:rPr>
              <a:t>4.6BOM</a:t>
            </a:r>
            <a:r>
              <a:rPr kumimoji="1" lang="zh-CN" altLang="en-US" sz="3200" dirty="0" smtClean="0">
                <a:solidFill>
                  <a:schemeClr val="tx1"/>
                </a:solidFill>
              </a:rPr>
              <a:t>、</a:t>
            </a:r>
            <a:r>
              <a:rPr kumimoji="1" lang="en-US" altLang="zh-CN" sz="3200" dirty="0" smtClean="0">
                <a:solidFill>
                  <a:schemeClr val="tx1"/>
                </a:solidFill>
              </a:rPr>
              <a:t>window</a:t>
            </a:r>
            <a:r>
              <a:rPr kumimoji="1" lang="zh-CN" altLang="en-US" sz="3200" dirty="0" smtClean="0">
                <a:solidFill>
                  <a:schemeClr val="tx1"/>
                </a:solidFill>
              </a:rPr>
              <a:t>、</a:t>
            </a:r>
            <a:r>
              <a:rPr kumimoji="1" lang="en-US" altLang="zh-CN" sz="3200" dirty="0" smtClean="0">
                <a:solidFill>
                  <a:schemeClr val="tx1"/>
                </a:solidFill>
              </a:rPr>
              <a:t>DOM</a:t>
            </a:r>
            <a:r>
              <a:rPr kumimoji="1" lang="zh-CN" altLang="en-US" sz="3200" dirty="0" smtClean="0">
                <a:solidFill>
                  <a:schemeClr val="tx1"/>
                </a:solidFill>
              </a:rPr>
              <a:t>、</a:t>
            </a:r>
            <a:r>
              <a:rPr kumimoji="1" lang="en-US" altLang="zh-CN" sz="3200" dirty="0" smtClean="0">
                <a:solidFill>
                  <a:schemeClr val="tx1"/>
                </a:solidFill>
              </a:rPr>
              <a:t>Event</a:t>
            </a:r>
            <a:endParaRPr kumimoji="1" lang="en-US" altLang="zh-CN" sz="3200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12648" y="1791912"/>
            <a:ext cx="8153400" cy="4857907"/>
          </a:xfrm>
        </p:spPr>
        <p:txBody>
          <a:bodyPr>
            <a:normAutofit/>
          </a:bodyPr>
          <a:lstStyle/>
          <a:p>
            <a:r>
              <a:rPr kumimoji="1" lang="en-US" altLang="zh-CN" sz="2000" dirty="0" smtClean="0">
                <a:latin typeface="+mn-ea"/>
                <a:cs typeface="宋体" charset="0"/>
              </a:rPr>
              <a:t>location</a:t>
            </a:r>
            <a:r>
              <a:rPr kumimoji="1" lang="zh-CN" altLang="en-US" sz="2000" dirty="0" smtClean="0">
                <a:latin typeface="+mn-ea"/>
                <a:cs typeface="宋体" charset="0"/>
              </a:rPr>
              <a:t>对象：</a:t>
            </a:r>
            <a:endParaRPr kumimoji="1" lang="en-US" altLang="zh-CN" sz="2000" dirty="0" smtClean="0">
              <a:latin typeface="+mn-ea"/>
              <a:cs typeface="宋体" charset="0"/>
            </a:endParaRPr>
          </a:p>
          <a:p>
            <a:pPr lvl="1">
              <a:buFont typeface="Wingdings" pitchFamily="2" charset="2"/>
              <a:buChar char="p"/>
            </a:pPr>
            <a:r>
              <a:rPr kumimoji="1" lang="zh-CN" altLang="en-US" sz="1600" dirty="0" smtClean="0">
                <a:latin typeface="+mn-ea"/>
                <a:cs typeface="宋体" charset="0"/>
              </a:rPr>
              <a:t>浏览器的地址，先看下</a:t>
            </a:r>
            <a:r>
              <a:rPr kumimoji="1" lang="en-US" altLang="zh-CN" sz="1600" dirty="0" err="1" smtClean="0">
                <a:latin typeface="+mn-ea"/>
                <a:cs typeface="宋体" charset="0"/>
              </a:rPr>
              <a:t>url</a:t>
            </a:r>
            <a:r>
              <a:rPr kumimoji="1" lang="zh-CN" altLang="en-US" sz="1600" dirty="0" smtClean="0">
                <a:latin typeface="+mn-ea"/>
                <a:cs typeface="宋体" charset="0"/>
              </a:rPr>
              <a:t>的组成结构：</a:t>
            </a:r>
            <a:endParaRPr kumimoji="1" lang="en-US" altLang="zh-CN" sz="1700" dirty="0" smtClean="0">
              <a:latin typeface="+mn-ea"/>
              <a:cs typeface="宋体" charset="0"/>
            </a:endParaRPr>
          </a:p>
          <a:p>
            <a:pPr lvl="1"/>
            <a:endParaRPr kumimoji="1" lang="en-US" altLang="zh-CN" sz="1700" dirty="0">
              <a:latin typeface="+mn-ea"/>
              <a:cs typeface="宋体" charset="0"/>
            </a:endParaRPr>
          </a:p>
          <a:p>
            <a:pPr lvl="1"/>
            <a:endParaRPr kumimoji="1" lang="en-US" altLang="zh-CN" sz="1700" dirty="0" smtClean="0">
              <a:latin typeface="+mn-ea"/>
              <a:cs typeface="宋体" charset="0"/>
            </a:endParaRPr>
          </a:p>
          <a:p>
            <a:pPr lvl="1"/>
            <a:endParaRPr kumimoji="1" lang="en-US" altLang="zh-CN" sz="1700" dirty="0">
              <a:latin typeface="+mn-ea"/>
              <a:cs typeface="宋体" charset="0"/>
            </a:endParaRPr>
          </a:p>
          <a:p>
            <a:pPr lvl="1"/>
            <a:endParaRPr kumimoji="1" lang="en-US" altLang="zh-CN" sz="1700" dirty="0" smtClean="0">
              <a:latin typeface="+mn-ea"/>
              <a:cs typeface="宋体" charset="0"/>
            </a:endParaRPr>
          </a:p>
          <a:p>
            <a:pPr lvl="1">
              <a:buFont typeface="Wingdings" pitchFamily="2" charset="2"/>
              <a:buChar char="p"/>
            </a:pPr>
            <a:r>
              <a:rPr kumimoji="1" lang="en-US" altLang="zh-CN" sz="1600" dirty="0" smtClean="0">
                <a:latin typeface="+mn-ea"/>
                <a:cs typeface="宋体" charset="0"/>
              </a:rPr>
              <a:t>location</a:t>
            </a:r>
            <a:r>
              <a:rPr kumimoji="1" lang="zh-CN" altLang="en-US" sz="1600" dirty="0" smtClean="0">
                <a:latin typeface="+mn-ea"/>
                <a:cs typeface="宋体" charset="0"/>
              </a:rPr>
              <a:t>中的方法：</a:t>
            </a:r>
            <a:endParaRPr kumimoji="1" lang="en-US" altLang="zh-CN" sz="1600" dirty="0" smtClean="0">
              <a:latin typeface="+mn-ea"/>
              <a:cs typeface="宋体" charset="0"/>
            </a:endParaRPr>
          </a:p>
          <a:p>
            <a:pPr lvl="1"/>
            <a:endParaRPr kumimoji="1" lang="en-US" altLang="zh-CN" sz="1700" dirty="0" smtClean="0">
              <a:latin typeface="+mn-ea"/>
              <a:cs typeface="宋体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81416" y="2546846"/>
            <a:ext cx="6251305" cy="1142163"/>
          </a:xfrm>
          <a:prstGeom prst="rect">
            <a:avLst/>
          </a:prstGeom>
        </p:spPr>
      </p:pic>
      <p:graphicFrame>
        <p:nvGraphicFramePr>
          <p:cNvPr id="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824195243"/>
              </p:ext>
            </p:extLst>
          </p:nvPr>
        </p:nvGraphicFramePr>
        <p:xfrm>
          <a:off x="1293692" y="4349749"/>
          <a:ext cx="6693183" cy="1246763"/>
        </p:xfrm>
        <a:graphic>
          <a:graphicData uri="http://schemas.openxmlformats.org/drawingml/2006/table">
            <a:tbl>
              <a:tblPr/>
              <a:tblGrid>
                <a:gridCol w="2083004"/>
                <a:gridCol w="4610179"/>
              </a:tblGrid>
              <a:tr h="309284"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华文细黑" charset="0"/>
                        </a:rPr>
                        <a:t>方法</a:t>
                      </a:r>
                    </a:p>
                  </a:txBody>
                  <a:tcPr marL="92057" marR="92057" marT="46039" marB="4603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华文细黑" charset="0"/>
                        </a:rPr>
                        <a:t>说明</a:t>
                      </a:r>
                    </a:p>
                  </a:txBody>
                  <a:tcPr marL="92057" marR="92057" marT="46039" marB="46039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6604"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华文细黑" charset="0"/>
                        </a:rPr>
                        <a:t>assign("url")</a:t>
                      </a:r>
                    </a:p>
                  </a:txBody>
                  <a:tcPr marL="92057" marR="92057" marT="46039" marB="4603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华文细黑" charset="0"/>
                        </a:rPr>
                        <a:t>把一个新的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华文细黑" charset="0"/>
                        </a:rPr>
                        <a:t>url</a:t>
                      </a: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华文细黑" charset="0"/>
                        </a:rPr>
                        <a:t>赋值给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华文细黑" charset="0"/>
                        </a:rPr>
                        <a:t>location</a:t>
                      </a: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华文细黑" charset="0"/>
                        </a:rPr>
                        <a:t>对象，页面跳转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华文细黑" charset="0"/>
                      </a:endParaRPr>
                    </a:p>
                  </a:txBody>
                  <a:tcPr marL="92057" marR="92057" marT="46039" marB="46039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394"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ea"/>
                          <a:ea typeface="+mn-ea"/>
                          <a:cs typeface="华文细黑" charset="0"/>
                        </a:rPr>
                        <a:t>reload()</a:t>
                      </a:r>
                    </a:p>
                  </a:txBody>
                  <a:tcPr marL="92057" marR="92057" marT="46039" marB="4603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ea"/>
                          <a:ea typeface="+mn-ea"/>
                          <a:cs typeface="华文细黑" charset="0"/>
                        </a:rPr>
                        <a:t>重新加载当前页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+mn-ea"/>
                        <a:ea typeface="+mn-ea"/>
                        <a:cs typeface="华文细黑" charset="0"/>
                      </a:endParaRPr>
                    </a:p>
                  </a:txBody>
                  <a:tcPr marL="92057" marR="92057" marT="46039" marB="46039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394"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华文细黑" charset="0"/>
                        </a:rPr>
                        <a:t>replace("url")</a:t>
                      </a:r>
                    </a:p>
                  </a:txBody>
                  <a:tcPr marL="92057" marR="92057" marT="46039" marB="4603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华文细黑" charset="0"/>
                        </a:rPr>
                        <a:t>通过加载 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华文细黑" charset="0"/>
                        </a:rPr>
                        <a:t>URL </a:t>
                      </a: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华文细黑" charset="0"/>
                        </a:rPr>
                        <a:t>指定的文档来替换当前文档</a:t>
                      </a:r>
                    </a:p>
                  </a:txBody>
                  <a:tcPr marL="92057" marR="92057" marT="46039" marB="46039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82605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200" dirty="0" smtClean="0">
                <a:solidFill>
                  <a:schemeClr val="tx1"/>
                </a:solidFill>
              </a:rPr>
              <a:t>4.6BOM</a:t>
            </a:r>
            <a:r>
              <a:rPr kumimoji="1" lang="zh-CN" altLang="en-US" sz="3200" dirty="0" smtClean="0">
                <a:solidFill>
                  <a:schemeClr val="tx1"/>
                </a:solidFill>
              </a:rPr>
              <a:t>、</a:t>
            </a:r>
            <a:r>
              <a:rPr kumimoji="1" lang="en-US" altLang="zh-CN" sz="3200" dirty="0" smtClean="0">
                <a:solidFill>
                  <a:schemeClr val="tx1"/>
                </a:solidFill>
              </a:rPr>
              <a:t>window</a:t>
            </a:r>
            <a:r>
              <a:rPr kumimoji="1" lang="zh-CN" altLang="en-US" sz="3200" dirty="0" smtClean="0">
                <a:solidFill>
                  <a:schemeClr val="tx1"/>
                </a:solidFill>
              </a:rPr>
              <a:t>、</a:t>
            </a:r>
            <a:r>
              <a:rPr kumimoji="1" lang="en-US" altLang="zh-CN" sz="3200" dirty="0" smtClean="0">
                <a:solidFill>
                  <a:schemeClr val="tx1"/>
                </a:solidFill>
              </a:rPr>
              <a:t>DOM</a:t>
            </a:r>
            <a:r>
              <a:rPr kumimoji="1" lang="zh-CN" altLang="en-US" sz="3200" dirty="0" smtClean="0">
                <a:solidFill>
                  <a:schemeClr val="tx1"/>
                </a:solidFill>
              </a:rPr>
              <a:t>、</a:t>
            </a:r>
            <a:r>
              <a:rPr kumimoji="1" lang="en-US" altLang="zh-CN" sz="3200" dirty="0" smtClean="0">
                <a:solidFill>
                  <a:schemeClr val="tx1"/>
                </a:solidFill>
              </a:rPr>
              <a:t>Event</a:t>
            </a:r>
            <a:endParaRPr kumimoji="1" lang="en-US" altLang="zh-CN" sz="3200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12648" y="1791912"/>
            <a:ext cx="8153400" cy="4857907"/>
          </a:xfrm>
        </p:spPr>
        <p:txBody>
          <a:bodyPr>
            <a:normAutofit/>
          </a:bodyPr>
          <a:lstStyle/>
          <a:p>
            <a:r>
              <a:rPr kumimoji="1" lang="en-US" altLang="zh-CN" sz="2000" dirty="0" smtClean="0">
                <a:latin typeface="+mn-ea"/>
                <a:cs typeface="宋体" charset="0"/>
              </a:rPr>
              <a:t>location</a:t>
            </a:r>
            <a:r>
              <a:rPr kumimoji="1" lang="zh-CN" altLang="en-US" sz="2000" dirty="0" smtClean="0">
                <a:latin typeface="+mn-ea"/>
                <a:cs typeface="宋体" charset="0"/>
              </a:rPr>
              <a:t>对象：</a:t>
            </a:r>
            <a:endParaRPr kumimoji="1" lang="en-US" altLang="zh-CN" sz="2000" dirty="0">
              <a:latin typeface="+mn-ea"/>
              <a:cs typeface="宋体" charset="0"/>
            </a:endParaRPr>
          </a:p>
          <a:p>
            <a:pPr lvl="1">
              <a:buFont typeface="Wingdings" pitchFamily="2" charset="2"/>
              <a:buChar char="p"/>
            </a:pPr>
            <a:r>
              <a:rPr kumimoji="1" lang="en-US" altLang="zh-CN" sz="1600" dirty="0" smtClean="0">
                <a:latin typeface="+mn-ea"/>
                <a:cs typeface="宋体" charset="0"/>
              </a:rPr>
              <a:t>location</a:t>
            </a:r>
            <a:r>
              <a:rPr kumimoji="1" lang="zh-CN" altLang="en-US" sz="1600" dirty="0" smtClean="0">
                <a:latin typeface="+mn-ea"/>
                <a:cs typeface="宋体" charset="0"/>
              </a:rPr>
              <a:t>中的属性：</a:t>
            </a:r>
            <a:endParaRPr kumimoji="1" lang="en-US" altLang="zh-CN" sz="1600" dirty="0" smtClean="0">
              <a:latin typeface="+mn-ea"/>
              <a:cs typeface="宋体" charset="0"/>
            </a:endParaRPr>
          </a:p>
          <a:p>
            <a:pPr lvl="1"/>
            <a:endParaRPr kumimoji="1" lang="en-US" altLang="zh-CN" sz="1600" dirty="0">
              <a:latin typeface="+mn-ea"/>
              <a:cs typeface="宋体" charset="0"/>
            </a:endParaRPr>
          </a:p>
          <a:p>
            <a:pPr lvl="1"/>
            <a:endParaRPr kumimoji="1" lang="en-US" altLang="zh-CN" sz="1600" dirty="0" smtClean="0">
              <a:latin typeface="+mn-ea"/>
              <a:cs typeface="宋体" charset="0"/>
            </a:endParaRPr>
          </a:p>
          <a:p>
            <a:pPr lvl="1"/>
            <a:endParaRPr kumimoji="1" lang="en-US" altLang="zh-CN" sz="1600" dirty="0">
              <a:latin typeface="+mn-ea"/>
              <a:cs typeface="宋体" charset="0"/>
            </a:endParaRPr>
          </a:p>
          <a:p>
            <a:pPr lvl="1"/>
            <a:endParaRPr kumimoji="1" lang="en-US" altLang="zh-CN" sz="1600" dirty="0" smtClean="0">
              <a:latin typeface="+mn-ea"/>
              <a:cs typeface="宋体" charset="0"/>
            </a:endParaRPr>
          </a:p>
          <a:p>
            <a:pPr lvl="1"/>
            <a:endParaRPr kumimoji="1" lang="en-US" altLang="zh-CN" sz="1600" dirty="0">
              <a:latin typeface="+mn-ea"/>
              <a:cs typeface="宋体" charset="0"/>
            </a:endParaRPr>
          </a:p>
          <a:p>
            <a:pPr lvl="1"/>
            <a:endParaRPr kumimoji="1" lang="en-US" altLang="zh-CN" sz="1600" dirty="0" smtClean="0">
              <a:latin typeface="+mn-ea"/>
              <a:cs typeface="宋体" charset="0"/>
            </a:endParaRPr>
          </a:p>
          <a:p>
            <a:pPr lvl="1"/>
            <a:endParaRPr kumimoji="1" lang="en-US" altLang="zh-CN" sz="1600" dirty="0">
              <a:latin typeface="+mn-ea"/>
              <a:cs typeface="宋体" charset="0"/>
            </a:endParaRPr>
          </a:p>
          <a:p>
            <a:pPr lvl="1"/>
            <a:endParaRPr kumimoji="1" lang="en-US" altLang="zh-CN" sz="1600" dirty="0" smtClean="0">
              <a:latin typeface="+mn-ea"/>
              <a:cs typeface="宋体" charset="0"/>
            </a:endParaRPr>
          </a:p>
          <a:p>
            <a:pPr lvl="1"/>
            <a:endParaRPr kumimoji="1" lang="en-US" altLang="zh-CN" sz="1600" dirty="0">
              <a:latin typeface="+mn-ea"/>
              <a:cs typeface="宋体" charset="0"/>
            </a:endParaRPr>
          </a:p>
          <a:p>
            <a:pPr lvl="1"/>
            <a:endParaRPr kumimoji="1" lang="en-US" altLang="zh-CN" sz="1600" dirty="0" smtClean="0">
              <a:latin typeface="+mn-ea"/>
              <a:cs typeface="宋体" charset="0"/>
            </a:endParaRPr>
          </a:p>
          <a:p>
            <a:pPr marL="365760" lvl="1" indent="0">
              <a:buNone/>
            </a:pPr>
            <a:endParaRPr kumimoji="1" lang="en-US" altLang="zh-CN" sz="1600" dirty="0">
              <a:latin typeface="+mn-ea"/>
              <a:cs typeface="宋体" charset="0"/>
            </a:endParaRPr>
          </a:p>
        </p:txBody>
      </p:sp>
      <p:graphicFrame>
        <p:nvGraphicFramePr>
          <p:cNvPr id="7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91121017"/>
              </p:ext>
            </p:extLst>
          </p:nvPr>
        </p:nvGraphicFramePr>
        <p:xfrm>
          <a:off x="1031917" y="2658673"/>
          <a:ext cx="6771777" cy="3022594"/>
        </p:xfrm>
        <a:graphic>
          <a:graphicData uri="http://schemas.openxmlformats.org/drawingml/2006/table">
            <a:tbl>
              <a:tblPr/>
              <a:tblGrid>
                <a:gridCol w="1677687"/>
                <a:gridCol w="5094090"/>
              </a:tblGrid>
              <a:tr h="308428"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属性</a:t>
                      </a:r>
                    </a:p>
                  </a:txBody>
                  <a:tcPr marL="92057" marR="92057" marT="46029" marB="460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说明</a:t>
                      </a:r>
                    </a:p>
                  </a:txBody>
                  <a:tcPr marL="92057" marR="92057" marT="46029" marB="46029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8298"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hash</a:t>
                      </a:r>
                    </a:p>
                  </a:txBody>
                  <a:tcPr marL="92057" marR="92057" marT="46029" marB="460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指定浏览器到一个位于文档中的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anchor</a:t>
                      </a: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位置（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#</a:t>
                      </a: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之后）</a:t>
                      </a:r>
                    </a:p>
                  </a:txBody>
                  <a:tcPr marL="92057" marR="92057" marT="46029" marB="46029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8428"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ea"/>
                          <a:ea typeface="+mn-ea"/>
                        </a:rPr>
                        <a:t>host</a:t>
                      </a:r>
                    </a:p>
                  </a:txBody>
                  <a:tcPr marL="92057" marR="92057" marT="46029" marB="460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ea"/>
                          <a:ea typeface="+mn-ea"/>
                        </a:rPr>
                        <a:t>描述一个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ea"/>
                          <a:ea typeface="+mn-ea"/>
                        </a:rPr>
                        <a:t>url</a:t>
                      </a: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ea"/>
                          <a:ea typeface="+mn-ea"/>
                        </a:rPr>
                        <a:t>的主机名和端口</a:t>
                      </a:r>
                    </a:p>
                  </a:txBody>
                  <a:tcPr marL="92057" marR="92057" marT="46029" marB="46029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8428"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ea"/>
                          <a:ea typeface="+mn-ea"/>
                        </a:rPr>
                        <a:t>hostname</a:t>
                      </a:r>
                    </a:p>
                  </a:txBody>
                  <a:tcPr marL="92057" marR="92057" marT="46029" marB="460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ea"/>
                          <a:ea typeface="+mn-ea"/>
                        </a:rPr>
                        <a:t>url</a:t>
                      </a: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ea"/>
                          <a:ea typeface="+mn-ea"/>
                        </a:rPr>
                        <a:t>的主机名</a:t>
                      </a:r>
                    </a:p>
                  </a:txBody>
                  <a:tcPr marL="92057" marR="92057" marT="46029" marB="46029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8428"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ea"/>
                          <a:ea typeface="+mn-ea"/>
                        </a:rPr>
                        <a:t>href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2057" marR="92057" marT="46029" marB="460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ea"/>
                          <a:ea typeface="+mn-ea"/>
                        </a:rPr>
                        <a:t>一个指定对象的整个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ea"/>
                          <a:ea typeface="+mn-ea"/>
                        </a:rPr>
                        <a:t>url</a:t>
                      </a: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ea"/>
                          <a:ea typeface="+mn-ea"/>
                        </a:rPr>
                        <a:t>字符串</a:t>
                      </a:r>
                    </a:p>
                  </a:txBody>
                  <a:tcPr marL="92057" marR="92057" marT="46029" marB="46029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5300"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pathname</a:t>
                      </a:r>
                    </a:p>
                  </a:txBody>
                  <a:tcPr marL="92057" marR="92057" marT="46029" marB="460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url</a:t>
                      </a: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的路径名部分由于服务器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root</a:t>
                      </a: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（根）卷相关的目录结构组成</a:t>
                      </a:r>
                    </a:p>
                  </a:txBody>
                  <a:tcPr marL="92057" marR="92057" marT="46029" marB="46029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8428"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port</a:t>
                      </a:r>
                    </a:p>
                  </a:txBody>
                  <a:tcPr marL="92057" marR="92057" marT="46029" marB="460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端口号</a:t>
                      </a:r>
                    </a:p>
                  </a:txBody>
                  <a:tcPr marL="92057" marR="92057" marT="46029" marB="46029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8428"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protocol</a:t>
                      </a:r>
                    </a:p>
                  </a:txBody>
                  <a:tcPr marL="92057" marR="92057" marT="46029" marB="460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包括协议名（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http/https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等）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2057" marR="92057" marT="46029" marB="46029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8428"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search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2057" marR="92057" marT="46029" marB="460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url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参数，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get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方式提交就可能有这种情况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2057" marR="92057" marT="46029" marB="46029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6812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200" dirty="0" smtClean="0">
                <a:solidFill>
                  <a:schemeClr val="tx1"/>
                </a:solidFill>
              </a:rPr>
              <a:t>4.6BOM</a:t>
            </a:r>
            <a:r>
              <a:rPr kumimoji="1" lang="zh-CN" altLang="en-US" sz="3200" dirty="0" smtClean="0">
                <a:solidFill>
                  <a:schemeClr val="tx1"/>
                </a:solidFill>
              </a:rPr>
              <a:t>、</a:t>
            </a:r>
            <a:r>
              <a:rPr kumimoji="1" lang="en-US" altLang="zh-CN" sz="3200" dirty="0" smtClean="0">
                <a:solidFill>
                  <a:schemeClr val="tx1"/>
                </a:solidFill>
              </a:rPr>
              <a:t>window</a:t>
            </a:r>
            <a:r>
              <a:rPr kumimoji="1" lang="zh-CN" altLang="en-US" sz="3200" dirty="0" smtClean="0">
                <a:solidFill>
                  <a:schemeClr val="tx1"/>
                </a:solidFill>
              </a:rPr>
              <a:t>、</a:t>
            </a:r>
            <a:r>
              <a:rPr kumimoji="1" lang="en-US" altLang="zh-CN" sz="3200" dirty="0" smtClean="0">
                <a:solidFill>
                  <a:schemeClr val="tx1"/>
                </a:solidFill>
              </a:rPr>
              <a:t>DOM</a:t>
            </a:r>
            <a:r>
              <a:rPr kumimoji="1" lang="zh-CN" altLang="en-US" sz="3200" dirty="0" smtClean="0">
                <a:solidFill>
                  <a:schemeClr val="tx1"/>
                </a:solidFill>
              </a:rPr>
              <a:t>、</a:t>
            </a:r>
            <a:r>
              <a:rPr kumimoji="1" lang="en-US" altLang="zh-CN" sz="3200" dirty="0" smtClean="0">
                <a:solidFill>
                  <a:schemeClr val="tx1"/>
                </a:solidFill>
              </a:rPr>
              <a:t>Event</a:t>
            </a:r>
            <a:endParaRPr kumimoji="1" lang="en-US" altLang="zh-CN" sz="3200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12648" y="1791912"/>
            <a:ext cx="8153400" cy="4857907"/>
          </a:xfrm>
        </p:spPr>
        <p:txBody>
          <a:bodyPr>
            <a:normAutofit/>
          </a:bodyPr>
          <a:lstStyle/>
          <a:p>
            <a:r>
              <a:rPr kumimoji="1" lang="en-US" altLang="zh-CN" sz="2000" dirty="0" smtClean="0">
                <a:latin typeface="+mn-ea"/>
                <a:cs typeface="宋体" charset="0"/>
              </a:rPr>
              <a:t>navigator</a:t>
            </a:r>
            <a:r>
              <a:rPr kumimoji="1" lang="zh-CN" altLang="en-US" sz="2000" dirty="0" smtClean="0">
                <a:latin typeface="+mn-ea"/>
                <a:cs typeface="宋体" charset="0"/>
              </a:rPr>
              <a:t>对象：</a:t>
            </a:r>
            <a:endParaRPr kumimoji="1" lang="en-US" altLang="zh-CN" sz="2000" dirty="0">
              <a:latin typeface="+mn-ea"/>
              <a:cs typeface="宋体" charset="0"/>
            </a:endParaRPr>
          </a:p>
          <a:p>
            <a:pPr lvl="1">
              <a:buFont typeface="Wingdings" pitchFamily="2" charset="2"/>
              <a:buChar char="p"/>
            </a:pPr>
            <a:r>
              <a:rPr kumimoji="1" lang="zh-CN" altLang="en-US" sz="1600" dirty="0" smtClean="0">
                <a:latin typeface="+mn-ea"/>
                <a:cs typeface="宋体" charset="0"/>
              </a:rPr>
              <a:t>提供浏览器和操作系统等信息</a:t>
            </a:r>
            <a:endParaRPr kumimoji="1" lang="en-US" altLang="zh-CN" sz="1600" dirty="0" smtClean="0">
              <a:latin typeface="+mn-ea"/>
              <a:cs typeface="宋体" charset="0"/>
            </a:endParaRPr>
          </a:p>
          <a:p>
            <a:pPr lvl="1"/>
            <a:endParaRPr kumimoji="1" lang="en-US" altLang="zh-CN" sz="1600" dirty="0">
              <a:latin typeface="+mn-ea"/>
              <a:cs typeface="宋体" charset="0"/>
            </a:endParaRPr>
          </a:p>
          <a:p>
            <a:pPr lvl="1"/>
            <a:endParaRPr kumimoji="1" lang="en-US" altLang="zh-CN" sz="1600" dirty="0" smtClean="0">
              <a:latin typeface="+mn-ea"/>
              <a:cs typeface="宋体" charset="0"/>
            </a:endParaRPr>
          </a:p>
          <a:p>
            <a:pPr lvl="1"/>
            <a:endParaRPr kumimoji="1" lang="en-US" altLang="zh-CN" sz="1600" dirty="0">
              <a:latin typeface="+mn-ea"/>
              <a:cs typeface="宋体" charset="0"/>
            </a:endParaRPr>
          </a:p>
          <a:p>
            <a:pPr lvl="1"/>
            <a:endParaRPr kumimoji="1" lang="en-US" altLang="zh-CN" sz="1600" dirty="0" smtClean="0">
              <a:latin typeface="+mn-ea"/>
              <a:cs typeface="宋体" charset="0"/>
            </a:endParaRPr>
          </a:p>
          <a:p>
            <a:pPr lvl="1"/>
            <a:endParaRPr kumimoji="1" lang="en-US" altLang="zh-CN" sz="1600" dirty="0">
              <a:latin typeface="+mn-ea"/>
              <a:cs typeface="宋体" charset="0"/>
            </a:endParaRPr>
          </a:p>
          <a:p>
            <a:pPr lvl="1"/>
            <a:endParaRPr kumimoji="1" lang="en-US" altLang="zh-CN" sz="1600" dirty="0" smtClean="0">
              <a:latin typeface="+mn-ea"/>
              <a:cs typeface="宋体" charset="0"/>
            </a:endParaRPr>
          </a:p>
          <a:p>
            <a:pPr lvl="1"/>
            <a:endParaRPr kumimoji="1" lang="en-US" altLang="zh-CN" sz="1600" dirty="0">
              <a:latin typeface="+mn-ea"/>
              <a:cs typeface="宋体" charset="0"/>
            </a:endParaRPr>
          </a:p>
          <a:p>
            <a:pPr lvl="1"/>
            <a:endParaRPr kumimoji="1" lang="en-US" altLang="zh-CN" sz="1600" dirty="0" smtClean="0">
              <a:latin typeface="+mn-ea"/>
              <a:cs typeface="宋体" charset="0"/>
            </a:endParaRPr>
          </a:p>
          <a:p>
            <a:pPr lvl="1"/>
            <a:endParaRPr kumimoji="1" lang="en-US" altLang="zh-CN" sz="1600" dirty="0" smtClean="0">
              <a:latin typeface="+mn-ea"/>
              <a:cs typeface="宋体" charset="0"/>
            </a:endParaRPr>
          </a:p>
          <a:p>
            <a:pPr lvl="1"/>
            <a:endParaRPr kumimoji="1" lang="en-US" altLang="zh-CN" sz="1600" dirty="0">
              <a:latin typeface="+mn-ea"/>
              <a:cs typeface="宋体" charset="0"/>
            </a:endParaRPr>
          </a:p>
          <a:p>
            <a:pPr lvl="1">
              <a:buFont typeface="Wingdings" pitchFamily="2" charset="2"/>
              <a:buChar char="p"/>
            </a:pPr>
            <a:r>
              <a:rPr kumimoji="1" lang="zh-CN" altLang="en-US" sz="1600" dirty="0" smtClean="0">
                <a:latin typeface="+mn-ea"/>
                <a:cs typeface="宋体" charset="0"/>
              </a:rPr>
              <a:t>通常用</a:t>
            </a:r>
            <a:r>
              <a:rPr kumimoji="1" lang="en-US" altLang="zh-CN" sz="1600" dirty="0" err="1" smtClean="0">
                <a:latin typeface="+mn-ea"/>
                <a:cs typeface="宋体" charset="0"/>
              </a:rPr>
              <a:t>navigator.userAgent</a:t>
            </a:r>
            <a:r>
              <a:rPr kumimoji="1" lang="zh-CN" altLang="en-US" sz="1600" dirty="0" smtClean="0">
                <a:latin typeface="+mn-ea"/>
                <a:cs typeface="宋体" charset="0"/>
              </a:rPr>
              <a:t>获取浏览器的厂商（</a:t>
            </a:r>
            <a:r>
              <a:rPr kumimoji="1" lang="en-US" altLang="zh-CN" sz="1600" dirty="0" smtClean="0">
                <a:latin typeface="+mn-ea"/>
                <a:cs typeface="宋体" charset="0"/>
              </a:rPr>
              <a:t>IE</a:t>
            </a:r>
            <a:r>
              <a:rPr kumimoji="1" lang="zh-CN" altLang="en-US" sz="1600" dirty="0" smtClean="0">
                <a:latin typeface="+mn-ea"/>
                <a:cs typeface="宋体" charset="0"/>
              </a:rPr>
              <a:t>，</a:t>
            </a:r>
            <a:r>
              <a:rPr kumimoji="1" lang="en-US" altLang="zh-CN" sz="1600" dirty="0" smtClean="0">
                <a:latin typeface="+mn-ea"/>
                <a:cs typeface="宋体" charset="0"/>
              </a:rPr>
              <a:t>chrome</a:t>
            </a:r>
            <a:r>
              <a:rPr kumimoji="1" lang="zh-CN" altLang="en-US" sz="1600" dirty="0" smtClean="0">
                <a:latin typeface="+mn-ea"/>
                <a:cs typeface="宋体" charset="0"/>
              </a:rPr>
              <a:t>，</a:t>
            </a:r>
            <a:r>
              <a:rPr kumimoji="1" lang="en-US" altLang="zh-CN" sz="1600" dirty="0" err="1" smtClean="0">
                <a:latin typeface="+mn-ea"/>
                <a:cs typeface="宋体" charset="0"/>
              </a:rPr>
              <a:t>firefox</a:t>
            </a:r>
            <a:r>
              <a:rPr kumimoji="1" lang="zh-CN" altLang="en-US" sz="1600" dirty="0" smtClean="0">
                <a:latin typeface="+mn-ea"/>
                <a:cs typeface="宋体" charset="0"/>
              </a:rPr>
              <a:t>，</a:t>
            </a:r>
            <a:r>
              <a:rPr kumimoji="1" lang="en-US" altLang="zh-CN" sz="1600" dirty="0" err="1" smtClean="0">
                <a:latin typeface="+mn-ea"/>
                <a:cs typeface="宋体" charset="0"/>
              </a:rPr>
              <a:t>safri</a:t>
            </a:r>
            <a:r>
              <a:rPr kumimoji="1" lang="zh-CN" altLang="en-US" sz="1600" dirty="0" smtClean="0">
                <a:latin typeface="+mn-ea"/>
                <a:cs typeface="宋体" charset="0"/>
              </a:rPr>
              <a:t>，移动端浏览器等）和版本等信息</a:t>
            </a:r>
            <a:endParaRPr kumimoji="1" lang="en-US" altLang="zh-CN" sz="1600" dirty="0" smtClean="0">
              <a:latin typeface="+mn-ea"/>
              <a:cs typeface="宋体" charset="0"/>
            </a:endParaRPr>
          </a:p>
          <a:p>
            <a:pPr lvl="1"/>
            <a:r>
              <a:rPr kumimoji="1" lang="zh-CN" altLang="en-US" sz="1600" dirty="0" smtClean="0">
                <a:latin typeface="+mn-ea"/>
                <a:cs typeface="宋体" charset="0"/>
              </a:rPr>
              <a:t>示例：</a:t>
            </a:r>
            <a:r>
              <a:rPr kumimoji="1" lang="en-US" altLang="zh-CN" sz="1600" dirty="0" err="1" smtClean="0">
                <a:latin typeface="+mn-ea"/>
                <a:cs typeface="宋体" charset="0"/>
              </a:rPr>
              <a:t>navigator.html</a:t>
            </a:r>
            <a:endParaRPr kumimoji="1" lang="en-US" altLang="zh-CN" sz="1600" dirty="0" smtClean="0">
              <a:latin typeface="+mn-ea"/>
              <a:cs typeface="宋体" charset="0"/>
            </a:endParaRPr>
          </a:p>
          <a:p>
            <a:pPr marL="365760" lvl="1" indent="0">
              <a:buNone/>
            </a:pPr>
            <a:endParaRPr kumimoji="1" lang="en-US" altLang="zh-CN" sz="1600" dirty="0">
              <a:latin typeface="+mn-ea"/>
              <a:cs typeface="宋体" charset="0"/>
            </a:endParaRPr>
          </a:p>
        </p:txBody>
      </p:sp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575212881"/>
              </p:ext>
            </p:extLst>
          </p:nvPr>
        </p:nvGraphicFramePr>
        <p:xfrm>
          <a:off x="995281" y="2651239"/>
          <a:ext cx="7003811" cy="2760233"/>
        </p:xfrm>
        <a:graphic>
          <a:graphicData uri="http://schemas.openxmlformats.org/drawingml/2006/table">
            <a:tbl>
              <a:tblPr/>
              <a:tblGrid>
                <a:gridCol w="1974689"/>
                <a:gridCol w="5029122"/>
              </a:tblGrid>
              <a:tr h="320208"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属性</a:t>
                      </a:r>
                    </a:p>
                  </a:txBody>
                  <a:tcPr marL="92057" marR="92057" marT="46029" marB="460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说明</a:t>
                      </a:r>
                    </a:p>
                  </a:txBody>
                  <a:tcPr marL="92057" marR="92057" marT="46029" marB="46029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208"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appCodeName</a:t>
                      </a:r>
                    </a:p>
                  </a:txBody>
                  <a:tcPr marL="92057" marR="92057" marT="46029" marB="460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浏览器代码名</a:t>
                      </a:r>
                    </a:p>
                  </a:txBody>
                  <a:tcPr marL="92057" marR="92057" marT="46029" marB="46029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208"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appName</a:t>
                      </a:r>
                    </a:p>
                  </a:txBody>
                  <a:tcPr marL="92057" marR="92057" marT="46029" marB="460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浏览器名称</a:t>
                      </a:r>
                    </a:p>
                  </a:txBody>
                  <a:tcPr marL="92057" marR="92057" marT="46029" marB="46029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208"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appVersion</a:t>
                      </a:r>
                    </a:p>
                  </a:txBody>
                  <a:tcPr marL="92057" marR="92057" marT="46029" marB="460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浏览器版本</a:t>
                      </a:r>
                    </a:p>
                  </a:txBody>
                  <a:tcPr marL="92057" marR="92057" marT="46029" marB="46029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208"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mimeTypes</a:t>
                      </a:r>
                    </a:p>
                  </a:txBody>
                  <a:tcPr marL="92057" marR="92057" marT="46029" marB="460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MIME</a:t>
                      </a: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类型（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navigator.mimeTypes[n].type</a:t>
                      </a: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）</a:t>
                      </a:r>
                    </a:p>
                  </a:txBody>
                  <a:tcPr marL="92057" marR="92057" marT="46029" marB="46029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208"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platform</a:t>
                      </a:r>
                    </a:p>
                  </a:txBody>
                  <a:tcPr marL="92057" marR="92057" marT="46029" marB="460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浏览器操作系统</a:t>
                      </a:r>
                    </a:p>
                  </a:txBody>
                  <a:tcPr marL="92057" marR="92057" marT="46029" marB="46029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208"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browserLanguage</a:t>
                      </a:r>
                    </a:p>
                  </a:txBody>
                  <a:tcPr marL="92057" marR="92057" marT="46029" marB="460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浏览器使用的语言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2057" marR="92057" marT="46029" marB="46029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5824"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userAgent</a:t>
                      </a:r>
                    </a:p>
                  </a:txBody>
                  <a:tcPr marL="92057" marR="92057" marT="46029" marB="460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浏览器用户代理（用户浏览器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Header</a:t>
                      </a: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头信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息</a:t>
                      </a:r>
                      <a:r>
                        <a:rPr kumimoji="0" lang="zh-CN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，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这个信息也可以在浏览器调试面板里查看）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2057" marR="92057" marT="46029" marB="46029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1549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200" dirty="0" smtClean="0">
                <a:solidFill>
                  <a:schemeClr val="tx1"/>
                </a:solidFill>
              </a:rPr>
              <a:t>4.6BOM</a:t>
            </a:r>
            <a:r>
              <a:rPr kumimoji="1" lang="zh-CN" altLang="en-US" sz="3200" dirty="0" smtClean="0">
                <a:solidFill>
                  <a:schemeClr val="tx1"/>
                </a:solidFill>
              </a:rPr>
              <a:t>、</a:t>
            </a:r>
            <a:r>
              <a:rPr kumimoji="1" lang="en-US" altLang="zh-CN" sz="3200" dirty="0" smtClean="0">
                <a:solidFill>
                  <a:schemeClr val="tx1"/>
                </a:solidFill>
              </a:rPr>
              <a:t>window</a:t>
            </a:r>
            <a:r>
              <a:rPr kumimoji="1" lang="zh-CN" altLang="en-US" sz="3200" dirty="0" smtClean="0">
                <a:solidFill>
                  <a:schemeClr val="tx1"/>
                </a:solidFill>
              </a:rPr>
              <a:t>、</a:t>
            </a:r>
            <a:r>
              <a:rPr kumimoji="1" lang="en-US" altLang="zh-CN" sz="3200" dirty="0" smtClean="0">
                <a:solidFill>
                  <a:schemeClr val="tx1"/>
                </a:solidFill>
              </a:rPr>
              <a:t>DOM</a:t>
            </a:r>
            <a:r>
              <a:rPr kumimoji="1" lang="zh-CN" altLang="en-US" sz="3200" dirty="0" smtClean="0">
                <a:solidFill>
                  <a:schemeClr val="tx1"/>
                </a:solidFill>
              </a:rPr>
              <a:t>、</a:t>
            </a:r>
            <a:r>
              <a:rPr kumimoji="1" lang="en-US" altLang="zh-CN" sz="3200" dirty="0" smtClean="0">
                <a:solidFill>
                  <a:schemeClr val="tx1"/>
                </a:solidFill>
              </a:rPr>
              <a:t>Event</a:t>
            </a:r>
            <a:endParaRPr kumimoji="1" lang="en-US" altLang="zh-CN" sz="3200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12648" y="1791912"/>
            <a:ext cx="8153400" cy="4857907"/>
          </a:xfrm>
        </p:spPr>
        <p:txBody>
          <a:bodyPr>
            <a:normAutofit/>
          </a:bodyPr>
          <a:lstStyle/>
          <a:p>
            <a:r>
              <a:rPr kumimoji="1" lang="en-US" altLang="zh-CN" sz="2000" dirty="0" smtClean="0">
                <a:latin typeface="+mn-ea"/>
                <a:cs typeface="宋体" charset="0"/>
              </a:rPr>
              <a:t>screen</a:t>
            </a:r>
            <a:r>
              <a:rPr kumimoji="1" lang="zh-CN" altLang="en-US" sz="2000" dirty="0" smtClean="0">
                <a:latin typeface="+mn-ea"/>
                <a:cs typeface="宋体" charset="0"/>
              </a:rPr>
              <a:t>对象：</a:t>
            </a:r>
            <a:endParaRPr kumimoji="1" lang="en-US" altLang="zh-CN" sz="2000" dirty="0">
              <a:latin typeface="+mn-ea"/>
              <a:cs typeface="宋体" charset="0"/>
            </a:endParaRPr>
          </a:p>
          <a:p>
            <a:pPr lvl="1">
              <a:buFont typeface="Wingdings" pitchFamily="2" charset="2"/>
              <a:buChar char="p"/>
            </a:pPr>
            <a:r>
              <a:rPr kumimoji="1" lang="zh-CN" altLang="en-US" sz="1600" dirty="0" smtClean="0">
                <a:latin typeface="+mn-ea"/>
                <a:cs typeface="宋体" charset="0"/>
              </a:rPr>
              <a:t>返回屏幕信息</a:t>
            </a:r>
            <a:endParaRPr kumimoji="1" lang="en-US" altLang="zh-CN" sz="1600" dirty="0" smtClean="0">
              <a:latin typeface="+mn-ea"/>
              <a:cs typeface="宋体" charset="0"/>
            </a:endParaRPr>
          </a:p>
          <a:p>
            <a:pPr lvl="1"/>
            <a:endParaRPr kumimoji="1" lang="en-US" altLang="zh-CN" sz="1600" dirty="0">
              <a:latin typeface="+mn-ea"/>
              <a:cs typeface="宋体" charset="0"/>
            </a:endParaRPr>
          </a:p>
          <a:p>
            <a:pPr lvl="1"/>
            <a:endParaRPr kumimoji="1" lang="en-US" altLang="zh-CN" sz="1600" dirty="0" smtClean="0">
              <a:latin typeface="+mn-ea"/>
              <a:cs typeface="宋体" charset="0"/>
            </a:endParaRPr>
          </a:p>
          <a:p>
            <a:pPr lvl="1"/>
            <a:endParaRPr kumimoji="1" lang="en-US" altLang="zh-CN" sz="1600" dirty="0">
              <a:latin typeface="+mn-ea"/>
              <a:cs typeface="宋体" charset="0"/>
            </a:endParaRPr>
          </a:p>
          <a:p>
            <a:pPr lvl="1"/>
            <a:endParaRPr kumimoji="1" lang="en-US" altLang="zh-CN" sz="1600" dirty="0" smtClean="0">
              <a:latin typeface="+mn-ea"/>
              <a:cs typeface="宋体" charset="0"/>
            </a:endParaRPr>
          </a:p>
          <a:p>
            <a:pPr lvl="1"/>
            <a:endParaRPr kumimoji="1" lang="en-US" altLang="zh-CN" sz="1600" dirty="0">
              <a:latin typeface="+mn-ea"/>
              <a:cs typeface="宋体" charset="0"/>
            </a:endParaRPr>
          </a:p>
          <a:p>
            <a:pPr lvl="1"/>
            <a:endParaRPr kumimoji="1" lang="en-US" altLang="zh-CN" sz="1600" dirty="0" smtClean="0">
              <a:latin typeface="+mn-ea"/>
              <a:cs typeface="宋体" charset="0"/>
            </a:endParaRPr>
          </a:p>
          <a:p>
            <a:pPr lvl="1"/>
            <a:endParaRPr kumimoji="1" lang="en-US" altLang="zh-CN" sz="1600" dirty="0">
              <a:latin typeface="+mn-ea"/>
              <a:cs typeface="宋体" charset="0"/>
            </a:endParaRPr>
          </a:p>
          <a:p>
            <a:pPr lvl="1"/>
            <a:endParaRPr kumimoji="1" lang="en-US" altLang="zh-CN" sz="1600" dirty="0" smtClean="0">
              <a:latin typeface="+mn-ea"/>
              <a:cs typeface="宋体" charset="0"/>
            </a:endParaRPr>
          </a:p>
          <a:p>
            <a:endParaRPr kumimoji="1" lang="en-US" altLang="zh-CN" sz="1900" smtClean="0">
              <a:latin typeface="+mn-ea"/>
              <a:cs typeface="宋体" charset="0"/>
            </a:endParaRPr>
          </a:p>
          <a:p>
            <a:r>
              <a:rPr kumimoji="1" lang="en-US" altLang="zh-CN" sz="1800" smtClean="0">
                <a:latin typeface="+mn-ea"/>
                <a:cs typeface="宋体" charset="0"/>
              </a:rPr>
              <a:t>DOM</a:t>
            </a:r>
            <a:r>
              <a:rPr kumimoji="1" lang="zh-CN" altLang="en-US" sz="1800" smtClean="0">
                <a:latin typeface="+mn-ea"/>
                <a:cs typeface="宋体" charset="0"/>
              </a:rPr>
              <a:t>：文档对象模型（</a:t>
            </a:r>
            <a:r>
              <a:rPr kumimoji="1" lang="en-US" altLang="zh-CN" sz="1800" smtClean="0">
                <a:latin typeface="+mn-ea"/>
                <a:cs typeface="宋体" charset="0"/>
              </a:rPr>
              <a:t>Document Object Model</a:t>
            </a:r>
            <a:r>
              <a:rPr kumimoji="1" lang="zh-CN" altLang="en-US" sz="1800" smtClean="0">
                <a:latin typeface="+mn-ea"/>
                <a:cs typeface="宋体" charset="0"/>
              </a:rPr>
              <a:t>）</a:t>
            </a:r>
            <a:r>
              <a:rPr kumimoji="1" lang="zh-CN" altLang="zh-CN" sz="1800" smtClean="0">
                <a:latin typeface="+mn-ea"/>
                <a:cs typeface="宋体" charset="0"/>
              </a:rPr>
              <a:t>，</a:t>
            </a:r>
            <a:r>
              <a:rPr kumimoji="1" lang="en-US" altLang="zh-CN" sz="1800" smtClean="0">
                <a:latin typeface="+mn-ea"/>
                <a:cs typeface="宋体" charset="0"/>
              </a:rPr>
              <a:t>DOM</a:t>
            </a:r>
            <a:r>
              <a:rPr kumimoji="1" lang="zh-CN" altLang="en-US" sz="1800" smtClean="0">
                <a:latin typeface="+mn-ea"/>
                <a:cs typeface="宋体" charset="0"/>
              </a:rPr>
              <a:t>对象可以用来操作页面上的所有</a:t>
            </a:r>
            <a:r>
              <a:rPr kumimoji="1" lang="en-US" altLang="zh-CN" sz="1800" smtClean="0">
                <a:latin typeface="+mn-ea"/>
                <a:cs typeface="宋体" charset="0"/>
              </a:rPr>
              <a:t>HTML</a:t>
            </a:r>
            <a:r>
              <a:rPr kumimoji="1" lang="zh-CN" altLang="en-US" sz="1800" smtClean="0">
                <a:latin typeface="+mn-ea"/>
                <a:cs typeface="宋体" charset="0"/>
              </a:rPr>
              <a:t>标签，也可以往页面上写入一些东西。</a:t>
            </a:r>
            <a:endParaRPr kumimoji="1" lang="en-US" altLang="zh-CN" sz="1800" smtClean="0">
              <a:latin typeface="+mn-ea"/>
              <a:cs typeface="宋体" charset="0"/>
            </a:endParaRPr>
          </a:p>
        </p:txBody>
      </p:sp>
      <p:graphicFrame>
        <p:nvGraphicFramePr>
          <p:cNvPr id="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887567159"/>
              </p:ext>
            </p:extLst>
          </p:nvPr>
        </p:nvGraphicFramePr>
        <p:xfrm>
          <a:off x="1156127" y="2733307"/>
          <a:ext cx="6940663" cy="2276371"/>
        </p:xfrm>
        <a:graphic>
          <a:graphicData uri="http://schemas.openxmlformats.org/drawingml/2006/table">
            <a:tbl>
              <a:tblPr/>
              <a:tblGrid>
                <a:gridCol w="1742560"/>
                <a:gridCol w="5198103"/>
              </a:tblGrid>
              <a:tr h="298275"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属性</a:t>
                      </a:r>
                    </a:p>
                  </a:txBody>
                  <a:tcPr marL="92057" marR="92057" marT="46029" marB="460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说明</a:t>
                      </a:r>
                    </a:p>
                  </a:txBody>
                  <a:tcPr marL="92057" marR="92057" marT="46029" marB="46029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275"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ea"/>
                          <a:ea typeface="+mn-ea"/>
                        </a:rPr>
                        <a:t>width</a:t>
                      </a:r>
                    </a:p>
                  </a:txBody>
                  <a:tcPr marL="92057" marR="92057" marT="46029" marB="460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ea"/>
                          <a:ea typeface="+mn-ea"/>
                        </a:rPr>
                        <a:t>返回屏幕宽度（像素数）</a:t>
                      </a:r>
                    </a:p>
                  </a:txBody>
                  <a:tcPr marL="92057" marR="92057" marT="46029" marB="46029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275"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ea"/>
                          <a:ea typeface="+mn-ea"/>
                        </a:rPr>
                        <a:t>height</a:t>
                      </a:r>
                    </a:p>
                  </a:txBody>
                  <a:tcPr marL="92057" marR="92057" marT="46029" marB="460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ea"/>
                          <a:ea typeface="+mn-ea"/>
                        </a:rPr>
                        <a:t>返回屏幕高度</a:t>
                      </a:r>
                    </a:p>
                  </a:txBody>
                  <a:tcPr marL="92057" marR="92057" marT="46029" marB="46029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7350"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availWidth</a:t>
                      </a:r>
                    </a:p>
                  </a:txBody>
                  <a:tcPr marL="92057" marR="92057" marT="46029" marB="460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返回屏幕的可用宽度（除去一些不自动隐藏的类似任务栏的东西所占用的宽度</a:t>
                      </a:r>
                    </a:p>
                  </a:txBody>
                  <a:tcPr marL="92057" marR="92057" marT="46029" marB="46029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275"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availHeight</a:t>
                      </a:r>
                    </a:p>
                  </a:txBody>
                  <a:tcPr marL="92057" marR="92057" marT="46029" marB="460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返回屏幕的可用高度</a:t>
                      </a:r>
                    </a:p>
                  </a:txBody>
                  <a:tcPr marL="92057" marR="92057" marT="46029" marB="46029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7350"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colorDepth</a:t>
                      </a:r>
                    </a:p>
                  </a:txBody>
                  <a:tcPr marL="92057" marR="92057" marT="46029" marB="460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返回当前颜色设置所用的位数，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-1</a:t>
                      </a: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：黑白；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：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256</a:t>
                      </a: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色；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16</a:t>
                      </a: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：增强色；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24/32</a:t>
                      </a: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：真彩色</a:t>
                      </a:r>
                    </a:p>
                  </a:txBody>
                  <a:tcPr marL="92057" marR="92057" marT="46029" marB="46029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43944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200" dirty="0" smtClean="0">
                <a:solidFill>
                  <a:schemeClr val="tx1"/>
                </a:solidFill>
              </a:rPr>
              <a:t>4.6BOM</a:t>
            </a:r>
            <a:r>
              <a:rPr kumimoji="1" lang="zh-CN" altLang="en-US" sz="3200" dirty="0" smtClean="0">
                <a:solidFill>
                  <a:schemeClr val="tx1"/>
                </a:solidFill>
              </a:rPr>
              <a:t>、</a:t>
            </a:r>
            <a:r>
              <a:rPr kumimoji="1" lang="en-US" altLang="zh-CN" sz="3200" dirty="0" smtClean="0">
                <a:solidFill>
                  <a:schemeClr val="tx1"/>
                </a:solidFill>
              </a:rPr>
              <a:t>window</a:t>
            </a:r>
            <a:r>
              <a:rPr kumimoji="1" lang="zh-CN" altLang="en-US" sz="3200" dirty="0" smtClean="0">
                <a:solidFill>
                  <a:schemeClr val="tx1"/>
                </a:solidFill>
              </a:rPr>
              <a:t>、</a:t>
            </a:r>
            <a:r>
              <a:rPr kumimoji="1" lang="en-US" altLang="zh-CN" sz="3200" dirty="0" smtClean="0">
                <a:solidFill>
                  <a:schemeClr val="tx1"/>
                </a:solidFill>
              </a:rPr>
              <a:t>DOM</a:t>
            </a:r>
            <a:r>
              <a:rPr kumimoji="1" lang="zh-CN" altLang="en-US" sz="3200" dirty="0" smtClean="0">
                <a:solidFill>
                  <a:schemeClr val="tx1"/>
                </a:solidFill>
              </a:rPr>
              <a:t>、</a:t>
            </a:r>
            <a:r>
              <a:rPr kumimoji="1" lang="en-US" altLang="zh-CN" sz="3200" dirty="0" smtClean="0">
                <a:solidFill>
                  <a:schemeClr val="tx1"/>
                </a:solidFill>
              </a:rPr>
              <a:t>Event</a:t>
            </a:r>
            <a:endParaRPr kumimoji="1" lang="en-US" altLang="zh-CN" sz="3200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12648" y="1791912"/>
            <a:ext cx="8153400" cy="4857907"/>
          </a:xfrm>
        </p:spPr>
        <p:txBody>
          <a:bodyPr>
            <a:normAutofit/>
          </a:bodyPr>
          <a:lstStyle/>
          <a:p>
            <a:r>
              <a:rPr kumimoji="1" lang="en-US" altLang="zh-CN" sz="1900" smtClean="0">
                <a:latin typeface="+mn-ea"/>
                <a:cs typeface="宋体" charset="0"/>
              </a:rPr>
              <a:t>DOM</a:t>
            </a:r>
            <a:r>
              <a:rPr kumimoji="1" lang="zh-CN" altLang="en-US" sz="1900" dirty="0" smtClean="0">
                <a:latin typeface="+mn-ea"/>
                <a:cs typeface="宋体" charset="0"/>
              </a:rPr>
              <a:t>下的常用方</a:t>
            </a:r>
            <a:r>
              <a:rPr kumimoji="1" lang="zh-CN" altLang="en-US" sz="1900" smtClean="0">
                <a:latin typeface="+mn-ea"/>
                <a:cs typeface="宋体" charset="0"/>
              </a:rPr>
              <a:t>法：</a:t>
            </a:r>
            <a:endParaRPr kumimoji="1" lang="en-US" altLang="zh-CN" sz="1900" smtClean="0">
              <a:latin typeface="+mn-ea"/>
              <a:cs typeface="宋体" charset="0"/>
            </a:endParaRPr>
          </a:p>
          <a:p>
            <a:pPr lvl="1">
              <a:buFont typeface="Wingdings" pitchFamily="2" charset="2"/>
              <a:buChar char="p"/>
            </a:pPr>
            <a:r>
              <a:rPr kumimoji="1" lang="zh-CN" altLang="en-US" sz="1600" smtClean="0">
                <a:latin typeface="+mn-ea"/>
                <a:cs typeface="宋体" charset="0"/>
              </a:rPr>
              <a:t>需要注意的是，</a:t>
            </a:r>
            <a:r>
              <a:rPr kumimoji="1" lang="en-US" altLang="zh-CN" sz="1600" smtClean="0">
                <a:latin typeface="+mn-ea"/>
                <a:cs typeface="宋体" charset="0"/>
              </a:rPr>
              <a:t>DOM</a:t>
            </a:r>
            <a:r>
              <a:rPr kumimoji="1" lang="zh-CN" altLang="en-US" sz="1600" smtClean="0">
                <a:latin typeface="+mn-ea"/>
                <a:cs typeface="宋体" charset="0"/>
              </a:rPr>
              <a:t>的所有的操作都应该在</a:t>
            </a:r>
            <a:r>
              <a:rPr kumimoji="1" lang="en-US" altLang="zh-CN" sz="1600" smtClean="0">
                <a:latin typeface="+mn-ea"/>
                <a:cs typeface="宋体" charset="0"/>
              </a:rPr>
              <a:t>window.onload</a:t>
            </a:r>
            <a:r>
              <a:rPr kumimoji="1" lang="zh-CN" altLang="en-US" sz="1600" smtClean="0">
                <a:latin typeface="+mn-ea"/>
                <a:cs typeface="宋体" charset="0"/>
              </a:rPr>
              <a:t>里面执行，</a:t>
            </a:r>
            <a:r>
              <a:rPr kumimoji="1" lang="en-US" altLang="zh-CN" sz="1600" smtClean="0">
                <a:latin typeface="+mn-ea"/>
                <a:cs typeface="宋体" charset="0"/>
              </a:rPr>
              <a:t>window.onload</a:t>
            </a:r>
            <a:r>
              <a:rPr kumimoji="1" lang="zh-CN" altLang="en-US" sz="1600" smtClean="0">
                <a:latin typeface="+mn-ea"/>
                <a:cs typeface="宋体" charset="0"/>
              </a:rPr>
              <a:t>意思是等</a:t>
            </a:r>
            <a:r>
              <a:rPr kumimoji="1" lang="en-US" altLang="zh-CN" sz="1600" smtClean="0">
                <a:latin typeface="+mn-ea"/>
                <a:cs typeface="宋体" charset="0"/>
              </a:rPr>
              <a:t>HTML</a:t>
            </a:r>
            <a:r>
              <a:rPr kumimoji="1" lang="zh-CN" altLang="en-US" sz="1600" smtClean="0">
                <a:latin typeface="+mn-ea"/>
                <a:cs typeface="宋体" charset="0"/>
              </a:rPr>
              <a:t>文档和静态资源（图片，外部</a:t>
            </a:r>
            <a:r>
              <a:rPr kumimoji="1" lang="en-US" altLang="zh-CN" sz="1600" smtClean="0">
                <a:latin typeface="+mn-ea"/>
                <a:cs typeface="宋体" charset="0"/>
              </a:rPr>
              <a:t>CSS/JS</a:t>
            </a:r>
            <a:r>
              <a:rPr kumimoji="1" lang="zh-CN" altLang="en-US" sz="1600" smtClean="0">
                <a:latin typeface="+mn-ea"/>
                <a:cs typeface="宋体" charset="0"/>
              </a:rPr>
              <a:t>等）加载完成之后执行。</a:t>
            </a:r>
            <a:endParaRPr kumimoji="1" lang="en-US" altLang="zh-CN" sz="1600" dirty="0">
              <a:latin typeface="+mn-ea"/>
              <a:cs typeface="宋体" charset="0"/>
            </a:endParaRPr>
          </a:p>
          <a:p>
            <a:pPr lvl="1"/>
            <a:endParaRPr kumimoji="1" lang="en-US" altLang="zh-CN" sz="1600" dirty="0" smtClean="0">
              <a:latin typeface="+mn-ea"/>
              <a:cs typeface="宋体" charset="0"/>
            </a:endParaRPr>
          </a:p>
          <a:p>
            <a:pPr lvl="1"/>
            <a:endParaRPr kumimoji="1" lang="en-US" altLang="zh-CN" sz="1600" dirty="0">
              <a:latin typeface="+mn-ea"/>
              <a:cs typeface="宋体" charset="0"/>
            </a:endParaRPr>
          </a:p>
          <a:p>
            <a:pPr lvl="1"/>
            <a:endParaRPr kumimoji="1" lang="en-US" altLang="zh-CN" sz="1600" dirty="0" smtClean="0">
              <a:latin typeface="+mn-ea"/>
              <a:cs typeface="宋体" charset="0"/>
            </a:endParaRPr>
          </a:p>
          <a:p>
            <a:pPr lvl="1"/>
            <a:endParaRPr kumimoji="1" lang="en-US" altLang="zh-CN" sz="1600" dirty="0">
              <a:latin typeface="+mn-ea"/>
              <a:cs typeface="宋体" charset="0"/>
            </a:endParaRPr>
          </a:p>
          <a:p>
            <a:pPr lvl="1"/>
            <a:endParaRPr kumimoji="1" lang="en-US" altLang="zh-CN" sz="1600" dirty="0" smtClean="0">
              <a:latin typeface="+mn-ea"/>
              <a:cs typeface="宋体" charset="0"/>
            </a:endParaRPr>
          </a:p>
          <a:p>
            <a:pPr lvl="1"/>
            <a:endParaRPr kumimoji="1" lang="en-US" altLang="zh-CN" sz="1600" dirty="0">
              <a:latin typeface="+mn-ea"/>
              <a:cs typeface="宋体" charset="0"/>
            </a:endParaRPr>
          </a:p>
          <a:p>
            <a:pPr lvl="1"/>
            <a:endParaRPr kumimoji="1" lang="en-US" altLang="zh-CN" sz="1600" dirty="0" smtClean="0">
              <a:latin typeface="+mn-ea"/>
              <a:cs typeface="宋体" charset="0"/>
            </a:endParaRPr>
          </a:p>
          <a:p>
            <a:pPr lvl="1"/>
            <a:endParaRPr kumimoji="1" lang="en-US" altLang="zh-CN" sz="1600" dirty="0">
              <a:latin typeface="+mn-ea"/>
              <a:cs typeface="宋体" charset="0"/>
            </a:endParaRPr>
          </a:p>
        </p:txBody>
      </p:sp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48479744"/>
              </p:ext>
            </p:extLst>
          </p:nvPr>
        </p:nvGraphicFramePr>
        <p:xfrm>
          <a:off x="1245981" y="3108278"/>
          <a:ext cx="6960720" cy="2443343"/>
        </p:xfrm>
        <a:graphic>
          <a:graphicData uri="http://schemas.openxmlformats.org/drawingml/2006/table">
            <a:tbl>
              <a:tblPr/>
              <a:tblGrid>
                <a:gridCol w="3448675"/>
                <a:gridCol w="3512045"/>
              </a:tblGrid>
              <a:tr h="280985"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方法</a:t>
                      </a:r>
                    </a:p>
                  </a:txBody>
                  <a:tcPr marL="92057" marR="92057" marT="46029" marB="460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说明</a:t>
                      </a:r>
                    </a:p>
                  </a:txBody>
                  <a:tcPr marL="92057" marR="92057" marT="46029" marB="46029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985"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write() / </a:t>
                      </a: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writeln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2057" marR="92057" marT="46029" marB="460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动态向页面写入内容</a:t>
                      </a:r>
                    </a:p>
                  </a:txBody>
                  <a:tcPr marL="92057" marR="92057" marT="46029" marB="46029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985"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createElement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(Tag)</a:t>
                      </a:r>
                    </a:p>
                  </a:txBody>
                  <a:tcPr marL="92057" marR="92057" marT="46029" marB="460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创建一个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html</a:t>
                      </a: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标记对象</a:t>
                      </a:r>
                    </a:p>
                  </a:txBody>
                  <a:tcPr marL="92057" marR="92057" marT="46029" marB="46029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985"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appendChild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obj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2057" marR="92057" marT="46029" marB="460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将创建好的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html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标记追加到某个标签下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2057" marR="92057" marT="46029" marB="46029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985"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removeClild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obj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2057" marR="92057" marT="46029" marB="460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移除子节点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2057" marR="92057" marT="46029" marB="46029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985"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cloneNode(boolean)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2057" marR="92057" marT="46029" marB="460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克隆子节点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2057" marR="92057" marT="46029" marB="46029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985"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replaceChild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new,old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2057" marR="92057" marT="46029" marB="460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替换子节点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2057" marR="92057" marT="46029" marB="46029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985"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insertBefore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obj,target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2057" marR="92057" marT="46029" marB="460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在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target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之前插入节点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2057" marR="92057" marT="46029" marB="46029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505889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en-US" sz="3200" smtClean="0">
                <a:solidFill>
                  <a:schemeClr val="tx1"/>
                </a:solidFill>
              </a:rPr>
              <a:t>2.2</a:t>
            </a:r>
            <a:r>
              <a:rPr kumimoji="1" lang="en-US" altLang="zh-CN" sz="3200" smtClean="0">
                <a:solidFill>
                  <a:schemeClr val="tx1"/>
                </a:solidFill>
              </a:rPr>
              <a:t>table</a:t>
            </a:r>
            <a:endParaRPr kumimoji="1" lang="en-US" altLang="zh-CN" sz="320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12648" y="1791912"/>
            <a:ext cx="8153400" cy="4495800"/>
          </a:xfrm>
        </p:spPr>
        <p:txBody>
          <a:bodyPr>
            <a:normAutofit/>
          </a:bodyPr>
          <a:lstStyle/>
          <a:p>
            <a:r>
              <a:rPr kumimoji="1" lang="en-US" altLang="zh-CN" sz="2000" dirty="0" smtClean="0"/>
              <a:t>caption</a:t>
            </a:r>
            <a:r>
              <a:rPr kumimoji="1" lang="zh-CN" altLang="en-US" sz="2000" dirty="0" smtClean="0"/>
              <a:t>的属性：</a:t>
            </a:r>
            <a:endParaRPr kumimoji="1" lang="en-US" altLang="zh-CN" sz="2000" dirty="0" smtClean="0"/>
          </a:p>
          <a:p>
            <a:pPr>
              <a:buNone/>
            </a:pPr>
            <a:r>
              <a:rPr kumimoji="1" lang="en-US" altLang="zh-CN" sz="2000" dirty="0" smtClean="0"/>
              <a:t>	</a:t>
            </a:r>
          </a:p>
          <a:p>
            <a:pPr>
              <a:buNone/>
            </a:pPr>
            <a:endParaRPr kumimoji="1" lang="en-US" altLang="zh-CN" sz="2000" dirty="0"/>
          </a:p>
          <a:p>
            <a:pPr>
              <a:buNone/>
            </a:pPr>
            <a:endParaRPr kumimoji="1" lang="en-US" altLang="zh-CN" sz="2000" dirty="0" smtClean="0"/>
          </a:p>
          <a:p>
            <a:pPr>
              <a:buNone/>
            </a:pPr>
            <a:endParaRPr kumimoji="1" lang="en-US" altLang="zh-CN" sz="2000" dirty="0"/>
          </a:p>
          <a:p>
            <a:pPr>
              <a:buNone/>
            </a:pPr>
            <a:endParaRPr kumimoji="1" lang="en-US" altLang="zh-CN" sz="3200" dirty="0" smtClean="0"/>
          </a:p>
          <a:p>
            <a:r>
              <a:rPr kumimoji="1" lang="en-US" altLang="zh-CN" sz="2000" dirty="0" err="1" smtClean="0"/>
              <a:t>tr</a:t>
            </a:r>
            <a:r>
              <a:rPr kumimoji="1" lang="zh-CN" altLang="en-US" sz="2000" dirty="0" smtClean="0"/>
              <a:t>的</a:t>
            </a:r>
            <a:r>
              <a:rPr kumimoji="1" lang="zh-CN" altLang="en-US" sz="2000" dirty="0"/>
              <a:t>属性：</a:t>
            </a:r>
            <a:endParaRPr kumimoji="1" lang="en-US" altLang="zh-CN" sz="2000" dirty="0"/>
          </a:p>
          <a:p>
            <a:pPr>
              <a:buNone/>
            </a:pPr>
            <a:r>
              <a:rPr kumimoji="1" lang="en-US" altLang="zh-CN" sz="1400" dirty="0"/>
              <a:t>	</a:t>
            </a:r>
            <a:endParaRPr kumimoji="1" lang="en-US" altLang="zh-CN" sz="1050" dirty="0"/>
          </a:p>
          <a:p>
            <a:pPr>
              <a:buNone/>
            </a:pPr>
            <a:endParaRPr kumimoji="1" lang="en-US" altLang="zh-CN" sz="1400" dirty="0"/>
          </a:p>
        </p:txBody>
      </p:sp>
      <p:pic>
        <p:nvPicPr>
          <p:cNvPr id="4" name="图片 3" descr="Screen Shot 2015-07-01 at 21.16.17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34012" y="2350087"/>
            <a:ext cx="7582342" cy="1986987"/>
          </a:xfrm>
          <a:prstGeom prst="rect">
            <a:avLst/>
          </a:prstGeom>
        </p:spPr>
      </p:pic>
      <p:pic>
        <p:nvPicPr>
          <p:cNvPr id="5" name="图片 4" descr="Screen Shot 2015-07-01 at 21.23.19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34011" y="5005012"/>
            <a:ext cx="7452761" cy="1578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768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200" dirty="0" smtClean="0">
                <a:solidFill>
                  <a:schemeClr val="tx1"/>
                </a:solidFill>
              </a:rPr>
              <a:t>4.6BOM</a:t>
            </a:r>
            <a:r>
              <a:rPr kumimoji="1" lang="zh-CN" altLang="en-US" sz="3200" dirty="0" smtClean="0">
                <a:solidFill>
                  <a:schemeClr val="tx1"/>
                </a:solidFill>
              </a:rPr>
              <a:t>、</a:t>
            </a:r>
            <a:r>
              <a:rPr kumimoji="1" lang="en-US" altLang="zh-CN" sz="3200" dirty="0" smtClean="0">
                <a:solidFill>
                  <a:schemeClr val="tx1"/>
                </a:solidFill>
              </a:rPr>
              <a:t>window</a:t>
            </a:r>
            <a:r>
              <a:rPr kumimoji="1" lang="zh-CN" altLang="en-US" sz="3200" dirty="0" smtClean="0">
                <a:solidFill>
                  <a:schemeClr val="tx1"/>
                </a:solidFill>
              </a:rPr>
              <a:t>、</a:t>
            </a:r>
            <a:r>
              <a:rPr kumimoji="1" lang="en-US" altLang="zh-CN" sz="3200" dirty="0" smtClean="0">
                <a:solidFill>
                  <a:schemeClr val="tx1"/>
                </a:solidFill>
              </a:rPr>
              <a:t>DOM</a:t>
            </a:r>
            <a:r>
              <a:rPr kumimoji="1" lang="zh-CN" altLang="en-US" sz="3200" dirty="0" smtClean="0">
                <a:solidFill>
                  <a:schemeClr val="tx1"/>
                </a:solidFill>
              </a:rPr>
              <a:t>、</a:t>
            </a:r>
            <a:r>
              <a:rPr kumimoji="1" lang="en-US" altLang="zh-CN" sz="3200" dirty="0" smtClean="0">
                <a:solidFill>
                  <a:schemeClr val="tx1"/>
                </a:solidFill>
              </a:rPr>
              <a:t>Event</a:t>
            </a:r>
            <a:endParaRPr kumimoji="1" lang="en-US" altLang="zh-CN" sz="3200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12648" y="1791912"/>
            <a:ext cx="8153400" cy="4857907"/>
          </a:xfrm>
        </p:spPr>
        <p:txBody>
          <a:bodyPr>
            <a:normAutofit/>
          </a:bodyPr>
          <a:lstStyle/>
          <a:p>
            <a:r>
              <a:rPr kumimoji="1" lang="en-US" altLang="zh-CN" sz="2000" smtClean="0">
                <a:latin typeface="+mn-ea"/>
                <a:cs typeface="宋体" charset="0"/>
              </a:rPr>
              <a:t>DOM</a:t>
            </a:r>
            <a:r>
              <a:rPr kumimoji="1" lang="zh-CN" altLang="en-US" sz="2000" dirty="0" smtClean="0">
                <a:latin typeface="+mn-ea"/>
                <a:cs typeface="宋体" charset="0"/>
              </a:rPr>
              <a:t>下的常用方</a:t>
            </a:r>
            <a:r>
              <a:rPr kumimoji="1" lang="zh-CN" altLang="en-US" sz="2000" smtClean="0">
                <a:latin typeface="+mn-ea"/>
                <a:cs typeface="宋体" charset="0"/>
              </a:rPr>
              <a:t>法：</a:t>
            </a:r>
            <a:endParaRPr kumimoji="1" lang="en-US" altLang="zh-CN" sz="2000" dirty="0">
              <a:latin typeface="+mn-ea"/>
              <a:cs typeface="宋体" charset="0"/>
            </a:endParaRPr>
          </a:p>
          <a:p>
            <a:pPr lvl="1"/>
            <a:endParaRPr kumimoji="1" lang="en-US" altLang="zh-CN" sz="1600" smtClean="0">
              <a:latin typeface="+mn-ea"/>
              <a:cs typeface="宋体" charset="0"/>
            </a:endParaRPr>
          </a:p>
          <a:p>
            <a:pPr lvl="1"/>
            <a:endParaRPr kumimoji="1" lang="en-US" altLang="zh-CN" sz="1600" smtClean="0">
              <a:latin typeface="+mn-ea"/>
              <a:cs typeface="宋体" charset="0"/>
            </a:endParaRPr>
          </a:p>
          <a:p>
            <a:pPr lvl="1"/>
            <a:endParaRPr kumimoji="1" lang="en-US" altLang="zh-CN" sz="1600" smtClean="0">
              <a:latin typeface="+mn-ea"/>
              <a:cs typeface="宋体" charset="0"/>
            </a:endParaRPr>
          </a:p>
          <a:p>
            <a:pPr lvl="1"/>
            <a:endParaRPr kumimoji="1" lang="en-US" altLang="zh-CN" sz="1600" smtClean="0">
              <a:latin typeface="+mn-ea"/>
              <a:cs typeface="宋体" charset="0"/>
            </a:endParaRPr>
          </a:p>
          <a:p>
            <a:pPr lvl="1"/>
            <a:endParaRPr kumimoji="1" lang="en-US" altLang="zh-CN" sz="1600" smtClean="0">
              <a:latin typeface="+mn-ea"/>
              <a:cs typeface="宋体" charset="0"/>
            </a:endParaRPr>
          </a:p>
          <a:p>
            <a:pPr lvl="1"/>
            <a:endParaRPr kumimoji="1" lang="en-US" altLang="zh-CN" sz="1600" smtClean="0">
              <a:latin typeface="+mn-ea"/>
              <a:cs typeface="宋体" charset="0"/>
            </a:endParaRPr>
          </a:p>
          <a:p>
            <a:pPr lvl="1"/>
            <a:endParaRPr kumimoji="1" lang="en-US" altLang="zh-CN" sz="1600" smtClean="0">
              <a:latin typeface="+mn-ea"/>
              <a:cs typeface="宋体" charset="0"/>
            </a:endParaRPr>
          </a:p>
          <a:p>
            <a:r>
              <a:rPr kumimoji="1" lang="en-US" altLang="zh-CN" sz="1900" smtClean="0">
                <a:latin typeface="+mn-ea"/>
                <a:cs typeface="宋体" charset="0"/>
              </a:rPr>
              <a:t>DOM</a:t>
            </a:r>
            <a:r>
              <a:rPr kumimoji="1" lang="zh-CN" altLang="en-US" sz="1900" dirty="0" smtClean="0">
                <a:latin typeface="+mn-ea"/>
                <a:cs typeface="宋体" charset="0"/>
              </a:rPr>
              <a:t>下的常用</a:t>
            </a:r>
            <a:r>
              <a:rPr kumimoji="1" lang="zh-CN" altLang="en-US" sz="1900" smtClean="0">
                <a:latin typeface="+mn-ea"/>
                <a:cs typeface="宋体" charset="0"/>
              </a:rPr>
              <a:t>属性：</a:t>
            </a:r>
            <a:endParaRPr kumimoji="1" lang="en-US" altLang="zh-CN" sz="1900" dirty="0" smtClean="0">
              <a:latin typeface="+mn-ea"/>
              <a:cs typeface="宋体" charset="0"/>
            </a:endParaRPr>
          </a:p>
          <a:p>
            <a:pPr lvl="1"/>
            <a:endParaRPr kumimoji="1" lang="en-US" altLang="zh-CN" sz="1600" dirty="0" smtClean="0">
              <a:latin typeface="+mn-ea"/>
              <a:cs typeface="宋体" charset="0"/>
            </a:endParaRPr>
          </a:p>
          <a:p>
            <a:pPr lvl="1"/>
            <a:endParaRPr kumimoji="1" lang="en-US" altLang="zh-CN" sz="1600" dirty="0" smtClean="0">
              <a:latin typeface="+mn-ea"/>
              <a:cs typeface="宋体" charset="0"/>
            </a:endParaRPr>
          </a:p>
          <a:p>
            <a:pPr lvl="1"/>
            <a:endParaRPr kumimoji="1" lang="en-US" altLang="zh-CN" sz="1600" dirty="0">
              <a:latin typeface="+mn-ea"/>
              <a:cs typeface="宋体" charset="0"/>
            </a:endParaRPr>
          </a:p>
          <a:p>
            <a:pPr lvl="1"/>
            <a:endParaRPr kumimoji="1" lang="en-US" altLang="zh-CN" sz="1600" dirty="0" smtClean="0">
              <a:latin typeface="+mn-ea"/>
              <a:cs typeface="宋体" charset="0"/>
            </a:endParaRPr>
          </a:p>
          <a:p>
            <a:pPr lvl="1"/>
            <a:endParaRPr kumimoji="1" lang="en-US" altLang="zh-CN" sz="1600" dirty="0">
              <a:latin typeface="+mn-ea"/>
              <a:cs typeface="宋体" charset="0"/>
            </a:endParaRPr>
          </a:p>
          <a:p>
            <a:pPr lvl="1"/>
            <a:endParaRPr kumimoji="1" lang="en-US" altLang="zh-CN" sz="1600" dirty="0" smtClean="0">
              <a:latin typeface="+mn-ea"/>
              <a:cs typeface="宋体" charset="0"/>
            </a:endParaRPr>
          </a:p>
          <a:p>
            <a:pPr lvl="1"/>
            <a:endParaRPr kumimoji="1" lang="en-US" altLang="zh-CN" sz="1600" dirty="0">
              <a:latin typeface="+mn-ea"/>
              <a:cs typeface="宋体" charset="0"/>
            </a:endParaRPr>
          </a:p>
        </p:txBody>
      </p:sp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208187531"/>
              </p:ext>
            </p:extLst>
          </p:nvPr>
        </p:nvGraphicFramePr>
        <p:xfrm>
          <a:off x="1245981" y="2264952"/>
          <a:ext cx="6960720" cy="2045867"/>
        </p:xfrm>
        <a:graphic>
          <a:graphicData uri="http://schemas.openxmlformats.org/drawingml/2006/table">
            <a:tbl>
              <a:tblPr/>
              <a:tblGrid>
                <a:gridCol w="3448675"/>
                <a:gridCol w="3512045"/>
              </a:tblGrid>
              <a:tr h="280985"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方法</a:t>
                      </a:r>
                    </a:p>
                  </a:txBody>
                  <a:tcPr marL="92057" marR="92057" marT="46029" marB="460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说明</a:t>
                      </a:r>
                    </a:p>
                  </a:txBody>
                  <a:tcPr marL="92057" marR="92057" marT="46029" marB="46029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985"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getElementById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(ID)</a:t>
                      </a:r>
                    </a:p>
                  </a:txBody>
                  <a:tcPr marL="92057" marR="92057" marT="46029" marB="460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获得指定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值的对象</a:t>
                      </a:r>
                    </a:p>
                  </a:txBody>
                  <a:tcPr marL="92057" marR="92057" marT="46029" marB="46029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985"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getElementsByName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(Name)</a:t>
                      </a:r>
                    </a:p>
                  </a:txBody>
                  <a:tcPr marL="92057" marR="92057" marT="46029" marB="460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获得指定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Name</a:t>
                      </a: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值的对象集合</a:t>
                      </a:r>
                    </a:p>
                  </a:txBody>
                  <a:tcPr marL="92057" marR="92057" marT="46029" marB="46029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985"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getElementsByTagName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tagName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2057" marR="92057" marT="46029" marB="460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获取指定标签的对象集合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2057" marR="92057" marT="46029" marB="46029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985"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setAttribute(key,value)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2057" marR="92057" marT="46029" marB="460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给某个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DOM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对象把它的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name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设置为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value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，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key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可以自定义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2057" marR="92057" marT="46029" marB="46029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985"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getAttribute(key)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2057" marR="92057" marT="46029" marB="460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取得某个对象的属性值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2057" marR="92057" marT="46029" marB="46029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836781591"/>
              </p:ext>
            </p:extLst>
          </p:nvPr>
        </p:nvGraphicFramePr>
        <p:xfrm>
          <a:off x="1245981" y="4898486"/>
          <a:ext cx="6960720" cy="1527089"/>
        </p:xfrm>
        <a:graphic>
          <a:graphicData uri="http://schemas.openxmlformats.org/drawingml/2006/table">
            <a:tbl>
              <a:tblPr/>
              <a:tblGrid>
                <a:gridCol w="3448675"/>
                <a:gridCol w="3512045"/>
              </a:tblGrid>
              <a:tr h="280985"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属性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2057" marR="92057" marT="46029" marB="460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说明</a:t>
                      </a:r>
                    </a:p>
                  </a:txBody>
                  <a:tcPr marL="92057" marR="92057" marT="46029" marB="46029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985"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childNodes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2057" marR="92057" marT="46029" marB="460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获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得所有子节点对象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2057" marR="92057" marT="46029" marB="46029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985"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firstChild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2057" marR="92057" marT="46029" marB="460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获得第一个子节点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2057" marR="92057" marT="46029" marB="46029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985"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lastChild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2057" marR="92057" marT="46029" marB="460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获得最后一个子节点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2057" marR="92057" marT="46029" marB="46029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985"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parentNode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2057" marR="92057" marT="46029" marB="460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获得父节点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2057" marR="92057" marT="46029" marB="46029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087733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200" dirty="0" smtClean="0">
                <a:solidFill>
                  <a:schemeClr val="tx1"/>
                </a:solidFill>
              </a:rPr>
              <a:t>4.6BOM</a:t>
            </a:r>
            <a:r>
              <a:rPr kumimoji="1" lang="zh-CN" altLang="en-US" sz="3200" dirty="0" smtClean="0">
                <a:solidFill>
                  <a:schemeClr val="tx1"/>
                </a:solidFill>
              </a:rPr>
              <a:t>、</a:t>
            </a:r>
            <a:r>
              <a:rPr kumimoji="1" lang="en-US" altLang="zh-CN" sz="3200" dirty="0" smtClean="0">
                <a:solidFill>
                  <a:schemeClr val="tx1"/>
                </a:solidFill>
              </a:rPr>
              <a:t>window</a:t>
            </a:r>
            <a:r>
              <a:rPr kumimoji="1" lang="zh-CN" altLang="en-US" sz="3200" dirty="0" smtClean="0">
                <a:solidFill>
                  <a:schemeClr val="tx1"/>
                </a:solidFill>
              </a:rPr>
              <a:t>、</a:t>
            </a:r>
            <a:r>
              <a:rPr kumimoji="1" lang="en-US" altLang="zh-CN" sz="3200" dirty="0" smtClean="0">
                <a:solidFill>
                  <a:schemeClr val="tx1"/>
                </a:solidFill>
              </a:rPr>
              <a:t>DOM</a:t>
            </a:r>
            <a:r>
              <a:rPr kumimoji="1" lang="zh-CN" altLang="en-US" sz="3200" dirty="0" smtClean="0">
                <a:solidFill>
                  <a:schemeClr val="tx1"/>
                </a:solidFill>
              </a:rPr>
              <a:t>、</a:t>
            </a:r>
            <a:r>
              <a:rPr kumimoji="1" lang="en-US" altLang="zh-CN" sz="3200" dirty="0" smtClean="0">
                <a:solidFill>
                  <a:schemeClr val="tx1"/>
                </a:solidFill>
              </a:rPr>
              <a:t>Event</a:t>
            </a:r>
            <a:endParaRPr kumimoji="1" lang="en-US" altLang="zh-CN" sz="3200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12648" y="1791912"/>
            <a:ext cx="8153400" cy="4743970"/>
          </a:xfrm>
        </p:spPr>
        <p:txBody>
          <a:bodyPr>
            <a:normAutofit lnSpcReduction="10000"/>
          </a:bodyPr>
          <a:lstStyle/>
          <a:p>
            <a:r>
              <a:rPr kumimoji="1" lang="en-US" altLang="zh-CN" sz="1900" smtClean="0">
                <a:latin typeface="+mn-ea"/>
                <a:cs typeface="宋体" charset="0"/>
              </a:rPr>
              <a:t>DOM</a:t>
            </a:r>
            <a:r>
              <a:rPr kumimoji="1" lang="zh-CN" altLang="en-US" sz="1900" dirty="0" smtClean="0">
                <a:latin typeface="+mn-ea"/>
                <a:cs typeface="宋体" charset="0"/>
              </a:rPr>
              <a:t>下的常用属性：</a:t>
            </a:r>
            <a:endParaRPr kumimoji="1" lang="en-US" altLang="zh-CN" sz="1900" dirty="0" smtClean="0">
              <a:latin typeface="+mn-ea"/>
              <a:cs typeface="宋体" charset="0"/>
            </a:endParaRPr>
          </a:p>
          <a:p>
            <a:pPr lvl="1"/>
            <a:endParaRPr kumimoji="1" lang="en-US" altLang="zh-CN" sz="1600" dirty="0">
              <a:latin typeface="+mn-ea"/>
              <a:cs typeface="宋体" charset="0"/>
            </a:endParaRPr>
          </a:p>
          <a:p>
            <a:pPr lvl="1"/>
            <a:endParaRPr kumimoji="1" lang="en-US" altLang="zh-CN" sz="1600" dirty="0" smtClean="0">
              <a:latin typeface="+mn-ea"/>
              <a:cs typeface="宋体" charset="0"/>
            </a:endParaRPr>
          </a:p>
          <a:p>
            <a:pPr lvl="1"/>
            <a:endParaRPr kumimoji="1" lang="en-US" altLang="zh-CN" sz="1600" dirty="0">
              <a:latin typeface="+mn-ea"/>
              <a:cs typeface="宋体" charset="0"/>
            </a:endParaRPr>
          </a:p>
          <a:p>
            <a:pPr lvl="1"/>
            <a:endParaRPr kumimoji="1" lang="en-US" altLang="zh-CN" sz="1600" dirty="0" smtClean="0">
              <a:latin typeface="+mn-ea"/>
              <a:cs typeface="宋体" charset="0"/>
            </a:endParaRPr>
          </a:p>
          <a:p>
            <a:pPr lvl="1"/>
            <a:endParaRPr kumimoji="1" lang="en-US" altLang="zh-CN" sz="1600" dirty="0">
              <a:latin typeface="+mn-ea"/>
              <a:cs typeface="宋体" charset="0"/>
            </a:endParaRPr>
          </a:p>
          <a:p>
            <a:pPr lvl="1"/>
            <a:endParaRPr kumimoji="1" lang="en-US" altLang="zh-CN" sz="1600" dirty="0" smtClean="0">
              <a:latin typeface="+mn-ea"/>
              <a:cs typeface="宋体" charset="0"/>
            </a:endParaRPr>
          </a:p>
          <a:p>
            <a:pPr lvl="1"/>
            <a:endParaRPr kumimoji="1" lang="en-US" altLang="zh-CN" sz="1600" dirty="0">
              <a:latin typeface="+mn-ea"/>
              <a:cs typeface="宋体" charset="0"/>
            </a:endParaRPr>
          </a:p>
          <a:p>
            <a:pPr lvl="1"/>
            <a:endParaRPr kumimoji="1" lang="en-US" altLang="zh-CN" sz="1600" dirty="0" smtClean="0">
              <a:latin typeface="+mn-ea"/>
              <a:cs typeface="宋体" charset="0"/>
            </a:endParaRPr>
          </a:p>
          <a:p>
            <a:pPr lvl="1"/>
            <a:endParaRPr kumimoji="1" lang="en-US" altLang="zh-CN" sz="1600" dirty="0">
              <a:latin typeface="+mn-ea"/>
              <a:cs typeface="宋体" charset="0"/>
            </a:endParaRPr>
          </a:p>
          <a:p>
            <a:pPr lvl="1"/>
            <a:endParaRPr kumimoji="1" lang="en-US" altLang="zh-CN" sz="1600" dirty="0" smtClean="0">
              <a:latin typeface="+mn-ea"/>
              <a:cs typeface="宋体" charset="0"/>
            </a:endParaRPr>
          </a:p>
          <a:p>
            <a:pPr lvl="1"/>
            <a:endParaRPr kumimoji="1" lang="en-US" altLang="zh-CN" sz="1600" dirty="0">
              <a:latin typeface="+mn-ea"/>
              <a:cs typeface="宋体" charset="0"/>
            </a:endParaRPr>
          </a:p>
          <a:p>
            <a:pPr lvl="1"/>
            <a:endParaRPr kumimoji="1" lang="en-US" altLang="zh-CN" sz="1400" smtClean="0">
              <a:latin typeface="+mn-ea"/>
              <a:cs typeface="宋体" charset="0"/>
            </a:endParaRPr>
          </a:p>
          <a:p>
            <a:pPr lvl="1"/>
            <a:endParaRPr kumimoji="1" lang="en-US" altLang="zh-CN" sz="1400" smtClean="0">
              <a:latin typeface="+mn-ea"/>
              <a:cs typeface="宋体" charset="0"/>
            </a:endParaRPr>
          </a:p>
          <a:p>
            <a:pPr lvl="1"/>
            <a:endParaRPr kumimoji="1" lang="en-US" altLang="zh-CN" sz="1400" smtClean="0">
              <a:latin typeface="+mn-ea"/>
              <a:cs typeface="宋体" charset="0"/>
            </a:endParaRPr>
          </a:p>
          <a:p>
            <a:pPr lvl="1"/>
            <a:r>
              <a:rPr kumimoji="1" lang="zh-CN" altLang="en-US" sz="1400" smtClean="0">
                <a:latin typeface="+mn-ea"/>
                <a:cs typeface="宋体" charset="0"/>
              </a:rPr>
              <a:t>示</a:t>
            </a:r>
            <a:r>
              <a:rPr kumimoji="1" lang="zh-CN" altLang="en-US" sz="1400" dirty="0" smtClean="0">
                <a:latin typeface="+mn-ea"/>
                <a:cs typeface="宋体" charset="0"/>
              </a:rPr>
              <a:t>例：</a:t>
            </a:r>
            <a:r>
              <a:rPr kumimoji="1" lang="en-US" altLang="zh-CN" sz="1400" dirty="0" smtClean="0">
                <a:latin typeface="+mn-ea"/>
                <a:cs typeface="宋体" charset="0"/>
              </a:rPr>
              <a:t>DOM-1.html</a:t>
            </a:r>
          </a:p>
          <a:p>
            <a:pPr lvl="1"/>
            <a:endParaRPr kumimoji="1" lang="en-US" altLang="zh-CN" sz="1600" dirty="0">
              <a:latin typeface="+mn-ea"/>
              <a:cs typeface="宋体" charset="0"/>
            </a:endParaRPr>
          </a:p>
          <a:p>
            <a:pPr lvl="1"/>
            <a:endParaRPr kumimoji="1" lang="en-US" altLang="zh-CN" sz="1600" dirty="0" smtClean="0">
              <a:latin typeface="+mn-ea"/>
              <a:cs typeface="宋体" charset="0"/>
            </a:endParaRPr>
          </a:p>
          <a:p>
            <a:pPr lvl="1"/>
            <a:endParaRPr kumimoji="1" lang="en-US" altLang="zh-CN" sz="1600" dirty="0">
              <a:latin typeface="+mn-ea"/>
              <a:cs typeface="宋体" charset="0"/>
            </a:endParaRPr>
          </a:p>
          <a:p>
            <a:pPr lvl="1"/>
            <a:endParaRPr kumimoji="1" lang="en-US" altLang="zh-CN" sz="1600" dirty="0" smtClean="0">
              <a:latin typeface="+mn-ea"/>
              <a:cs typeface="宋体" charset="0"/>
            </a:endParaRPr>
          </a:p>
          <a:p>
            <a:pPr lvl="1"/>
            <a:endParaRPr kumimoji="1" lang="en-US" altLang="zh-CN" sz="1600" dirty="0">
              <a:latin typeface="+mn-ea"/>
              <a:cs typeface="宋体" charset="0"/>
            </a:endParaRPr>
          </a:p>
        </p:txBody>
      </p:sp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916661959"/>
              </p:ext>
            </p:extLst>
          </p:nvPr>
        </p:nvGraphicFramePr>
        <p:xfrm>
          <a:off x="1245981" y="2305987"/>
          <a:ext cx="6960720" cy="3510143"/>
        </p:xfrm>
        <a:graphic>
          <a:graphicData uri="http://schemas.openxmlformats.org/drawingml/2006/table">
            <a:tbl>
              <a:tblPr/>
              <a:tblGrid>
                <a:gridCol w="3448675"/>
                <a:gridCol w="3512045"/>
              </a:tblGrid>
              <a:tr h="280985"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属性</a:t>
                      </a:r>
                      <a:endParaRPr lang="zh-CN" altLang="en-US" sz="1400" b="0" dirty="0"/>
                    </a:p>
                  </a:txBody>
                  <a:tcPr marL="92057" marR="92057" marT="46029" marB="460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说明</a:t>
                      </a:r>
                    </a:p>
                  </a:txBody>
                  <a:tcPr marL="92057" marR="92057" marT="46029" marB="46029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985"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nextSibling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2057" marR="92057" marT="46029" marB="460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下一个兄弟节点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2057" marR="92057" marT="46029" marB="46029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985"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previousSibling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2057" marR="92057" marT="46029" marB="460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上一个兄弟节点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2057" marR="92057" marT="46029" marB="46029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985"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nodeName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2057" marR="92057" marT="46029" marB="460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标签名（大写），比如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，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EM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等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2057" marR="92057" marT="46029" marB="46029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985"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nodeType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2057" marR="92057" marT="46029" marB="460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元素类型，标签为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，文本为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等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2057" marR="92057" marT="46029" marB="46029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985"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innerHTML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2057" marR="92057" marT="46029" marB="460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给对象中的内容赋值或取得对象中的所有内容，返回字符串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2057" marR="92057" marT="46029" marB="46029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985"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innerText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2057" marR="92057" marT="46029" marB="460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给对象中的内容赋值或取得对象中的文字，返回字符串，此属性在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IE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和标准浏览器下的兼容性有些问题，建议使用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innerHTML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2057" marR="92057" marT="46029" marB="46029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985"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style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2057" marR="92057" marT="46029" marB="460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给对象设定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css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样式，需要指定具体的属性来设置</a:t>
                      </a:r>
                    </a:p>
                  </a:txBody>
                  <a:tcPr marL="92057" marR="92057" marT="46029" marB="46029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62699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200" dirty="0" smtClean="0">
                <a:solidFill>
                  <a:schemeClr val="tx1"/>
                </a:solidFill>
              </a:rPr>
              <a:t>4.6BOM</a:t>
            </a:r>
            <a:r>
              <a:rPr kumimoji="1" lang="zh-CN" altLang="en-US" sz="3200" dirty="0" smtClean="0">
                <a:solidFill>
                  <a:schemeClr val="tx1"/>
                </a:solidFill>
              </a:rPr>
              <a:t>、</a:t>
            </a:r>
            <a:r>
              <a:rPr kumimoji="1" lang="en-US" altLang="zh-CN" sz="3200" dirty="0" smtClean="0">
                <a:solidFill>
                  <a:schemeClr val="tx1"/>
                </a:solidFill>
              </a:rPr>
              <a:t>window</a:t>
            </a:r>
            <a:r>
              <a:rPr kumimoji="1" lang="zh-CN" altLang="en-US" sz="3200" dirty="0" smtClean="0">
                <a:solidFill>
                  <a:schemeClr val="tx1"/>
                </a:solidFill>
              </a:rPr>
              <a:t>、</a:t>
            </a:r>
            <a:r>
              <a:rPr kumimoji="1" lang="en-US" altLang="zh-CN" sz="3200" dirty="0" smtClean="0">
                <a:solidFill>
                  <a:schemeClr val="tx1"/>
                </a:solidFill>
              </a:rPr>
              <a:t>DOM</a:t>
            </a:r>
            <a:r>
              <a:rPr kumimoji="1" lang="zh-CN" altLang="en-US" sz="3200" dirty="0" smtClean="0">
                <a:solidFill>
                  <a:schemeClr val="tx1"/>
                </a:solidFill>
              </a:rPr>
              <a:t>、</a:t>
            </a:r>
            <a:r>
              <a:rPr kumimoji="1" lang="en-US" altLang="zh-CN" sz="3200" dirty="0" smtClean="0">
                <a:solidFill>
                  <a:schemeClr val="tx1"/>
                </a:solidFill>
              </a:rPr>
              <a:t>Event</a:t>
            </a:r>
            <a:endParaRPr kumimoji="1" lang="en-US" altLang="zh-CN" sz="3200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12648" y="1791912"/>
            <a:ext cx="8153400" cy="4879052"/>
          </a:xfrm>
        </p:spPr>
        <p:txBody>
          <a:bodyPr>
            <a:normAutofit/>
          </a:bodyPr>
          <a:lstStyle/>
          <a:p>
            <a:r>
              <a:rPr kumimoji="1" lang="en-US" altLang="zh-CN" sz="1900" smtClean="0">
                <a:latin typeface="+mn-ea"/>
                <a:cs typeface="宋体" charset="0"/>
              </a:rPr>
              <a:t>DOM</a:t>
            </a:r>
            <a:r>
              <a:rPr kumimoji="1" lang="zh-CN" altLang="en-US" sz="1900" dirty="0" smtClean="0">
                <a:latin typeface="+mn-ea"/>
                <a:cs typeface="宋体" charset="0"/>
              </a:rPr>
              <a:t>下的</a:t>
            </a:r>
            <a:r>
              <a:rPr kumimoji="1" lang="zh-CN" altLang="en-US" sz="1900" smtClean="0">
                <a:latin typeface="+mn-ea"/>
                <a:cs typeface="宋体" charset="0"/>
              </a:rPr>
              <a:t>常用方法（表单）：</a:t>
            </a:r>
            <a:endParaRPr kumimoji="1" lang="en-US" altLang="zh-CN" sz="1900" smtClean="0">
              <a:latin typeface="+mn-ea"/>
              <a:cs typeface="宋体" charset="0"/>
            </a:endParaRPr>
          </a:p>
          <a:p>
            <a:endParaRPr kumimoji="1" lang="en-US" altLang="zh-CN" sz="1900" smtClean="0">
              <a:latin typeface="+mn-ea"/>
              <a:cs typeface="宋体" charset="0"/>
            </a:endParaRPr>
          </a:p>
          <a:p>
            <a:endParaRPr kumimoji="1" lang="en-US" altLang="zh-CN" sz="1900" smtClean="0">
              <a:latin typeface="+mn-ea"/>
              <a:cs typeface="宋体" charset="0"/>
            </a:endParaRPr>
          </a:p>
          <a:p>
            <a:endParaRPr kumimoji="1" lang="en-US" altLang="zh-CN" sz="1900" smtClean="0">
              <a:latin typeface="+mn-ea"/>
              <a:cs typeface="宋体" charset="0"/>
            </a:endParaRPr>
          </a:p>
          <a:p>
            <a:r>
              <a:rPr kumimoji="1" lang="en-US" altLang="zh-CN" sz="1900" smtClean="0">
                <a:latin typeface="+mn-ea"/>
                <a:cs typeface="宋体" charset="0"/>
              </a:rPr>
              <a:t>DOM</a:t>
            </a:r>
            <a:r>
              <a:rPr kumimoji="1" lang="zh-CN" altLang="en-US" sz="1900" smtClean="0">
                <a:latin typeface="+mn-ea"/>
                <a:cs typeface="宋体" charset="0"/>
              </a:rPr>
              <a:t>下的常用属性（表单）：</a:t>
            </a:r>
            <a:endParaRPr kumimoji="1" lang="en-US" altLang="zh-CN" sz="1900" smtClean="0">
              <a:latin typeface="+mn-ea"/>
              <a:cs typeface="宋体" charset="0"/>
            </a:endParaRPr>
          </a:p>
          <a:p>
            <a:endParaRPr kumimoji="1" lang="en-US" altLang="zh-CN" sz="1900" smtClean="0">
              <a:latin typeface="+mn-ea"/>
              <a:cs typeface="宋体" charset="0"/>
            </a:endParaRPr>
          </a:p>
          <a:p>
            <a:endParaRPr kumimoji="1" lang="en-US" altLang="zh-CN" sz="1900" smtClean="0">
              <a:latin typeface="+mn-ea"/>
              <a:cs typeface="宋体" charset="0"/>
            </a:endParaRPr>
          </a:p>
          <a:p>
            <a:endParaRPr kumimoji="1" lang="en-US" altLang="zh-CN" sz="1900" smtClean="0">
              <a:latin typeface="+mn-ea"/>
              <a:cs typeface="宋体" charset="0"/>
            </a:endParaRPr>
          </a:p>
          <a:p>
            <a:endParaRPr kumimoji="1" lang="en-US" altLang="zh-CN" sz="1900" smtClean="0">
              <a:latin typeface="+mn-ea"/>
              <a:cs typeface="宋体" charset="0"/>
            </a:endParaRPr>
          </a:p>
          <a:p>
            <a:pPr lvl="1"/>
            <a:r>
              <a:rPr kumimoji="1" lang="zh-CN" altLang="en-US" sz="1600" smtClean="0">
                <a:latin typeface="+mn-ea"/>
                <a:cs typeface="宋体" charset="0"/>
              </a:rPr>
              <a:t>关于表单属性和方法，等下一节介绍事件的时候再一起说。</a:t>
            </a:r>
            <a:endParaRPr kumimoji="1" lang="en-US" altLang="zh-CN" sz="1600" dirty="0">
              <a:latin typeface="+mn-ea"/>
              <a:cs typeface="宋体" charset="0"/>
            </a:endParaRPr>
          </a:p>
          <a:p>
            <a:pPr lvl="1"/>
            <a:endParaRPr kumimoji="1" lang="en-US" altLang="zh-CN" sz="1600" dirty="0" smtClean="0">
              <a:latin typeface="+mn-ea"/>
              <a:cs typeface="宋体" charset="0"/>
            </a:endParaRPr>
          </a:p>
          <a:p>
            <a:pPr lvl="1"/>
            <a:endParaRPr kumimoji="1" lang="en-US" altLang="zh-CN" sz="1600" dirty="0">
              <a:latin typeface="+mn-ea"/>
              <a:cs typeface="宋体" charset="0"/>
            </a:endParaRPr>
          </a:p>
          <a:p>
            <a:pPr lvl="1"/>
            <a:endParaRPr kumimoji="1" lang="en-US" altLang="zh-CN" sz="1600" dirty="0" smtClean="0">
              <a:latin typeface="+mn-ea"/>
              <a:cs typeface="宋体" charset="0"/>
            </a:endParaRPr>
          </a:p>
          <a:p>
            <a:pPr lvl="1">
              <a:buNone/>
            </a:pPr>
            <a:endParaRPr kumimoji="1" lang="en-US" altLang="zh-CN" sz="1600" dirty="0">
              <a:latin typeface="+mn-ea"/>
              <a:cs typeface="宋体" charset="0"/>
            </a:endParaRPr>
          </a:p>
          <a:p>
            <a:pPr lvl="1"/>
            <a:endParaRPr kumimoji="1" lang="en-US" altLang="zh-CN" sz="1600" dirty="0" smtClean="0">
              <a:latin typeface="+mn-ea"/>
              <a:cs typeface="宋体" charset="0"/>
            </a:endParaRPr>
          </a:p>
          <a:p>
            <a:pPr lvl="1"/>
            <a:endParaRPr kumimoji="1" lang="en-US" altLang="zh-CN" sz="1600" dirty="0">
              <a:latin typeface="+mn-ea"/>
              <a:cs typeface="宋体" charset="0"/>
            </a:endParaRPr>
          </a:p>
          <a:p>
            <a:pPr lvl="1"/>
            <a:endParaRPr kumimoji="1" lang="en-US" altLang="zh-CN" sz="1600" dirty="0" smtClean="0">
              <a:latin typeface="+mn-ea"/>
              <a:cs typeface="宋体" charset="0"/>
            </a:endParaRPr>
          </a:p>
          <a:p>
            <a:pPr lvl="1"/>
            <a:endParaRPr kumimoji="1" lang="en-US" altLang="zh-CN" sz="1600" dirty="0">
              <a:latin typeface="+mn-ea"/>
              <a:cs typeface="宋体" charset="0"/>
            </a:endParaRPr>
          </a:p>
        </p:txBody>
      </p:sp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916661959"/>
              </p:ext>
            </p:extLst>
          </p:nvPr>
        </p:nvGraphicFramePr>
        <p:xfrm>
          <a:off x="1245981" y="2305987"/>
          <a:ext cx="6960720" cy="916253"/>
        </p:xfrm>
        <a:graphic>
          <a:graphicData uri="http://schemas.openxmlformats.org/drawingml/2006/table">
            <a:tbl>
              <a:tblPr/>
              <a:tblGrid>
                <a:gridCol w="3448675"/>
                <a:gridCol w="3512045"/>
              </a:tblGrid>
              <a:tr h="280985"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方法</a:t>
                      </a:r>
                      <a:endParaRPr lang="zh-CN" altLang="en-US" sz="1400" dirty="0"/>
                    </a:p>
                  </a:txBody>
                  <a:tcPr marL="92057" marR="92057" marT="46029" marB="460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说明</a:t>
                      </a:r>
                    </a:p>
                  </a:txBody>
                  <a:tcPr marL="92057" marR="92057" marT="46029" marB="46029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985"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reset()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2057" marR="92057" marT="46029" marB="460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重置表单，类似于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type=hidden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2057" marR="92057" marT="46029" marB="46029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985"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submit()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2057" marR="92057" marT="46029" marB="460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表单提交，类似于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type=submit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2057" marR="92057" marT="46029" marB="46029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916661959"/>
              </p:ext>
            </p:extLst>
          </p:nvPr>
        </p:nvGraphicFramePr>
        <p:xfrm>
          <a:off x="1245981" y="3906982"/>
          <a:ext cx="6960720" cy="916253"/>
        </p:xfrm>
        <a:graphic>
          <a:graphicData uri="http://schemas.openxmlformats.org/drawingml/2006/table">
            <a:tbl>
              <a:tblPr/>
              <a:tblGrid>
                <a:gridCol w="3448675"/>
                <a:gridCol w="3512045"/>
              </a:tblGrid>
              <a:tr h="280985"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属性</a:t>
                      </a:r>
                      <a:endParaRPr lang="zh-CN" altLang="en-US" sz="1400" dirty="0"/>
                    </a:p>
                  </a:txBody>
                  <a:tcPr marL="92057" marR="92057" marT="46029" marB="460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说明</a:t>
                      </a:r>
                    </a:p>
                  </a:txBody>
                  <a:tcPr marL="92057" marR="92057" marT="46029" marB="46029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985"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value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2057" marR="92057" marT="46029" marB="460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获取表单的值，或者给某个表单元素赋值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2057" marR="92057" marT="46029" marB="46029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985"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checked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2057" marR="92057" marT="46029" marB="460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表单按钮是否选中，多选框和单选框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2057" marR="92057" marT="46029" marB="46029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62699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200" dirty="0" smtClean="0">
                <a:solidFill>
                  <a:schemeClr val="tx1"/>
                </a:solidFill>
              </a:rPr>
              <a:t>4.6BOM</a:t>
            </a:r>
            <a:r>
              <a:rPr kumimoji="1" lang="zh-CN" altLang="en-US" sz="3200" dirty="0" smtClean="0">
                <a:solidFill>
                  <a:schemeClr val="tx1"/>
                </a:solidFill>
              </a:rPr>
              <a:t>、</a:t>
            </a:r>
            <a:r>
              <a:rPr kumimoji="1" lang="en-US" altLang="zh-CN" sz="3200" dirty="0" smtClean="0">
                <a:solidFill>
                  <a:schemeClr val="tx1"/>
                </a:solidFill>
              </a:rPr>
              <a:t>window</a:t>
            </a:r>
            <a:r>
              <a:rPr kumimoji="1" lang="zh-CN" altLang="en-US" sz="3200" dirty="0" smtClean="0">
                <a:solidFill>
                  <a:schemeClr val="tx1"/>
                </a:solidFill>
              </a:rPr>
              <a:t>、</a:t>
            </a:r>
            <a:r>
              <a:rPr kumimoji="1" lang="en-US" altLang="zh-CN" sz="3200" dirty="0" smtClean="0">
                <a:solidFill>
                  <a:schemeClr val="tx1"/>
                </a:solidFill>
              </a:rPr>
              <a:t>DOM</a:t>
            </a:r>
            <a:r>
              <a:rPr kumimoji="1" lang="zh-CN" altLang="en-US" sz="3200" dirty="0" smtClean="0">
                <a:solidFill>
                  <a:schemeClr val="tx1"/>
                </a:solidFill>
              </a:rPr>
              <a:t>、</a:t>
            </a:r>
            <a:r>
              <a:rPr kumimoji="1" lang="en-US" altLang="zh-CN" sz="3200" dirty="0" smtClean="0">
                <a:solidFill>
                  <a:schemeClr val="tx1"/>
                </a:solidFill>
              </a:rPr>
              <a:t>Event</a:t>
            </a:r>
            <a:endParaRPr kumimoji="1" lang="en-US" altLang="zh-CN" sz="3200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12648" y="1791912"/>
            <a:ext cx="8153400" cy="4775143"/>
          </a:xfrm>
        </p:spPr>
        <p:txBody>
          <a:bodyPr>
            <a:normAutofit/>
          </a:bodyPr>
          <a:lstStyle/>
          <a:p>
            <a:r>
              <a:rPr kumimoji="1" lang="en-US" altLang="zh-CN" sz="2000" dirty="0" err="1" smtClean="0">
                <a:latin typeface="+mn-ea"/>
                <a:cs typeface="宋体" charset="0"/>
              </a:rPr>
              <a:t>js</a:t>
            </a:r>
            <a:r>
              <a:rPr kumimoji="1" lang="zh-CN" altLang="en-US" sz="2000" dirty="0">
                <a:latin typeface="+mn-ea"/>
                <a:cs typeface="宋体" charset="0"/>
              </a:rPr>
              <a:t>中的事件：</a:t>
            </a:r>
            <a:endParaRPr kumimoji="1" lang="en-US" altLang="zh-CN" sz="2000" dirty="0">
              <a:latin typeface="+mn-ea"/>
              <a:cs typeface="宋体" charset="0"/>
            </a:endParaRPr>
          </a:p>
          <a:p>
            <a:pPr lvl="1">
              <a:buFont typeface="Wingdings" pitchFamily="2" charset="2"/>
              <a:buChar char="p"/>
            </a:pPr>
            <a:r>
              <a:rPr kumimoji="1" lang="zh-CN" altLang="en-US" sz="1600" dirty="0">
                <a:latin typeface="+mn-ea"/>
                <a:cs typeface="宋体" charset="0"/>
              </a:rPr>
              <a:t>在网页中无时无刻不存在时间，比如我们鼠标在网页上移动，单击某个区域，滚轮查看上一页或者下一页的等等，监听这些事件，对它们进行一定的逻辑处理就形成了交互。</a:t>
            </a:r>
            <a:endParaRPr kumimoji="1" lang="en-US" altLang="zh-CN" sz="1600" dirty="0">
              <a:latin typeface="+mn-ea"/>
              <a:cs typeface="宋体" charset="0"/>
            </a:endParaRPr>
          </a:p>
          <a:p>
            <a:r>
              <a:rPr kumimoji="1" lang="en-US" altLang="zh-CN" sz="1800" dirty="0" err="1">
                <a:latin typeface="+mn-ea"/>
                <a:cs typeface="宋体" charset="0"/>
              </a:rPr>
              <a:t>js</a:t>
            </a:r>
            <a:r>
              <a:rPr kumimoji="1" lang="zh-CN" altLang="en-US" sz="1800" dirty="0">
                <a:latin typeface="+mn-ea"/>
                <a:cs typeface="宋体" charset="0"/>
              </a:rPr>
              <a:t>中的事件分类，在</a:t>
            </a:r>
            <a:r>
              <a:rPr kumimoji="1" lang="en-US" altLang="zh-CN" sz="1800" dirty="0" err="1">
                <a:latin typeface="+mn-ea"/>
                <a:cs typeface="宋体" charset="0"/>
              </a:rPr>
              <a:t>js</a:t>
            </a:r>
            <a:r>
              <a:rPr kumimoji="1" lang="zh-CN" altLang="en-US" sz="1800" dirty="0">
                <a:latin typeface="+mn-ea"/>
                <a:cs typeface="宋体" charset="0"/>
              </a:rPr>
              <a:t>中，事件可分为如下几类：</a:t>
            </a:r>
            <a:r>
              <a:rPr kumimoji="1" lang="en-US" altLang="zh-CN" sz="1500" dirty="0">
                <a:latin typeface="+mn-ea"/>
                <a:cs typeface="宋体" charset="0"/>
              </a:rPr>
              <a:t>	</a:t>
            </a:r>
          </a:p>
          <a:p>
            <a:pPr lvl="1">
              <a:buFont typeface="Wingdings" pitchFamily="2" charset="2"/>
              <a:buChar char="p"/>
            </a:pPr>
            <a:r>
              <a:rPr kumimoji="1" lang="zh-CN" altLang="en-US" sz="1600" dirty="0">
                <a:latin typeface="+mn-ea"/>
                <a:cs typeface="宋体" charset="0"/>
              </a:rPr>
              <a:t>鼠标事件：</a:t>
            </a:r>
            <a:r>
              <a:rPr lang="en-US" altLang="zh-CN" sz="1600" dirty="0" err="1"/>
              <a:t>click,dblclick,mousedown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mouseout,mouseover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mouseup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mousemove,contextmenu</a:t>
            </a:r>
            <a:r>
              <a:rPr lang="zh-CN" altLang="en-US" sz="1600" dirty="0"/>
              <a:t>等</a:t>
            </a:r>
            <a:endParaRPr kumimoji="1" lang="en-US" altLang="zh-CN" sz="1600" dirty="0">
              <a:latin typeface="+mn-ea"/>
              <a:cs typeface="宋体" charset="0"/>
            </a:endParaRPr>
          </a:p>
          <a:p>
            <a:pPr lvl="1">
              <a:buFont typeface="Wingdings" pitchFamily="2" charset="2"/>
              <a:buChar char="p"/>
            </a:pPr>
            <a:r>
              <a:rPr kumimoji="1" lang="zh-CN" altLang="en-US" sz="1600" dirty="0">
                <a:latin typeface="+mn-ea"/>
                <a:cs typeface="宋体" charset="0"/>
              </a:rPr>
              <a:t>键盘事件：</a:t>
            </a:r>
            <a:r>
              <a:rPr kumimoji="1" lang="en-US" altLang="zh-CN" sz="1600" dirty="0" err="1">
                <a:latin typeface="+mn-ea"/>
                <a:cs typeface="宋体" charset="0"/>
              </a:rPr>
              <a:t>keydown,keypress,keyup</a:t>
            </a:r>
            <a:r>
              <a:rPr kumimoji="1" lang="zh-CN" altLang="en-US" sz="1600" dirty="0">
                <a:latin typeface="+mn-ea"/>
                <a:cs typeface="宋体" charset="0"/>
              </a:rPr>
              <a:t>等</a:t>
            </a:r>
            <a:endParaRPr kumimoji="1" lang="en-US" altLang="zh-CN" sz="1600" dirty="0">
              <a:latin typeface="+mn-ea"/>
              <a:cs typeface="宋体" charset="0"/>
            </a:endParaRPr>
          </a:p>
          <a:p>
            <a:pPr lvl="1">
              <a:buFont typeface="Wingdings" pitchFamily="2" charset="2"/>
              <a:buChar char="p"/>
            </a:pPr>
            <a:r>
              <a:rPr kumimoji="1" lang="en-US" altLang="zh-CN" sz="1600" dirty="0">
                <a:latin typeface="+mn-ea"/>
                <a:cs typeface="宋体" charset="0"/>
              </a:rPr>
              <a:t>HTML</a:t>
            </a:r>
            <a:r>
              <a:rPr kumimoji="1" lang="zh-CN" altLang="en-US" sz="1600" dirty="0">
                <a:latin typeface="+mn-ea"/>
                <a:cs typeface="宋体" charset="0"/>
              </a:rPr>
              <a:t>事件：</a:t>
            </a:r>
            <a:r>
              <a:rPr lang="en-US" altLang="zh-CN" sz="1600" dirty="0"/>
              <a:t>load, </a:t>
            </a:r>
            <a:r>
              <a:rPr lang="en-US" altLang="zh-CN" sz="1600" dirty="0" err="1"/>
              <a:t>abort,error,select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change,submit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reset,resize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scroll,focus,blur</a:t>
            </a:r>
            <a:r>
              <a:rPr lang="zh-CN" altLang="en-US" sz="1600" dirty="0"/>
              <a:t>等</a:t>
            </a:r>
            <a:endParaRPr lang="en-US" altLang="zh-CN" sz="1600" dirty="0"/>
          </a:p>
          <a:p>
            <a:pPr>
              <a:buFont typeface="Wingdings" pitchFamily="2" charset="2"/>
              <a:buChar char="p"/>
            </a:pPr>
            <a:r>
              <a:rPr kumimoji="1" lang="en-US" altLang="zh-CN" sz="1800" dirty="0" err="1">
                <a:latin typeface="+mn-ea"/>
                <a:cs typeface="宋体" charset="0"/>
              </a:rPr>
              <a:t>js</a:t>
            </a:r>
            <a:r>
              <a:rPr kumimoji="1" lang="zh-CN" altLang="en-US" sz="1800" dirty="0">
                <a:latin typeface="+mn-ea"/>
                <a:cs typeface="宋体" charset="0"/>
              </a:rPr>
              <a:t>事件监听：</a:t>
            </a:r>
            <a:endParaRPr kumimoji="1" lang="en-US" altLang="zh-CN" sz="1800" dirty="0">
              <a:latin typeface="+mn-ea"/>
              <a:cs typeface="宋体" charset="0"/>
            </a:endParaRPr>
          </a:p>
          <a:p>
            <a:pPr lvl="1">
              <a:buFont typeface="Wingdings" pitchFamily="2" charset="2"/>
              <a:buChar char="p"/>
            </a:pPr>
            <a:r>
              <a:rPr kumimoji="1" lang="zh-CN" altLang="en-US" sz="1600" dirty="0">
                <a:latin typeface="+mn-ea"/>
                <a:cs typeface="宋体" charset="0"/>
              </a:rPr>
              <a:t>尽管这些事件都是存在的，但是如果我们不监听并对它做一定的逻辑处理的话，我们还是不能感受到它的存在，下面我们以</a:t>
            </a:r>
            <a:r>
              <a:rPr kumimoji="1" lang="en-US" altLang="zh-CN" sz="1600" dirty="0">
                <a:latin typeface="+mn-ea"/>
                <a:cs typeface="宋体" charset="0"/>
              </a:rPr>
              <a:t>click</a:t>
            </a:r>
            <a:r>
              <a:rPr kumimoji="1" lang="zh-CN" altLang="en-US" sz="1600" dirty="0">
                <a:latin typeface="+mn-ea"/>
                <a:cs typeface="宋体" charset="0"/>
              </a:rPr>
              <a:t>为例来介绍下在</a:t>
            </a:r>
            <a:r>
              <a:rPr kumimoji="1" lang="en-US" altLang="zh-CN" sz="1600" dirty="0" err="1">
                <a:latin typeface="+mn-ea"/>
                <a:cs typeface="宋体" charset="0"/>
              </a:rPr>
              <a:t>js</a:t>
            </a:r>
            <a:r>
              <a:rPr kumimoji="1" lang="zh-CN" altLang="en-US" sz="1600" dirty="0">
                <a:latin typeface="+mn-ea"/>
                <a:cs typeface="宋体" charset="0"/>
              </a:rPr>
              <a:t>中绑定事件的方式，示例：</a:t>
            </a:r>
            <a:r>
              <a:rPr kumimoji="1" lang="en-US" altLang="zh-CN" sz="1600" dirty="0">
                <a:latin typeface="+mn-ea"/>
                <a:cs typeface="宋体" charset="0"/>
              </a:rPr>
              <a:t>event-</a:t>
            </a:r>
            <a:r>
              <a:rPr kumimoji="1" lang="en-US" altLang="zh-CN" sz="1600" dirty="0" err="1" smtClean="0">
                <a:latin typeface="+mn-ea"/>
                <a:cs typeface="宋体" charset="0"/>
              </a:rPr>
              <a:t>bind.html</a:t>
            </a:r>
            <a:endParaRPr kumimoji="1" lang="en-US" altLang="zh-CN" sz="1600" dirty="0">
              <a:latin typeface="+mn-ea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336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200" dirty="0" smtClean="0">
                <a:solidFill>
                  <a:schemeClr val="tx1"/>
                </a:solidFill>
              </a:rPr>
              <a:t>4.6BOM</a:t>
            </a:r>
            <a:r>
              <a:rPr kumimoji="1" lang="zh-CN" altLang="en-US" sz="3200" dirty="0" smtClean="0">
                <a:solidFill>
                  <a:schemeClr val="tx1"/>
                </a:solidFill>
              </a:rPr>
              <a:t>、</a:t>
            </a:r>
            <a:r>
              <a:rPr kumimoji="1" lang="en-US" altLang="zh-CN" sz="3200" dirty="0" smtClean="0">
                <a:solidFill>
                  <a:schemeClr val="tx1"/>
                </a:solidFill>
              </a:rPr>
              <a:t>window</a:t>
            </a:r>
            <a:r>
              <a:rPr kumimoji="1" lang="zh-CN" altLang="en-US" sz="3200" dirty="0" smtClean="0">
                <a:solidFill>
                  <a:schemeClr val="tx1"/>
                </a:solidFill>
              </a:rPr>
              <a:t>、</a:t>
            </a:r>
            <a:r>
              <a:rPr kumimoji="1" lang="en-US" altLang="zh-CN" sz="3200" dirty="0" smtClean="0">
                <a:solidFill>
                  <a:schemeClr val="tx1"/>
                </a:solidFill>
              </a:rPr>
              <a:t>DOM</a:t>
            </a:r>
            <a:r>
              <a:rPr kumimoji="1" lang="zh-CN" altLang="en-US" sz="3200" dirty="0" smtClean="0">
                <a:solidFill>
                  <a:schemeClr val="tx1"/>
                </a:solidFill>
              </a:rPr>
              <a:t>、</a:t>
            </a:r>
            <a:r>
              <a:rPr kumimoji="1" lang="en-US" altLang="zh-CN" sz="3200" dirty="0" smtClean="0">
                <a:solidFill>
                  <a:schemeClr val="tx1"/>
                </a:solidFill>
              </a:rPr>
              <a:t>Event</a:t>
            </a:r>
            <a:endParaRPr kumimoji="1" lang="en-US" altLang="zh-CN" sz="3200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12648" y="1791912"/>
            <a:ext cx="8153400" cy="4775143"/>
          </a:xfrm>
        </p:spPr>
        <p:txBody>
          <a:bodyPr>
            <a:normAutofit/>
          </a:bodyPr>
          <a:lstStyle/>
          <a:p>
            <a:r>
              <a:rPr kumimoji="1" lang="en-US" altLang="zh-CN" sz="2000" dirty="0" err="1" smtClean="0">
                <a:latin typeface="+mn-ea"/>
                <a:cs typeface="宋体" charset="0"/>
              </a:rPr>
              <a:t>js</a:t>
            </a:r>
            <a:r>
              <a:rPr kumimoji="1" lang="zh-CN" altLang="en-US" sz="2000" dirty="0" smtClean="0">
                <a:latin typeface="+mn-ea"/>
                <a:cs typeface="宋体" charset="0"/>
              </a:rPr>
              <a:t>中的事件冒泡：</a:t>
            </a:r>
            <a:endParaRPr kumimoji="1" lang="en-US" altLang="zh-CN" sz="2000" dirty="0" smtClean="0">
              <a:latin typeface="+mn-ea"/>
              <a:cs typeface="宋体" charset="0"/>
            </a:endParaRPr>
          </a:p>
          <a:p>
            <a:pPr lvl="1"/>
            <a:r>
              <a:rPr kumimoji="1" lang="zh-CN" altLang="en-US" sz="1700" dirty="0" smtClean="0">
                <a:latin typeface="+mn-ea"/>
                <a:cs typeface="宋体" charset="0"/>
              </a:rPr>
              <a:t>我们一个</a:t>
            </a:r>
            <a:r>
              <a:rPr kumimoji="1" lang="en-US" altLang="zh-CN" sz="1700" dirty="0" smtClean="0">
                <a:latin typeface="+mn-ea"/>
                <a:cs typeface="宋体" charset="0"/>
              </a:rPr>
              <a:t>DOM</a:t>
            </a:r>
            <a:r>
              <a:rPr kumimoji="1" lang="zh-CN" altLang="en-US" sz="1700" dirty="0" smtClean="0">
                <a:latin typeface="+mn-ea"/>
                <a:cs typeface="宋体" charset="0"/>
              </a:rPr>
              <a:t>元素绑定了一累事件（比如</a:t>
            </a:r>
            <a:r>
              <a:rPr kumimoji="1" lang="en-US" altLang="zh-CN" sz="1700" dirty="0" smtClean="0">
                <a:latin typeface="+mn-ea"/>
                <a:cs typeface="宋体" charset="0"/>
              </a:rPr>
              <a:t>click</a:t>
            </a:r>
            <a:r>
              <a:rPr kumimoji="1" lang="zh-CN" altLang="en-US" sz="1700" dirty="0" smtClean="0">
                <a:latin typeface="+mn-ea"/>
                <a:cs typeface="宋体" charset="0"/>
              </a:rPr>
              <a:t>），然后它的父元素也绑定了该类事件，在触发该元素的绑定的该事件时，也会触发它父节点的事件，这就是我们常说的事件冒泡。示例</a:t>
            </a:r>
            <a:r>
              <a:rPr kumimoji="1" lang="zh-CN" altLang="zh-CN" sz="1700" dirty="0">
                <a:latin typeface="+mn-ea"/>
                <a:cs typeface="宋体" charset="0"/>
              </a:rPr>
              <a:t>：</a:t>
            </a:r>
            <a:r>
              <a:rPr kumimoji="1" lang="en-US" altLang="zh-CN" sz="1700" dirty="0" smtClean="0">
                <a:latin typeface="+mn-ea"/>
                <a:cs typeface="宋体" charset="0"/>
              </a:rPr>
              <a:t>event-</a:t>
            </a:r>
            <a:r>
              <a:rPr kumimoji="1" lang="en-US" altLang="zh-CN" sz="1700" dirty="0" err="1" smtClean="0">
                <a:latin typeface="+mn-ea"/>
                <a:cs typeface="宋体" charset="0"/>
              </a:rPr>
              <a:t>bubble.html</a:t>
            </a:r>
            <a:endParaRPr kumimoji="1" lang="en-US" altLang="zh-CN" sz="1700" dirty="0" smtClean="0">
              <a:latin typeface="+mn-ea"/>
              <a:cs typeface="宋体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50849" y="3099624"/>
            <a:ext cx="4598590" cy="3240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336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200" dirty="0" smtClean="0">
                <a:solidFill>
                  <a:schemeClr val="tx1"/>
                </a:solidFill>
              </a:rPr>
              <a:t>4.6BOM</a:t>
            </a:r>
            <a:r>
              <a:rPr kumimoji="1" lang="zh-CN" altLang="en-US" sz="3200" dirty="0" smtClean="0">
                <a:solidFill>
                  <a:schemeClr val="tx1"/>
                </a:solidFill>
              </a:rPr>
              <a:t>、</a:t>
            </a:r>
            <a:r>
              <a:rPr kumimoji="1" lang="en-US" altLang="zh-CN" sz="3200" dirty="0" smtClean="0">
                <a:solidFill>
                  <a:schemeClr val="tx1"/>
                </a:solidFill>
              </a:rPr>
              <a:t>window</a:t>
            </a:r>
            <a:r>
              <a:rPr kumimoji="1" lang="zh-CN" altLang="en-US" sz="3200" dirty="0" smtClean="0">
                <a:solidFill>
                  <a:schemeClr val="tx1"/>
                </a:solidFill>
              </a:rPr>
              <a:t>、</a:t>
            </a:r>
            <a:r>
              <a:rPr kumimoji="1" lang="en-US" altLang="zh-CN" sz="3200" dirty="0" smtClean="0">
                <a:solidFill>
                  <a:schemeClr val="tx1"/>
                </a:solidFill>
              </a:rPr>
              <a:t>DOM</a:t>
            </a:r>
            <a:r>
              <a:rPr kumimoji="1" lang="zh-CN" altLang="en-US" sz="3200" dirty="0" smtClean="0">
                <a:solidFill>
                  <a:schemeClr val="tx1"/>
                </a:solidFill>
              </a:rPr>
              <a:t>、</a:t>
            </a:r>
            <a:r>
              <a:rPr kumimoji="1" lang="en-US" altLang="zh-CN" sz="3200" dirty="0" smtClean="0">
                <a:solidFill>
                  <a:schemeClr val="tx1"/>
                </a:solidFill>
              </a:rPr>
              <a:t>Event</a:t>
            </a:r>
            <a:endParaRPr kumimoji="1" lang="en-US" altLang="zh-CN" sz="3200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12648" y="1791912"/>
            <a:ext cx="8153400" cy="4775143"/>
          </a:xfrm>
        </p:spPr>
        <p:txBody>
          <a:bodyPr>
            <a:normAutofit/>
          </a:bodyPr>
          <a:lstStyle/>
          <a:p>
            <a:r>
              <a:rPr kumimoji="1" lang="en-US" altLang="zh-CN" sz="2000" dirty="0" err="1" smtClean="0">
                <a:latin typeface="+mn-ea"/>
                <a:cs typeface="宋体" charset="0"/>
              </a:rPr>
              <a:t>js</a:t>
            </a:r>
            <a:r>
              <a:rPr kumimoji="1" lang="zh-CN" altLang="en-US" sz="2000" dirty="0" smtClean="0">
                <a:latin typeface="+mn-ea"/>
                <a:cs typeface="宋体" charset="0"/>
              </a:rPr>
              <a:t>中的事件中的常用属性：</a:t>
            </a:r>
          </a:p>
          <a:p>
            <a:endParaRPr kumimoji="1" lang="en-US" altLang="zh-CN" sz="2000" dirty="0">
              <a:latin typeface="+mn-ea"/>
              <a:cs typeface="宋体" charset="0"/>
            </a:endParaRPr>
          </a:p>
          <a:p>
            <a:endParaRPr kumimoji="1" lang="en-US" altLang="zh-CN" sz="2000" dirty="0" smtClean="0">
              <a:latin typeface="+mn-ea"/>
              <a:cs typeface="宋体" charset="0"/>
            </a:endParaRPr>
          </a:p>
          <a:p>
            <a:endParaRPr kumimoji="1" lang="en-US" altLang="zh-CN" sz="2000" dirty="0" smtClean="0">
              <a:latin typeface="+mn-ea"/>
              <a:cs typeface="宋体" charset="0"/>
            </a:endParaRPr>
          </a:p>
          <a:p>
            <a:endParaRPr kumimoji="1" lang="en-US" altLang="zh-CN" sz="2000" dirty="0" smtClean="0">
              <a:latin typeface="+mn-ea"/>
              <a:cs typeface="宋体" charset="0"/>
            </a:endParaRPr>
          </a:p>
          <a:p>
            <a:endParaRPr kumimoji="1" lang="en-US" altLang="zh-CN" sz="2000" dirty="0" smtClean="0">
              <a:latin typeface="+mn-ea"/>
              <a:cs typeface="宋体" charset="0"/>
            </a:endParaRPr>
          </a:p>
          <a:p>
            <a:endParaRPr kumimoji="1" lang="en-US" altLang="zh-CN" sz="2000" dirty="0" smtClean="0">
              <a:latin typeface="+mn-ea"/>
              <a:cs typeface="宋体" charset="0"/>
            </a:endParaRPr>
          </a:p>
          <a:p>
            <a:endParaRPr kumimoji="1" lang="en-US" altLang="zh-CN" sz="2000" dirty="0" smtClean="0">
              <a:latin typeface="+mn-ea"/>
              <a:cs typeface="宋体" charset="0"/>
            </a:endParaRPr>
          </a:p>
          <a:p>
            <a:pPr lvl="1"/>
            <a:r>
              <a:rPr kumimoji="1" lang="zh-CN" altLang="en-US" sz="1700" dirty="0" smtClean="0">
                <a:latin typeface="+mn-ea"/>
                <a:cs typeface="宋体" charset="0"/>
              </a:rPr>
              <a:t>示例：</a:t>
            </a:r>
            <a:r>
              <a:rPr kumimoji="1" lang="en-US" altLang="zh-CN" sz="1700" dirty="0" smtClean="0">
                <a:latin typeface="+mn-ea"/>
                <a:cs typeface="宋体" charset="0"/>
              </a:rPr>
              <a:t>event</a:t>
            </a:r>
            <a:r>
              <a:rPr kumimoji="1" lang="zh-CN" altLang="zh-CN" sz="1700" dirty="0" smtClean="0">
                <a:latin typeface="+mn-ea"/>
                <a:cs typeface="宋体" charset="0"/>
              </a:rPr>
              <a:t>-</a:t>
            </a:r>
            <a:r>
              <a:rPr kumimoji="1" lang="en-US" altLang="zh-CN" sz="1700" dirty="0" err="1" smtClean="0">
                <a:latin typeface="+mn-ea"/>
                <a:cs typeface="宋体" charset="0"/>
              </a:rPr>
              <a:t>attributes.html</a:t>
            </a:r>
            <a:endParaRPr kumimoji="1" lang="en-US" altLang="zh-CN" sz="1700" dirty="0" smtClean="0">
              <a:latin typeface="+mn-ea"/>
              <a:cs typeface="宋体" charset="0"/>
            </a:endParaRPr>
          </a:p>
          <a:p>
            <a:pPr lvl="1"/>
            <a:endParaRPr kumimoji="1" lang="en-US" altLang="zh-CN" sz="1700" dirty="0" smtClean="0">
              <a:latin typeface="+mn-ea"/>
              <a:cs typeface="宋体" charset="0"/>
            </a:endParaRPr>
          </a:p>
        </p:txBody>
      </p:sp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443455565"/>
              </p:ext>
            </p:extLst>
          </p:nvPr>
        </p:nvGraphicFramePr>
        <p:xfrm>
          <a:off x="1156127" y="2383405"/>
          <a:ext cx="6940663" cy="2267799"/>
        </p:xfrm>
        <a:graphic>
          <a:graphicData uri="http://schemas.openxmlformats.org/drawingml/2006/table">
            <a:tbl>
              <a:tblPr/>
              <a:tblGrid>
                <a:gridCol w="1742560"/>
                <a:gridCol w="5198103"/>
              </a:tblGrid>
              <a:tr h="298275"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属性</a:t>
                      </a:r>
                    </a:p>
                  </a:txBody>
                  <a:tcPr marL="92057" marR="92057" marT="46029" marB="460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说明</a:t>
                      </a:r>
                    </a:p>
                  </a:txBody>
                  <a:tcPr marL="92057" marR="92057" marT="46029" marB="46029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275"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clientX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/Y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2057" marR="92057" marT="46029" marB="460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获取到的是触发点相对浏览器可视区域左上角距离，不随页面滚动而改变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2057" marR="92057" marT="46029" marB="46029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7350"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pageX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/Y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2057" marR="92057" marT="46029" marB="460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获取到的是触发点相对浏览器可视区域左上角距离，随页面滚动而改变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2057" marR="92057" marT="46029" marB="46029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275"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target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2057" marR="92057" marT="46029" marB="460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当前事件在什么元素上触发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2057" marR="92057" marT="46029" marB="46029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816"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currentTarget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2057" marR="92057" marT="46029" marB="460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指向当前事件活动的对象，通常是绑定事件的元素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2057" marR="92057" marT="46029" marB="46029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816"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keyCode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2057" marR="92057" marT="46029" marB="460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键值，我们按下键盘触发的键值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2057" marR="92057" marT="46029" marB="46029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7903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200" dirty="0" smtClean="0">
                <a:solidFill>
                  <a:schemeClr val="tx1"/>
                </a:solidFill>
              </a:rPr>
              <a:t>4.6BOM</a:t>
            </a:r>
            <a:r>
              <a:rPr kumimoji="1" lang="zh-CN" altLang="en-US" sz="3200" dirty="0" smtClean="0">
                <a:solidFill>
                  <a:schemeClr val="tx1"/>
                </a:solidFill>
              </a:rPr>
              <a:t>、</a:t>
            </a:r>
            <a:r>
              <a:rPr kumimoji="1" lang="en-US" altLang="zh-CN" sz="3200" dirty="0" smtClean="0">
                <a:solidFill>
                  <a:schemeClr val="tx1"/>
                </a:solidFill>
              </a:rPr>
              <a:t>window</a:t>
            </a:r>
            <a:r>
              <a:rPr kumimoji="1" lang="zh-CN" altLang="en-US" sz="3200" dirty="0" smtClean="0">
                <a:solidFill>
                  <a:schemeClr val="tx1"/>
                </a:solidFill>
              </a:rPr>
              <a:t>、</a:t>
            </a:r>
            <a:r>
              <a:rPr kumimoji="1" lang="en-US" altLang="zh-CN" sz="3200" dirty="0" smtClean="0">
                <a:solidFill>
                  <a:schemeClr val="tx1"/>
                </a:solidFill>
              </a:rPr>
              <a:t>DOM</a:t>
            </a:r>
            <a:r>
              <a:rPr kumimoji="1" lang="zh-CN" altLang="en-US" sz="3200" dirty="0" smtClean="0">
                <a:solidFill>
                  <a:schemeClr val="tx1"/>
                </a:solidFill>
              </a:rPr>
              <a:t>、</a:t>
            </a:r>
            <a:r>
              <a:rPr kumimoji="1" lang="en-US" altLang="zh-CN" sz="3200" dirty="0" smtClean="0">
                <a:solidFill>
                  <a:schemeClr val="tx1"/>
                </a:solidFill>
              </a:rPr>
              <a:t>Event</a:t>
            </a:r>
            <a:endParaRPr kumimoji="1" lang="en-US" altLang="zh-CN" sz="3200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12648" y="1791912"/>
            <a:ext cx="8153400" cy="4775143"/>
          </a:xfrm>
        </p:spPr>
        <p:txBody>
          <a:bodyPr>
            <a:normAutofit/>
          </a:bodyPr>
          <a:lstStyle/>
          <a:p>
            <a:r>
              <a:rPr kumimoji="1" lang="en-US" altLang="zh-CN" sz="2000" dirty="0" err="1" smtClean="0">
                <a:latin typeface="+mn-ea"/>
                <a:cs typeface="宋体" charset="0"/>
              </a:rPr>
              <a:t>js</a:t>
            </a:r>
            <a:r>
              <a:rPr kumimoji="1" lang="zh-CN" altLang="en-US" sz="2000" dirty="0" smtClean="0">
                <a:latin typeface="+mn-ea"/>
                <a:cs typeface="宋体" charset="0"/>
              </a:rPr>
              <a:t>中的事件中的示例：</a:t>
            </a:r>
            <a:endParaRPr kumimoji="1" lang="en-US" altLang="zh-CN" sz="2000" dirty="0">
              <a:latin typeface="+mn-ea"/>
              <a:cs typeface="宋体" charset="0"/>
            </a:endParaRPr>
          </a:p>
          <a:p>
            <a:pPr lvl="1"/>
            <a:r>
              <a:rPr kumimoji="1" lang="en-US" altLang="zh-CN" sz="1700" dirty="0" smtClean="0">
                <a:latin typeface="+mn-ea"/>
                <a:cs typeface="宋体" charset="0"/>
              </a:rPr>
              <a:t>tab</a:t>
            </a:r>
            <a:r>
              <a:rPr kumimoji="1" lang="zh-CN" altLang="en-US" sz="1700" dirty="0" smtClean="0">
                <a:latin typeface="+mn-ea"/>
                <a:cs typeface="宋体" charset="0"/>
              </a:rPr>
              <a:t>切换（</a:t>
            </a:r>
            <a:r>
              <a:rPr kumimoji="1" lang="en-US" altLang="zh-CN" sz="1700" dirty="0" err="1" smtClean="0">
                <a:latin typeface="+mn-ea"/>
                <a:cs typeface="宋体" charset="0"/>
              </a:rPr>
              <a:t>tab.html</a:t>
            </a:r>
            <a:r>
              <a:rPr kumimoji="1" lang="zh-CN" altLang="en-US" sz="1700" dirty="0" smtClean="0">
                <a:latin typeface="+mn-ea"/>
                <a:cs typeface="宋体" charset="0"/>
              </a:rPr>
              <a:t>）</a:t>
            </a:r>
            <a:endParaRPr kumimoji="1" lang="en-US" altLang="zh-CN" sz="1700" dirty="0" smtClean="0">
              <a:latin typeface="+mn-ea"/>
              <a:cs typeface="宋体" charset="0"/>
            </a:endParaRPr>
          </a:p>
          <a:p>
            <a:pPr lvl="1"/>
            <a:r>
              <a:rPr kumimoji="1" lang="zh-CN" altLang="en-US" sz="1700" dirty="0" smtClean="0">
                <a:latin typeface="+mn-ea"/>
                <a:cs typeface="宋体" charset="0"/>
              </a:rPr>
              <a:t>拖拽</a:t>
            </a:r>
            <a:r>
              <a:rPr kumimoji="1" lang="zh-CN" altLang="zh-CN" sz="1700" dirty="0" smtClean="0">
                <a:latin typeface="+mn-ea"/>
                <a:cs typeface="宋体" charset="0"/>
              </a:rPr>
              <a:t>（</a:t>
            </a:r>
            <a:r>
              <a:rPr kumimoji="1" lang="en-US" altLang="zh-CN" sz="1700" dirty="0" err="1" smtClean="0">
                <a:latin typeface="+mn-ea"/>
                <a:cs typeface="宋体" charset="0"/>
              </a:rPr>
              <a:t>drag.html</a:t>
            </a:r>
            <a:r>
              <a:rPr kumimoji="1" lang="zh-CN" altLang="en-US" sz="1700" dirty="0" smtClean="0">
                <a:latin typeface="+mn-ea"/>
                <a:cs typeface="宋体" charset="0"/>
              </a:rPr>
              <a:t>）</a:t>
            </a:r>
            <a:endParaRPr kumimoji="1" lang="en-US" altLang="zh-CN" sz="1700" dirty="0" smtClean="0">
              <a:latin typeface="+mn-ea"/>
              <a:cs typeface="宋体" charset="0"/>
            </a:endParaRPr>
          </a:p>
          <a:p>
            <a:pPr lvl="1"/>
            <a:r>
              <a:rPr kumimoji="1" lang="zh-CN" altLang="en-US" sz="1700" dirty="0" smtClean="0">
                <a:latin typeface="+mn-ea"/>
                <a:cs typeface="宋体" charset="0"/>
              </a:rPr>
              <a:t>拖拽重定义大小（</a:t>
            </a:r>
            <a:r>
              <a:rPr kumimoji="1" lang="en-US" altLang="zh-CN" sz="1700" dirty="0" smtClean="0">
                <a:latin typeface="+mn-ea"/>
                <a:cs typeface="宋体" charset="0"/>
              </a:rPr>
              <a:t>drag-</a:t>
            </a:r>
            <a:r>
              <a:rPr kumimoji="1" lang="en-US" altLang="zh-CN" sz="1700" dirty="0" err="1" smtClean="0">
                <a:latin typeface="+mn-ea"/>
                <a:cs typeface="宋体" charset="0"/>
              </a:rPr>
              <a:t>resize.html</a:t>
            </a:r>
            <a:r>
              <a:rPr kumimoji="1" lang="zh-CN" altLang="en-US" sz="1700" dirty="0" smtClean="0">
                <a:latin typeface="+mn-ea"/>
                <a:cs typeface="宋体" charset="0"/>
              </a:rPr>
              <a:t>）</a:t>
            </a:r>
            <a:endParaRPr kumimoji="1" lang="en-US" altLang="zh-CN" sz="1700" dirty="0" smtClean="0">
              <a:latin typeface="+mn-ea"/>
              <a:cs typeface="宋体" charset="0"/>
            </a:endParaRPr>
          </a:p>
          <a:p>
            <a:pPr lvl="1"/>
            <a:r>
              <a:rPr kumimoji="1" lang="zh-CN" altLang="en-US" sz="1700" dirty="0" smtClean="0">
                <a:latin typeface="+mn-ea"/>
                <a:cs typeface="宋体" charset="0"/>
              </a:rPr>
              <a:t>网页小飘窗（</a:t>
            </a:r>
            <a:r>
              <a:rPr kumimoji="1" lang="en-US" altLang="zh-CN" sz="1700" dirty="0" err="1" smtClean="0">
                <a:latin typeface="+mn-ea"/>
                <a:cs typeface="宋体" charset="0"/>
              </a:rPr>
              <a:t>float.html</a:t>
            </a:r>
            <a:r>
              <a:rPr kumimoji="1" lang="zh-CN" altLang="en-US" sz="1700" dirty="0" smtClean="0">
                <a:latin typeface="+mn-ea"/>
                <a:cs typeface="宋体" charset="0"/>
              </a:rPr>
              <a:t>）</a:t>
            </a:r>
            <a:endParaRPr kumimoji="1" lang="en-US" altLang="zh-CN" sz="1700" dirty="0">
              <a:latin typeface="+mn-ea"/>
              <a:cs typeface="宋体" charset="0"/>
            </a:endParaRPr>
          </a:p>
          <a:p>
            <a:pPr lvl="1"/>
            <a:endParaRPr kumimoji="1" lang="en-US" altLang="zh-CN" sz="1700" dirty="0" smtClean="0">
              <a:latin typeface="+mn-ea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9270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200" dirty="0" smtClean="0">
                <a:solidFill>
                  <a:schemeClr val="tx1"/>
                </a:solidFill>
              </a:rPr>
              <a:t>4.7JSON</a:t>
            </a:r>
            <a:endParaRPr kumimoji="1" lang="en-US" altLang="zh-CN" sz="3200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12648" y="1791912"/>
            <a:ext cx="8153400" cy="4775143"/>
          </a:xfrm>
        </p:spPr>
        <p:txBody>
          <a:bodyPr>
            <a:normAutofit/>
          </a:bodyPr>
          <a:lstStyle/>
          <a:p>
            <a:r>
              <a:rPr kumimoji="1" lang="en-US" altLang="zh-CN" sz="2000" dirty="0" smtClean="0">
                <a:latin typeface="+mn-ea"/>
                <a:cs typeface="宋体" charset="0"/>
              </a:rPr>
              <a:t>JSON</a:t>
            </a:r>
            <a:r>
              <a:rPr kumimoji="1" lang="zh-CN" altLang="en-US" sz="2000" dirty="0" smtClean="0">
                <a:latin typeface="+mn-ea"/>
                <a:cs typeface="宋体" charset="0"/>
              </a:rPr>
              <a:t>：</a:t>
            </a:r>
            <a:endParaRPr kumimoji="1" lang="en-US" altLang="zh-CN" sz="2000" dirty="0">
              <a:latin typeface="+mn-ea"/>
              <a:cs typeface="宋体" charset="0"/>
            </a:endParaRPr>
          </a:p>
          <a:p>
            <a:pPr lvl="1"/>
            <a:r>
              <a:rPr kumimoji="1" lang="en-US" altLang="zh-CN" sz="1700" dirty="0" smtClean="0">
                <a:latin typeface="+mn-ea"/>
                <a:cs typeface="宋体" charset="0"/>
              </a:rPr>
              <a:t>JSON</a:t>
            </a:r>
            <a:r>
              <a:rPr kumimoji="1" lang="zh-CN" altLang="en-US" sz="1700" dirty="0" smtClean="0">
                <a:latin typeface="+mn-ea"/>
                <a:cs typeface="宋体" charset="0"/>
              </a:rPr>
              <a:t>（</a:t>
            </a:r>
            <a:r>
              <a:rPr kumimoji="1" lang="en-US" altLang="zh-CN" sz="1700" dirty="0">
                <a:latin typeface="+mn-ea"/>
                <a:cs typeface="宋体" charset="0"/>
              </a:rPr>
              <a:t>JavaScript Object Notation</a:t>
            </a:r>
            <a:r>
              <a:rPr kumimoji="1" lang="zh-CN" altLang="en-US" sz="1700" dirty="0" smtClean="0">
                <a:latin typeface="+mn-ea"/>
                <a:cs typeface="宋体" charset="0"/>
              </a:rPr>
              <a:t>），一种轻量级的数据交互格式。</a:t>
            </a:r>
            <a:endParaRPr kumimoji="1" lang="en-US" altLang="zh-CN" sz="1700" dirty="0" smtClean="0">
              <a:latin typeface="+mn-ea"/>
              <a:cs typeface="宋体" charset="0"/>
            </a:endParaRPr>
          </a:p>
          <a:p>
            <a:pPr lvl="1"/>
            <a:r>
              <a:rPr kumimoji="1" lang="zh-CN" altLang="en-US" sz="1700" dirty="0" smtClean="0">
                <a:latin typeface="+mn-ea"/>
                <a:cs typeface="宋体" charset="0"/>
              </a:rPr>
              <a:t>在前后端进行数据交互中，有很多数据格式，常见的又</a:t>
            </a:r>
            <a:r>
              <a:rPr kumimoji="1" lang="en-US" altLang="zh-CN" sz="1700" dirty="0" smtClean="0">
                <a:latin typeface="+mn-ea"/>
                <a:cs typeface="宋体" charset="0"/>
              </a:rPr>
              <a:t>html</a:t>
            </a:r>
            <a:r>
              <a:rPr kumimoji="1" lang="zh-CN" altLang="en-US" sz="1700" dirty="0" smtClean="0">
                <a:latin typeface="+mn-ea"/>
                <a:cs typeface="宋体" charset="0"/>
              </a:rPr>
              <a:t>字符串、文本、</a:t>
            </a:r>
            <a:r>
              <a:rPr kumimoji="1" lang="en-US" altLang="zh-CN" sz="1700" dirty="0" smtClean="0">
                <a:latin typeface="+mn-ea"/>
                <a:cs typeface="宋体" charset="0"/>
              </a:rPr>
              <a:t>XML</a:t>
            </a:r>
            <a:r>
              <a:rPr kumimoji="1" lang="zh-CN" altLang="en-US" sz="1700" dirty="0" smtClean="0">
                <a:latin typeface="+mn-ea"/>
                <a:cs typeface="宋体" charset="0"/>
              </a:rPr>
              <a:t>、</a:t>
            </a:r>
            <a:r>
              <a:rPr kumimoji="1" lang="en-US" altLang="zh-CN" sz="1700" dirty="0" smtClean="0">
                <a:latin typeface="+mn-ea"/>
                <a:cs typeface="宋体" charset="0"/>
              </a:rPr>
              <a:t>JSON</a:t>
            </a:r>
            <a:r>
              <a:rPr kumimoji="1" lang="en-US" altLang="en-US" sz="1700" dirty="0" smtClean="0">
                <a:latin typeface="+mn-ea"/>
                <a:cs typeface="宋体" charset="0"/>
              </a:rPr>
              <a:t>。JSON</a:t>
            </a:r>
            <a:r>
              <a:rPr kumimoji="1" lang="zh-CN" altLang="en-US" sz="1700" dirty="0" smtClean="0">
                <a:latin typeface="+mn-ea"/>
                <a:cs typeface="宋体" charset="0"/>
              </a:rPr>
              <a:t>是前后端配合开发开发中最常用的种格式。</a:t>
            </a:r>
            <a:endParaRPr kumimoji="1" lang="en-US" altLang="zh-CN" sz="1700" dirty="0" smtClean="0">
              <a:latin typeface="+mn-ea"/>
              <a:cs typeface="宋体" charset="0"/>
            </a:endParaRPr>
          </a:p>
          <a:p>
            <a:pPr lvl="1"/>
            <a:r>
              <a:rPr kumimoji="1" lang="en-US" altLang="zh-CN" sz="1700" dirty="0" smtClean="0">
                <a:latin typeface="+mn-ea"/>
                <a:cs typeface="宋体" charset="0"/>
              </a:rPr>
              <a:t>JSON</a:t>
            </a:r>
            <a:r>
              <a:rPr kumimoji="1" lang="zh-CN" altLang="en-US" sz="1700" dirty="0" smtClean="0">
                <a:latin typeface="+mn-ea"/>
                <a:cs typeface="宋体" charset="0"/>
              </a:rPr>
              <a:t>语法为：</a:t>
            </a:r>
            <a:r>
              <a:rPr kumimoji="1" lang="en-US" altLang="zh-CN" sz="1700" dirty="0" smtClean="0">
                <a:latin typeface="+mn-ea"/>
                <a:cs typeface="宋体" charset="0"/>
              </a:rPr>
              <a:t>{key:value,key2:value2}</a:t>
            </a:r>
            <a:r>
              <a:rPr kumimoji="1" lang="zh-CN" altLang="en-US" sz="1700" dirty="0" smtClean="0">
                <a:latin typeface="+mn-ea"/>
                <a:cs typeface="宋体" charset="0"/>
              </a:rPr>
              <a:t>，其中值的类型可以是</a:t>
            </a:r>
            <a:r>
              <a:rPr kumimoji="1" lang="en-US" altLang="zh-CN" sz="1700" dirty="0" err="1" smtClean="0">
                <a:latin typeface="+mn-ea"/>
                <a:cs typeface="宋体" charset="0"/>
              </a:rPr>
              <a:t>js</a:t>
            </a:r>
            <a:r>
              <a:rPr kumimoji="1" lang="zh-CN" altLang="en-US" sz="1700" dirty="0" smtClean="0">
                <a:latin typeface="+mn-ea"/>
                <a:cs typeface="宋体" charset="0"/>
              </a:rPr>
              <a:t>中的任意数据类型。读取</a:t>
            </a:r>
            <a:r>
              <a:rPr kumimoji="1" lang="en-US" altLang="zh-CN" sz="1700" dirty="0" err="1" smtClean="0">
                <a:latin typeface="+mn-ea"/>
                <a:cs typeface="宋体" charset="0"/>
              </a:rPr>
              <a:t>json</a:t>
            </a:r>
            <a:r>
              <a:rPr kumimoji="1" lang="zh-CN" altLang="en-US" sz="1700" dirty="0" smtClean="0">
                <a:latin typeface="+mn-ea"/>
                <a:cs typeface="宋体" charset="0"/>
              </a:rPr>
              <a:t>值的方法有</a:t>
            </a:r>
            <a:r>
              <a:rPr kumimoji="1" lang="en-US" altLang="zh-CN" sz="1700" dirty="0" smtClean="0">
                <a:latin typeface="+mn-ea"/>
                <a:cs typeface="宋体" charset="0"/>
              </a:rPr>
              <a:t>2</a:t>
            </a:r>
            <a:r>
              <a:rPr kumimoji="1" lang="zh-CN" altLang="en-US" sz="1700" dirty="0" smtClean="0">
                <a:latin typeface="+mn-ea"/>
                <a:cs typeface="宋体" charset="0"/>
              </a:rPr>
              <a:t>中，一种是</a:t>
            </a:r>
            <a:r>
              <a:rPr kumimoji="1" lang="en-US" altLang="zh-CN" sz="1700" dirty="0" smtClean="0">
                <a:latin typeface="+mn-ea"/>
                <a:cs typeface="宋体" charset="0"/>
              </a:rPr>
              <a:t>JSON</a:t>
            </a:r>
            <a:r>
              <a:rPr kumimoji="1" lang="zh-CN" altLang="en-US" sz="1700" dirty="0" smtClean="0">
                <a:latin typeface="+mn-ea"/>
                <a:cs typeface="宋体" charset="0"/>
              </a:rPr>
              <a:t>对象名</a:t>
            </a:r>
            <a:r>
              <a:rPr kumimoji="1" lang="en-US" altLang="zh-CN" sz="1700" dirty="0" smtClean="0">
                <a:latin typeface="+mn-ea"/>
                <a:cs typeface="宋体" charset="0"/>
              </a:rPr>
              <a:t>.key</a:t>
            </a:r>
            <a:r>
              <a:rPr kumimoji="1" lang="zh-CN" altLang="en-US" sz="1700" dirty="0" smtClean="0">
                <a:latin typeface="+mn-ea"/>
                <a:cs typeface="宋体" charset="0"/>
              </a:rPr>
              <a:t>，一种是</a:t>
            </a:r>
            <a:r>
              <a:rPr kumimoji="1" lang="en-US" altLang="zh-CN" sz="1700" dirty="0" smtClean="0">
                <a:latin typeface="+mn-ea"/>
                <a:cs typeface="宋体" charset="0"/>
              </a:rPr>
              <a:t>JSON</a:t>
            </a:r>
            <a:r>
              <a:rPr kumimoji="1" lang="zh-CN" altLang="en-US" sz="1700" dirty="0" smtClean="0">
                <a:latin typeface="+mn-ea"/>
                <a:cs typeface="宋体" charset="0"/>
              </a:rPr>
              <a:t>对象名</a:t>
            </a:r>
            <a:r>
              <a:rPr kumimoji="1" lang="en-US" altLang="zh-CN" sz="1700" dirty="0" smtClean="0">
                <a:latin typeface="+mn-ea"/>
                <a:cs typeface="宋体" charset="0"/>
              </a:rPr>
              <a:t>[“key”]</a:t>
            </a:r>
          </a:p>
          <a:p>
            <a:pPr lvl="1"/>
            <a:r>
              <a:rPr kumimoji="1" lang="en-US" altLang="zh-CN" sz="1700" dirty="0" smtClean="0">
                <a:latin typeface="+mn-ea"/>
                <a:cs typeface="宋体" charset="0"/>
              </a:rPr>
              <a:t>JSON</a:t>
            </a:r>
            <a:r>
              <a:rPr kumimoji="1" lang="zh-CN" altLang="en-US" sz="1700" dirty="0" smtClean="0">
                <a:latin typeface="+mn-ea"/>
                <a:cs typeface="宋体" charset="0"/>
              </a:rPr>
              <a:t>中的常用方法：</a:t>
            </a:r>
            <a:r>
              <a:rPr kumimoji="1" lang="en-US" altLang="zh-CN" sz="1700" dirty="0" err="1" smtClean="0">
                <a:latin typeface="+mn-ea"/>
                <a:cs typeface="宋体" charset="0"/>
              </a:rPr>
              <a:t>JSON.parse</a:t>
            </a:r>
            <a:r>
              <a:rPr kumimoji="1" lang="en-US" altLang="zh-CN" sz="1700" dirty="0" smtClean="0">
                <a:latin typeface="+mn-ea"/>
                <a:cs typeface="宋体" charset="0"/>
              </a:rPr>
              <a:t>()</a:t>
            </a:r>
            <a:r>
              <a:rPr kumimoji="1" lang="zh-CN" altLang="en-US" sz="1700" dirty="0" smtClean="0">
                <a:latin typeface="+mn-ea"/>
                <a:cs typeface="宋体" charset="0"/>
              </a:rPr>
              <a:t>，</a:t>
            </a:r>
            <a:r>
              <a:rPr kumimoji="1" lang="en-US" altLang="zh-CN" sz="1700" dirty="0" err="1" smtClean="0">
                <a:latin typeface="+mn-ea"/>
                <a:cs typeface="宋体" charset="0"/>
              </a:rPr>
              <a:t>eval</a:t>
            </a:r>
            <a:r>
              <a:rPr kumimoji="1" lang="en-US" altLang="zh-CN" sz="1700" dirty="0" smtClean="0">
                <a:latin typeface="+mn-ea"/>
                <a:cs typeface="宋体" charset="0"/>
              </a:rPr>
              <a:t>()</a:t>
            </a:r>
            <a:r>
              <a:rPr kumimoji="1" lang="zh-CN" altLang="en-US" sz="1700" dirty="0" smtClean="0">
                <a:latin typeface="+mn-ea"/>
                <a:cs typeface="宋体" charset="0"/>
              </a:rPr>
              <a:t>，</a:t>
            </a:r>
            <a:r>
              <a:rPr kumimoji="1" lang="en-US" altLang="zh-CN" sz="1700" dirty="0" err="1" smtClean="0">
                <a:latin typeface="+mn-ea"/>
                <a:cs typeface="宋体" charset="0"/>
              </a:rPr>
              <a:t>JSON.stringify</a:t>
            </a:r>
            <a:r>
              <a:rPr kumimoji="1" lang="en-US" altLang="zh-CN" sz="1700" dirty="0" smtClean="0">
                <a:latin typeface="+mn-ea"/>
                <a:cs typeface="宋体" charset="0"/>
              </a:rPr>
              <a:t>()</a:t>
            </a:r>
            <a:r>
              <a:rPr kumimoji="1" lang="zh-CN" altLang="en-US" sz="1700" dirty="0" smtClean="0">
                <a:latin typeface="+mn-ea"/>
                <a:cs typeface="宋体" charset="0"/>
              </a:rPr>
              <a:t>。</a:t>
            </a:r>
            <a:endParaRPr kumimoji="1" lang="en-US" altLang="zh-CN" sz="1700" dirty="0" smtClean="0">
              <a:latin typeface="+mn-ea"/>
              <a:cs typeface="宋体" charset="0"/>
            </a:endParaRPr>
          </a:p>
          <a:p>
            <a:pPr lvl="1"/>
            <a:r>
              <a:rPr kumimoji="1" lang="zh-CN" altLang="en-US" sz="1700" dirty="0" smtClean="0">
                <a:latin typeface="+mn-ea"/>
                <a:cs typeface="宋体" charset="0"/>
              </a:rPr>
              <a:t>用枚举来遍历</a:t>
            </a:r>
            <a:r>
              <a:rPr kumimoji="1" lang="en-US" altLang="zh-CN" sz="1700" dirty="0" smtClean="0">
                <a:latin typeface="+mn-ea"/>
                <a:cs typeface="宋体" charset="0"/>
              </a:rPr>
              <a:t>JSON</a:t>
            </a:r>
            <a:r>
              <a:rPr kumimoji="1" lang="zh-CN" altLang="en-US" sz="1700" dirty="0" smtClean="0">
                <a:latin typeface="+mn-ea"/>
                <a:cs typeface="宋体" charset="0"/>
              </a:rPr>
              <a:t>。</a:t>
            </a:r>
            <a:endParaRPr kumimoji="1" lang="en-US" altLang="zh-CN" sz="1700" dirty="0" smtClean="0">
              <a:latin typeface="+mn-ea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6218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>
                <a:solidFill>
                  <a:schemeClr val="tx1"/>
                </a:solidFill>
              </a:rPr>
              <a:t>五</a:t>
            </a:r>
            <a:r>
              <a:rPr kumimoji="1" lang="zh-CN" altLang="en-US" smtClean="0">
                <a:solidFill>
                  <a:schemeClr val="tx1"/>
                </a:solidFill>
              </a:rPr>
              <a:t>、</a:t>
            </a:r>
            <a:r>
              <a:rPr kumimoji="1" lang="en-US" altLang="zh-CN" smtClean="0">
                <a:solidFill>
                  <a:schemeClr val="tx1"/>
                </a:solidFill>
              </a:rPr>
              <a:t>jQuery</a:t>
            </a:r>
            <a:r>
              <a:rPr kumimoji="1" lang="zh-CN" altLang="en-US" smtClean="0">
                <a:solidFill>
                  <a:schemeClr val="tx1"/>
                </a:solidFill>
              </a:rPr>
              <a:t>基础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12648" y="1791912"/>
            <a:ext cx="8153400" cy="4495800"/>
          </a:xfrm>
        </p:spPr>
        <p:txBody>
          <a:bodyPr>
            <a:normAutofit/>
          </a:bodyPr>
          <a:lstStyle/>
          <a:p>
            <a:r>
              <a:rPr kumimoji="1" lang="en-US" altLang="zh-CN" sz="2400" dirty="0" err="1" smtClean="0"/>
              <a:t>jQuery</a:t>
            </a:r>
            <a:r>
              <a:rPr kumimoji="1" lang="zh-CN" altLang="en-US" sz="2400" smtClean="0"/>
              <a:t>简介</a:t>
            </a:r>
            <a:endParaRPr kumimoji="1" lang="en-US" altLang="zh-CN" sz="2400" smtClean="0"/>
          </a:p>
          <a:p>
            <a:r>
              <a:rPr kumimoji="1" lang="en-US" altLang="zh-CN" sz="2400" smtClean="0"/>
              <a:t>jQuery</a:t>
            </a:r>
            <a:r>
              <a:rPr kumimoji="1" lang="zh-CN" altLang="en-US" sz="2400" smtClean="0"/>
              <a:t>中的</a:t>
            </a:r>
            <a:r>
              <a:rPr kumimoji="1" lang="en-US" altLang="zh-CN" sz="2400" smtClean="0"/>
              <a:t>$</a:t>
            </a:r>
            <a:r>
              <a:rPr kumimoji="1" lang="zh-CN" altLang="en-US" sz="2400" smtClean="0"/>
              <a:t>以及书写规范</a:t>
            </a:r>
            <a:endParaRPr kumimoji="1" lang="en-US" altLang="zh-CN" sz="2400" smtClean="0"/>
          </a:p>
          <a:p>
            <a:r>
              <a:rPr kumimoji="1" lang="en-US" altLang="zh-CN" sz="2400" smtClean="0"/>
              <a:t>jQuery</a:t>
            </a:r>
            <a:r>
              <a:rPr kumimoji="1" lang="zh-CN" altLang="en-US" sz="2400" smtClean="0"/>
              <a:t>常用的选择器以及</a:t>
            </a:r>
            <a:r>
              <a:rPr kumimoji="1" lang="en-US" altLang="zh-CN" sz="2400" smtClean="0"/>
              <a:t>eq</a:t>
            </a:r>
            <a:r>
              <a:rPr kumimoji="1" lang="zh-CN" altLang="en-US" sz="2400" smtClean="0"/>
              <a:t>和</a:t>
            </a:r>
            <a:r>
              <a:rPr kumimoji="1" lang="en-US" altLang="zh-CN" sz="2400" smtClean="0"/>
              <a:t>get</a:t>
            </a:r>
            <a:endParaRPr kumimoji="1" lang="en-US" altLang="zh-CN" sz="2400" dirty="0" smtClean="0"/>
          </a:p>
          <a:p>
            <a:r>
              <a:rPr kumimoji="1" lang="en-US" altLang="zh-CN" sz="2400" dirty="0" err="1" smtClean="0"/>
              <a:t>jQuery</a:t>
            </a:r>
            <a:r>
              <a:rPr kumimoji="1" lang="zh-CN" altLang="en-US" sz="2400" smtClean="0"/>
              <a:t>中的</a:t>
            </a:r>
            <a:r>
              <a:rPr kumimoji="1" lang="en-US" altLang="zh-CN" sz="2400" smtClean="0"/>
              <a:t>DOM</a:t>
            </a:r>
            <a:r>
              <a:rPr kumimoji="1" lang="zh-CN" altLang="en-US" sz="2400" smtClean="0"/>
              <a:t>操作以及事件绑定</a:t>
            </a:r>
            <a:endParaRPr kumimoji="1" lang="en-US" altLang="zh-CN" sz="2400" smtClean="0"/>
          </a:p>
          <a:p>
            <a:r>
              <a:rPr kumimoji="1" lang="en-US" altLang="zh-CN" sz="2400" smtClean="0"/>
              <a:t>jQuery</a:t>
            </a:r>
            <a:r>
              <a:rPr kumimoji="1" lang="zh-CN" altLang="en-US" sz="2400" smtClean="0"/>
              <a:t>中的浏览器判断</a:t>
            </a:r>
            <a:endParaRPr kumimoji="1" lang="en-US" altLang="zh-CN" sz="2400" dirty="0" smtClean="0"/>
          </a:p>
          <a:p>
            <a:r>
              <a:rPr kumimoji="1" lang="en-US" altLang="zh-CN" sz="2400" dirty="0" err="1" smtClean="0"/>
              <a:t>jQuery</a:t>
            </a:r>
            <a:r>
              <a:rPr kumimoji="1" lang="zh-CN" altLang="en-US" sz="2400" dirty="0" smtClean="0"/>
              <a:t>中的</a:t>
            </a:r>
            <a:r>
              <a:rPr kumimoji="1" lang="en-US" altLang="zh-CN" sz="2400" dirty="0" smtClean="0"/>
              <a:t>AJAX</a:t>
            </a:r>
          </a:p>
          <a:p>
            <a:r>
              <a:rPr kumimoji="1" lang="en-US" altLang="zh-CN" sz="2400" dirty="0" err="1" smtClean="0"/>
              <a:t>jQuery</a:t>
            </a:r>
            <a:r>
              <a:rPr kumimoji="1" lang="zh-CN" altLang="en-US" sz="2400" dirty="0" smtClean="0"/>
              <a:t>封装插件的</a:t>
            </a:r>
            <a:r>
              <a:rPr kumimoji="1" lang="zh-CN" altLang="en-US" sz="2400" smtClean="0"/>
              <a:t>方式</a:t>
            </a:r>
            <a:endParaRPr kumimoji="1"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1149676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200" dirty="0" smtClean="0">
                <a:solidFill>
                  <a:schemeClr val="tx1"/>
                </a:solidFill>
              </a:rPr>
              <a:t>5.</a:t>
            </a:r>
            <a:r>
              <a:rPr kumimoji="1" lang="en-US" altLang="zh-CN" sz="3200" dirty="0">
                <a:solidFill>
                  <a:schemeClr val="tx1"/>
                </a:solidFill>
              </a:rPr>
              <a:t>1</a:t>
            </a:r>
            <a:r>
              <a:rPr kumimoji="1" lang="en-US" altLang="zh-CN" sz="3200" dirty="0" smtClean="0">
                <a:solidFill>
                  <a:schemeClr val="tx1"/>
                </a:solidFill>
              </a:rPr>
              <a:t>jQuery</a:t>
            </a:r>
            <a:r>
              <a:rPr kumimoji="1" lang="zh-CN" altLang="en-US" sz="3200" dirty="0" smtClean="0">
                <a:solidFill>
                  <a:schemeClr val="tx1"/>
                </a:solidFill>
              </a:rPr>
              <a:t>简介</a:t>
            </a:r>
            <a:endParaRPr kumimoji="1" lang="en-US" altLang="zh-CN" sz="3200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12648" y="1791912"/>
            <a:ext cx="8153400" cy="4775143"/>
          </a:xfrm>
        </p:spPr>
        <p:txBody>
          <a:bodyPr>
            <a:normAutofit/>
          </a:bodyPr>
          <a:lstStyle/>
          <a:p>
            <a:r>
              <a:rPr kumimoji="1" lang="en-US" altLang="zh-CN" sz="2000" dirty="0" err="1">
                <a:latin typeface="+mn-ea"/>
                <a:cs typeface="宋体" charset="0"/>
              </a:rPr>
              <a:t>jQuery</a:t>
            </a:r>
            <a:r>
              <a:rPr kumimoji="1" lang="zh-CN" altLang="en-US" sz="2000" dirty="0">
                <a:latin typeface="+mn-ea"/>
                <a:cs typeface="宋体" charset="0"/>
              </a:rPr>
              <a:t>是一个兼容多浏览器的</a:t>
            </a:r>
            <a:r>
              <a:rPr kumimoji="1" lang="en-US" altLang="zh-CN" sz="2000" dirty="0" err="1">
                <a:latin typeface="+mn-ea"/>
                <a:cs typeface="宋体" charset="0"/>
              </a:rPr>
              <a:t>javascript</a:t>
            </a:r>
            <a:r>
              <a:rPr kumimoji="1" lang="zh-CN" altLang="en-US" sz="2000" dirty="0">
                <a:latin typeface="+mn-ea"/>
                <a:cs typeface="宋体" charset="0"/>
              </a:rPr>
              <a:t>库，核心理念是</a:t>
            </a:r>
            <a:r>
              <a:rPr kumimoji="1" lang="en-US" altLang="zh-CN" sz="2000" dirty="0">
                <a:latin typeface="+mn-ea"/>
                <a:cs typeface="宋体" charset="0"/>
              </a:rPr>
              <a:t>write </a:t>
            </a:r>
            <a:r>
              <a:rPr kumimoji="1" lang="en-US" altLang="zh-CN" sz="2000" dirty="0" err="1">
                <a:latin typeface="+mn-ea"/>
                <a:cs typeface="宋体" charset="0"/>
              </a:rPr>
              <a:t>less,do</a:t>
            </a:r>
            <a:r>
              <a:rPr kumimoji="1" lang="en-US" altLang="zh-CN" sz="2000" dirty="0">
                <a:latin typeface="+mn-ea"/>
                <a:cs typeface="宋体" charset="0"/>
              </a:rPr>
              <a:t> more(</a:t>
            </a:r>
            <a:r>
              <a:rPr kumimoji="1" lang="zh-CN" altLang="en-US" sz="2000" dirty="0">
                <a:latin typeface="+mn-ea"/>
                <a:cs typeface="宋体" charset="0"/>
              </a:rPr>
              <a:t>写得更少</a:t>
            </a:r>
            <a:r>
              <a:rPr kumimoji="1" lang="en-US" altLang="zh-CN" sz="2000" dirty="0">
                <a:latin typeface="+mn-ea"/>
                <a:cs typeface="宋体" charset="0"/>
              </a:rPr>
              <a:t>,</a:t>
            </a:r>
            <a:r>
              <a:rPr kumimoji="1" lang="zh-CN" altLang="en-US" sz="2000" dirty="0">
                <a:latin typeface="+mn-ea"/>
                <a:cs typeface="宋体" charset="0"/>
              </a:rPr>
              <a:t>做得更多</a:t>
            </a:r>
            <a:r>
              <a:rPr kumimoji="1" lang="en-US" altLang="zh-CN" sz="2000" dirty="0">
                <a:latin typeface="+mn-ea"/>
                <a:cs typeface="宋体" charset="0"/>
              </a:rPr>
              <a:t>)</a:t>
            </a:r>
            <a:r>
              <a:rPr kumimoji="1" lang="zh-CN" altLang="en-US" sz="2000" dirty="0">
                <a:latin typeface="+mn-ea"/>
                <a:cs typeface="宋体" charset="0"/>
              </a:rPr>
              <a:t>。</a:t>
            </a:r>
            <a:r>
              <a:rPr kumimoji="1" lang="en-US" altLang="zh-CN" sz="2000" dirty="0" err="1">
                <a:latin typeface="+mn-ea"/>
                <a:cs typeface="宋体" charset="0"/>
              </a:rPr>
              <a:t>jQuery</a:t>
            </a:r>
            <a:r>
              <a:rPr kumimoji="1" lang="zh-CN" altLang="en-US" sz="2000" dirty="0">
                <a:latin typeface="+mn-ea"/>
                <a:cs typeface="宋体" charset="0"/>
              </a:rPr>
              <a:t>在</a:t>
            </a:r>
            <a:r>
              <a:rPr kumimoji="1" lang="en-US" altLang="zh-CN" sz="2000" dirty="0">
                <a:latin typeface="+mn-ea"/>
                <a:cs typeface="宋体" charset="0"/>
              </a:rPr>
              <a:t>2006</a:t>
            </a:r>
            <a:r>
              <a:rPr kumimoji="1" lang="zh-CN" altLang="en-US" sz="2000" dirty="0">
                <a:latin typeface="+mn-ea"/>
                <a:cs typeface="宋体" charset="0"/>
              </a:rPr>
              <a:t>年</a:t>
            </a:r>
            <a:r>
              <a:rPr kumimoji="1" lang="en-US" altLang="zh-CN" sz="2000" dirty="0">
                <a:latin typeface="+mn-ea"/>
                <a:cs typeface="宋体" charset="0"/>
              </a:rPr>
              <a:t>1</a:t>
            </a:r>
            <a:r>
              <a:rPr kumimoji="1" lang="zh-CN" altLang="en-US" sz="2000" dirty="0">
                <a:latin typeface="+mn-ea"/>
                <a:cs typeface="宋体" charset="0"/>
              </a:rPr>
              <a:t>月由美国人</a:t>
            </a:r>
            <a:r>
              <a:rPr kumimoji="1" lang="en-US" altLang="zh-CN" sz="2000" dirty="0">
                <a:latin typeface="+mn-ea"/>
                <a:cs typeface="宋体" charset="0"/>
              </a:rPr>
              <a:t>John </a:t>
            </a:r>
            <a:r>
              <a:rPr kumimoji="1" lang="en-US" altLang="zh-CN" sz="2000" dirty="0" err="1">
                <a:latin typeface="+mn-ea"/>
                <a:cs typeface="宋体" charset="0"/>
              </a:rPr>
              <a:t>Resig</a:t>
            </a:r>
            <a:r>
              <a:rPr kumimoji="1" lang="zh-CN" altLang="en-US" sz="2000" dirty="0">
                <a:latin typeface="+mn-ea"/>
                <a:cs typeface="宋体" charset="0"/>
              </a:rPr>
              <a:t>在纽约的</a:t>
            </a:r>
            <a:r>
              <a:rPr kumimoji="1" lang="en-US" altLang="zh-CN" sz="2000" dirty="0" err="1">
                <a:latin typeface="+mn-ea"/>
                <a:cs typeface="宋体" charset="0"/>
              </a:rPr>
              <a:t>barcamp</a:t>
            </a:r>
            <a:r>
              <a:rPr kumimoji="1" lang="zh-CN" altLang="en-US" sz="2000" dirty="0">
                <a:latin typeface="+mn-ea"/>
                <a:cs typeface="宋体" charset="0"/>
              </a:rPr>
              <a:t>发布，吸引了来自世界各地的众多</a:t>
            </a:r>
            <a:r>
              <a:rPr kumimoji="1" lang="en-US" altLang="zh-CN" sz="2000" dirty="0">
                <a:latin typeface="+mn-ea"/>
                <a:cs typeface="宋体" charset="0"/>
              </a:rPr>
              <a:t>JavaScript</a:t>
            </a:r>
            <a:r>
              <a:rPr kumimoji="1" lang="zh-CN" altLang="en-US" sz="2000" dirty="0">
                <a:latin typeface="+mn-ea"/>
                <a:cs typeface="宋体" charset="0"/>
              </a:rPr>
              <a:t>高手加入，由</a:t>
            </a:r>
            <a:r>
              <a:rPr kumimoji="1" lang="en-US" altLang="zh-CN" sz="2000" dirty="0">
                <a:latin typeface="+mn-ea"/>
                <a:cs typeface="宋体" charset="0"/>
              </a:rPr>
              <a:t>Dave </a:t>
            </a:r>
            <a:r>
              <a:rPr kumimoji="1" lang="en-US" altLang="zh-CN" sz="2000" dirty="0" err="1">
                <a:latin typeface="+mn-ea"/>
                <a:cs typeface="宋体" charset="0"/>
              </a:rPr>
              <a:t>Methvin</a:t>
            </a:r>
            <a:r>
              <a:rPr kumimoji="1" lang="zh-CN" altLang="en-US" sz="2000" dirty="0">
                <a:latin typeface="+mn-ea"/>
                <a:cs typeface="宋体" charset="0"/>
              </a:rPr>
              <a:t>率领团队进行开发。如今，</a:t>
            </a:r>
            <a:r>
              <a:rPr kumimoji="1" lang="en-US" altLang="zh-CN" sz="2000" dirty="0" err="1">
                <a:latin typeface="+mn-ea"/>
                <a:cs typeface="宋体" charset="0"/>
              </a:rPr>
              <a:t>jQuery</a:t>
            </a:r>
            <a:r>
              <a:rPr kumimoji="1" lang="zh-CN" altLang="en-US" sz="2000" dirty="0">
                <a:latin typeface="+mn-ea"/>
                <a:cs typeface="宋体" charset="0"/>
              </a:rPr>
              <a:t>已经成为最流行的</a:t>
            </a:r>
            <a:r>
              <a:rPr kumimoji="1" lang="en-US" altLang="zh-CN" sz="2000" dirty="0" err="1">
                <a:latin typeface="+mn-ea"/>
                <a:cs typeface="宋体" charset="0"/>
              </a:rPr>
              <a:t>javascript</a:t>
            </a:r>
            <a:r>
              <a:rPr kumimoji="1" lang="zh-CN" altLang="en-US" sz="2000" dirty="0">
                <a:latin typeface="+mn-ea"/>
                <a:cs typeface="宋体" charset="0"/>
              </a:rPr>
              <a:t>库，在世界前</a:t>
            </a:r>
            <a:r>
              <a:rPr kumimoji="1" lang="en-US" altLang="zh-CN" sz="2000" dirty="0">
                <a:latin typeface="+mn-ea"/>
                <a:cs typeface="宋体" charset="0"/>
              </a:rPr>
              <a:t>10000</a:t>
            </a:r>
            <a:r>
              <a:rPr kumimoji="1" lang="zh-CN" altLang="en-US" sz="2000" dirty="0">
                <a:latin typeface="+mn-ea"/>
                <a:cs typeface="宋体" charset="0"/>
              </a:rPr>
              <a:t>个访问最多的网站中，有超过</a:t>
            </a:r>
            <a:r>
              <a:rPr kumimoji="1" lang="en-US" altLang="zh-CN" sz="2000" dirty="0">
                <a:latin typeface="+mn-ea"/>
                <a:cs typeface="宋体" charset="0"/>
              </a:rPr>
              <a:t>55%</a:t>
            </a:r>
            <a:r>
              <a:rPr kumimoji="1" lang="zh-CN" altLang="en-US" sz="2000" dirty="0">
                <a:latin typeface="+mn-ea"/>
                <a:cs typeface="宋体" charset="0"/>
              </a:rPr>
              <a:t>在使用</a:t>
            </a:r>
            <a:r>
              <a:rPr kumimoji="1" lang="en-US" altLang="zh-CN" sz="2000" dirty="0" err="1">
                <a:latin typeface="+mn-ea"/>
                <a:cs typeface="宋体" charset="0"/>
              </a:rPr>
              <a:t>jQuery</a:t>
            </a:r>
            <a:r>
              <a:rPr kumimoji="1" lang="zh-CN" altLang="en-US" sz="2000" dirty="0" smtClean="0">
                <a:latin typeface="+mn-ea"/>
                <a:cs typeface="宋体" charset="0"/>
              </a:rPr>
              <a:t>。历经多年迭代，现在的</a:t>
            </a:r>
            <a:r>
              <a:rPr kumimoji="1" lang="en-US" altLang="zh-CN" sz="2000" dirty="0" err="1" smtClean="0">
                <a:latin typeface="+mn-ea"/>
                <a:cs typeface="宋体" charset="0"/>
              </a:rPr>
              <a:t>jQuery</a:t>
            </a:r>
            <a:r>
              <a:rPr kumimoji="1" lang="zh-CN" altLang="en-US" sz="2000" dirty="0" smtClean="0">
                <a:latin typeface="+mn-ea"/>
                <a:cs typeface="宋体" charset="0"/>
              </a:rPr>
              <a:t>已经由</a:t>
            </a:r>
            <a:r>
              <a:rPr kumimoji="1" lang="en-US" altLang="zh-CN" sz="2000" dirty="0" smtClean="0">
                <a:latin typeface="+mn-ea"/>
                <a:cs typeface="宋体" charset="0"/>
              </a:rPr>
              <a:t>1.x</a:t>
            </a:r>
            <a:r>
              <a:rPr kumimoji="1" lang="zh-CN" altLang="en-US" sz="2000" dirty="0" smtClean="0">
                <a:latin typeface="+mn-ea"/>
                <a:cs typeface="宋体" charset="0"/>
              </a:rPr>
              <a:t>发展到前几天刚发布的</a:t>
            </a:r>
            <a:r>
              <a:rPr kumimoji="1" lang="zh-CN" altLang="zh-CN" sz="2000" dirty="0" smtClean="0">
                <a:latin typeface="+mn-ea"/>
                <a:cs typeface="宋体" charset="0"/>
              </a:rPr>
              <a:t>3</a:t>
            </a:r>
            <a:r>
              <a:rPr kumimoji="1" lang="en-US" altLang="zh-CN" sz="2000" dirty="0" smtClean="0">
                <a:latin typeface="+mn-ea"/>
                <a:cs typeface="宋体" charset="0"/>
              </a:rPr>
              <a:t>.0</a:t>
            </a:r>
            <a:r>
              <a:rPr kumimoji="1" lang="zh-CN" altLang="en-US" sz="2000" dirty="0" smtClean="0">
                <a:latin typeface="+mn-ea"/>
                <a:cs typeface="宋体" charset="0"/>
              </a:rPr>
              <a:t> </a:t>
            </a:r>
            <a:r>
              <a:rPr kumimoji="1" lang="en-US" altLang="zh-CN" sz="2000" dirty="0" err="1" smtClean="0">
                <a:latin typeface="+mn-ea"/>
                <a:cs typeface="宋体" charset="0"/>
              </a:rPr>
              <a:t>Compat</a:t>
            </a:r>
            <a:r>
              <a:rPr kumimoji="1" lang="zh-CN" altLang="en-US" sz="2000" dirty="0" smtClean="0">
                <a:latin typeface="+mn-ea"/>
                <a:cs typeface="宋体" charset="0"/>
              </a:rPr>
              <a:t>（未正式发布，但是标准已出）版本。</a:t>
            </a:r>
            <a:endParaRPr kumimoji="1" lang="en-US" altLang="zh-CN" sz="2000" dirty="0" smtClean="0">
              <a:latin typeface="+mn-ea"/>
              <a:cs typeface="宋体" charset="0"/>
            </a:endParaRPr>
          </a:p>
          <a:p>
            <a:r>
              <a:rPr kumimoji="1" lang="zh-CN" altLang="en-US" sz="2000" dirty="0" smtClean="0">
                <a:latin typeface="+mn-ea"/>
                <a:cs typeface="宋体" charset="0"/>
              </a:rPr>
              <a:t>在浏览器支持方面，</a:t>
            </a:r>
            <a:r>
              <a:rPr kumimoji="1" lang="en-US" altLang="zh-CN" sz="2000" dirty="0" err="1" smtClean="0">
                <a:latin typeface="+mn-ea"/>
                <a:cs typeface="宋体" charset="0"/>
              </a:rPr>
              <a:t>jQuery</a:t>
            </a:r>
            <a:r>
              <a:rPr kumimoji="1" lang="zh-CN" altLang="en-US" sz="2000" dirty="0" smtClean="0">
                <a:latin typeface="+mn-ea"/>
                <a:cs typeface="宋体" charset="0"/>
              </a:rPr>
              <a:t> </a:t>
            </a:r>
            <a:r>
              <a:rPr kumimoji="1" lang="en-US" altLang="zh-CN" sz="2000" dirty="0" smtClean="0">
                <a:latin typeface="+mn-ea"/>
                <a:cs typeface="宋体" charset="0"/>
              </a:rPr>
              <a:t>1.9-</a:t>
            </a:r>
            <a:r>
              <a:rPr kumimoji="1" lang="zh-CN" altLang="en-US" sz="2000" dirty="0" smtClean="0">
                <a:latin typeface="+mn-ea"/>
                <a:cs typeface="宋体" charset="0"/>
              </a:rPr>
              <a:t>对浏览器几乎全支持，到了</a:t>
            </a:r>
            <a:r>
              <a:rPr kumimoji="1" lang="en-US" altLang="zh-CN" sz="2000" dirty="0" err="1" smtClean="0">
                <a:latin typeface="+mn-ea"/>
                <a:cs typeface="宋体" charset="0"/>
              </a:rPr>
              <a:t>jQuery</a:t>
            </a:r>
            <a:r>
              <a:rPr kumimoji="1" lang="zh-CN" altLang="en-US" sz="2000" dirty="0" smtClean="0">
                <a:latin typeface="+mn-ea"/>
                <a:cs typeface="宋体" charset="0"/>
              </a:rPr>
              <a:t> </a:t>
            </a:r>
            <a:r>
              <a:rPr kumimoji="1" lang="en-US" altLang="zh-CN" sz="2000" dirty="0" smtClean="0">
                <a:latin typeface="+mn-ea"/>
                <a:cs typeface="宋体" charset="0"/>
              </a:rPr>
              <a:t>2.0</a:t>
            </a:r>
            <a:r>
              <a:rPr kumimoji="1" lang="zh-CN" altLang="en-US" sz="2000" dirty="0" smtClean="0">
                <a:latin typeface="+mn-ea"/>
                <a:cs typeface="宋体" charset="0"/>
              </a:rPr>
              <a:t>版本，</a:t>
            </a:r>
            <a:r>
              <a:rPr kumimoji="1" lang="en-US" altLang="zh-CN" sz="2000" dirty="0" err="1" smtClean="0">
                <a:latin typeface="+mn-ea"/>
                <a:cs typeface="宋体" charset="0"/>
              </a:rPr>
              <a:t>jQuery</a:t>
            </a:r>
            <a:r>
              <a:rPr kumimoji="1" lang="zh-CN" altLang="en-US" sz="2000" dirty="0" smtClean="0">
                <a:latin typeface="+mn-ea"/>
                <a:cs typeface="宋体" charset="0"/>
              </a:rPr>
              <a:t>已经放弃了</a:t>
            </a:r>
            <a:r>
              <a:rPr kumimoji="1" lang="en-US" altLang="zh-CN" sz="2000" dirty="0" smtClean="0">
                <a:latin typeface="+mn-ea"/>
                <a:cs typeface="宋体" charset="0"/>
              </a:rPr>
              <a:t>IE6/7/8</a:t>
            </a:r>
            <a:r>
              <a:rPr kumimoji="1" lang="zh-CN" altLang="en-US" sz="2000" dirty="0" smtClean="0">
                <a:latin typeface="+mn-ea"/>
                <a:cs typeface="宋体" charset="0"/>
              </a:rPr>
              <a:t>的支</a:t>
            </a:r>
            <a:r>
              <a:rPr kumimoji="1" lang="zh-CN" altLang="en-US" sz="2000" smtClean="0">
                <a:latin typeface="+mn-ea"/>
                <a:cs typeface="宋体" charset="0"/>
              </a:rPr>
              <a:t>持</a:t>
            </a:r>
            <a:r>
              <a:rPr kumimoji="1" lang="zh-CN" altLang="zh-CN" sz="2000" smtClean="0">
                <a:latin typeface="+mn-ea"/>
                <a:cs typeface="宋体" charset="0"/>
              </a:rPr>
              <a:t>。</a:t>
            </a:r>
            <a:endParaRPr kumimoji="1" lang="en-US" altLang="zh-CN" sz="2000" smtClean="0">
              <a:latin typeface="+mn-ea"/>
              <a:cs typeface="宋体" charset="0"/>
            </a:endParaRPr>
          </a:p>
          <a:p>
            <a:r>
              <a:rPr kumimoji="1" lang="zh-CN" altLang="en-US" sz="2000" smtClean="0">
                <a:latin typeface="+mn-ea"/>
                <a:cs typeface="宋体" charset="0"/>
              </a:rPr>
              <a:t>本章介绍</a:t>
            </a:r>
            <a:r>
              <a:rPr kumimoji="1" lang="en-US" altLang="zh-CN" sz="2000" smtClean="0">
                <a:latin typeface="+mn-ea"/>
                <a:cs typeface="宋体" charset="0"/>
              </a:rPr>
              <a:t>jQuery 1.7.2</a:t>
            </a:r>
            <a:r>
              <a:rPr kumimoji="1" lang="zh-CN" altLang="en-US" sz="2000" smtClean="0">
                <a:latin typeface="+mn-ea"/>
                <a:cs typeface="宋体" charset="0"/>
              </a:rPr>
              <a:t>中的一些常用方法，其他的版本可自行查看</a:t>
            </a:r>
            <a:r>
              <a:rPr kumimoji="1" lang="en-US" altLang="zh-CN" sz="2000" smtClean="0">
                <a:latin typeface="+mn-ea"/>
                <a:cs typeface="宋体" charset="0"/>
              </a:rPr>
              <a:t>API</a:t>
            </a:r>
            <a:r>
              <a:rPr kumimoji="1" lang="zh-CN" altLang="en-US" sz="2000" smtClean="0">
                <a:latin typeface="+mn-ea"/>
                <a:cs typeface="宋体" charset="0"/>
              </a:rPr>
              <a:t>文档。</a:t>
            </a:r>
            <a:endParaRPr kumimoji="1" lang="en-US" altLang="zh-CN" sz="1700" dirty="0" smtClean="0">
              <a:latin typeface="+mn-ea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59969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en-US" sz="3200" smtClean="0">
                <a:solidFill>
                  <a:schemeClr val="tx1"/>
                </a:solidFill>
              </a:rPr>
              <a:t>2.2</a:t>
            </a:r>
            <a:r>
              <a:rPr kumimoji="1" lang="en-US" altLang="zh-CN" sz="3200" smtClean="0">
                <a:solidFill>
                  <a:schemeClr val="tx1"/>
                </a:solidFill>
              </a:rPr>
              <a:t>table</a:t>
            </a:r>
            <a:endParaRPr kumimoji="1" lang="en-US" altLang="zh-CN" sz="320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12648" y="1791912"/>
            <a:ext cx="8153400" cy="4495800"/>
          </a:xfrm>
        </p:spPr>
        <p:txBody>
          <a:bodyPr>
            <a:normAutofit/>
          </a:bodyPr>
          <a:lstStyle/>
          <a:p>
            <a:r>
              <a:rPr kumimoji="1" lang="zh-CN" altLang="en-US" sz="2000" smtClean="0"/>
              <a:t>练习：</a:t>
            </a:r>
            <a:endParaRPr kumimoji="1" lang="en-US" altLang="zh-CN" sz="2000" smtClean="0"/>
          </a:p>
          <a:p>
            <a:pPr lvl="1"/>
            <a:r>
              <a:rPr kumimoji="1" lang="zh-CN" altLang="en-US" sz="1700" smtClean="0"/>
              <a:t>完成下面这个图的效果，颜色可以不同，完成布局就行。</a:t>
            </a:r>
            <a:endParaRPr kumimoji="1" lang="en-US" altLang="zh-CN" sz="1700" dirty="0" smtClean="0"/>
          </a:p>
          <a:p>
            <a:pPr>
              <a:buNone/>
            </a:pPr>
            <a:r>
              <a:rPr kumimoji="1" lang="en-US" altLang="zh-CN" sz="2000" dirty="0" smtClean="0"/>
              <a:t>	</a:t>
            </a:r>
          </a:p>
          <a:p>
            <a:pPr>
              <a:buNone/>
            </a:pPr>
            <a:endParaRPr kumimoji="1" lang="en-US" altLang="zh-CN" sz="2000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2648" y="3116264"/>
            <a:ext cx="7658100" cy="2175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77370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200" smtClean="0">
                <a:solidFill>
                  <a:schemeClr val="tx1"/>
                </a:solidFill>
              </a:rPr>
              <a:t>5.2jQuery</a:t>
            </a:r>
            <a:r>
              <a:rPr kumimoji="1" lang="zh-CN" altLang="en-US" sz="3200" smtClean="0">
                <a:solidFill>
                  <a:schemeClr val="tx1"/>
                </a:solidFill>
              </a:rPr>
              <a:t>中的</a:t>
            </a:r>
            <a:r>
              <a:rPr kumimoji="1" lang="en-US" altLang="zh-CN" sz="3200" smtClean="0">
                <a:solidFill>
                  <a:schemeClr val="tx1"/>
                </a:solidFill>
              </a:rPr>
              <a:t>$</a:t>
            </a:r>
            <a:r>
              <a:rPr kumimoji="1" lang="zh-CN" altLang="en-US" sz="3200" smtClean="0">
                <a:solidFill>
                  <a:schemeClr val="tx1"/>
                </a:solidFill>
              </a:rPr>
              <a:t>以及书写规范</a:t>
            </a:r>
            <a:endParaRPr kumimoji="1" lang="en-US" altLang="zh-CN" sz="3200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12648" y="1791912"/>
            <a:ext cx="8153400" cy="4775143"/>
          </a:xfrm>
        </p:spPr>
        <p:txBody>
          <a:bodyPr>
            <a:normAutofit/>
          </a:bodyPr>
          <a:lstStyle/>
          <a:p>
            <a:r>
              <a:rPr kumimoji="1" lang="en-US" altLang="zh-CN" sz="2000" smtClean="0">
                <a:latin typeface="+mn-ea"/>
                <a:cs typeface="宋体" charset="0"/>
              </a:rPr>
              <a:t>jQuery</a:t>
            </a:r>
            <a:r>
              <a:rPr kumimoji="1" lang="zh-CN" altLang="en-US" sz="2000" smtClean="0">
                <a:latin typeface="+mn-ea"/>
                <a:cs typeface="宋体" charset="0"/>
              </a:rPr>
              <a:t>中的</a:t>
            </a:r>
            <a:r>
              <a:rPr kumimoji="1" lang="en-US" altLang="zh-CN" sz="2000" smtClean="0">
                <a:latin typeface="+mn-ea"/>
                <a:cs typeface="宋体" charset="0"/>
              </a:rPr>
              <a:t>$</a:t>
            </a:r>
            <a:r>
              <a:rPr kumimoji="1" lang="zh-CN" altLang="en-US" sz="2000" smtClean="0">
                <a:latin typeface="+mn-ea"/>
                <a:cs typeface="宋体" charset="0"/>
              </a:rPr>
              <a:t>是</a:t>
            </a:r>
            <a:r>
              <a:rPr kumimoji="1" lang="en-US" altLang="zh-CN" sz="2000" smtClean="0">
                <a:latin typeface="+mn-ea"/>
                <a:cs typeface="宋体" charset="0"/>
              </a:rPr>
              <a:t>jQuery</a:t>
            </a:r>
            <a:r>
              <a:rPr kumimoji="1" lang="zh-CN" altLang="en-US" sz="2000" smtClean="0">
                <a:latin typeface="+mn-ea"/>
                <a:cs typeface="宋体" charset="0"/>
              </a:rPr>
              <a:t>的一个简写，下面有时候我们引入另外一个库（比如</a:t>
            </a:r>
            <a:r>
              <a:rPr kumimoji="1" lang="en-US" altLang="zh-CN" sz="2000" smtClean="0">
                <a:latin typeface="+mn-ea"/>
                <a:cs typeface="宋体" charset="0"/>
              </a:rPr>
              <a:t>prototype.js</a:t>
            </a:r>
            <a:r>
              <a:rPr kumimoji="1" lang="zh-CN" altLang="en-US" sz="2000" smtClean="0">
                <a:latin typeface="+mn-ea"/>
                <a:cs typeface="宋体" charset="0"/>
              </a:rPr>
              <a:t>），</a:t>
            </a:r>
            <a:r>
              <a:rPr kumimoji="1" lang="en-US" altLang="zh-CN" sz="2000" smtClean="0">
                <a:latin typeface="+mn-ea"/>
                <a:cs typeface="宋体" charset="0"/>
              </a:rPr>
              <a:t>prototype</a:t>
            </a:r>
            <a:r>
              <a:rPr kumimoji="1" lang="zh-CN" altLang="en-US" sz="2000" smtClean="0">
                <a:latin typeface="+mn-ea"/>
                <a:cs typeface="宋体" charset="0"/>
              </a:rPr>
              <a:t>中也有一个</a:t>
            </a:r>
            <a:r>
              <a:rPr kumimoji="1" lang="en-US" altLang="zh-CN" sz="2000" smtClean="0">
                <a:latin typeface="+mn-ea"/>
                <a:cs typeface="宋体" charset="0"/>
              </a:rPr>
              <a:t>$</a:t>
            </a:r>
            <a:r>
              <a:rPr kumimoji="1" lang="zh-CN" altLang="en-US" sz="2000" smtClean="0">
                <a:latin typeface="+mn-ea"/>
                <a:cs typeface="宋体" charset="0"/>
              </a:rPr>
              <a:t>，如果把</a:t>
            </a:r>
            <a:r>
              <a:rPr kumimoji="1" lang="en-US" altLang="zh-CN" sz="2000" smtClean="0">
                <a:latin typeface="+mn-ea"/>
                <a:cs typeface="宋体" charset="0"/>
              </a:rPr>
              <a:t>jQuery</a:t>
            </a:r>
            <a:r>
              <a:rPr kumimoji="1" lang="zh-CN" altLang="en-US" sz="2000" smtClean="0">
                <a:latin typeface="+mn-ea"/>
                <a:cs typeface="宋体" charset="0"/>
              </a:rPr>
              <a:t>引用写在</a:t>
            </a:r>
            <a:r>
              <a:rPr kumimoji="1" lang="en-US" altLang="zh-CN" sz="2000" smtClean="0">
                <a:latin typeface="+mn-ea"/>
                <a:cs typeface="宋体" charset="0"/>
              </a:rPr>
              <a:t>prototype</a:t>
            </a:r>
            <a:r>
              <a:rPr kumimoji="1" lang="zh-CN" altLang="en-US" sz="2000" smtClean="0">
                <a:latin typeface="+mn-ea"/>
                <a:cs typeface="宋体" charset="0"/>
              </a:rPr>
              <a:t>前面的话，此时的</a:t>
            </a:r>
            <a:r>
              <a:rPr kumimoji="1" lang="en-US" altLang="zh-CN" sz="2000" smtClean="0">
                <a:latin typeface="+mn-ea"/>
                <a:cs typeface="宋体" charset="0"/>
              </a:rPr>
              <a:t>$</a:t>
            </a:r>
            <a:r>
              <a:rPr kumimoji="1" lang="zh-CN" altLang="en-US" sz="2000" smtClean="0">
                <a:latin typeface="+mn-ea"/>
                <a:cs typeface="宋体" charset="0"/>
              </a:rPr>
              <a:t>就指代的</a:t>
            </a:r>
            <a:r>
              <a:rPr kumimoji="1" lang="en-US" altLang="zh-CN" sz="2000" smtClean="0">
                <a:latin typeface="+mn-ea"/>
                <a:cs typeface="宋体" charset="0"/>
              </a:rPr>
              <a:t>prototype</a:t>
            </a:r>
            <a:r>
              <a:rPr kumimoji="1" lang="zh-CN" altLang="en-US" sz="2000" smtClean="0">
                <a:latin typeface="+mn-ea"/>
                <a:cs typeface="宋体" charset="0"/>
              </a:rPr>
              <a:t>，</a:t>
            </a:r>
            <a:r>
              <a:rPr kumimoji="1" lang="en-US" altLang="zh-CN" sz="2000" smtClean="0">
                <a:latin typeface="+mn-ea"/>
                <a:cs typeface="宋体" charset="0"/>
              </a:rPr>
              <a:t>jQuery</a:t>
            </a:r>
            <a:r>
              <a:rPr kumimoji="1" lang="zh-CN" altLang="en-US" sz="2000" smtClean="0">
                <a:latin typeface="+mn-ea"/>
                <a:cs typeface="宋体" charset="0"/>
              </a:rPr>
              <a:t>给我们提供了一个自定义简写符号的方法，名为</a:t>
            </a:r>
            <a:r>
              <a:rPr kumimoji="1" lang="en-US" altLang="zh-CN" sz="2000" smtClean="0">
                <a:latin typeface="+mn-ea"/>
                <a:cs typeface="宋体" charset="0"/>
              </a:rPr>
              <a:t>jQuery.noConlict()</a:t>
            </a:r>
            <a:r>
              <a:rPr kumimoji="1" lang="zh-CN" altLang="en-US" sz="2000" smtClean="0">
                <a:latin typeface="+mn-ea"/>
                <a:cs typeface="宋体" charset="0"/>
              </a:rPr>
              <a:t>，见示例：</a:t>
            </a:r>
            <a:r>
              <a:rPr kumimoji="1" lang="en-US" altLang="zh-CN" sz="2000" smtClean="0">
                <a:latin typeface="+mn-ea"/>
                <a:cs typeface="宋体" charset="0"/>
              </a:rPr>
              <a:t>$.html</a:t>
            </a:r>
          </a:p>
          <a:p>
            <a:r>
              <a:rPr kumimoji="1" lang="zh-CN" altLang="en-US" sz="2000" smtClean="0">
                <a:latin typeface="+mn-ea"/>
                <a:cs typeface="宋体" charset="0"/>
              </a:rPr>
              <a:t>在</a:t>
            </a:r>
            <a:r>
              <a:rPr kumimoji="1" lang="zh-CN" altLang="en-US" sz="2000" dirty="0" smtClean="0">
                <a:latin typeface="+mn-ea"/>
                <a:cs typeface="宋体" charset="0"/>
              </a:rPr>
              <a:t>上一章我们提到，在对</a:t>
            </a:r>
            <a:r>
              <a:rPr kumimoji="1" lang="en-US" altLang="zh-CN" sz="2000" dirty="0" smtClean="0">
                <a:latin typeface="+mn-ea"/>
                <a:cs typeface="宋体" charset="0"/>
              </a:rPr>
              <a:t>DOM</a:t>
            </a:r>
            <a:r>
              <a:rPr kumimoji="1" lang="zh-CN" altLang="en-US" sz="2000" dirty="0" smtClean="0">
                <a:latin typeface="+mn-ea"/>
                <a:cs typeface="宋体" charset="0"/>
              </a:rPr>
              <a:t>进行操作时，需要把所有的代码都放到</a:t>
            </a:r>
            <a:r>
              <a:rPr kumimoji="1" lang="en-US" altLang="zh-CN" sz="2000" dirty="0" err="1" smtClean="0">
                <a:latin typeface="+mn-ea"/>
                <a:cs typeface="宋体" charset="0"/>
              </a:rPr>
              <a:t>window.onload</a:t>
            </a:r>
            <a:r>
              <a:rPr kumimoji="1" lang="en-US" altLang="zh-CN" sz="2000" dirty="0" smtClean="0">
                <a:latin typeface="+mn-ea"/>
                <a:cs typeface="宋体" charset="0"/>
              </a:rPr>
              <a:t> = function(){}</a:t>
            </a:r>
            <a:r>
              <a:rPr kumimoji="1" lang="zh-CN" altLang="en-US" sz="2000" dirty="0" smtClean="0">
                <a:latin typeface="+mn-ea"/>
                <a:cs typeface="宋体" charset="0"/>
              </a:rPr>
              <a:t>里面，这个事件的意思是等所</a:t>
            </a:r>
            <a:r>
              <a:rPr kumimoji="1" lang="zh-CN" altLang="en-US" sz="2000" smtClean="0">
                <a:latin typeface="+mn-ea"/>
                <a:cs typeface="宋体" charset="0"/>
              </a:rPr>
              <a:t>有的静态资</a:t>
            </a:r>
            <a:r>
              <a:rPr kumimoji="1" lang="zh-CN" altLang="en-US" sz="2000" dirty="0" smtClean="0">
                <a:latin typeface="+mn-ea"/>
                <a:cs typeface="宋体" charset="0"/>
              </a:rPr>
              <a:t>源都加载完成，然后再执行里面的代码，在</a:t>
            </a:r>
            <a:r>
              <a:rPr kumimoji="1" lang="en-US" altLang="zh-CN" sz="2000" dirty="0" err="1" smtClean="0">
                <a:latin typeface="+mn-ea"/>
                <a:cs typeface="宋体" charset="0"/>
              </a:rPr>
              <a:t>jQuery</a:t>
            </a:r>
            <a:r>
              <a:rPr kumimoji="1" lang="zh-CN" altLang="en-US" sz="2000" dirty="0" smtClean="0">
                <a:latin typeface="+mn-ea"/>
                <a:cs typeface="宋体" charset="0"/>
              </a:rPr>
              <a:t>中也有一个类似的方法，写法为</a:t>
            </a:r>
            <a:r>
              <a:rPr kumimoji="1" lang="en-US" altLang="zh-CN" sz="2000" dirty="0" smtClean="0">
                <a:latin typeface="+mn-ea"/>
                <a:cs typeface="宋体" charset="0"/>
              </a:rPr>
              <a:t>$(</a:t>
            </a:r>
            <a:r>
              <a:rPr kumimoji="1" lang="en-US" altLang="zh-CN" sz="2000" smtClean="0">
                <a:latin typeface="+mn-ea"/>
                <a:cs typeface="宋体" charset="0"/>
              </a:rPr>
              <a:t>document).load(function(){});</a:t>
            </a:r>
            <a:r>
              <a:rPr kumimoji="1" lang="zh-CN" altLang="en-US" sz="2000" smtClean="0">
                <a:latin typeface="+mn-ea"/>
                <a:cs typeface="宋体" charset="0"/>
              </a:rPr>
              <a:t>但是</a:t>
            </a:r>
            <a:r>
              <a:rPr kumimoji="1" lang="en-US" altLang="zh-CN" sz="2000" smtClean="0">
                <a:latin typeface="+mn-ea"/>
                <a:cs typeface="宋体" charset="0"/>
              </a:rPr>
              <a:t>jQuery</a:t>
            </a:r>
            <a:r>
              <a:rPr kumimoji="1" lang="zh-CN" altLang="en-US" sz="2000" smtClean="0">
                <a:latin typeface="+mn-ea"/>
                <a:cs typeface="宋体" charset="0"/>
              </a:rPr>
              <a:t>中对</a:t>
            </a:r>
            <a:r>
              <a:rPr kumimoji="1" lang="en-US" altLang="zh-CN" sz="2000" smtClean="0">
                <a:latin typeface="+mn-ea"/>
                <a:cs typeface="宋体" charset="0"/>
              </a:rPr>
              <a:t>window.onload = function(){}</a:t>
            </a:r>
            <a:r>
              <a:rPr kumimoji="1" lang="zh-CN" altLang="en-US" sz="2000" smtClean="0">
                <a:latin typeface="+mn-ea"/>
                <a:cs typeface="宋体" charset="0"/>
              </a:rPr>
              <a:t>也做了优化，比较有些操作是要在这些静态文件加载完之前操作的，所以在</a:t>
            </a:r>
            <a:r>
              <a:rPr kumimoji="1" lang="en-US" altLang="zh-CN" sz="2000" smtClean="0">
                <a:latin typeface="+mn-ea"/>
                <a:cs typeface="宋体" charset="0"/>
              </a:rPr>
              <a:t>jQuery</a:t>
            </a:r>
            <a:r>
              <a:rPr kumimoji="1" lang="zh-CN" altLang="en-US" sz="2000" smtClean="0">
                <a:latin typeface="+mn-ea"/>
                <a:cs typeface="宋体" charset="0"/>
              </a:rPr>
              <a:t>中有了</a:t>
            </a:r>
            <a:r>
              <a:rPr kumimoji="1" lang="en-US" altLang="zh-CN" sz="2000" smtClean="0">
                <a:latin typeface="+mn-ea"/>
                <a:cs typeface="宋体" charset="0"/>
              </a:rPr>
              <a:t>$(document).ready(function(){});</a:t>
            </a:r>
            <a:r>
              <a:rPr kumimoji="1" lang="zh-CN" altLang="en-US" sz="2000" smtClean="0">
                <a:latin typeface="+mn-ea"/>
                <a:cs typeface="宋体" charset="0"/>
              </a:rPr>
              <a:t>和</a:t>
            </a:r>
            <a:r>
              <a:rPr kumimoji="1" lang="en-US" altLang="zh-CN" sz="2000" smtClean="0">
                <a:latin typeface="+mn-ea"/>
                <a:cs typeface="宋体" charset="0"/>
              </a:rPr>
              <a:t>$(function(){})</a:t>
            </a:r>
            <a:r>
              <a:rPr kumimoji="1" lang="zh-CN" altLang="en-US" sz="2000" smtClean="0">
                <a:latin typeface="+mn-ea"/>
                <a:cs typeface="宋体" charset="0"/>
              </a:rPr>
              <a:t>，在日常开发中，</a:t>
            </a:r>
            <a:r>
              <a:rPr kumimoji="1" lang="en-US" altLang="zh-CN" sz="2000" smtClean="0">
                <a:latin typeface="+mn-ea"/>
                <a:cs typeface="宋体" charset="0"/>
              </a:rPr>
              <a:t>$(function(){})</a:t>
            </a:r>
            <a:r>
              <a:rPr kumimoji="1" lang="zh-CN" altLang="en-US" sz="2000" smtClean="0">
                <a:latin typeface="+mn-ea"/>
                <a:cs typeface="宋体" charset="0"/>
              </a:rPr>
              <a:t>和</a:t>
            </a:r>
            <a:r>
              <a:rPr kumimoji="1" lang="en-US" altLang="zh-CN" sz="2000" smtClean="0">
                <a:latin typeface="+mn-ea"/>
                <a:cs typeface="宋体" charset="0"/>
              </a:rPr>
              <a:t>$(document).ready(function(){});</a:t>
            </a:r>
            <a:r>
              <a:rPr kumimoji="1" lang="zh-CN" altLang="en-US" sz="2000" smtClean="0">
                <a:latin typeface="+mn-ea"/>
                <a:cs typeface="宋体" charset="0"/>
              </a:rPr>
              <a:t>用的比较多。</a:t>
            </a:r>
            <a:endParaRPr kumimoji="1" lang="en-US" altLang="zh-CN" sz="1700" dirty="0" smtClean="0">
              <a:latin typeface="+mn-ea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5949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200" smtClean="0">
                <a:solidFill>
                  <a:schemeClr val="tx1"/>
                </a:solidFill>
              </a:rPr>
              <a:t>5.3jQuery</a:t>
            </a:r>
            <a:r>
              <a:rPr kumimoji="1" lang="zh-CN" altLang="en-US" sz="3200" smtClean="0">
                <a:solidFill>
                  <a:schemeClr val="tx1"/>
                </a:solidFill>
              </a:rPr>
              <a:t>中的选择器以及</a:t>
            </a:r>
            <a:r>
              <a:rPr kumimoji="1" lang="en-US" altLang="zh-CN" sz="3200" smtClean="0">
                <a:solidFill>
                  <a:schemeClr val="tx1"/>
                </a:solidFill>
              </a:rPr>
              <a:t>eq</a:t>
            </a:r>
            <a:r>
              <a:rPr kumimoji="1" lang="zh-CN" altLang="en-US" sz="3200" smtClean="0">
                <a:solidFill>
                  <a:schemeClr val="tx1"/>
                </a:solidFill>
              </a:rPr>
              <a:t>和</a:t>
            </a:r>
            <a:r>
              <a:rPr kumimoji="1" lang="en-US" altLang="zh-CN" sz="3200" smtClean="0">
                <a:solidFill>
                  <a:schemeClr val="tx1"/>
                </a:solidFill>
              </a:rPr>
              <a:t>get</a:t>
            </a:r>
            <a:endParaRPr kumimoji="1" lang="en-US" altLang="zh-CN" sz="3200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12648" y="1791912"/>
            <a:ext cx="8153400" cy="4775143"/>
          </a:xfrm>
        </p:spPr>
        <p:txBody>
          <a:bodyPr>
            <a:normAutofit/>
          </a:bodyPr>
          <a:lstStyle/>
          <a:p>
            <a:r>
              <a:rPr kumimoji="1" lang="zh-CN" altLang="en-US" sz="2000" smtClean="0">
                <a:latin typeface="+mn-ea"/>
                <a:cs typeface="宋体" charset="0"/>
              </a:rPr>
              <a:t>相对于原生的</a:t>
            </a:r>
            <a:r>
              <a:rPr kumimoji="1" lang="en-US" altLang="zh-CN" sz="2000" smtClean="0">
                <a:latin typeface="+mn-ea"/>
                <a:cs typeface="宋体" charset="0"/>
              </a:rPr>
              <a:t>js</a:t>
            </a:r>
            <a:r>
              <a:rPr kumimoji="1" lang="zh-CN" altLang="en-US" sz="2000" smtClean="0">
                <a:latin typeface="+mn-ea"/>
                <a:cs typeface="宋体" charset="0"/>
              </a:rPr>
              <a:t>，</a:t>
            </a:r>
            <a:r>
              <a:rPr kumimoji="1" lang="en-US" altLang="zh-CN" sz="2000" smtClean="0">
                <a:latin typeface="+mn-ea"/>
                <a:cs typeface="宋体" charset="0"/>
              </a:rPr>
              <a:t>jQuery</a:t>
            </a:r>
            <a:r>
              <a:rPr kumimoji="1" lang="zh-CN" altLang="en-US" sz="2000" smtClean="0">
                <a:latin typeface="+mn-ea"/>
                <a:cs typeface="宋体" charset="0"/>
              </a:rPr>
              <a:t>的选择器要简单很多，就是一个</a:t>
            </a:r>
            <a:r>
              <a:rPr kumimoji="1" lang="en-US" altLang="zh-CN" sz="2000" smtClean="0">
                <a:latin typeface="+mn-ea"/>
                <a:cs typeface="宋体" charset="0"/>
              </a:rPr>
              <a:t>$(selector,context)</a:t>
            </a:r>
            <a:r>
              <a:rPr kumimoji="1" lang="zh-CN" altLang="en-US" sz="2000" smtClean="0">
                <a:latin typeface="+mn-ea"/>
                <a:cs typeface="宋体" charset="0"/>
              </a:rPr>
              <a:t>，其中第一个参数代表我们需要选择的</a:t>
            </a:r>
            <a:r>
              <a:rPr kumimoji="1" lang="en-US" altLang="zh-CN" sz="2000" smtClean="0">
                <a:latin typeface="+mn-ea"/>
                <a:cs typeface="宋体" charset="0"/>
              </a:rPr>
              <a:t>DOM</a:t>
            </a:r>
            <a:r>
              <a:rPr kumimoji="1" lang="zh-CN" altLang="en-US" sz="2000" smtClean="0">
                <a:latin typeface="+mn-ea"/>
                <a:cs typeface="宋体" charset="0"/>
              </a:rPr>
              <a:t>元素，第二个参数代表上下文，也就是需要在哪个父元素下开始寻找，比如</a:t>
            </a:r>
            <a:r>
              <a:rPr kumimoji="1" lang="en-US" altLang="zh-CN" sz="2000" smtClean="0">
                <a:latin typeface="+mn-ea"/>
                <a:cs typeface="宋体" charset="0"/>
              </a:rPr>
              <a:t>$(“p”,</a:t>
            </a:r>
            <a:r>
              <a:rPr kumimoji="1" lang="zh-CN" altLang="en-US" sz="2000" smtClean="0">
                <a:latin typeface="+mn-ea"/>
                <a:cs typeface="宋体" charset="0"/>
              </a:rPr>
              <a:t>“</a:t>
            </a:r>
            <a:r>
              <a:rPr kumimoji="1" lang="en-US" altLang="zh-CN" sz="2000" smtClean="0">
                <a:latin typeface="+mn-ea"/>
                <a:cs typeface="宋体" charset="0"/>
              </a:rPr>
              <a:t>#div</a:t>
            </a:r>
            <a:r>
              <a:rPr kumimoji="1" lang="zh-CN" altLang="en-US" sz="2000" smtClean="0">
                <a:latin typeface="+mn-ea"/>
                <a:cs typeface="宋体" charset="0"/>
              </a:rPr>
              <a:t>”</a:t>
            </a:r>
            <a:r>
              <a:rPr kumimoji="1" lang="en-US" altLang="zh-CN" sz="2000" smtClean="0">
                <a:latin typeface="+mn-ea"/>
                <a:cs typeface="宋体" charset="0"/>
              </a:rPr>
              <a:t>)</a:t>
            </a:r>
            <a:r>
              <a:rPr kumimoji="1" lang="zh-CN" altLang="en-US" sz="2000" smtClean="0">
                <a:latin typeface="+mn-ea"/>
                <a:cs typeface="宋体" charset="0"/>
              </a:rPr>
              <a:t>就类似于原生</a:t>
            </a:r>
            <a:r>
              <a:rPr kumimoji="1" lang="en-US" altLang="zh-CN" sz="2000" smtClean="0">
                <a:latin typeface="+mn-ea"/>
                <a:cs typeface="宋体" charset="0"/>
              </a:rPr>
              <a:t>js</a:t>
            </a:r>
            <a:r>
              <a:rPr kumimoji="1" lang="zh-CN" altLang="en-US" sz="2000" smtClean="0">
                <a:latin typeface="+mn-ea"/>
                <a:cs typeface="宋体" charset="0"/>
              </a:rPr>
              <a:t>中的</a:t>
            </a:r>
            <a:r>
              <a:rPr kumimoji="1" lang="en-US" altLang="zh-CN" sz="2000" smtClean="0">
                <a:latin typeface="+mn-ea"/>
                <a:cs typeface="宋体" charset="0"/>
              </a:rPr>
              <a:t>document.getElementById(“div”).getElementsByTagName(“p”)</a:t>
            </a:r>
            <a:r>
              <a:rPr kumimoji="1" lang="zh-CN" altLang="en-US" sz="2000" smtClean="0">
                <a:latin typeface="+mn-ea"/>
                <a:cs typeface="宋体" charset="0"/>
              </a:rPr>
              <a:t>，</a:t>
            </a:r>
            <a:r>
              <a:rPr kumimoji="1" lang="en-US" altLang="zh-CN" sz="2000" smtClean="0">
                <a:latin typeface="+mn-ea"/>
                <a:cs typeface="宋体" charset="0"/>
              </a:rPr>
              <a:t>$(“p”)</a:t>
            </a:r>
            <a:r>
              <a:rPr kumimoji="1" lang="zh-CN" altLang="en-US" sz="2000" smtClean="0">
                <a:latin typeface="+mn-ea"/>
                <a:cs typeface="宋体" charset="0"/>
              </a:rPr>
              <a:t>就相当于</a:t>
            </a:r>
            <a:r>
              <a:rPr kumimoji="1" lang="en-US" altLang="zh-CN" sz="2000" smtClean="0">
                <a:latin typeface="+mn-ea"/>
                <a:cs typeface="宋体" charset="0"/>
              </a:rPr>
              <a:t>document.getElementsByTagName(“p”)</a:t>
            </a:r>
            <a:r>
              <a:rPr kumimoji="1" lang="zh-CN" altLang="en-US" sz="2000" smtClean="0">
                <a:latin typeface="+mn-ea"/>
                <a:cs typeface="宋体" charset="0"/>
              </a:rPr>
              <a:t>。</a:t>
            </a:r>
            <a:r>
              <a:rPr kumimoji="1" lang="en-US" altLang="zh-CN" sz="2000" smtClean="0">
                <a:latin typeface="+mn-ea"/>
                <a:cs typeface="宋体" charset="0"/>
              </a:rPr>
              <a:t>jQuery</a:t>
            </a:r>
            <a:r>
              <a:rPr kumimoji="1" lang="zh-CN" altLang="en-US" sz="2000" smtClean="0">
                <a:latin typeface="+mn-ea"/>
                <a:cs typeface="宋体" charset="0"/>
              </a:rPr>
              <a:t>中的选择器写法和</a:t>
            </a:r>
            <a:r>
              <a:rPr kumimoji="1" lang="en-US" altLang="zh-CN" sz="2000" smtClean="0">
                <a:latin typeface="+mn-ea"/>
                <a:cs typeface="宋体" charset="0"/>
              </a:rPr>
              <a:t>CSS</a:t>
            </a:r>
            <a:r>
              <a:rPr kumimoji="1" lang="zh-CN" altLang="en-US" sz="2000" smtClean="0">
                <a:latin typeface="+mn-ea"/>
                <a:cs typeface="宋体" charset="0"/>
              </a:rPr>
              <a:t>中的写法类似，我们这边介绍几种常用的选择器。</a:t>
            </a:r>
            <a:endParaRPr kumimoji="1" lang="en-US" altLang="zh-CN" sz="2000" smtClean="0">
              <a:latin typeface="+mn-ea"/>
              <a:cs typeface="宋体" charset="0"/>
            </a:endParaRPr>
          </a:p>
          <a:p>
            <a:r>
              <a:rPr kumimoji="1" lang="en-US" altLang="zh-CN" sz="2000" smtClean="0">
                <a:latin typeface="+mn-ea"/>
                <a:cs typeface="宋体" charset="0"/>
              </a:rPr>
              <a:t>eq</a:t>
            </a:r>
            <a:r>
              <a:rPr kumimoji="1" lang="zh-CN" altLang="en-US" sz="2000" smtClean="0">
                <a:latin typeface="+mn-ea"/>
                <a:cs typeface="宋体" charset="0"/>
              </a:rPr>
              <a:t>和</a:t>
            </a:r>
            <a:r>
              <a:rPr kumimoji="1" lang="en-US" altLang="zh-CN" sz="2000" smtClean="0">
                <a:latin typeface="+mn-ea"/>
                <a:cs typeface="宋体" charset="0"/>
              </a:rPr>
              <a:t>get</a:t>
            </a:r>
            <a:r>
              <a:rPr kumimoji="1" lang="zh-CN" altLang="en-US" sz="2000" smtClean="0">
                <a:latin typeface="+mn-ea"/>
                <a:cs typeface="宋体" charset="0"/>
              </a:rPr>
              <a:t>：</a:t>
            </a:r>
            <a:r>
              <a:rPr kumimoji="1" lang="en-US" altLang="zh-CN" sz="2000" smtClean="0">
                <a:latin typeface="+mn-ea"/>
                <a:cs typeface="宋体" charset="0"/>
              </a:rPr>
              <a:t>eq</a:t>
            </a:r>
            <a:r>
              <a:rPr kumimoji="1" lang="zh-CN" altLang="en-US" sz="2000" smtClean="0">
                <a:latin typeface="+mn-ea"/>
                <a:cs typeface="宋体" charset="0"/>
              </a:rPr>
              <a:t>和</a:t>
            </a:r>
            <a:r>
              <a:rPr kumimoji="1" lang="en-US" altLang="zh-CN" sz="2000" smtClean="0">
                <a:latin typeface="+mn-ea"/>
                <a:cs typeface="宋体" charset="0"/>
              </a:rPr>
              <a:t>get</a:t>
            </a:r>
            <a:r>
              <a:rPr kumimoji="1" lang="zh-CN" altLang="en-US" sz="2000" smtClean="0">
                <a:latin typeface="+mn-ea"/>
                <a:cs typeface="宋体" charset="0"/>
              </a:rPr>
              <a:t>都是用来取得第几个元素，但是需要注意的是，</a:t>
            </a:r>
            <a:r>
              <a:rPr kumimoji="1" lang="en-US" altLang="zh-CN" sz="2000" smtClean="0">
                <a:latin typeface="+mn-ea"/>
                <a:cs typeface="宋体" charset="0"/>
              </a:rPr>
              <a:t>eq</a:t>
            </a:r>
            <a:r>
              <a:rPr kumimoji="1" lang="zh-CN" altLang="en-US" sz="2000" smtClean="0">
                <a:latin typeface="+mn-ea"/>
                <a:cs typeface="宋体" charset="0"/>
              </a:rPr>
              <a:t>返回的是个</a:t>
            </a:r>
            <a:r>
              <a:rPr kumimoji="1" lang="en-US" altLang="zh-CN" sz="2000" smtClean="0">
                <a:latin typeface="+mn-ea"/>
                <a:cs typeface="宋体" charset="0"/>
              </a:rPr>
              <a:t>jQuery</a:t>
            </a:r>
            <a:r>
              <a:rPr kumimoji="1" lang="zh-CN" altLang="en-US" sz="2000" smtClean="0">
                <a:latin typeface="+mn-ea"/>
                <a:cs typeface="宋体" charset="0"/>
              </a:rPr>
              <a:t>对象，我们能直接使用</a:t>
            </a:r>
            <a:r>
              <a:rPr kumimoji="1" lang="en-US" altLang="zh-CN" sz="2000" smtClean="0">
                <a:latin typeface="+mn-ea"/>
                <a:cs typeface="宋体" charset="0"/>
              </a:rPr>
              <a:t>jQuery</a:t>
            </a:r>
            <a:r>
              <a:rPr kumimoji="1" lang="zh-CN" altLang="en-US" sz="2000" smtClean="0">
                <a:latin typeface="+mn-ea"/>
                <a:cs typeface="宋体" charset="0"/>
              </a:rPr>
              <a:t>下面的实例方法，</a:t>
            </a:r>
            <a:r>
              <a:rPr kumimoji="1" lang="en-US" altLang="zh-CN" sz="2000" smtClean="0">
                <a:latin typeface="+mn-ea"/>
                <a:cs typeface="宋体" charset="0"/>
              </a:rPr>
              <a:t>get</a:t>
            </a:r>
            <a:r>
              <a:rPr kumimoji="1" lang="zh-CN" altLang="en-US" sz="2000" smtClean="0">
                <a:latin typeface="+mn-ea"/>
                <a:cs typeface="宋体" charset="0"/>
              </a:rPr>
              <a:t>返回的是一个</a:t>
            </a:r>
            <a:r>
              <a:rPr kumimoji="1" lang="en-US" altLang="zh-CN" sz="2000" smtClean="0">
                <a:latin typeface="+mn-ea"/>
                <a:cs typeface="宋体" charset="0"/>
              </a:rPr>
              <a:t>DOM</a:t>
            </a:r>
            <a:r>
              <a:rPr kumimoji="1" lang="zh-CN" altLang="en-US" sz="2000" smtClean="0">
                <a:latin typeface="+mn-ea"/>
                <a:cs typeface="宋体" charset="0"/>
              </a:rPr>
              <a:t>对象，我们需要再用</a:t>
            </a:r>
            <a:r>
              <a:rPr kumimoji="1" lang="en-US" altLang="zh-CN" sz="2000" smtClean="0">
                <a:latin typeface="+mn-ea"/>
                <a:cs typeface="宋体" charset="0"/>
              </a:rPr>
              <a:t>$</a:t>
            </a:r>
            <a:r>
              <a:rPr kumimoji="1" lang="zh-CN" altLang="en-US" sz="2000" smtClean="0">
                <a:latin typeface="+mn-ea"/>
                <a:cs typeface="宋体" charset="0"/>
              </a:rPr>
              <a:t>包装下才能使用它下面的实例方法。</a:t>
            </a:r>
            <a:endParaRPr kumimoji="1" lang="en-US" altLang="zh-CN" sz="2000" smtClean="0">
              <a:latin typeface="+mn-ea"/>
              <a:cs typeface="宋体" charset="0"/>
            </a:endParaRPr>
          </a:p>
          <a:p>
            <a:pPr lvl="1"/>
            <a:r>
              <a:rPr kumimoji="1" lang="zh-CN" altLang="en-US" sz="1700" smtClean="0">
                <a:latin typeface="+mn-ea"/>
                <a:cs typeface="宋体" charset="0"/>
              </a:rPr>
              <a:t>示例：</a:t>
            </a:r>
            <a:r>
              <a:rPr kumimoji="1" lang="en-US" altLang="zh-CN" sz="1700" smtClean="0">
                <a:latin typeface="+mn-ea"/>
                <a:cs typeface="宋体" charset="0"/>
              </a:rPr>
              <a:t>selector.html</a:t>
            </a:r>
          </a:p>
        </p:txBody>
      </p:sp>
    </p:spTree>
    <p:extLst>
      <p:ext uri="{BB962C8B-B14F-4D97-AF65-F5344CB8AC3E}">
        <p14:creationId xmlns:p14="http://schemas.microsoft.com/office/powerpoint/2010/main" xmlns="" val="425949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200" smtClean="0">
                <a:solidFill>
                  <a:schemeClr val="tx1"/>
                </a:solidFill>
              </a:rPr>
              <a:t>5.4jQuery</a:t>
            </a:r>
            <a:r>
              <a:rPr kumimoji="1" lang="zh-CN" altLang="en-US" sz="3200" smtClean="0">
                <a:solidFill>
                  <a:schemeClr val="tx1"/>
                </a:solidFill>
              </a:rPr>
              <a:t>中的</a:t>
            </a:r>
            <a:r>
              <a:rPr kumimoji="1" lang="en-US" altLang="zh-CN" sz="3200" smtClean="0">
                <a:solidFill>
                  <a:schemeClr val="tx1"/>
                </a:solidFill>
              </a:rPr>
              <a:t>DOM</a:t>
            </a:r>
            <a:r>
              <a:rPr kumimoji="1" lang="zh-CN" altLang="en-US" sz="3200" smtClean="0">
                <a:solidFill>
                  <a:schemeClr val="tx1"/>
                </a:solidFill>
              </a:rPr>
              <a:t>操作和事件绑定</a:t>
            </a:r>
            <a:endParaRPr kumimoji="1" lang="en-US" altLang="zh-CN" sz="3200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12648" y="1791912"/>
            <a:ext cx="8153400" cy="4775143"/>
          </a:xfrm>
        </p:spPr>
        <p:txBody>
          <a:bodyPr>
            <a:normAutofit/>
          </a:bodyPr>
          <a:lstStyle/>
          <a:p>
            <a:r>
              <a:rPr kumimoji="1" lang="en-US" altLang="zh-CN" sz="2000" smtClean="0">
                <a:latin typeface="+mn-ea"/>
                <a:cs typeface="宋体" charset="0"/>
              </a:rPr>
              <a:t>jQuery</a:t>
            </a:r>
            <a:r>
              <a:rPr kumimoji="1" lang="zh-CN" altLang="en-US" sz="2000" smtClean="0">
                <a:latin typeface="+mn-ea"/>
                <a:cs typeface="宋体" charset="0"/>
              </a:rPr>
              <a:t>中的</a:t>
            </a:r>
            <a:r>
              <a:rPr kumimoji="1" lang="en-US" altLang="zh-CN" sz="2000" smtClean="0">
                <a:latin typeface="+mn-ea"/>
                <a:cs typeface="宋体" charset="0"/>
              </a:rPr>
              <a:t>DOM</a:t>
            </a:r>
            <a:r>
              <a:rPr kumimoji="1" lang="zh-CN" altLang="en-US" sz="2000" smtClean="0">
                <a:latin typeface="+mn-ea"/>
                <a:cs typeface="宋体" charset="0"/>
              </a:rPr>
              <a:t>操作：</a:t>
            </a:r>
            <a:endParaRPr kumimoji="1" lang="en-US" altLang="zh-CN" sz="1700" smtClean="0">
              <a:latin typeface="+mn-ea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5949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中值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edian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5261</TotalTime>
  <Words>14440</Words>
  <Application>Microsoft Office PowerPoint</Application>
  <PresentationFormat>全屏显示(4:3)</PresentationFormat>
  <Paragraphs>1396</Paragraphs>
  <Slides>92</Slides>
  <Notes>81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92</vt:i4>
      </vt:variant>
    </vt:vector>
  </HeadingPairs>
  <TitlesOfParts>
    <vt:vector size="93" baseType="lpstr">
      <vt:lpstr>中值</vt:lpstr>
      <vt:lpstr>前端基础</vt:lpstr>
      <vt:lpstr>一、前端的组成及介绍</vt:lpstr>
      <vt:lpstr>二、HTML</vt:lpstr>
      <vt:lpstr>2.1什么是HTML和HTML的组成</vt:lpstr>
      <vt:lpstr>2.1什么是HTML和HTML的组成</vt:lpstr>
      <vt:lpstr>2.2table</vt:lpstr>
      <vt:lpstr>2.2table</vt:lpstr>
      <vt:lpstr>2.2table</vt:lpstr>
      <vt:lpstr>2.2table</vt:lpstr>
      <vt:lpstr>2.3div</vt:lpstr>
      <vt:lpstr>2.4表单</vt:lpstr>
      <vt:lpstr>2.4表单</vt:lpstr>
      <vt:lpstr>2.4表单</vt:lpstr>
      <vt:lpstr>2.5框架</vt:lpstr>
      <vt:lpstr>2.5列表</vt:lpstr>
      <vt:lpstr>2.6链接、文字、标题、段落、图片等</vt:lpstr>
      <vt:lpstr>2.6链接、文字、标题、段落、图片等多媒体</vt:lpstr>
      <vt:lpstr>2.7行内元素和块元素等</vt:lpstr>
      <vt:lpstr>2.7行内元素和块元素等</vt:lpstr>
      <vt:lpstr>2.8其他</vt:lpstr>
      <vt:lpstr>三、CSS（3）</vt:lpstr>
      <vt:lpstr>3.1CSS简介</vt:lpstr>
      <vt:lpstr>3.2CSS基本语法和css reset</vt:lpstr>
      <vt:lpstr>3.2CSS基本语法和css reset</vt:lpstr>
      <vt:lpstr>3.3CSS的引入方式和优先级</vt:lpstr>
      <vt:lpstr>3.4CSS选择器和优先级</vt:lpstr>
      <vt:lpstr>3.4CSS选择器和优先级</vt:lpstr>
      <vt:lpstr>3.4CSS选择器和优先级</vt:lpstr>
      <vt:lpstr>3.4CSS选择器和优先级</vt:lpstr>
      <vt:lpstr>3.5CSS（3）盒模型</vt:lpstr>
      <vt:lpstr>3.5CSS（3）盒模型</vt:lpstr>
      <vt:lpstr>3.5CSS（3）盒模型</vt:lpstr>
      <vt:lpstr>3.6常用的CSS（3）属性</vt:lpstr>
      <vt:lpstr>3.6常用的CSS（3）属性</vt:lpstr>
      <vt:lpstr>3.6常用的CSS（3）属性</vt:lpstr>
      <vt:lpstr>3.6常用的CSS（3）属性</vt:lpstr>
      <vt:lpstr>3.6常用的CSS（3）属性</vt:lpstr>
      <vt:lpstr>3.6常用的CSS（3）属性</vt:lpstr>
      <vt:lpstr>3.7CSS布局分析和常见的CSS布局</vt:lpstr>
      <vt:lpstr>四、javaScript</vt:lpstr>
      <vt:lpstr>4.1JS简介</vt:lpstr>
      <vt:lpstr>4.2JS引入方式</vt:lpstr>
      <vt:lpstr>4.3JS基本语法</vt:lpstr>
      <vt:lpstr>4.3JS基本语法</vt:lpstr>
      <vt:lpstr>4.3JS基本语法</vt:lpstr>
      <vt:lpstr>4.3JS基本语法</vt:lpstr>
      <vt:lpstr>4.3JS基本语法</vt:lpstr>
      <vt:lpstr>4.3JS基本语法</vt:lpstr>
      <vt:lpstr>4.3JS基本语法</vt:lpstr>
      <vt:lpstr>4.3JS基本语法</vt:lpstr>
      <vt:lpstr>4.3JS基本语法</vt:lpstr>
      <vt:lpstr>4.3JS基本语法</vt:lpstr>
      <vt:lpstr>4.4JS流程控制语句和函数</vt:lpstr>
      <vt:lpstr>5.1JS流程控制语句和函数</vt:lpstr>
      <vt:lpstr>4.4JS流程控制语句和函数</vt:lpstr>
      <vt:lpstr>4.4JS流程控制语句和函数</vt:lpstr>
      <vt:lpstr>4.4JS流程控制语句和函数</vt:lpstr>
      <vt:lpstr>4.4JS流程控制语句和函数</vt:lpstr>
      <vt:lpstr>4.5JS内置对象</vt:lpstr>
      <vt:lpstr>4.5JS内置对象</vt:lpstr>
      <vt:lpstr>4.5JS内置对象</vt:lpstr>
      <vt:lpstr>4.5JS内置对象</vt:lpstr>
      <vt:lpstr>4.5JS内置对象</vt:lpstr>
      <vt:lpstr>4.5JS内置对象</vt:lpstr>
      <vt:lpstr>4.5JS内置对象</vt:lpstr>
      <vt:lpstr>4.5JS内置对象</vt:lpstr>
      <vt:lpstr>4.5JS内置对象</vt:lpstr>
      <vt:lpstr>4.5JS内置对象</vt:lpstr>
      <vt:lpstr>4.5JS内置对象</vt:lpstr>
      <vt:lpstr>4.6BOM、window、DOM、Event</vt:lpstr>
      <vt:lpstr>4.6BOM、window、DOM、Event</vt:lpstr>
      <vt:lpstr>4.6BOM、window、DOM、Event</vt:lpstr>
      <vt:lpstr>4.6BOM、window、DOM、Event</vt:lpstr>
      <vt:lpstr>4.6BOM、window、DOM、Event</vt:lpstr>
      <vt:lpstr>4.6BOM、window、DOM、Event</vt:lpstr>
      <vt:lpstr>4.6BOM、window、DOM、Event</vt:lpstr>
      <vt:lpstr>4.6BOM、window、DOM、Event</vt:lpstr>
      <vt:lpstr>4.6BOM、window、DOM、Event</vt:lpstr>
      <vt:lpstr>4.6BOM、window、DOM、Event</vt:lpstr>
      <vt:lpstr>4.6BOM、window、DOM、Event</vt:lpstr>
      <vt:lpstr>4.6BOM、window、DOM、Event</vt:lpstr>
      <vt:lpstr>4.6BOM、window、DOM、Event</vt:lpstr>
      <vt:lpstr>4.6BOM、window、DOM、Event</vt:lpstr>
      <vt:lpstr>4.6BOM、window、DOM、Event</vt:lpstr>
      <vt:lpstr>4.6BOM、window、DOM、Event</vt:lpstr>
      <vt:lpstr>4.6BOM、window、DOM、Event</vt:lpstr>
      <vt:lpstr>4.7JSON</vt:lpstr>
      <vt:lpstr>五、jQuery基础</vt:lpstr>
      <vt:lpstr>5.1jQuery简介</vt:lpstr>
      <vt:lpstr>5.2jQuery中的$以及书写规范</vt:lpstr>
      <vt:lpstr>5.3jQuery中的选择器以及eq和get</vt:lpstr>
      <vt:lpstr>5.4jQuery中的DOM操作和事件绑定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仁伟 宋</dc:creator>
  <cp:lastModifiedBy>Administrator</cp:lastModifiedBy>
  <cp:revision>6555</cp:revision>
  <dcterms:created xsi:type="dcterms:W3CDTF">2015-06-30T13:50:16Z</dcterms:created>
  <dcterms:modified xsi:type="dcterms:W3CDTF">2015-07-20T10:24:49Z</dcterms:modified>
</cp:coreProperties>
</file>