
<file path=[Content_Types].xml><?xml version="1.0" encoding="utf-8"?>
<Types xmlns="http://schemas.openxmlformats.org/package/2006/content-types">
  <Default Extension="png" ContentType="image/png"/>
  <Default Extension="bin" ContentType="application/vnd.openxmlformats-officedocument.oleObject"/>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commentAuthors.xml" ContentType="application/vnd.openxmlformats-officedocument.presentationml.commentAuthors+xml"/>
  <Default Extension="vml" ContentType="application/vnd.openxmlformats-officedocument.vmlDrawing"/>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7077075" cy="9363075"/>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1F2F7"/>
    <a:srgbClr val="7F7B94"/>
    <a:srgbClr val="7F7F91"/>
    <a:srgbClr val="7F7F88"/>
    <a:srgbClr val="3F70C0"/>
    <a:srgbClr val="EAEDF3"/>
    <a:srgbClr val="EAEFF4"/>
    <a:srgbClr val="EAF0F5"/>
    <a:srgbClr val="ECF0F5"/>
    <a:srgbClr val="EEF0F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4" autoAdjust="0"/>
    <p:restoredTop sz="97246" autoAdjust="0"/>
  </p:normalViewPr>
  <p:slideViewPr>
    <p:cSldViewPr snapToGrid="0" snapToObjects="1" showGuides="1">
      <p:cViewPr>
        <p:scale>
          <a:sx n="33" d="100"/>
          <a:sy n="33" d="100"/>
        </p:scale>
        <p:origin x="-1284" y="3072"/>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2949"/>
        <p:guide pos="2229"/>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image" Target="../media/image12.emf"/><Relationship Id="rId1" Type="http://schemas.openxmlformats.org/officeDocument/2006/relationships/image" Target="../media/image11.wmf"/><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 Id="rId9"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2" cy="468154"/>
          </a:xfrm>
          <a:prstGeom prst="rect">
            <a:avLst/>
          </a:prstGeom>
        </p:spPr>
        <p:txBody>
          <a:bodyPr vert="horz" lIns="93939" tIns="46970" rIns="93939" bIns="46970" rtlCol="0"/>
          <a:lstStyle>
            <a:lvl1pPr algn="l">
              <a:defRPr sz="1200"/>
            </a:lvl1pPr>
          </a:lstStyle>
          <a:p>
            <a:endParaRPr lang="en-US" dirty="0"/>
          </a:p>
        </p:txBody>
      </p:sp>
      <p:sp>
        <p:nvSpPr>
          <p:cNvPr id="3" name="Date Placeholder 2"/>
          <p:cNvSpPr>
            <a:spLocks noGrp="1"/>
          </p:cNvSpPr>
          <p:nvPr>
            <p:ph type="dt" idx="1"/>
          </p:nvPr>
        </p:nvSpPr>
        <p:spPr>
          <a:xfrm>
            <a:off x="4008705" y="0"/>
            <a:ext cx="3066732" cy="468154"/>
          </a:xfrm>
          <a:prstGeom prst="rect">
            <a:avLst/>
          </a:prstGeom>
        </p:spPr>
        <p:txBody>
          <a:bodyPr vert="horz" lIns="93939" tIns="46970" rIns="93939" bIns="46970" rtlCol="0"/>
          <a:lstStyle>
            <a:lvl1pPr algn="r">
              <a:defRPr sz="1200"/>
            </a:lvl1pPr>
          </a:lstStyle>
          <a:p>
            <a:fld id="{E6CC2317-6751-4CD4-9995-8782DD78E936}" type="datetimeFigureOut">
              <a:rPr lang="en-US" smtClean="0"/>
              <a:pPr/>
              <a:t>5/7/2014</a:t>
            </a:fld>
            <a:endParaRPr lang="en-US" dirty="0"/>
          </a:p>
        </p:txBody>
      </p:sp>
      <p:sp>
        <p:nvSpPr>
          <p:cNvPr id="4" name="Slide Image Placeholder 3"/>
          <p:cNvSpPr>
            <a:spLocks noGrp="1" noRot="1" noChangeAspect="1"/>
          </p:cNvSpPr>
          <p:nvPr>
            <p:ph type="sldImg" idx="2"/>
          </p:nvPr>
        </p:nvSpPr>
        <p:spPr>
          <a:xfrm>
            <a:off x="1196975" y="701675"/>
            <a:ext cx="4683125" cy="3511550"/>
          </a:xfrm>
          <a:prstGeom prst="rect">
            <a:avLst/>
          </a:prstGeom>
          <a:noFill/>
          <a:ln w="12700">
            <a:solidFill>
              <a:prstClr val="black"/>
            </a:solidFill>
          </a:ln>
        </p:spPr>
        <p:txBody>
          <a:bodyPr vert="horz" lIns="93939" tIns="46970" rIns="93939" bIns="46970" rtlCol="0" anchor="ctr"/>
          <a:lstStyle/>
          <a:p>
            <a:endParaRPr lang="en-US" dirty="0"/>
          </a:p>
        </p:txBody>
      </p:sp>
      <p:sp>
        <p:nvSpPr>
          <p:cNvPr id="5" name="Notes Placeholder 4"/>
          <p:cNvSpPr>
            <a:spLocks noGrp="1"/>
          </p:cNvSpPr>
          <p:nvPr>
            <p:ph type="body" sz="quarter" idx="3"/>
          </p:nvPr>
        </p:nvSpPr>
        <p:spPr>
          <a:xfrm>
            <a:off x="707708" y="4447461"/>
            <a:ext cx="5661660" cy="4213384"/>
          </a:xfrm>
          <a:prstGeom prst="rect">
            <a:avLst/>
          </a:prstGeom>
        </p:spPr>
        <p:txBody>
          <a:bodyPr vert="horz" lIns="93939" tIns="46970" rIns="93939" bIns="4697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93296"/>
            <a:ext cx="3066732" cy="468154"/>
          </a:xfrm>
          <a:prstGeom prst="rect">
            <a:avLst/>
          </a:prstGeom>
        </p:spPr>
        <p:txBody>
          <a:bodyPr vert="horz" lIns="93939" tIns="46970" rIns="93939" bIns="4697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08705" y="8893296"/>
            <a:ext cx="3066732" cy="468154"/>
          </a:xfrm>
          <a:prstGeom prst="rect">
            <a:avLst/>
          </a:prstGeom>
        </p:spPr>
        <p:txBody>
          <a:bodyPr vert="horz" lIns="93939" tIns="46970" rIns="93939" bIns="4697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hyperlink" Target="http://www.facebook.com/pages/PosterPresentationscom/217914411419?v=app_4949752878&amp;ref=ts" TargetMode="External"/><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4.bin"/><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oleObject" Target="../embeddings/oleObject3.bin"/><Relationship Id="rId4" Type="http://schemas.openxmlformats.org/officeDocument/2006/relationships/image" Target="../media/image5.png"/><Relationship Id="rId9" Type="http://schemas.openxmlformats.org/officeDocument/2006/relationships/oleObject" Target="../embeddings/oleObject2.bin"/><Relationship Id="rId14"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ounded Rectangle 31"/>
          <p:cNvSpPr/>
          <p:nvPr/>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p:cNvGrpSpPr/>
          <p:nvPr/>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cstate="print"/>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cstate="print"/>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cstate="print"/>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cstate="print"/>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cstate="print"/>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 xmlns:p14="http://schemas.microsoft.com/office/powerpoint/2010/main" val="2583320257"/>
                  </p:ext>
                </p:extLst>
              </p:nvPr>
            </p:nvGraphicFramePr>
            <p:xfrm>
              <a:off x="-4533347" y="12734142"/>
              <a:ext cx="1828800" cy="1117600"/>
            </p:xfrm>
            <a:graphic>
              <a:graphicData uri="http://schemas.openxmlformats.org/presentationml/2006/ole">
                <p:oleObj spid="_x0000_s1030" name="Image" r:id="rId8" imgW="1828571" imgH="1117460" progId="">
                  <p:embed/>
                </p:oleObj>
              </a:graphicData>
            </a:graphic>
          </p:graphicFrame>
          <p:graphicFrame>
            <p:nvGraphicFramePr>
              <p:cNvPr id="55" name="Object 54"/>
              <p:cNvGraphicFramePr>
                <a:graphicFrameLocks noChangeAspect="1"/>
              </p:cNvGraphicFramePr>
              <p:nvPr userDrawn="1">
                <p:extLst>
                  <p:ext uri="{D42A27DB-BD31-4B8C-83A1-F6EECF244321}">
                    <p14:modId xmlns="" xmlns:p14="http://schemas.microsoft.com/office/powerpoint/2010/main" val="3111605449"/>
                  </p:ext>
                </p:extLst>
              </p:nvPr>
            </p:nvGraphicFramePr>
            <p:xfrm>
              <a:off x="-2456641" y="12737835"/>
              <a:ext cx="1828800" cy="1117600"/>
            </p:xfrm>
            <a:graphic>
              <a:graphicData uri="http://schemas.openxmlformats.org/presentationml/2006/ole">
                <p:oleObj spid="_x0000_s1031" name="Image" r:id="rId9" imgW="1828571" imgH="1117460" progId="">
                  <p:embed/>
                </p:oleObj>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 xmlns:p14="http://schemas.microsoft.com/office/powerpoint/2010/main" val="2989431727"/>
                </p:ext>
              </p:extLst>
            </p:nvPr>
          </p:nvGraphicFramePr>
          <p:xfrm>
            <a:off x="46915679" y="3349444"/>
            <a:ext cx="5586150" cy="2063772"/>
          </p:xfrm>
          <a:graphic>
            <a:graphicData uri="http://schemas.openxmlformats.org/presentationml/2006/ole">
              <p:oleObj spid="_x0000_s1032" name="Image" r:id="rId10" imgW="4571429" imgH="1688889" progId="">
                <p:embed/>
              </p:oleObj>
            </a:graphicData>
          </a:graphic>
        </p:graphicFrame>
        <p:pic>
          <p:nvPicPr>
            <p:cNvPr id="69" name="Picture 68"/>
            <p:cNvPicPr>
              <a:picLocks noChangeAspect="1"/>
            </p:cNvPicPr>
            <p:nvPr userDrawn="1"/>
          </p:nvPicPr>
          <p:blipFill>
            <a:blip r:embed="rId11" cstate="print"/>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 xmlns:p14="http://schemas.microsoft.com/office/powerpoint/2010/main" val="2574947463"/>
                </p:ext>
              </p:extLst>
            </p:nvPr>
          </p:nvGraphicFramePr>
          <p:xfrm>
            <a:off x="44629619" y="12347263"/>
            <a:ext cx="1482266" cy="992162"/>
          </p:xfrm>
          <a:graphic>
            <a:graphicData uri="http://schemas.openxmlformats.org/presentationml/2006/ole">
              <p:oleObj spid="_x0000_s1033" name="Image" r:id="rId12" imgW="1574603" imgH="1053968" progId="">
                <p:embed/>
              </p:oleObj>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4" name="Picture 7" descr="http://t2.gstatic.com/images?q=tbn:ANd9GcR4APHC6TT9w54M2zn_pvCiBxUNcspYPoVxirLRphBoJabfSvu7zw">
                <a:hlinkClick r:id="rId13"/>
              </p:cNvPr>
              <p:cNvPicPr>
                <a:picLocks noChangeAspect="1" noChangeArrowheads="1"/>
              </p:cNvPicPr>
              <p:nvPr userDrawn="1"/>
            </p:nvPicPr>
            <p:blipFill>
              <a:blip r:embed="rId14"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Facebook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3.jpeg"/><Relationship Id="rId13" Type="http://schemas.openxmlformats.org/officeDocument/2006/relationships/oleObject" Target="../embeddings/oleObject9.bin"/><Relationship Id="rId18" Type="http://schemas.openxmlformats.org/officeDocument/2006/relationships/image" Target="../media/image25.jpeg"/><Relationship Id="rId3" Type="http://schemas.openxmlformats.org/officeDocument/2006/relationships/notesSlide" Target="../notesSlides/notesSlide1.xml"/><Relationship Id="rId21" Type="http://schemas.openxmlformats.org/officeDocument/2006/relationships/image" Target="../media/image28.jpeg"/><Relationship Id="rId7" Type="http://schemas.openxmlformats.org/officeDocument/2006/relationships/image" Target="../media/image22.jpeg"/><Relationship Id="rId12" Type="http://schemas.openxmlformats.org/officeDocument/2006/relationships/oleObject" Target="../embeddings/oleObject8.bin"/><Relationship Id="rId17" Type="http://schemas.openxmlformats.org/officeDocument/2006/relationships/oleObject" Target="../embeddings/oleObject13.bin"/><Relationship Id="rId25" Type="http://schemas.openxmlformats.org/officeDocument/2006/relationships/image" Target="../media/image32.jpeg"/><Relationship Id="rId2" Type="http://schemas.openxmlformats.org/officeDocument/2006/relationships/slideLayout" Target="../slideLayouts/slideLayout1.xml"/><Relationship Id="rId16" Type="http://schemas.openxmlformats.org/officeDocument/2006/relationships/oleObject" Target="../embeddings/oleObject12.bin"/><Relationship Id="rId20" Type="http://schemas.openxmlformats.org/officeDocument/2006/relationships/image" Target="../media/image27.jpeg"/><Relationship Id="rId1" Type="http://schemas.openxmlformats.org/officeDocument/2006/relationships/vmlDrawing" Target="../drawings/vmlDrawing2.vml"/><Relationship Id="rId6" Type="http://schemas.openxmlformats.org/officeDocument/2006/relationships/image" Target="../media/image21.jpeg"/><Relationship Id="rId11" Type="http://schemas.openxmlformats.org/officeDocument/2006/relationships/oleObject" Target="../embeddings/oleObject7.bin"/><Relationship Id="rId24" Type="http://schemas.openxmlformats.org/officeDocument/2006/relationships/image" Target="../media/image31.jpeg"/><Relationship Id="rId5" Type="http://schemas.openxmlformats.org/officeDocument/2006/relationships/image" Target="../media/image20.jpeg"/><Relationship Id="rId15" Type="http://schemas.openxmlformats.org/officeDocument/2006/relationships/oleObject" Target="../embeddings/oleObject11.bin"/><Relationship Id="rId23" Type="http://schemas.openxmlformats.org/officeDocument/2006/relationships/image" Target="../media/image30.jpeg"/><Relationship Id="rId10" Type="http://schemas.openxmlformats.org/officeDocument/2006/relationships/oleObject" Target="../embeddings/oleObject6.bin"/><Relationship Id="rId19" Type="http://schemas.openxmlformats.org/officeDocument/2006/relationships/image" Target="../media/image26.jpeg"/><Relationship Id="rId4" Type="http://schemas.openxmlformats.org/officeDocument/2006/relationships/oleObject" Target="../embeddings/oleObject5.bin"/><Relationship Id="rId9" Type="http://schemas.openxmlformats.org/officeDocument/2006/relationships/image" Target="../media/image24.jpeg"/><Relationship Id="rId14" Type="http://schemas.openxmlformats.org/officeDocument/2006/relationships/oleObject" Target="../embeddings/oleObject10.bin"/><Relationship Id="rId22" Type="http://schemas.openxmlformats.org/officeDocument/2006/relationships/image" Target="../media/image2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738842" y="32235056"/>
            <a:ext cx="2946253" cy="461665"/>
          </a:xfrm>
          <a:prstGeom prst="rect">
            <a:avLst/>
          </a:prstGeom>
          <a:solidFill>
            <a:srgbClr val="5068CC"/>
          </a:solidFill>
        </p:spPr>
        <p:txBody>
          <a:bodyPr wrap="square" rtlCol="0">
            <a:spAutoFit/>
          </a:bodyPr>
          <a:lstStyle/>
          <a:p>
            <a:r>
              <a:rPr lang="en-US" sz="2400" dirty="0" smtClean="0"/>
              <a:t>Pramith Devulapalli</a:t>
            </a:r>
            <a:endParaRPr lang="en-US" sz="2400" dirty="0"/>
          </a:p>
        </p:txBody>
      </p:sp>
      <p:sp>
        <p:nvSpPr>
          <p:cNvPr id="53" name="Rectangle 52"/>
          <p:cNvSpPr/>
          <p:nvPr/>
        </p:nvSpPr>
        <p:spPr>
          <a:xfrm>
            <a:off x="-13040" y="-132351"/>
            <a:ext cx="43891200" cy="3308495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Rectangle 53"/>
          <p:cNvSpPr/>
          <p:nvPr/>
        </p:nvSpPr>
        <p:spPr>
          <a:xfrm flipH="1">
            <a:off x="10526519" y="-159657"/>
            <a:ext cx="365760" cy="3312159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p:nvSpPr>
        <p:spPr>
          <a:xfrm flipH="1">
            <a:off x="32967330" y="-159656"/>
            <a:ext cx="365760" cy="33107086"/>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p:cNvSpPr>
            <a:spLocks noGrp="1"/>
          </p:cNvSpPr>
          <p:nvPr>
            <p:ph type="body" sz="quarter" idx="22"/>
          </p:nvPr>
        </p:nvSpPr>
        <p:spPr>
          <a:xfrm>
            <a:off x="11176819" y="12346093"/>
            <a:ext cx="21653174" cy="861766"/>
          </a:xfrm>
          <a:solidFill>
            <a:schemeClr val="tx1">
              <a:lumMod val="50000"/>
              <a:lumOff val="50000"/>
            </a:schemeClr>
          </a:solidFill>
          <a:ln w="76200"/>
        </p:spPr>
        <p:style>
          <a:lnRef idx="2">
            <a:schemeClr val="dk1"/>
          </a:lnRef>
          <a:fillRef idx="1">
            <a:schemeClr val="lt1"/>
          </a:fillRef>
          <a:effectRef idx="0">
            <a:schemeClr val="dk1"/>
          </a:effectRef>
          <a:fontRef idx="minor">
            <a:schemeClr val="dk1"/>
          </a:fontRef>
        </p:style>
        <p:txBody>
          <a:bodyPr/>
          <a:lstStyle/>
          <a:p>
            <a:r>
              <a:rPr lang="en-US" sz="4400" u="none" dirty="0" smtClean="0">
                <a:solidFill>
                  <a:schemeClr val="bg1"/>
                </a:solidFill>
              </a:rPr>
              <a:t>CONCLUSION + INTEGRATION OF SANM AND FREQUENCY MODULATION</a:t>
            </a:r>
            <a:endParaRPr lang="en-US" sz="4400" u="none" dirty="0">
              <a:solidFill>
                <a:schemeClr val="bg1"/>
              </a:solidFill>
            </a:endParaRPr>
          </a:p>
        </p:txBody>
      </p:sp>
      <p:sp>
        <p:nvSpPr>
          <p:cNvPr id="23" name="Text Placeholder 22"/>
          <p:cNvSpPr>
            <a:spLocks noGrp="1"/>
          </p:cNvSpPr>
          <p:nvPr>
            <p:ph type="body" sz="quarter" idx="21"/>
          </p:nvPr>
        </p:nvSpPr>
        <p:spPr>
          <a:xfrm>
            <a:off x="11132044" y="13345769"/>
            <a:ext cx="14118731" cy="2799106"/>
          </a:xfrm>
          <a:ln w="57150"/>
        </p:spPr>
        <p:style>
          <a:lnRef idx="2">
            <a:schemeClr val="dk1"/>
          </a:lnRef>
          <a:fillRef idx="1">
            <a:schemeClr val="lt1"/>
          </a:fillRef>
          <a:effectRef idx="0">
            <a:schemeClr val="dk1"/>
          </a:effectRef>
          <a:fontRef idx="minor">
            <a:schemeClr val="dk1"/>
          </a:fontRef>
        </p:style>
        <p:txBody>
          <a:bodyPr/>
          <a:lstStyle/>
          <a:p>
            <a:r>
              <a:rPr lang="en-US" sz="2400" dirty="0" smtClean="0"/>
              <a:t>With frequency modulation proven to work by analysis of all four stages, the SANM with frequency modulation combination is a much better instrumentation equipped to characterize the properties of the mesoscopic fluid. Each stage has reliable functionality and completes its job to make the loop continuously running. By having frequency modulation instantaneously operate the tuning fork at the maximum amplitude, the changes in amplitude monitored by the tuning fork can be solely characterized from the mesoscopic fluid.  The simulation depicted is the workstation where I operate.</a:t>
            </a:r>
            <a:endParaRPr lang="en-US" sz="2400" dirty="0"/>
          </a:p>
        </p:txBody>
      </p:sp>
      <p:sp>
        <p:nvSpPr>
          <p:cNvPr id="26" name="Text Placeholder 25"/>
          <p:cNvSpPr>
            <a:spLocks noGrp="1"/>
          </p:cNvSpPr>
          <p:nvPr>
            <p:ph type="body" sz="quarter" idx="24"/>
          </p:nvPr>
        </p:nvSpPr>
        <p:spPr>
          <a:xfrm>
            <a:off x="11069243" y="212913"/>
            <a:ext cx="21421724" cy="861766"/>
          </a:xfrm>
          <a:solidFill>
            <a:schemeClr val="tx1">
              <a:lumMod val="50000"/>
              <a:lumOff val="50000"/>
            </a:schemeClr>
          </a:solidFill>
          <a:ln w="76200"/>
          <a:scene3d>
            <a:camera prst="orthographicFront">
              <a:rot lat="0" lon="0" rev="0"/>
            </a:camera>
            <a:lightRig rig="threePt" dir="t"/>
          </a:scene3d>
        </p:spPr>
        <p:style>
          <a:lnRef idx="2">
            <a:schemeClr val="dk1"/>
          </a:lnRef>
          <a:fillRef idx="1">
            <a:schemeClr val="lt1"/>
          </a:fillRef>
          <a:effectRef idx="0">
            <a:schemeClr val="dk1"/>
          </a:effectRef>
          <a:fontRef idx="minor">
            <a:schemeClr val="dk1"/>
          </a:fontRef>
        </p:style>
        <p:txBody>
          <a:bodyPr/>
          <a:lstStyle/>
          <a:p>
            <a:r>
              <a:rPr lang="en-US" sz="4400" u="none" dirty="0" smtClean="0">
                <a:solidFill>
                  <a:schemeClr val="bg1"/>
                </a:solidFill>
              </a:rPr>
              <a:t>RESULTS</a:t>
            </a:r>
            <a:endParaRPr lang="en-US" sz="4400" u="none" dirty="0">
              <a:solidFill>
                <a:schemeClr val="bg1"/>
              </a:solidFill>
            </a:endParaRPr>
          </a:p>
        </p:txBody>
      </p:sp>
      <p:sp>
        <p:nvSpPr>
          <p:cNvPr id="3078"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3080" name="Rectangle 8"/>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31" name="Object 30"/>
          <p:cNvGraphicFramePr>
            <a:graphicFrameLocks noChangeAspect="1"/>
          </p:cNvGraphicFramePr>
          <p:nvPr/>
        </p:nvGraphicFramePr>
        <p:xfrm>
          <a:off x="21888450" y="16351250"/>
          <a:ext cx="114300" cy="215900"/>
        </p:xfrm>
        <a:graphic>
          <a:graphicData uri="http://schemas.openxmlformats.org/presentationml/2006/ole">
            <p:oleObj spid="_x0000_s3081" name="Equation" r:id="rId4" imgW="114120" imgH="215640" progId="Equation.3">
              <p:embed/>
            </p:oleObj>
          </a:graphicData>
        </a:graphic>
      </p:graphicFrame>
      <p:sp>
        <p:nvSpPr>
          <p:cNvPr id="36" name="Text Placeholder 35"/>
          <p:cNvSpPr>
            <a:spLocks noGrp="1"/>
          </p:cNvSpPr>
          <p:nvPr>
            <p:ph type="body" sz="quarter" idx="26"/>
          </p:nvPr>
        </p:nvSpPr>
        <p:spPr>
          <a:xfrm>
            <a:off x="38801960" y="11366251"/>
            <a:ext cx="5033311" cy="5256817"/>
          </a:xfrm>
          <a:ln w="57150"/>
        </p:spPr>
        <p:style>
          <a:lnRef idx="2">
            <a:schemeClr val="dk1"/>
          </a:lnRef>
          <a:fillRef idx="1">
            <a:schemeClr val="lt1"/>
          </a:fillRef>
          <a:effectRef idx="0">
            <a:schemeClr val="dk1"/>
          </a:effectRef>
          <a:fontRef idx="minor">
            <a:schemeClr val="dk1"/>
          </a:fontRef>
        </p:style>
        <p:txBody>
          <a:bodyPr/>
          <a:lstStyle/>
          <a:p>
            <a:r>
              <a:rPr lang="en-US" dirty="0" smtClean="0">
                <a:solidFill>
                  <a:schemeClr val="tx1"/>
                </a:solidFill>
              </a:rPr>
              <a:t>Nanoelectromechanical systems, NEMS, are on the verge of transforming technology. One of the main obstacles in using NEMS is the high frictional force when these tiny machines work. This has been an obstacle in further development. By studying the mesoscopic fluid, nano-lubricants can be manufactured to counteract friction on the nanoscale.</a:t>
            </a:r>
          </a:p>
          <a:p>
            <a:endParaRPr lang="en-US" sz="2400" dirty="0"/>
          </a:p>
        </p:txBody>
      </p:sp>
      <p:sp>
        <p:nvSpPr>
          <p:cNvPr id="41" name="TextBox 40"/>
          <p:cNvSpPr txBox="1"/>
          <p:nvPr/>
        </p:nvSpPr>
        <p:spPr>
          <a:xfrm>
            <a:off x="23966905" y="24039095"/>
            <a:ext cx="7868653" cy="1415772"/>
          </a:xfrm>
          <a:prstGeom prst="rect">
            <a:avLst/>
          </a:prstGeom>
          <a:noFill/>
        </p:spPr>
        <p:txBody>
          <a:bodyPr wrap="square" rtlCol="0">
            <a:spAutoFit/>
          </a:bodyPr>
          <a:lstStyle/>
          <a:p>
            <a:endParaRPr lang="en-US" dirty="0" smtClean="0"/>
          </a:p>
        </p:txBody>
      </p:sp>
      <p:sp>
        <p:nvSpPr>
          <p:cNvPr id="44" name="Text Placeholder 43"/>
          <p:cNvSpPr>
            <a:spLocks noGrp="1"/>
          </p:cNvSpPr>
          <p:nvPr>
            <p:ph type="body" sz="quarter" idx="23"/>
          </p:nvPr>
        </p:nvSpPr>
        <p:spPr>
          <a:xfrm>
            <a:off x="33502417" y="190004"/>
            <a:ext cx="10076711" cy="3154688"/>
          </a:xfrm>
          <a:ln w="57150"/>
        </p:spPr>
        <p:style>
          <a:lnRef idx="2">
            <a:schemeClr val="dk1"/>
          </a:lnRef>
          <a:fillRef idx="1">
            <a:schemeClr val="lt1"/>
          </a:fillRef>
          <a:effectRef idx="0">
            <a:schemeClr val="dk1"/>
          </a:effectRef>
          <a:fontRef idx="minor">
            <a:schemeClr val="dk1"/>
          </a:fontRef>
        </p:style>
        <p:txBody>
          <a:bodyPr/>
          <a:lstStyle/>
          <a:p>
            <a:r>
              <a:rPr lang="en-US" dirty="0" smtClean="0"/>
              <a:t>Currently, the interactions between hydrophobic molecules are not properly understood. The newly improved SANM instrumentation can observe the properties and effects of two hydrophobic molecules interacting with each other. The high resolution and sensitivity of the newly improved SANM instrumentation can pave the way for critical research in finding a cure for these neurodegenerative disorders.</a:t>
            </a:r>
            <a:endParaRPr lang="en-US" dirty="0"/>
          </a:p>
        </p:txBody>
      </p:sp>
      <p:sp>
        <p:nvSpPr>
          <p:cNvPr id="47" name="Text Placeholder 46"/>
          <p:cNvSpPr>
            <a:spLocks noGrp="1"/>
          </p:cNvSpPr>
          <p:nvPr>
            <p:ph type="body" sz="quarter" idx="23"/>
          </p:nvPr>
        </p:nvSpPr>
        <p:spPr>
          <a:xfrm>
            <a:off x="44403953" y="25926406"/>
            <a:ext cx="10055177" cy="846363"/>
          </a:xfrm>
        </p:spPr>
        <p:txBody>
          <a:bodyPr/>
          <a:lstStyle/>
          <a:p>
            <a:endParaRPr lang="en-US" dirty="0"/>
          </a:p>
        </p:txBody>
      </p:sp>
      <p:sp>
        <p:nvSpPr>
          <p:cNvPr id="67" name="Text Placeholder 24"/>
          <p:cNvSpPr>
            <a:spLocks noGrp="1"/>
          </p:cNvSpPr>
          <p:nvPr>
            <p:ph type="body" sz="quarter" idx="23"/>
          </p:nvPr>
        </p:nvSpPr>
        <p:spPr>
          <a:xfrm>
            <a:off x="36757645" y="3614328"/>
            <a:ext cx="4023360" cy="914400"/>
          </a:xfrm>
          <a:ln w="57150"/>
          <a:effectLst/>
        </p:spPr>
        <p:style>
          <a:lnRef idx="2">
            <a:schemeClr val="dk1"/>
          </a:lnRef>
          <a:fillRef idx="1">
            <a:schemeClr val="lt1"/>
          </a:fillRef>
          <a:effectRef idx="0">
            <a:schemeClr val="dk1"/>
          </a:effectRef>
          <a:fontRef idx="minor">
            <a:schemeClr val="dk1"/>
          </a:fontRef>
        </p:style>
        <p:txBody>
          <a:bodyPr/>
          <a:lstStyle/>
          <a:p>
            <a:pPr algn="ctr"/>
            <a:r>
              <a:rPr lang="en-US" sz="3200" dirty="0" smtClean="0">
                <a:effectLst>
                  <a:outerShdw blurRad="50800" dist="38100" dir="2700000" algn="tl" rotWithShape="0">
                    <a:prstClr val="black">
                      <a:alpha val="40000"/>
                    </a:prstClr>
                  </a:outerShdw>
                </a:effectLst>
              </a:rPr>
              <a:t>Cell Membranes</a:t>
            </a:r>
            <a:endParaRPr lang="en-US" sz="3200" dirty="0">
              <a:effectLst>
                <a:outerShdw blurRad="50800" dist="38100" dir="2700000" algn="tl" rotWithShape="0">
                  <a:prstClr val="black">
                    <a:alpha val="40000"/>
                  </a:prstClr>
                </a:outerShdw>
              </a:effectLst>
            </a:endParaRPr>
          </a:p>
        </p:txBody>
      </p:sp>
      <p:sp>
        <p:nvSpPr>
          <p:cNvPr id="68" name="Text Placeholder 24"/>
          <p:cNvSpPr>
            <a:spLocks noGrp="1"/>
          </p:cNvSpPr>
          <p:nvPr>
            <p:ph type="body" sz="quarter" idx="23"/>
          </p:nvPr>
        </p:nvSpPr>
        <p:spPr>
          <a:xfrm>
            <a:off x="36344673" y="10114346"/>
            <a:ext cx="5212080" cy="914400"/>
          </a:xfrm>
          <a:ln w="57150"/>
          <a:effectLst/>
        </p:spPr>
        <p:style>
          <a:lnRef idx="2">
            <a:schemeClr val="dk1"/>
          </a:lnRef>
          <a:fillRef idx="1">
            <a:schemeClr val="lt1"/>
          </a:fillRef>
          <a:effectRef idx="0">
            <a:schemeClr val="dk1"/>
          </a:effectRef>
          <a:fontRef idx="minor">
            <a:schemeClr val="dk1"/>
          </a:fontRef>
        </p:style>
        <p:txBody>
          <a:bodyPr/>
          <a:lstStyle/>
          <a:p>
            <a:pPr algn="ctr"/>
            <a:r>
              <a:rPr lang="en-US" sz="3200" dirty="0" smtClean="0">
                <a:effectLst>
                  <a:outerShdw blurRad="50800" dist="38100" dir="2700000" algn="tl" rotWithShape="0">
                    <a:prstClr val="black">
                      <a:alpha val="40000"/>
                    </a:prstClr>
                  </a:outerShdw>
                </a:effectLst>
              </a:rPr>
              <a:t>NEMS/Nanofluidic Devices</a:t>
            </a:r>
            <a:endParaRPr lang="en-US" sz="3200" dirty="0">
              <a:effectLst>
                <a:outerShdw blurRad="50800" dist="38100" dir="2700000" algn="tl" rotWithShape="0">
                  <a:prstClr val="black">
                    <a:alpha val="40000"/>
                  </a:prstClr>
                </a:outerShdw>
              </a:effectLst>
            </a:endParaRPr>
          </a:p>
        </p:txBody>
      </p:sp>
      <p:pic>
        <p:nvPicPr>
          <p:cNvPr id="74" name="Picture 73" descr="NEMS.jpg"/>
          <p:cNvPicPr>
            <a:picLocks noChangeAspect="1"/>
          </p:cNvPicPr>
          <p:nvPr/>
        </p:nvPicPr>
        <p:blipFill>
          <a:blip r:embed="rId5" cstate="print"/>
          <a:srcRect l="6611" t="7042" r="4262"/>
          <a:stretch>
            <a:fillRect/>
          </a:stretch>
        </p:blipFill>
        <p:spPr>
          <a:xfrm>
            <a:off x="33545453" y="11366251"/>
            <a:ext cx="5128057" cy="5067185"/>
          </a:xfrm>
          <a:prstGeom prst="rect">
            <a:avLst/>
          </a:prstGeom>
          <a:ln>
            <a:noFill/>
          </a:ln>
        </p:spPr>
      </p:pic>
      <p:grpSp>
        <p:nvGrpSpPr>
          <p:cNvPr id="91" name="Group 90"/>
          <p:cNvGrpSpPr/>
          <p:nvPr/>
        </p:nvGrpSpPr>
        <p:grpSpPr>
          <a:xfrm>
            <a:off x="34422073" y="6897653"/>
            <a:ext cx="4068094" cy="2455829"/>
            <a:chOff x="39466784" y="16890950"/>
            <a:chExt cx="4068094" cy="2455829"/>
          </a:xfrm>
        </p:grpSpPr>
        <p:grpSp>
          <p:nvGrpSpPr>
            <p:cNvPr id="90" name="Group 89"/>
            <p:cNvGrpSpPr/>
            <p:nvPr/>
          </p:nvGrpSpPr>
          <p:grpSpPr>
            <a:xfrm>
              <a:off x="39466784" y="17411212"/>
              <a:ext cx="4068094" cy="1935567"/>
              <a:chOff x="39466784" y="17411212"/>
              <a:chExt cx="4068094" cy="1935567"/>
            </a:xfrm>
          </p:grpSpPr>
          <p:sp>
            <p:nvSpPr>
              <p:cNvPr id="76" name="Rectangle 75"/>
              <p:cNvSpPr/>
              <p:nvPr/>
            </p:nvSpPr>
            <p:spPr>
              <a:xfrm>
                <a:off x="39466784" y="17976281"/>
                <a:ext cx="4068094" cy="13704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7" name="Rectangle 76"/>
              <p:cNvSpPr/>
              <p:nvPr/>
            </p:nvSpPr>
            <p:spPr>
              <a:xfrm>
                <a:off x="39805427" y="17411212"/>
                <a:ext cx="3416580" cy="5650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grpSp>
        <p:sp>
          <p:nvSpPr>
            <p:cNvPr id="78" name="Oval 77"/>
            <p:cNvSpPr/>
            <p:nvPr/>
          </p:nvSpPr>
          <p:spPr>
            <a:xfrm>
              <a:off x="40220945" y="16890950"/>
              <a:ext cx="2585544" cy="5202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1" name="Text Placeholder 29"/>
          <p:cNvSpPr>
            <a:spLocks noGrp="1"/>
          </p:cNvSpPr>
          <p:nvPr>
            <p:ph type="body" sz="quarter" idx="28"/>
          </p:nvPr>
        </p:nvSpPr>
        <p:spPr>
          <a:xfrm>
            <a:off x="34779935" y="8225971"/>
            <a:ext cx="5053264" cy="954085"/>
          </a:xfrm>
        </p:spPr>
        <p:txBody>
          <a:bodyPr/>
          <a:lstStyle/>
          <a:p>
            <a:r>
              <a:rPr lang="en-US" sz="3200" dirty="0" smtClean="0"/>
              <a:t>Ultrasonic Sensor</a:t>
            </a:r>
            <a:endParaRPr lang="en-US" sz="3200" dirty="0"/>
          </a:p>
        </p:txBody>
      </p:sp>
      <p:sp>
        <p:nvSpPr>
          <p:cNvPr id="82" name="Text Placeholder 29"/>
          <p:cNvSpPr>
            <a:spLocks noGrp="1"/>
          </p:cNvSpPr>
          <p:nvPr>
            <p:ph type="body" sz="quarter" idx="28"/>
          </p:nvPr>
        </p:nvSpPr>
        <p:spPr>
          <a:xfrm>
            <a:off x="35565183" y="7269246"/>
            <a:ext cx="5053264" cy="846363"/>
          </a:xfrm>
        </p:spPr>
        <p:txBody>
          <a:bodyPr/>
          <a:lstStyle/>
          <a:p>
            <a:r>
              <a:rPr lang="en-US" dirty="0" smtClean="0"/>
              <a:t>Glass Slide</a:t>
            </a:r>
            <a:endParaRPr lang="en-US" dirty="0"/>
          </a:p>
        </p:txBody>
      </p:sp>
      <p:grpSp>
        <p:nvGrpSpPr>
          <p:cNvPr id="88" name="Group 87"/>
          <p:cNvGrpSpPr/>
          <p:nvPr/>
        </p:nvGrpSpPr>
        <p:grpSpPr>
          <a:xfrm>
            <a:off x="36249212" y="5933706"/>
            <a:ext cx="182880" cy="1008922"/>
            <a:chOff x="41387589" y="15778282"/>
            <a:chExt cx="182880" cy="1008922"/>
          </a:xfrm>
        </p:grpSpPr>
        <p:sp>
          <p:nvSpPr>
            <p:cNvPr id="83" name="Isosceles Triangle 82"/>
            <p:cNvSpPr/>
            <p:nvPr/>
          </p:nvSpPr>
          <p:spPr>
            <a:xfrm flipV="1">
              <a:off x="41387589" y="16238564"/>
              <a:ext cx="182880" cy="54864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p:cNvSpPr/>
            <p:nvPr/>
          </p:nvSpPr>
          <p:spPr>
            <a:xfrm>
              <a:off x="41387589" y="15778282"/>
              <a:ext cx="182880" cy="45720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9" name="Flowchart: Connector 88"/>
          <p:cNvSpPr/>
          <p:nvPr/>
        </p:nvSpPr>
        <p:spPr>
          <a:xfrm>
            <a:off x="36254607" y="6826133"/>
            <a:ext cx="182880" cy="18288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4" name="Group 103"/>
          <p:cNvGrpSpPr/>
          <p:nvPr/>
        </p:nvGrpSpPr>
        <p:grpSpPr>
          <a:xfrm>
            <a:off x="33427180" y="4625126"/>
            <a:ext cx="1828800" cy="2168278"/>
            <a:chOff x="38696945" y="15229568"/>
            <a:chExt cx="1828800" cy="2168278"/>
          </a:xfrm>
        </p:grpSpPr>
        <p:sp>
          <p:nvSpPr>
            <p:cNvPr id="94" name="Flowchart: Connector 93"/>
            <p:cNvSpPr/>
            <p:nvPr/>
          </p:nvSpPr>
          <p:spPr>
            <a:xfrm>
              <a:off x="38696945" y="15229568"/>
              <a:ext cx="1828800" cy="18288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 name="Group 102"/>
            <p:cNvGrpSpPr/>
            <p:nvPr/>
          </p:nvGrpSpPr>
          <p:grpSpPr>
            <a:xfrm>
              <a:off x="38793684" y="15413718"/>
              <a:ext cx="1645921" cy="1984128"/>
              <a:chOff x="38793684" y="15413718"/>
              <a:chExt cx="1645921" cy="1984128"/>
            </a:xfrm>
          </p:grpSpPr>
          <p:sp>
            <p:nvSpPr>
              <p:cNvPr id="95" name="Flowchart: Merge 94"/>
              <p:cNvSpPr/>
              <p:nvPr/>
            </p:nvSpPr>
            <p:spPr>
              <a:xfrm>
                <a:off x="39284277" y="15413718"/>
                <a:ext cx="685800" cy="1032782"/>
              </a:xfrm>
              <a:prstGeom prst="flowChartMerg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Arc 95"/>
              <p:cNvSpPr/>
              <p:nvPr/>
            </p:nvSpPr>
            <p:spPr>
              <a:xfrm flipV="1">
                <a:off x="38793684" y="15969115"/>
                <a:ext cx="1645920" cy="1095602"/>
              </a:xfrm>
              <a:prstGeom prst="arc">
                <a:avLst>
                  <a:gd name="adj1" fmla="val 10800000"/>
                  <a:gd name="adj2" fmla="val 0"/>
                </a:avLst>
              </a:prstGeom>
              <a:solidFill>
                <a:schemeClr val="accent1"/>
              </a:solidFill>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8" name="Arc 97"/>
              <p:cNvSpPr/>
              <p:nvPr/>
            </p:nvSpPr>
            <p:spPr>
              <a:xfrm rot="17464865">
                <a:off x="38843310" y="16483446"/>
                <a:ext cx="914400" cy="914400"/>
              </a:xfrm>
              <a:prstGeom prst="arc">
                <a:avLst>
                  <a:gd name="adj1" fmla="val 18959664"/>
                  <a:gd name="adj2" fmla="val 0"/>
                </a:avLst>
              </a:prstGeom>
              <a:solidFill>
                <a:schemeClr val="accent1"/>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9" name="Arc 98"/>
              <p:cNvSpPr/>
              <p:nvPr/>
            </p:nvSpPr>
            <p:spPr>
              <a:xfrm rot="18931482">
                <a:off x="39525205" y="16427946"/>
                <a:ext cx="914400" cy="914400"/>
              </a:xfrm>
              <a:prstGeom prst="arc">
                <a:avLst/>
              </a:prstGeom>
              <a:solidFill>
                <a:schemeClr val="accent1"/>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sp>
        <p:nvSpPr>
          <p:cNvPr id="100" name="Up Arrow 99"/>
          <p:cNvSpPr/>
          <p:nvPr/>
        </p:nvSpPr>
        <p:spPr>
          <a:xfrm rot="18902295">
            <a:off x="35473319" y="5862637"/>
            <a:ext cx="484632" cy="978408"/>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1" name="Text Placeholder 29"/>
          <p:cNvSpPr>
            <a:spLocks noGrp="1"/>
          </p:cNvSpPr>
          <p:nvPr>
            <p:ph type="body" sz="quarter" idx="28"/>
          </p:nvPr>
        </p:nvSpPr>
        <p:spPr>
          <a:xfrm>
            <a:off x="33173800" y="6286849"/>
            <a:ext cx="5053264" cy="846363"/>
          </a:xfrm>
        </p:spPr>
        <p:txBody>
          <a:bodyPr/>
          <a:lstStyle/>
          <a:p>
            <a:r>
              <a:rPr lang="en-US" dirty="0" smtClean="0"/>
              <a:t>Cell Membrane</a:t>
            </a:r>
            <a:endParaRPr lang="en-US" dirty="0"/>
          </a:p>
        </p:txBody>
      </p:sp>
      <p:sp>
        <p:nvSpPr>
          <p:cNvPr id="105" name="Text Placeholder 29"/>
          <p:cNvSpPr>
            <a:spLocks noGrp="1"/>
          </p:cNvSpPr>
          <p:nvPr>
            <p:ph type="body" sz="quarter" idx="28"/>
          </p:nvPr>
        </p:nvSpPr>
        <p:spPr>
          <a:xfrm>
            <a:off x="38576250" y="4768154"/>
            <a:ext cx="5201383" cy="5078291"/>
          </a:xfrm>
          <a:ln w="57150"/>
        </p:spPr>
        <p:style>
          <a:lnRef idx="2">
            <a:schemeClr val="dk1"/>
          </a:lnRef>
          <a:fillRef idx="1">
            <a:schemeClr val="lt1"/>
          </a:fillRef>
          <a:effectRef idx="0">
            <a:schemeClr val="dk1"/>
          </a:effectRef>
          <a:fontRef idx="minor">
            <a:schemeClr val="dk1"/>
          </a:fontRef>
        </p:style>
        <p:txBody>
          <a:bodyPr/>
          <a:lstStyle/>
          <a:p>
            <a:r>
              <a:rPr lang="en-US" dirty="0" smtClean="0"/>
              <a:t>Cell membranes have many mechanical properties that are not completely understood by biologists. Cell membranes are the main barrier in letting objects pass through in and out. Their importance is essential in a functional cell. The sharp probe of the newly improved SANM instrumentation can perturb the cell membrane to determine rigid and elastic properties.</a:t>
            </a:r>
            <a:endParaRPr lang="en-US" dirty="0"/>
          </a:p>
        </p:txBody>
      </p:sp>
      <p:sp>
        <p:nvSpPr>
          <p:cNvPr id="107" name="Rectangle 106"/>
          <p:cNvSpPr/>
          <p:nvPr/>
        </p:nvSpPr>
        <p:spPr>
          <a:xfrm>
            <a:off x="11207397" y="26058175"/>
            <a:ext cx="914400" cy="6716108"/>
          </a:xfrm>
          <a:prstGeom prst="rect">
            <a:avLst/>
          </a:prstGeom>
          <a:solidFill>
            <a:schemeClr val="tx1"/>
          </a:solidFill>
          <a:ln>
            <a:solidFill>
              <a:schemeClr val="tx1"/>
            </a:solid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11249009" y="19515484"/>
            <a:ext cx="914400" cy="5612525"/>
          </a:xfrm>
          <a:prstGeom prst="rect">
            <a:avLst/>
          </a:prstGeom>
          <a:solidFill>
            <a:schemeClr val="tx1"/>
          </a:solidFill>
          <a:ln>
            <a:solidFill>
              <a:schemeClr val="tx1"/>
            </a:solid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p:cNvSpPr/>
          <p:nvPr/>
        </p:nvSpPr>
        <p:spPr>
          <a:xfrm>
            <a:off x="11200883" y="18601084"/>
            <a:ext cx="21181489" cy="914400"/>
          </a:xfrm>
          <a:prstGeom prst="rect">
            <a:avLst/>
          </a:prstGeom>
          <a:solidFill>
            <a:schemeClr val="tx1"/>
          </a:solidFill>
          <a:ln>
            <a:solidFill>
              <a:schemeClr val="tx1"/>
            </a:solid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31757175" y="18594255"/>
            <a:ext cx="914400" cy="7379208"/>
          </a:xfrm>
          <a:prstGeom prst="rect">
            <a:avLst/>
          </a:prstGeom>
          <a:solidFill>
            <a:schemeClr val="tx1"/>
          </a:solidFill>
          <a:ln>
            <a:solidFill>
              <a:schemeClr val="tx1"/>
            </a:solid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31757175" y="26001300"/>
            <a:ext cx="914400" cy="6772983"/>
          </a:xfrm>
          <a:prstGeom prst="rect">
            <a:avLst/>
          </a:prstGeom>
          <a:solidFill>
            <a:schemeClr val="tx1"/>
          </a:solidFill>
          <a:ln>
            <a:solidFill>
              <a:schemeClr val="tx1"/>
            </a:solid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p:cNvSpPr/>
          <p:nvPr/>
        </p:nvSpPr>
        <p:spPr>
          <a:xfrm>
            <a:off x="12121797" y="19515483"/>
            <a:ext cx="19604736" cy="13258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pic>
        <p:nvPicPr>
          <p:cNvPr id="114" name="Picture 113" descr="Approach_Retraction_Stage.jpg"/>
          <p:cNvPicPr>
            <a:picLocks noChangeAspect="1"/>
          </p:cNvPicPr>
          <p:nvPr/>
        </p:nvPicPr>
        <p:blipFill>
          <a:blip r:embed="rId6" cstate="print"/>
          <a:stretch>
            <a:fillRect/>
          </a:stretch>
        </p:blipFill>
        <p:spPr>
          <a:xfrm>
            <a:off x="17654337" y="20281656"/>
            <a:ext cx="8414506" cy="4862118"/>
          </a:xfrm>
          <a:prstGeom prst="rect">
            <a:avLst/>
          </a:prstGeom>
        </p:spPr>
      </p:pic>
      <p:pic>
        <p:nvPicPr>
          <p:cNvPr id="123" name="Picture 122" descr="Substitute_Desktop Back View.JPG"/>
          <p:cNvPicPr>
            <a:picLocks noChangeAspect="1"/>
          </p:cNvPicPr>
          <p:nvPr/>
        </p:nvPicPr>
        <p:blipFill>
          <a:blip r:embed="rId7" cstate="print"/>
          <a:srcRect l="26008" t="1147" r="26545" b="1489"/>
          <a:stretch>
            <a:fillRect/>
          </a:stretch>
        </p:blipFill>
        <p:spPr>
          <a:xfrm>
            <a:off x="25003125" y="26517217"/>
            <a:ext cx="3009900" cy="6176407"/>
          </a:xfrm>
          <a:prstGeom prst="rect">
            <a:avLst/>
          </a:prstGeom>
        </p:spPr>
      </p:pic>
      <p:pic>
        <p:nvPicPr>
          <p:cNvPr id="124" name="Picture 123" descr="Substitute_Desktop Front View.jpg"/>
          <p:cNvPicPr>
            <a:picLocks noChangeAspect="1"/>
          </p:cNvPicPr>
          <p:nvPr/>
        </p:nvPicPr>
        <p:blipFill>
          <a:blip r:embed="rId8" cstate="print"/>
          <a:srcRect l="30869" t="2433" r="30342" b="1995"/>
          <a:stretch>
            <a:fillRect/>
          </a:stretch>
        </p:blipFill>
        <p:spPr>
          <a:xfrm>
            <a:off x="21888450" y="26517218"/>
            <a:ext cx="2743200" cy="6176406"/>
          </a:xfrm>
          <a:prstGeom prst="rect">
            <a:avLst/>
          </a:prstGeom>
        </p:spPr>
      </p:pic>
      <p:pic>
        <p:nvPicPr>
          <p:cNvPr id="125" name="Picture 124" descr="FPGA 7831R'.jpg"/>
          <p:cNvPicPr>
            <a:picLocks noChangeAspect="1"/>
          </p:cNvPicPr>
          <p:nvPr/>
        </p:nvPicPr>
        <p:blipFill>
          <a:blip r:embed="rId9" cstate="print"/>
          <a:srcRect b="4523"/>
          <a:stretch>
            <a:fillRect/>
          </a:stretch>
        </p:blipFill>
        <p:spPr>
          <a:xfrm rot="16200000">
            <a:off x="27259745" y="27874716"/>
            <a:ext cx="4932978" cy="3426418"/>
          </a:xfrm>
          <a:prstGeom prst="rect">
            <a:avLst/>
          </a:prstGeom>
        </p:spPr>
      </p:pic>
      <p:sp>
        <p:nvSpPr>
          <p:cNvPr id="127" name="Rectangle 126"/>
          <p:cNvSpPr/>
          <p:nvPr/>
        </p:nvSpPr>
        <p:spPr>
          <a:xfrm>
            <a:off x="11176819" y="25143774"/>
            <a:ext cx="21460968"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Text Placeholder 46"/>
          <p:cNvSpPr>
            <a:spLocks noGrp="1"/>
          </p:cNvSpPr>
          <p:nvPr>
            <p:ph type="body" sz="quarter" idx="23"/>
          </p:nvPr>
        </p:nvSpPr>
        <p:spPr>
          <a:xfrm>
            <a:off x="12344400" y="19706186"/>
            <a:ext cx="4923422" cy="5354089"/>
          </a:xfrm>
          <a:ln w="57150"/>
        </p:spPr>
        <p:style>
          <a:lnRef idx="2">
            <a:schemeClr val="dk1"/>
          </a:lnRef>
          <a:fillRef idx="1">
            <a:schemeClr val="lt1"/>
          </a:fillRef>
          <a:effectRef idx="0">
            <a:schemeClr val="dk1"/>
          </a:effectRef>
          <a:fontRef idx="minor">
            <a:schemeClr val="dk1"/>
          </a:fontRef>
        </p:style>
        <p:txBody>
          <a:bodyPr/>
          <a:lstStyle/>
          <a:p>
            <a:r>
              <a:rPr lang="en-US" dirty="0" smtClean="0"/>
              <a:t>The frequency modulation circuit is depicted by the </a:t>
            </a:r>
            <a:r>
              <a:rPr lang="en-US" dirty="0" smtClean="0">
                <a:solidFill>
                  <a:schemeClr val="bg2">
                    <a:lumMod val="50000"/>
                  </a:schemeClr>
                </a:solidFill>
              </a:rPr>
              <a:t>blue </a:t>
            </a:r>
            <a:r>
              <a:rPr lang="en-US" dirty="0" smtClean="0">
                <a:solidFill>
                  <a:schemeClr val="tx1"/>
                </a:solidFill>
              </a:rPr>
              <a:t>and </a:t>
            </a:r>
            <a:r>
              <a:rPr lang="en-US" dirty="0" smtClean="0">
                <a:solidFill>
                  <a:srgbClr val="FF0000"/>
                </a:solidFill>
              </a:rPr>
              <a:t>red </a:t>
            </a:r>
            <a:r>
              <a:rPr lang="en-US" dirty="0" smtClean="0">
                <a:solidFill>
                  <a:schemeClr val="tx1"/>
                </a:solidFill>
              </a:rPr>
              <a:t>wires. The computer program for frequency modulation communicates and controls the frequency of the TF through the FPGA. The signals go from the computer to the FPGA and to the FPGA circuit. The blue wire depicts the signal for the driving frequency of the TF and the red wire is the output from the</a:t>
            </a:r>
            <a:endParaRPr lang="en-US" dirty="0"/>
          </a:p>
        </p:txBody>
      </p:sp>
      <p:sp>
        <p:nvSpPr>
          <p:cNvPr id="131" name="Text Placeholder 46"/>
          <p:cNvSpPr>
            <a:spLocks noGrp="1"/>
          </p:cNvSpPr>
          <p:nvPr>
            <p:ph type="body" sz="quarter" idx="23"/>
          </p:nvPr>
        </p:nvSpPr>
        <p:spPr>
          <a:xfrm>
            <a:off x="26475446" y="22870510"/>
            <a:ext cx="5156502" cy="2532666"/>
          </a:xfrm>
          <a:ln w="57150"/>
        </p:spPr>
        <p:style>
          <a:lnRef idx="2">
            <a:schemeClr val="dk1"/>
          </a:lnRef>
          <a:fillRef idx="1">
            <a:schemeClr val="lt1"/>
          </a:fillRef>
          <a:effectRef idx="0">
            <a:schemeClr val="dk1"/>
          </a:effectRef>
          <a:fontRef idx="minor">
            <a:schemeClr val="dk1"/>
          </a:fontRef>
        </p:style>
        <p:txBody>
          <a:bodyPr/>
          <a:lstStyle/>
          <a:p>
            <a:r>
              <a:rPr lang="en-US" dirty="0" smtClean="0"/>
              <a:t>TF that is read by the FPGA. The circuit between the blue wire, red wire, FPGA, and the computer program creates a loop that works constantly to run the TF at local resonance.</a:t>
            </a:r>
            <a:endParaRPr lang="en-US" dirty="0"/>
          </a:p>
        </p:txBody>
      </p:sp>
      <p:sp>
        <p:nvSpPr>
          <p:cNvPr id="132" name="Text Placeholder 11"/>
          <p:cNvSpPr>
            <a:spLocks noGrp="1"/>
          </p:cNvSpPr>
          <p:nvPr>
            <p:ph type="body" sz="quarter" idx="26"/>
          </p:nvPr>
        </p:nvSpPr>
        <p:spPr>
          <a:xfrm>
            <a:off x="86046" y="14478000"/>
            <a:ext cx="10372725" cy="8925498"/>
          </a:xfrm>
          <a:ln w="57150"/>
        </p:spPr>
        <p:style>
          <a:lnRef idx="2">
            <a:schemeClr val="dk1"/>
          </a:lnRef>
          <a:fillRef idx="1">
            <a:schemeClr val="lt1"/>
          </a:fillRef>
          <a:effectRef idx="0">
            <a:schemeClr val="dk1"/>
          </a:effectRef>
          <a:fontRef idx="minor">
            <a:schemeClr val="dk1"/>
          </a:fontRef>
        </p:style>
        <p:txBody>
          <a:bodyPr/>
          <a:lstStyle/>
          <a:p>
            <a:r>
              <a:rPr lang="en-US" dirty="0" smtClean="0"/>
              <a:t>The graphs and diagrams above depict the QTF vibrating in two different mediums: air and vacuum. The graphs depict the amplitude of the tuning fork based on the corresponding frequencies. The resonance frequency is the frequency that corresponds to the highest amplitude peak in the graph. In air, the resonant frequency is at 32,756 Hz at an amplitude of 60 nanoamps. In vacuum, the resonant frequency is at 32,764 Hz at an amplitude of 350 nanoamps. Also in SANM, the tip starts in air and penetrates the liquid. With this type of setup, the tip vibrates in two different mediums (air and liquid). In keeping this concept constant, imagine the QTF vibrating in vacuum at its resonant frequency and introducing the QTF to air. It can be seen that the peak amplitudes in air and in vacuum differ and this is due to the increased resistance of air. But, there is an additional decrease in amplitude due to the fact that the resonant frequency in vacuum is not the same as in air. This additional decrease in amplitude is due to the mechanical nature of the QTF phenomenon. Multiple factors cannot influence the decrease in amplitude because the amplitude decrease cannot be attributed solely by the different medium. The drawback of the SANM instrumentation is that it can drive the TF at one frequency. A SANM with a dynamic frequency shifter that follows resonance regardless of the medium is ideal. </a:t>
            </a:r>
            <a:endParaRPr lang="en-US" dirty="0"/>
          </a:p>
        </p:txBody>
      </p:sp>
      <p:sp>
        <p:nvSpPr>
          <p:cNvPr id="133" name="Text Placeholder 5"/>
          <p:cNvSpPr>
            <a:spLocks noGrp="1"/>
          </p:cNvSpPr>
          <p:nvPr>
            <p:ph type="body" sz="quarter" idx="20"/>
          </p:nvPr>
        </p:nvSpPr>
        <p:spPr>
          <a:xfrm>
            <a:off x="86046" y="190005"/>
            <a:ext cx="10210799" cy="861766"/>
          </a:xfrm>
          <a:solidFill>
            <a:schemeClr val="tx1">
              <a:lumMod val="50000"/>
              <a:lumOff val="50000"/>
            </a:schemeClr>
          </a:solidFill>
          <a:ln w="76200"/>
        </p:spPr>
        <p:style>
          <a:lnRef idx="2">
            <a:schemeClr val="dk1"/>
          </a:lnRef>
          <a:fillRef idx="1">
            <a:schemeClr val="lt1"/>
          </a:fillRef>
          <a:effectRef idx="0">
            <a:schemeClr val="dk1"/>
          </a:effectRef>
          <a:fontRef idx="minor">
            <a:schemeClr val="dk1"/>
          </a:fontRef>
        </p:style>
        <p:txBody>
          <a:bodyPr/>
          <a:lstStyle/>
          <a:p>
            <a:r>
              <a:rPr lang="en-US" sz="4400" u="none" dirty="0" smtClean="0">
                <a:solidFill>
                  <a:schemeClr val="bg1"/>
                </a:solidFill>
              </a:rPr>
              <a:t>PROBLEM</a:t>
            </a:r>
            <a:endParaRPr lang="en-US" sz="4400" u="none" dirty="0">
              <a:solidFill>
                <a:schemeClr val="bg1"/>
              </a:solidFill>
            </a:endParaRPr>
          </a:p>
        </p:txBody>
      </p:sp>
      <p:grpSp>
        <p:nvGrpSpPr>
          <p:cNvPr id="134" name="Group 63"/>
          <p:cNvGrpSpPr>
            <a:grpSpLocks/>
          </p:cNvGrpSpPr>
          <p:nvPr/>
        </p:nvGrpSpPr>
        <p:grpSpPr bwMode="auto">
          <a:xfrm>
            <a:off x="6586666" y="2241274"/>
            <a:ext cx="3699762" cy="6298206"/>
            <a:chOff x="1498" y="1746"/>
            <a:chExt cx="4510" cy="8042"/>
          </a:xfrm>
        </p:grpSpPr>
        <p:sp>
          <p:nvSpPr>
            <p:cNvPr id="135" name="Rectangle 64"/>
            <p:cNvSpPr>
              <a:spLocks noChangeArrowheads="1"/>
            </p:cNvSpPr>
            <p:nvPr/>
          </p:nvSpPr>
          <p:spPr bwMode="auto">
            <a:xfrm>
              <a:off x="1585" y="1746"/>
              <a:ext cx="4423" cy="8042"/>
            </a:xfrm>
            <a:prstGeom prst="rect">
              <a:avLst/>
            </a:prstGeom>
            <a:solidFill>
              <a:srgbClr val="000058"/>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36" name="Group 65"/>
            <p:cNvGrpSpPr>
              <a:grpSpLocks/>
            </p:cNvGrpSpPr>
            <p:nvPr/>
          </p:nvGrpSpPr>
          <p:grpSpPr bwMode="auto">
            <a:xfrm>
              <a:off x="1498" y="1828"/>
              <a:ext cx="3581" cy="6137"/>
              <a:chOff x="1498" y="1828"/>
              <a:chExt cx="3581" cy="6137"/>
            </a:xfrm>
          </p:grpSpPr>
          <p:sp>
            <p:nvSpPr>
              <p:cNvPr id="137" name="Rectangle 66"/>
              <p:cNvSpPr>
                <a:spLocks noChangeArrowheads="1"/>
              </p:cNvSpPr>
              <p:nvPr/>
            </p:nvSpPr>
            <p:spPr bwMode="auto">
              <a:xfrm>
                <a:off x="3839" y="4617"/>
                <a:ext cx="259" cy="1440"/>
              </a:xfrm>
              <a:prstGeom prst="rect">
                <a:avLst/>
              </a:prstGeom>
              <a:solidFill>
                <a:srgbClr val="A5A5A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Rectangle 67"/>
              <p:cNvSpPr>
                <a:spLocks noChangeArrowheads="1"/>
              </p:cNvSpPr>
              <p:nvPr/>
            </p:nvSpPr>
            <p:spPr bwMode="auto">
              <a:xfrm>
                <a:off x="4625" y="4617"/>
                <a:ext cx="259" cy="1440"/>
              </a:xfrm>
              <a:prstGeom prst="rect">
                <a:avLst/>
              </a:prstGeom>
              <a:solidFill>
                <a:srgbClr val="A5A5A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Text Box 68"/>
              <p:cNvSpPr txBox="1">
                <a:spLocks noChangeArrowheads="1"/>
              </p:cNvSpPr>
              <p:nvPr/>
            </p:nvSpPr>
            <p:spPr bwMode="auto">
              <a:xfrm>
                <a:off x="1648" y="3854"/>
                <a:ext cx="1982" cy="5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FFFF"/>
                    </a:solidFill>
                    <a:effectLst/>
                    <a:latin typeface="Trebuchet MS" pitchFamily="34" charset="0"/>
                    <a:cs typeface="Arial" pitchFamily="34" charset="0"/>
                  </a:rPr>
                  <a:t>Tuning Fork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40" name="AutoShape 69"/>
              <p:cNvCxnSpPr>
                <a:cxnSpLocks noChangeShapeType="1"/>
              </p:cNvCxnSpPr>
              <p:nvPr/>
            </p:nvCxnSpPr>
            <p:spPr bwMode="auto">
              <a:xfrm>
                <a:off x="2849" y="4354"/>
                <a:ext cx="925" cy="263"/>
              </a:xfrm>
              <a:prstGeom prst="straightConnector1">
                <a:avLst/>
              </a:prstGeom>
              <a:noFill/>
              <a:ln w="38100">
                <a:solidFill>
                  <a:srgbClr val="F2F2F2"/>
                </a:solidFill>
                <a:round/>
                <a:headEnd/>
                <a:tailEnd type="triangle" w="med" len="med"/>
              </a:ln>
              <a:effectLst/>
            </p:spPr>
          </p:cxnSp>
          <p:sp>
            <p:nvSpPr>
              <p:cNvPr id="142" name="Rectangle 71"/>
              <p:cNvSpPr>
                <a:spLocks noChangeArrowheads="1"/>
              </p:cNvSpPr>
              <p:nvPr/>
            </p:nvSpPr>
            <p:spPr bwMode="auto">
              <a:xfrm rot="5400000">
                <a:off x="4229" y="3963"/>
                <a:ext cx="263" cy="1045"/>
              </a:xfrm>
              <a:prstGeom prst="rect">
                <a:avLst/>
              </a:prstGeom>
              <a:solidFill>
                <a:srgbClr val="A5A5A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AutoShape 72"/>
              <p:cNvSpPr>
                <a:spLocks noChangeArrowheads="1"/>
              </p:cNvSpPr>
              <p:nvPr/>
            </p:nvSpPr>
            <p:spPr bwMode="auto">
              <a:xfrm>
                <a:off x="3708" y="1828"/>
                <a:ext cx="1296" cy="2610"/>
              </a:xfrm>
              <a:prstGeom prst="can">
                <a:avLst>
                  <a:gd name="adj" fmla="val 28847"/>
                </a:avLst>
              </a:prstGeom>
              <a:solidFill>
                <a:srgbClr val="FFFF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AutoShape 73"/>
              <p:cNvSpPr>
                <a:spLocks noChangeArrowheads="1"/>
              </p:cNvSpPr>
              <p:nvPr/>
            </p:nvSpPr>
            <p:spPr bwMode="auto">
              <a:xfrm>
                <a:off x="3708" y="6207"/>
                <a:ext cx="130" cy="1758"/>
              </a:xfrm>
              <a:prstGeom prst="flowChartMerge">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Rectangle 74"/>
              <p:cNvSpPr>
                <a:spLocks noChangeArrowheads="1"/>
              </p:cNvSpPr>
              <p:nvPr/>
            </p:nvSpPr>
            <p:spPr bwMode="auto">
              <a:xfrm>
                <a:off x="3704" y="5460"/>
                <a:ext cx="135" cy="75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Arc 78"/>
              <p:cNvSpPr>
                <a:spLocks/>
              </p:cNvSpPr>
              <p:nvPr/>
            </p:nvSpPr>
            <p:spPr bwMode="auto">
              <a:xfrm rot="13510121">
                <a:off x="3133" y="7382"/>
                <a:ext cx="432" cy="4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Arc 79"/>
              <p:cNvSpPr>
                <a:spLocks/>
              </p:cNvSpPr>
              <p:nvPr/>
            </p:nvSpPr>
            <p:spPr bwMode="auto">
              <a:xfrm rot="13510121">
                <a:off x="3407" y="7382"/>
                <a:ext cx="432" cy="4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Arc 80"/>
              <p:cNvSpPr>
                <a:spLocks/>
              </p:cNvSpPr>
              <p:nvPr/>
            </p:nvSpPr>
            <p:spPr bwMode="auto">
              <a:xfrm rot="13510121">
                <a:off x="3272" y="7382"/>
                <a:ext cx="432" cy="4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Arc 81"/>
              <p:cNvSpPr>
                <a:spLocks/>
              </p:cNvSpPr>
              <p:nvPr/>
            </p:nvSpPr>
            <p:spPr bwMode="auto">
              <a:xfrm rot="8089879" flipH="1">
                <a:off x="3962" y="7382"/>
                <a:ext cx="432" cy="4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Arc 82"/>
              <p:cNvSpPr>
                <a:spLocks/>
              </p:cNvSpPr>
              <p:nvPr/>
            </p:nvSpPr>
            <p:spPr bwMode="auto">
              <a:xfrm rot="8089879" flipH="1">
                <a:off x="3708" y="7382"/>
                <a:ext cx="432" cy="4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Arc 83"/>
              <p:cNvSpPr>
                <a:spLocks/>
              </p:cNvSpPr>
              <p:nvPr/>
            </p:nvSpPr>
            <p:spPr bwMode="auto">
              <a:xfrm rot="8089879" flipH="1">
                <a:off x="3839" y="7382"/>
                <a:ext cx="432" cy="4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Text Box 84"/>
              <p:cNvSpPr txBox="1">
                <a:spLocks noChangeArrowheads="1"/>
              </p:cNvSpPr>
              <p:nvPr/>
            </p:nvSpPr>
            <p:spPr bwMode="auto">
              <a:xfrm>
                <a:off x="3678" y="2610"/>
                <a:ext cx="1401" cy="14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Trebuchet MS" pitchFamily="34" charset="0"/>
                    <a:cs typeface="Arial" pitchFamily="34" charset="0"/>
                  </a:rPr>
                  <a:t>Piezo Holder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6" name="Text Box 85"/>
              <p:cNvSpPr txBox="1">
                <a:spLocks noChangeArrowheads="1"/>
              </p:cNvSpPr>
              <p:nvPr/>
            </p:nvSpPr>
            <p:spPr bwMode="auto">
              <a:xfrm>
                <a:off x="1498" y="5673"/>
                <a:ext cx="2386" cy="7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FFFF"/>
                    </a:solidFill>
                    <a:effectLst/>
                    <a:latin typeface="Trebuchet MS" pitchFamily="34" charset="0"/>
                    <a:cs typeface="Arial" pitchFamily="34" charset="0"/>
                  </a:rPr>
                  <a:t>Tip oscillating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FFFF"/>
                    </a:solidFill>
                    <a:effectLst/>
                    <a:latin typeface="Trebuchet MS" pitchFamily="34" charset="0"/>
                    <a:cs typeface="Arial" pitchFamily="34" charset="0"/>
                  </a:rPr>
                  <a:t> in </a:t>
                </a:r>
                <a:r>
                  <a:rPr lang="en-US" sz="1600" dirty="0" smtClean="0">
                    <a:solidFill>
                      <a:srgbClr val="FFFFFF"/>
                    </a:solidFill>
                    <a:latin typeface="Trebuchet MS" pitchFamily="34" charset="0"/>
                    <a:cs typeface="Arial" pitchFamily="34" charset="0"/>
                  </a:rPr>
                  <a:t>vacuum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57" name="AutoShape 86"/>
              <p:cNvCxnSpPr>
                <a:cxnSpLocks noChangeShapeType="1"/>
              </p:cNvCxnSpPr>
              <p:nvPr/>
            </p:nvCxnSpPr>
            <p:spPr bwMode="auto">
              <a:xfrm>
                <a:off x="2780" y="6607"/>
                <a:ext cx="785" cy="618"/>
              </a:xfrm>
              <a:prstGeom prst="straightConnector1">
                <a:avLst/>
              </a:prstGeom>
              <a:noFill/>
              <a:ln w="38100">
                <a:solidFill>
                  <a:srgbClr val="F2F2F2"/>
                </a:solidFill>
                <a:round/>
                <a:headEnd/>
                <a:tailEnd type="triangle" w="med" len="med"/>
              </a:ln>
              <a:effectLst/>
            </p:spPr>
          </p:cxnSp>
        </p:grpSp>
      </p:grpSp>
      <p:grpSp>
        <p:nvGrpSpPr>
          <p:cNvPr id="158" name="Group 87"/>
          <p:cNvGrpSpPr>
            <a:grpSpLocks/>
          </p:cNvGrpSpPr>
          <p:nvPr/>
        </p:nvGrpSpPr>
        <p:grpSpPr bwMode="auto">
          <a:xfrm>
            <a:off x="163027" y="1127757"/>
            <a:ext cx="3931920" cy="7498080"/>
            <a:chOff x="1609" y="0"/>
            <a:chExt cx="4702" cy="9681"/>
          </a:xfrm>
        </p:grpSpPr>
        <p:sp>
          <p:nvSpPr>
            <p:cNvPr id="159" name="Rectangle 88"/>
            <p:cNvSpPr>
              <a:spLocks noChangeArrowheads="1"/>
            </p:cNvSpPr>
            <p:nvPr/>
          </p:nvSpPr>
          <p:spPr bwMode="auto">
            <a:xfrm>
              <a:off x="1609" y="1508"/>
              <a:ext cx="4423" cy="8042"/>
            </a:xfrm>
            <a:prstGeom prst="rect">
              <a:avLst/>
            </a:prstGeom>
            <a:solidFill>
              <a:srgbClr val="000058"/>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Rectangle 89"/>
            <p:cNvSpPr>
              <a:spLocks noChangeArrowheads="1"/>
            </p:cNvSpPr>
            <p:nvPr/>
          </p:nvSpPr>
          <p:spPr bwMode="auto">
            <a:xfrm>
              <a:off x="4235" y="2117"/>
              <a:ext cx="259" cy="1440"/>
            </a:xfrm>
            <a:prstGeom prst="rect">
              <a:avLst/>
            </a:prstGeom>
            <a:solidFill>
              <a:srgbClr val="A5A5A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Rectangle 90"/>
            <p:cNvSpPr>
              <a:spLocks noChangeArrowheads="1"/>
            </p:cNvSpPr>
            <p:nvPr/>
          </p:nvSpPr>
          <p:spPr bwMode="auto">
            <a:xfrm>
              <a:off x="5017" y="2117"/>
              <a:ext cx="259" cy="1440"/>
            </a:xfrm>
            <a:prstGeom prst="rect">
              <a:avLst/>
            </a:prstGeom>
            <a:solidFill>
              <a:srgbClr val="A5A5A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Text Box 91"/>
            <p:cNvSpPr txBox="1">
              <a:spLocks noChangeArrowheads="1"/>
            </p:cNvSpPr>
            <p:nvPr/>
          </p:nvSpPr>
          <p:spPr bwMode="auto">
            <a:xfrm>
              <a:off x="1738" y="1835"/>
              <a:ext cx="1982" cy="5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FFFF"/>
                  </a:solidFill>
                  <a:effectLst/>
                  <a:latin typeface="Trebuchet MS" pitchFamily="34" charset="0"/>
                  <a:cs typeface="Arial" pitchFamily="34" charset="0"/>
                </a:rPr>
                <a:t>Tuning Fork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63" name="AutoShape 92"/>
            <p:cNvCxnSpPr>
              <a:cxnSpLocks noChangeShapeType="1"/>
            </p:cNvCxnSpPr>
            <p:nvPr/>
          </p:nvCxnSpPr>
          <p:spPr bwMode="auto">
            <a:xfrm>
              <a:off x="3647" y="2115"/>
              <a:ext cx="516" cy="132"/>
            </a:xfrm>
            <a:prstGeom prst="straightConnector1">
              <a:avLst/>
            </a:prstGeom>
            <a:noFill/>
            <a:ln w="38100">
              <a:solidFill>
                <a:srgbClr val="F2F2F2"/>
              </a:solidFill>
              <a:round/>
              <a:headEnd/>
              <a:tailEnd type="triangle" w="med" len="med"/>
            </a:ln>
            <a:effectLst/>
          </p:spPr>
        </p:cxnSp>
        <p:sp>
          <p:nvSpPr>
            <p:cNvPr id="164" name="Rectangle 93"/>
            <p:cNvSpPr>
              <a:spLocks noChangeArrowheads="1"/>
            </p:cNvSpPr>
            <p:nvPr/>
          </p:nvSpPr>
          <p:spPr bwMode="auto">
            <a:xfrm>
              <a:off x="1609" y="6787"/>
              <a:ext cx="4423" cy="1893"/>
            </a:xfrm>
            <a:prstGeom prst="rect">
              <a:avLst/>
            </a:prstGeom>
            <a:solidFill>
              <a:srgbClr val="548DD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Rectangle 94"/>
            <p:cNvSpPr>
              <a:spLocks noChangeArrowheads="1"/>
            </p:cNvSpPr>
            <p:nvPr/>
          </p:nvSpPr>
          <p:spPr bwMode="auto">
            <a:xfrm rot="5400000">
              <a:off x="4626" y="1463"/>
              <a:ext cx="263" cy="1045"/>
            </a:xfrm>
            <a:prstGeom prst="rect">
              <a:avLst/>
            </a:prstGeom>
            <a:solidFill>
              <a:srgbClr val="A5A5A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AutoShape 95"/>
            <p:cNvSpPr>
              <a:spLocks noChangeArrowheads="1"/>
            </p:cNvSpPr>
            <p:nvPr/>
          </p:nvSpPr>
          <p:spPr bwMode="auto">
            <a:xfrm>
              <a:off x="4099" y="43"/>
              <a:ext cx="1296" cy="1913"/>
            </a:xfrm>
            <a:prstGeom prst="can">
              <a:avLst>
                <a:gd name="adj" fmla="val 21143"/>
              </a:avLst>
            </a:prstGeom>
            <a:solidFill>
              <a:srgbClr val="FFFF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AutoShape 96"/>
            <p:cNvSpPr>
              <a:spLocks noChangeArrowheads="1"/>
            </p:cNvSpPr>
            <p:nvPr/>
          </p:nvSpPr>
          <p:spPr bwMode="auto">
            <a:xfrm>
              <a:off x="4108" y="3896"/>
              <a:ext cx="130" cy="1758"/>
            </a:xfrm>
            <a:prstGeom prst="flowChartMerge">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Rectangle 97"/>
            <p:cNvSpPr>
              <a:spLocks noChangeArrowheads="1"/>
            </p:cNvSpPr>
            <p:nvPr/>
          </p:nvSpPr>
          <p:spPr bwMode="auto">
            <a:xfrm>
              <a:off x="4104" y="3149"/>
              <a:ext cx="135" cy="75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Rectangle 98"/>
            <p:cNvSpPr>
              <a:spLocks noChangeArrowheads="1"/>
            </p:cNvSpPr>
            <p:nvPr/>
          </p:nvSpPr>
          <p:spPr bwMode="auto">
            <a:xfrm>
              <a:off x="1609" y="8680"/>
              <a:ext cx="4423" cy="870"/>
            </a:xfrm>
            <a:prstGeom prst="rect">
              <a:avLst/>
            </a:prstGeom>
            <a:solidFill>
              <a:srgbClr val="7F7F7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Text Box 99"/>
            <p:cNvSpPr txBox="1">
              <a:spLocks noChangeArrowheads="1"/>
            </p:cNvSpPr>
            <p:nvPr/>
          </p:nvSpPr>
          <p:spPr bwMode="auto">
            <a:xfrm>
              <a:off x="2571" y="8910"/>
              <a:ext cx="3740" cy="77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Trebuchet MS" pitchFamily="34" charset="0"/>
                  <a:cs typeface="Arial" pitchFamily="34" charset="0"/>
                </a:rPr>
                <a:t>Solid Substrate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1" name="Text Box 100"/>
            <p:cNvSpPr txBox="1">
              <a:spLocks noChangeArrowheads="1"/>
            </p:cNvSpPr>
            <p:nvPr/>
          </p:nvSpPr>
          <p:spPr bwMode="auto">
            <a:xfrm>
              <a:off x="2374" y="7514"/>
              <a:ext cx="3393" cy="77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Trebuchet MS" pitchFamily="34" charset="0"/>
                  <a:cs typeface="Arial" pitchFamily="34" charset="0"/>
                </a:rPr>
                <a:t>Mesoscopic Liquid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2" name="Arc 101"/>
            <p:cNvSpPr>
              <a:spLocks/>
            </p:cNvSpPr>
            <p:nvPr/>
          </p:nvSpPr>
          <p:spPr bwMode="auto">
            <a:xfrm rot="13510121">
              <a:off x="3815" y="4937"/>
              <a:ext cx="432" cy="4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7F7F7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Arc 102"/>
            <p:cNvSpPr>
              <a:spLocks/>
            </p:cNvSpPr>
            <p:nvPr/>
          </p:nvSpPr>
          <p:spPr bwMode="auto">
            <a:xfrm rot="13510121">
              <a:off x="3623" y="4937"/>
              <a:ext cx="432" cy="4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7F7F7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Arc 103"/>
            <p:cNvSpPr>
              <a:spLocks/>
            </p:cNvSpPr>
            <p:nvPr/>
          </p:nvSpPr>
          <p:spPr bwMode="auto">
            <a:xfrm rot="13510121">
              <a:off x="3431" y="4937"/>
              <a:ext cx="432" cy="4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7F7F7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Arc 104"/>
            <p:cNvSpPr>
              <a:spLocks/>
            </p:cNvSpPr>
            <p:nvPr/>
          </p:nvSpPr>
          <p:spPr bwMode="auto">
            <a:xfrm rot="8089879" flipH="1">
              <a:off x="4104" y="4937"/>
              <a:ext cx="432" cy="4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7F7F7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Arc 105"/>
            <p:cNvSpPr>
              <a:spLocks/>
            </p:cNvSpPr>
            <p:nvPr/>
          </p:nvSpPr>
          <p:spPr bwMode="auto">
            <a:xfrm rot="8089879" flipH="1">
              <a:off x="4294" y="4937"/>
              <a:ext cx="432" cy="4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7F7F7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Arc 106"/>
            <p:cNvSpPr>
              <a:spLocks/>
            </p:cNvSpPr>
            <p:nvPr/>
          </p:nvSpPr>
          <p:spPr bwMode="auto">
            <a:xfrm rot="8089879" flipH="1">
              <a:off x="4450" y="4937"/>
              <a:ext cx="432" cy="4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7F7F7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Rectangle 107"/>
            <p:cNvSpPr>
              <a:spLocks noChangeArrowheads="1"/>
            </p:cNvSpPr>
            <p:nvPr/>
          </p:nvSpPr>
          <p:spPr bwMode="auto">
            <a:xfrm>
              <a:off x="4055" y="0"/>
              <a:ext cx="1491" cy="1508"/>
            </a:xfrm>
            <a:prstGeom prst="rect">
              <a:avLst/>
            </a:prstGeom>
            <a:solidFill>
              <a:schemeClr val="bg1">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Text Box 108"/>
            <p:cNvSpPr txBox="1">
              <a:spLocks noChangeArrowheads="1"/>
            </p:cNvSpPr>
            <p:nvPr/>
          </p:nvSpPr>
          <p:spPr bwMode="auto">
            <a:xfrm>
              <a:off x="4142" y="1440"/>
              <a:ext cx="1567" cy="3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Trebuchet MS" pitchFamily="34" charset="0"/>
                  <a:cs typeface="Arial" pitchFamily="34" charset="0"/>
                </a:rPr>
                <a:t>Piezo Holder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0" name="Text Box 109"/>
            <p:cNvSpPr txBox="1">
              <a:spLocks noChangeArrowheads="1"/>
            </p:cNvSpPr>
            <p:nvPr/>
          </p:nvSpPr>
          <p:spPr bwMode="auto">
            <a:xfrm>
              <a:off x="1738" y="3669"/>
              <a:ext cx="3744" cy="9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FFFF"/>
                  </a:solidFill>
                  <a:effectLst/>
                  <a:latin typeface="Trebuchet MS" pitchFamily="34" charset="0"/>
                  <a:cs typeface="Arial" pitchFamily="34" charset="0"/>
                </a:rPr>
                <a:t>Tip oscillating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FFFF"/>
                  </a:solidFill>
                  <a:effectLst/>
                  <a:latin typeface="Trebuchet MS" pitchFamily="34" charset="0"/>
                  <a:cs typeface="Arial" pitchFamily="34" charset="0"/>
                </a:rPr>
                <a:t> in air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81" name="AutoShape 110"/>
            <p:cNvCxnSpPr>
              <a:cxnSpLocks noChangeShapeType="1"/>
            </p:cNvCxnSpPr>
            <p:nvPr/>
          </p:nvCxnSpPr>
          <p:spPr bwMode="auto">
            <a:xfrm>
              <a:off x="3078" y="4193"/>
              <a:ext cx="785" cy="618"/>
            </a:xfrm>
            <a:prstGeom prst="straightConnector1">
              <a:avLst/>
            </a:prstGeom>
            <a:noFill/>
            <a:ln w="38100">
              <a:solidFill>
                <a:srgbClr val="F2F2F2"/>
              </a:solidFill>
              <a:round/>
              <a:headEnd/>
              <a:tailEnd type="triangle" w="med" len="med"/>
            </a:ln>
            <a:effectLst/>
          </p:spPr>
        </p:cxnSp>
      </p:grpSp>
      <p:sp>
        <p:nvSpPr>
          <p:cNvPr id="182" name="Text Placeholder 15"/>
          <p:cNvSpPr>
            <a:spLocks noGrp="1"/>
          </p:cNvSpPr>
          <p:nvPr>
            <p:ph type="body" sz="quarter" idx="30"/>
          </p:nvPr>
        </p:nvSpPr>
        <p:spPr>
          <a:xfrm>
            <a:off x="185132" y="1161061"/>
            <a:ext cx="3909815" cy="954085"/>
          </a:xfrm>
        </p:spPr>
        <p:txBody>
          <a:bodyPr/>
          <a:lstStyle/>
          <a:p>
            <a:r>
              <a:rPr lang="en-US" sz="3200" dirty="0" smtClean="0"/>
              <a:t>TF Behavior in Air</a:t>
            </a:r>
            <a:endParaRPr lang="en-US" sz="3200" dirty="0"/>
          </a:p>
        </p:txBody>
      </p:sp>
      <p:sp>
        <p:nvSpPr>
          <p:cNvPr id="183" name="Text Placeholder 15"/>
          <p:cNvSpPr>
            <a:spLocks noGrp="1"/>
          </p:cNvSpPr>
          <p:nvPr>
            <p:ph type="body" sz="quarter" idx="30"/>
          </p:nvPr>
        </p:nvSpPr>
        <p:spPr>
          <a:xfrm>
            <a:off x="6436411" y="939172"/>
            <a:ext cx="4261511" cy="1446528"/>
          </a:xfrm>
        </p:spPr>
        <p:txBody>
          <a:bodyPr/>
          <a:lstStyle/>
          <a:p>
            <a:pPr algn="ctr"/>
            <a:r>
              <a:rPr lang="en-US" sz="3200" dirty="0" smtClean="0"/>
              <a:t>TF Behavior in Vacuum</a:t>
            </a:r>
            <a:endParaRPr lang="en-US" sz="3200" dirty="0"/>
          </a:p>
        </p:txBody>
      </p:sp>
      <p:sp>
        <p:nvSpPr>
          <p:cNvPr id="184" name="Text Placeholder 15"/>
          <p:cNvSpPr>
            <a:spLocks noGrp="1"/>
          </p:cNvSpPr>
          <p:nvPr>
            <p:ph type="body" sz="quarter" idx="30"/>
          </p:nvPr>
        </p:nvSpPr>
        <p:spPr>
          <a:xfrm>
            <a:off x="4311104" y="5067922"/>
            <a:ext cx="2341464" cy="1077196"/>
          </a:xfrm>
        </p:spPr>
        <p:txBody>
          <a:bodyPr/>
          <a:lstStyle/>
          <a:p>
            <a:r>
              <a:rPr lang="en-US" sz="4000" dirty="0" smtClean="0"/>
              <a:t>Versus</a:t>
            </a:r>
            <a:endParaRPr lang="en-US" sz="4000" dirty="0"/>
          </a:p>
        </p:txBody>
      </p:sp>
      <p:sp>
        <p:nvSpPr>
          <p:cNvPr id="185" name="Text Placeholder 14"/>
          <p:cNvSpPr>
            <a:spLocks noGrp="1"/>
          </p:cNvSpPr>
          <p:nvPr>
            <p:ph type="body" sz="quarter" idx="29"/>
          </p:nvPr>
        </p:nvSpPr>
        <p:spPr>
          <a:xfrm>
            <a:off x="177465" y="23597492"/>
            <a:ext cx="10201275" cy="861766"/>
          </a:xfrm>
          <a:solidFill>
            <a:schemeClr val="tx1">
              <a:lumMod val="50000"/>
              <a:lumOff val="50000"/>
            </a:schemeClr>
          </a:solidFill>
          <a:ln w="76200"/>
        </p:spPr>
        <p:style>
          <a:lnRef idx="2">
            <a:schemeClr val="dk1"/>
          </a:lnRef>
          <a:fillRef idx="1">
            <a:schemeClr val="lt1"/>
          </a:fillRef>
          <a:effectRef idx="0">
            <a:schemeClr val="dk1"/>
          </a:effectRef>
          <a:fontRef idx="minor">
            <a:schemeClr val="dk1"/>
          </a:fontRef>
        </p:style>
        <p:txBody>
          <a:bodyPr/>
          <a:lstStyle/>
          <a:p>
            <a:r>
              <a:rPr lang="en-US" sz="4400" u="none" dirty="0" smtClean="0">
                <a:solidFill>
                  <a:schemeClr val="bg1"/>
                </a:solidFill>
              </a:rPr>
              <a:t>OBJECTIVE</a:t>
            </a:r>
            <a:endParaRPr lang="en-US" sz="4400" u="none" dirty="0">
              <a:solidFill>
                <a:schemeClr val="bg1"/>
              </a:solidFill>
            </a:endParaRPr>
          </a:p>
        </p:txBody>
      </p:sp>
      <p:sp>
        <p:nvSpPr>
          <p:cNvPr id="186" name="Text Placeholder 15"/>
          <p:cNvSpPr>
            <a:spLocks noGrp="1"/>
          </p:cNvSpPr>
          <p:nvPr>
            <p:ph type="body" sz="quarter" idx="30"/>
          </p:nvPr>
        </p:nvSpPr>
        <p:spPr>
          <a:xfrm>
            <a:off x="179611" y="24784384"/>
            <a:ext cx="10201275" cy="5078291"/>
          </a:xfrm>
          <a:ln w="57150"/>
        </p:spPr>
        <p:style>
          <a:lnRef idx="2">
            <a:schemeClr val="dk1"/>
          </a:lnRef>
          <a:fillRef idx="1">
            <a:schemeClr val="lt1"/>
          </a:fillRef>
          <a:effectRef idx="0">
            <a:schemeClr val="dk1"/>
          </a:effectRef>
          <a:fontRef idx="minor">
            <a:schemeClr val="dk1"/>
          </a:fontRef>
        </p:style>
        <p:txBody>
          <a:bodyPr/>
          <a:lstStyle/>
          <a:p>
            <a:r>
              <a:rPr lang="en-US" dirty="0" smtClean="0"/>
              <a:t>The central aim of the project is to use a method called Frequency Modulation to increase the metrology of the Shear Force Acoustic Near-Field Microscopy (SANM). Frequency modulation will solve the problem posed by the current situation of SANM. If two or more factors affect the variable measured, then it cannot be scientifically accurate to use those results. The goal of SANM is to use the decrease in amplitude to decode the properties of the liquid. The decrease in amplitude is only supposed to be caused by the viscosity of the liquid. If the different mediums of air and liquid and mechanical nature of the probe also effect the amplitude then it cannot be scientifically accurate to label the decreases in amplitude due to the viscosity of the liquid. </a:t>
            </a:r>
            <a:endParaRPr lang="en-US" dirty="0"/>
          </a:p>
        </p:txBody>
      </p:sp>
      <p:sp>
        <p:nvSpPr>
          <p:cNvPr id="195" name="Text Placeholder 43"/>
          <p:cNvSpPr>
            <a:spLocks noGrp="1"/>
          </p:cNvSpPr>
          <p:nvPr>
            <p:ph type="body" sz="quarter" idx="23"/>
          </p:nvPr>
        </p:nvSpPr>
        <p:spPr>
          <a:xfrm>
            <a:off x="44103742" y="25389902"/>
            <a:ext cx="10076711" cy="846363"/>
          </a:xfrm>
        </p:spPr>
        <p:txBody>
          <a:bodyPr/>
          <a:lstStyle/>
          <a:p>
            <a:endParaRPr lang="en-US" dirty="0"/>
          </a:p>
        </p:txBody>
      </p:sp>
      <p:sp>
        <p:nvSpPr>
          <p:cNvPr id="197" name="Text Box 85"/>
          <p:cNvSpPr txBox="1">
            <a:spLocks noChangeArrowheads="1"/>
          </p:cNvSpPr>
          <p:nvPr/>
        </p:nvSpPr>
        <p:spPr bwMode="auto">
          <a:xfrm>
            <a:off x="7717739" y="7530834"/>
            <a:ext cx="1957346" cy="83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FFFF"/>
                </a:solidFill>
                <a:effectLst/>
                <a:latin typeface="Trebuchet MS" pitchFamily="34" charset="0"/>
                <a:cs typeface="Arial" pitchFamily="34" charset="0"/>
              </a:rPr>
              <a:t>The empty space surrounding the TF is vacuum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086" name="Object 14"/>
          <p:cNvGraphicFramePr>
            <a:graphicFrameLocks noChangeAspect="1"/>
          </p:cNvGraphicFramePr>
          <p:nvPr/>
        </p:nvGraphicFramePr>
        <p:xfrm>
          <a:off x="11069243" y="3230741"/>
          <a:ext cx="5263833" cy="4286184"/>
        </p:xfrm>
        <a:graphic>
          <a:graphicData uri="http://schemas.openxmlformats.org/presentationml/2006/ole">
            <p:oleObj spid="_x0000_s3086" name="SPW 12.0 Graph" r:id="rId10" imgW="5940488" imgH="4837045" progId="SigmaPlotGraphicObject.11">
              <p:embed/>
            </p:oleObj>
          </a:graphicData>
        </a:graphic>
      </p:graphicFrame>
      <p:graphicFrame>
        <p:nvGraphicFramePr>
          <p:cNvPr id="3087" name="Object 15"/>
          <p:cNvGraphicFramePr>
            <a:graphicFrameLocks noChangeAspect="1"/>
          </p:cNvGraphicFramePr>
          <p:nvPr/>
        </p:nvGraphicFramePr>
        <p:xfrm>
          <a:off x="11069244" y="7939573"/>
          <a:ext cx="5169240" cy="4203634"/>
        </p:xfrm>
        <a:graphic>
          <a:graphicData uri="http://schemas.openxmlformats.org/presentationml/2006/ole">
            <p:oleObj spid="_x0000_s3087" name="SPW 12.0 Graph" r:id="rId11" imgW="5696881" imgH="4830916" progId="SigmaPlotGraphicObject.11">
              <p:embed/>
            </p:oleObj>
          </a:graphicData>
        </a:graphic>
      </p:graphicFrame>
      <p:graphicFrame>
        <p:nvGraphicFramePr>
          <p:cNvPr id="3088" name="Object 16"/>
          <p:cNvGraphicFramePr>
            <a:graphicFrameLocks noChangeAspect="1"/>
          </p:cNvGraphicFramePr>
          <p:nvPr/>
        </p:nvGraphicFramePr>
        <p:xfrm>
          <a:off x="21314978" y="3157010"/>
          <a:ext cx="4957950" cy="4235554"/>
        </p:xfrm>
        <a:graphic>
          <a:graphicData uri="http://schemas.openxmlformats.org/presentationml/2006/ole">
            <p:oleObj spid="_x0000_s3088" name="SPW 12.0 Graph" r:id="rId12" imgW="5654061" imgH="4830916" progId="SigmaPlotGraphicObject.11">
              <p:embed/>
            </p:oleObj>
          </a:graphicData>
        </a:graphic>
      </p:graphicFrame>
      <p:graphicFrame>
        <p:nvGraphicFramePr>
          <p:cNvPr id="3089" name="Object 17"/>
          <p:cNvGraphicFramePr>
            <a:graphicFrameLocks noChangeAspect="1"/>
          </p:cNvGraphicFramePr>
          <p:nvPr/>
        </p:nvGraphicFramePr>
        <p:xfrm>
          <a:off x="21192155" y="7977352"/>
          <a:ext cx="5029042" cy="4263967"/>
        </p:xfrm>
        <a:graphic>
          <a:graphicData uri="http://schemas.openxmlformats.org/presentationml/2006/ole">
            <p:oleObj spid="_x0000_s3089" name="SPW 12.0 Graph" r:id="rId13" imgW="5696881" imgH="4830916" progId="SigmaPlotGraphicObject.11">
              <p:embed/>
            </p:oleObj>
          </a:graphicData>
        </a:graphic>
      </p:graphicFrame>
      <p:graphicFrame>
        <p:nvGraphicFramePr>
          <p:cNvPr id="3090" name="Object 18"/>
          <p:cNvGraphicFramePr>
            <a:graphicFrameLocks noChangeAspect="1"/>
          </p:cNvGraphicFramePr>
          <p:nvPr/>
        </p:nvGraphicFramePr>
        <p:xfrm>
          <a:off x="27889199" y="1263566"/>
          <a:ext cx="4251687" cy="3631848"/>
        </p:xfrm>
        <a:graphic>
          <a:graphicData uri="http://schemas.openxmlformats.org/presentationml/2006/ole">
            <p:oleObj spid="_x0000_s3090" name="SPW 12.0 Graph" r:id="rId14" imgW="5650823" imgH="4828032" progId="SigmaPlotGraphicObject.11">
              <p:embed/>
            </p:oleObj>
          </a:graphicData>
        </a:graphic>
      </p:graphicFrame>
      <p:graphicFrame>
        <p:nvGraphicFramePr>
          <p:cNvPr id="3091" name="Object 19"/>
          <p:cNvGraphicFramePr>
            <a:graphicFrameLocks noChangeAspect="1"/>
          </p:cNvGraphicFramePr>
          <p:nvPr/>
        </p:nvGraphicFramePr>
        <p:xfrm>
          <a:off x="27904965" y="8715603"/>
          <a:ext cx="4230393" cy="3541147"/>
        </p:xfrm>
        <a:graphic>
          <a:graphicData uri="http://schemas.openxmlformats.org/presentationml/2006/ole">
            <p:oleObj spid="_x0000_s3091" name="SPW 12.0 Graph" r:id="rId15" imgW="5992304" imgH="4828032" progId="SigmaPlotGraphicObject.11">
              <p:embed/>
            </p:oleObj>
          </a:graphicData>
        </a:graphic>
      </p:graphicFrame>
      <p:graphicFrame>
        <p:nvGraphicFramePr>
          <p:cNvPr id="3092" name="Object 20"/>
          <p:cNvGraphicFramePr>
            <a:graphicFrameLocks noChangeAspect="1"/>
          </p:cNvGraphicFramePr>
          <p:nvPr/>
        </p:nvGraphicFramePr>
        <p:xfrm>
          <a:off x="163027" y="8904743"/>
          <a:ext cx="4846320" cy="4978894"/>
        </p:xfrm>
        <a:graphic>
          <a:graphicData uri="http://schemas.openxmlformats.org/presentationml/2006/ole">
            <p:oleObj spid="_x0000_s3092" name="SPW 12.0 Graph" r:id="rId16" imgW="5696881" imgH="4830916" progId="SigmaPlotGraphicObject.11">
              <p:embed/>
            </p:oleObj>
          </a:graphicData>
        </a:graphic>
      </p:graphicFrame>
      <p:graphicFrame>
        <p:nvGraphicFramePr>
          <p:cNvPr id="3093" name="Object 21"/>
          <p:cNvGraphicFramePr>
            <a:graphicFrameLocks noChangeAspect="1"/>
          </p:cNvGraphicFramePr>
          <p:nvPr/>
        </p:nvGraphicFramePr>
        <p:xfrm>
          <a:off x="5586772" y="8957620"/>
          <a:ext cx="4846320" cy="4926017"/>
        </p:xfrm>
        <a:graphic>
          <a:graphicData uri="http://schemas.openxmlformats.org/presentationml/2006/ole">
            <p:oleObj spid="_x0000_s3093" name="SPW 12.0 Graph" r:id="rId17" imgW="5696881" imgH="4830916" progId="SigmaPlotGraphicObject.11">
              <p:embed/>
            </p:oleObj>
          </a:graphicData>
        </a:graphic>
      </p:graphicFrame>
      <p:sp>
        <p:nvSpPr>
          <p:cNvPr id="200" name="Text Placeholder 193"/>
          <p:cNvSpPr>
            <a:spLocks noGrp="1"/>
          </p:cNvSpPr>
          <p:nvPr>
            <p:ph type="body" sz="quarter" idx="23"/>
          </p:nvPr>
        </p:nvSpPr>
        <p:spPr>
          <a:xfrm>
            <a:off x="139133" y="30152341"/>
            <a:ext cx="10205017" cy="2651760"/>
          </a:xfrm>
          <a:ln w="57150">
            <a:solidFill>
              <a:schemeClr val="tx1"/>
            </a:solidFill>
          </a:ln>
        </p:spPr>
        <p:style>
          <a:lnRef idx="2">
            <a:schemeClr val="dk1"/>
          </a:lnRef>
          <a:fillRef idx="1">
            <a:schemeClr val="lt1"/>
          </a:fillRef>
          <a:effectRef idx="0">
            <a:schemeClr val="dk1"/>
          </a:effectRef>
          <a:fontRef idx="minor">
            <a:schemeClr val="dk1"/>
          </a:fontRef>
        </p:style>
        <p:txBody>
          <a:bodyPr/>
          <a:lstStyle/>
          <a:p>
            <a:r>
              <a:rPr lang="en-US" dirty="0" smtClean="0"/>
              <a:t>The increased instrumentation of SANM with frequency modulation has many implications in future research. Frequency modulation automatically ensures the accuracy and reliability of the results obtained by SANM. Consequently, in future research, any use of the SANM instrumentation will have data that is scientifically sound and proper. </a:t>
            </a:r>
            <a:endParaRPr lang="en-US" dirty="0"/>
          </a:p>
        </p:txBody>
      </p:sp>
      <p:cxnSp>
        <p:nvCxnSpPr>
          <p:cNvPr id="202" name="Straight Connector 201"/>
          <p:cNvCxnSpPr/>
          <p:nvPr/>
        </p:nvCxnSpPr>
        <p:spPr>
          <a:xfrm>
            <a:off x="2194560" y="10062533"/>
            <a:ext cx="0" cy="2852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8067447" y="10075944"/>
            <a:ext cx="0" cy="2852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2646883" y="10061314"/>
            <a:ext cx="0" cy="2852928"/>
          </a:xfrm>
          <a:prstGeom prst="line">
            <a:avLst/>
          </a:prstGeom>
        </p:spPr>
        <p:style>
          <a:lnRef idx="1">
            <a:schemeClr val="accent1"/>
          </a:lnRef>
          <a:fillRef idx="0">
            <a:schemeClr val="accent1"/>
          </a:fillRef>
          <a:effectRef idx="0">
            <a:schemeClr val="accent1"/>
          </a:effectRef>
          <a:fontRef idx="minor">
            <a:schemeClr val="tx1"/>
          </a:fontRef>
        </p:style>
      </p:cxnSp>
      <p:sp>
        <p:nvSpPr>
          <p:cNvPr id="207" name="Text Placeholder 46"/>
          <p:cNvSpPr>
            <a:spLocks noGrp="1"/>
          </p:cNvSpPr>
          <p:nvPr>
            <p:ph type="body" sz="quarter" idx="23"/>
          </p:nvPr>
        </p:nvSpPr>
        <p:spPr>
          <a:xfrm>
            <a:off x="741353" y="10124432"/>
            <a:ext cx="1592271" cy="553094"/>
          </a:xfrm>
        </p:spPr>
        <p:txBody>
          <a:bodyPr/>
          <a:lstStyle/>
          <a:p>
            <a:r>
              <a:rPr lang="en-US" sz="1100" dirty="0" smtClean="0"/>
              <a:t>Resonance in Air</a:t>
            </a:r>
            <a:endParaRPr lang="en-US" sz="1100" dirty="0"/>
          </a:p>
        </p:txBody>
      </p:sp>
      <p:sp>
        <p:nvSpPr>
          <p:cNvPr id="208" name="Text Placeholder 46"/>
          <p:cNvSpPr>
            <a:spLocks noGrp="1"/>
          </p:cNvSpPr>
          <p:nvPr>
            <p:ph type="body" sz="quarter" idx="23"/>
          </p:nvPr>
        </p:nvSpPr>
        <p:spPr>
          <a:xfrm>
            <a:off x="6180128" y="10200631"/>
            <a:ext cx="2039947" cy="619769"/>
          </a:xfrm>
        </p:spPr>
        <p:txBody>
          <a:bodyPr/>
          <a:lstStyle/>
          <a:p>
            <a:r>
              <a:rPr lang="en-US" sz="1100" dirty="0" smtClean="0"/>
              <a:t>Resonance in Vacuum</a:t>
            </a:r>
            <a:endParaRPr lang="en-US" sz="1100" dirty="0"/>
          </a:p>
        </p:txBody>
      </p:sp>
      <p:sp>
        <p:nvSpPr>
          <p:cNvPr id="211" name="Text Placeholder 46"/>
          <p:cNvSpPr>
            <a:spLocks noGrp="1"/>
          </p:cNvSpPr>
          <p:nvPr>
            <p:ph type="body" sz="quarter" idx="23"/>
          </p:nvPr>
        </p:nvSpPr>
        <p:spPr>
          <a:xfrm>
            <a:off x="2246303" y="10114906"/>
            <a:ext cx="2611447" cy="834052"/>
          </a:xfrm>
        </p:spPr>
        <p:txBody>
          <a:bodyPr/>
          <a:lstStyle/>
          <a:p>
            <a:pPr algn="ctr"/>
            <a:r>
              <a:rPr lang="en-US" sz="1100" dirty="0" smtClean="0"/>
              <a:t>Resonance Frequency in </a:t>
            </a:r>
          </a:p>
          <a:p>
            <a:pPr algn="ctr"/>
            <a:r>
              <a:rPr lang="en-US" sz="1100" dirty="0" smtClean="0"/>
              <a:t>Vacuum</a:t>
            </a:r>
            <a:endParaRPr lang="en-US" sz="1100" dirty="0"/>
          </a:p>
        </p:txBody>
      </p:sp>
      <p:cxnSp>
        <p:nvCxnSpPr>
          <p:cNvPr id="213" name="Straight Arrow Connector 212"/>
          <p:cNvCxnSpPr>
            <a:stCxn id="207" idx="2"/>
          </p:cNvCxnSpPr>
          <p:nvPr/>
        </p:nvCxnSpPr>
        <p:spPr>
          <a:xfrm>
            <a:off x="1537489" y="10677526"/>
            <a:ext cx="596111" cy="6476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a:stCxn id="211" idx="2"/>
          </p:cNvCxnSpPr>
          <p:nvPr/>
        </p:nvCxnSpPr>
        <p:spPr>
          <a:xfrm flipH="1">
            <a:off x="2705100" y="10948958"/>
            <a:ext cx="846927" cy="5286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a:stCxn id="208" idx="2"/>
          </p:cNvCxnSpPr>
          <p:nvPr/>
        </p:nvCxnSpPr>
        <p:spPr>
          <a:xfrm>
            <a:off x="7200102" y="10820400"/>
            <a:ext cx="848523" cy="552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18" name="Picture 217" descr="IMG_2464.JPG"/>
          <p:cNvPicPr>
            <a:picLocks noChangeAspect="1"/>
          </p:cNvPicPr>
          <p:nvPr/>
        </p:nvPicPr>
        <p:blipFill>
          <a:blip r:embed="rId18" cstate="print"/>
          <a:srcRect l="2851" t="4112" r="4057" b="4276"/>
          <a:stretch>
            <a:fillRect/>
          </a:stretch>
        </p:blipFill>
        <p:spPr>
          <a:xfrm>
            <a:off x="26757399" y="18790838"/>
            <a:ext cx="6062867" cy="3977640"/>
          </a:xfrm>
          <a:prstGeom prst="rect">
            <a:avLst/>
          </a:prstGeom>
        </p:spPr>
      </p:pic>
      <p:pic>
        <p:nvPicPr>
          <p:cNvPr id="219" name="Picture 218" descr="IMG_2475.JPG"/>
          <p:cNvPicPr>
            <a:picLocks noChangeAspect="1"/>
          </p:cNvPicPr>
          <p:nvPr/>
        </p:nvPicPr>
        <p:blipFill>
          <a:blip r:embed="rId19" cstate="print"/>
          <a:srcRect l="4622" t="20508" r="4557" b="36035"/>
          <a:stretch>
            <a:fillRect/>
          </a:stretch>
        </p:blipFill>
        <p:spPr>
          <a:xfrm>
            <a:off x="11544302" y="16173450"/>
            <a:ext cx="7481539" cy="2386584"/>
          </a:xfrm>
          <a:prstGeom prst="rect">
            <a:avLst/>
          </a:prstGeom>
        </p:spPr>
      </p:pic>
      <p:pic>
        <p:nvPicPr>
          <p:cNvPr id="220" name="Picture 219" descr="IMG_2476.JPG"/>
          <p:cNvPicPr>
            <a:picLocks noChangeAspect="1"/>
          </p:cNvPicPr>
          <p:nvPr/>
        </p:nvPicPr>
        <p:blipFill>
          <a:blip r:embed="rId20" cstate="print"/>
          <a:srcRect l="18103" t="31250" r="19181" b="10884"/>
          <a:stretch>
            <a:fillRect/>
          </a:stretch>
        </p:blipFill>
        <p:spPr>
          <a:xfrm>
            <a:off x="20274456" y="15891642"/>
            <a:ext cx="4361688" cy="2682963"/>
          </a:xfrm>
          <a:prstGeom prst="rect">
            <a:avLst/>
          </a:prstGeom>
        </p:spPr>
      </p:pic>
      <p:grpSp>
        <p:nvGrpSpPr>
          <p:cNvPr id="226" name="Group 225"/>
          <p:cNvGrpSpPr/>
          <p:nvPr/>
        </p:nvGrpSpPr>
        <p:grpSpPr>
          <a:xfrm>
            <a:off x="25422225" y="13272837"/>
            <a:ext cx="7491163" cy="4405563"/>
            <a:chOff x="25384125" y="13634787"/>
            <a:chExt cx="7491163" cy="4405563"/>
          </a:xfrm>
        </p:grpSpPr>
        <p:pic>
          <p:nvPicPr>
            <p:cNvPr id="221" name="Picture 220" descr="IMG_2479.JPG"/>
            <p:cNvPicPr>
              <a:picLocks noChangeAspect="1"/>
            </p:cNvPicPr>
            <p:nvPr/>
          </p:nvPicPr>
          <p:blipFill>
            <a:blip r:embed="rId21" cstate="print"/>
            <a:srcRect l="10991" t="14871" r="11135" b="1293"/>
            <a:stretch>
              <a:fillRect/>
            </a:stretch>
          </p:blipFill>
          <p:spPr>
            <a:xfrm rot="120000">
              <a:off x="25472118" y="13800444"/>
              <a:ext cx="6936462" cy="4023360"/>
            </a:xfrm>
            <a:prstGeom prst="rect">
              <a:avLst/>
            </a:prstGeom>
            <a:scene3d>
              <a:camera prst="orthographicFront">
                <a:rot lat="0" lon="0" rev="0"/>
              </a:camera>
              <a:lightRig rig="threePt" dir="t"/>
            </a:scene3d>
          </p:spPr>
        </p:pic>
        <p:sp>
          <p:nvSpPr>
            <p:cNvPr id="223" name="Rectangle 222"/>
            <p:cNvSpPr/>
            <p:nvPr/>
          </p:nvSpPr>
          <p:spPr>
            <a:xfrm>
              <a:off x="25384125" y="17535525"/>
              <a:ext cx="7391400" cy="50482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Rectangle 223"/>
            <p:cNvSpPr/>
            <p:nvPr/>
          </p:nvSpPr>
          <p:spPr>
            <a:xfrm>
              <a:off x="25502938" y="13634787"/>
              <a:ext cx="7372350" cy="27622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Rectangle 224"/>
            <p:cNvSpPr/>
            <p:nvPr/>
          </p:nvSpPr>
          <p:spPr>
            <a:xfrm>
              <a:off x="32156400" y="13830300"/>
              <a:ext cx="533400" cy="3733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27" name="Picture 226" descr="IMG_2474.JPG"/>
          <p:cNvPicPr>
            <a:picLocks noChangeAspect="1"/>
          </p:cNvPicPr>
          <p:nvPr/>
        </p:nvPicPr>
        <p:blipFill>
          <a:blip r:embed="rId22" cstate="print"/>
          <a:srcRect l="3881" t="32705" b="36987"/>
          <a:stretch>
            <a:fillRect/>
          </a:stretch>
        </p:blipFill>
        <p:spPr>
          <a:xfrm>
            <a:off x="25412701" y="17240250"/>
            <a:ext cx="6896099" cy="1280160"/>
          </a:xfrm>
          <a:prstGeom prst="rect">
            <a:avLst/>
          </a:prstGeom>
        </p:spPr>
      </p:pic>
      <p:sp>
        <p:nvSpPr>
          <p:cNvPr id="231" name="Text Placeholder 43"/>
          <p:cNvSpPr>
            <a:spLocks noGrp="1"/>
          </p:cNvSpPr>
          <p:nvPr>
            <p:ph type="body" sz="quarter" idx="23"/>
          </p:nvPr>
        </p:nvSpPr>
        <p:spPr>
          <a:xfrm>
            <a:off x="12419013" y="26139776"/>
            <a:ext cx="9204325" cy="6750050"/>
          </a:xfrm>
          <a:ln w="57150"/>
        </p:spPr>
        <p:style>
          <a:lnRef idx="2">
            <a:schemeClr val="dk1"/>
          </a:lnRef>
          <a:fillRef idx="1">
            <a:schemeClr val="lt1"/>
          </a:fillRef>
          <a:effectRef idx="0">
            <a:schemeClr val="dk1"/>
          </a:effectRef>
          <a:fontRef idx="minor">
            <a:schemeClr val="dk1"/>
          </a:fontRef>
        </p:style>
        <p:txBody>
          <a:bodyPr/>
          <a:lstStyle/>
          <a:p>
            <a:r>
              <a:rPr lang="en-US" dirty="0" smtClean="0"/>
              <a:t>The white wires depicted in the simulation are specifically for the SANM instrumentation. For SANM, the signal starts at the program depicted on the monitor. When the program starts, the signal from the LabVIEW program (on computer screen) is sent through  the desktop and transferred to the FPGA  card. The FPGA card is simply a programmable and customizable circuit designed for on the field experiments.  The FPGA card sends its signals up to the breakout box.  The visible circuit of the FPGA card in the breakout box contains all the signals to read and write data. The picture below has 8 pins that correspond to certain FPGA pins on the FPGA circuit. The coarse and fine cables from the breakout box travel to the filter. From the filter, the output cable is hooked up to the MCL’s input cable. From here, the MCL outputs a cable directly to the approach/retraction stage. This whole circuit is designed to operate the speed at which the TF and the tip approach and penetrate the fluid. </a:t>
            </a:r>
            <a:endParaRPr lang="en-US" dirty="0"/>
          </a:p>
        </p:txBody>
      </p:sp>
      <p:sp>
        <p:nvSpPr>
          <p:cNvPr id="233" name="Text Placeholder 43"/>
          <p:cNvSpPr>
            <a:spLocks noGrp="1"/>
          </p:cNvSpPr>
          <p:nvPr>
            <p:ph type="body" sz="quarter" idx="23"/>
          </p:nvPr>
        </p:nvSpPr>
        <p:spPr>
          <a:xfrm>
            <a:off x="25357876" y="31859035"/>
            <a:ext cx="1694983" cy="646309"/>
          </a:xfrm>
          <a:ln w="12700"/>
        </p:spPr>
        <p:style>
          <a:lnRef idx="2">
            <a:schemeClr val="dk1"/>
          </a:lnRef>
          <a:fillRef idx="1">
            <a:schemeClr val="lt1"/>
          </a:fillRef>
          <a:effectRef idx="0">
            <a:schemeClr val="dk1"/>
          </a:effectRef>
          <a:fontRef idx="minor">
            <a:schemeClr val="dk1"/>
          </a:fontRef>
        </p:style>
        <p:txBody>
          <a:bodyPr/>
          <a:lstStyle/>
          <a:p>
            <a:pPr algn="ctr"/>
            <a:r>
              <a:rPr lang="en-US" sz="1200" dirty="0" smtClean="0"/>
              <a:t>FPGA PCI Card</a:t>
            </a:r>
            <a:endParaRPr lang="en-US" sz="1200" dirty="0"/>
          </a:p>
        </p:txBody>
      </p:sp>
      <p:cxnSp>
        <p:nvCxnSpPr>
          <p:cNvPr id="238" name="Straight Arrow Connector 237"/>
          <p:cNvCxnSpPr>
            <a:stCxn id="233" idx="3"/>
          </p:cNvCxnSpPr>
          <p:nvPr/>
        </p:nvCxnSpPr>
        <p:spPr>
          <a:xfrm flipV="1">
            <a:off x="27052859" y="31903639"/>
            <a:ext cx="2642839" cy="27855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29832300" y="31775400"/>
            <a:ext cx="914400" cy="3048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Rectangle 241"/>
          <p:cNvSpPr/>
          <p:nvPr/>
        </p:nvSpPr>
        <p:spPr>
          <a:xfrm>
            <a:off x="30194250" y="32080200"/>
            <a:ext cx="182880" cy="647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3" name="Rectangle 242"/>
          <p:cNvSpPr/>
          <p:nvPr/>
        </p:nvSpPr>
        <p:spPr>
          <a:xfrm>
            <a:off x="30194250" y="32518350"/>
            <a:ext cx="2381250" cy="209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4" name="Rectangle 243"/>
          <p:cNvSpPr/>
          <p:nvPr/>
        </p:nvSpPr>
        <p:spPr>
          <a:xfrm>
            <a:off x="32385000" y="22802850"/>
            <a:ext cx="182880" cy="9925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5" name="Rectangle 244"/>
          <p:cNvSpPr/>
          <p:nvPr/>
        </p:nvSpPr>
        <p:spPr>
          <a:xfrm>
            <a:off x="32346900" y="14652346"/>
            <a:ext cx="182880" cy="4092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6" name="Rectangle 245"/>
          <p:cNvSpPr/>
          <p:nvPr/>
        </p:nvSpPr>
        <p:spPr>
          <a:xfrm>
            <a:off x="32194196" y="14652346"/>
            <a:ext cx="336498" cy="1755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3" name="Straight Arrow Connector 252"/>
          <p:cNvCxnSpPr/>
          <p:nvPr/>
        </p:nvCxnSpPr>
        <p:spPr>
          <a:xfrm flipV="1">
            <a:off x="22002750" y="16687800"/>
            <a:ext cx="0" cy="150495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21983700" y="18173700"/>
            <a:ext cx="512445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27089100" y="17706975"/>
            <a:ext cx="0" cy="4572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flipH="1" flipV="1">
            <a:off x="21021675" y="16764001"/>
            <a:ext cx="19050" cy="1714499"/>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21031200" y="18478500"/>
            <a:ext cx="675322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flipV="1">
            <a:off x="27774900" y="17697450"/>
            <a:ext cx="28575" cy="77152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23907750" y="16754475"/>
            <a:ext cx="9525" cy="229552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flipH="1">
            <a:off x="17145000" y="19069050"/>
            <a:ext cx="679399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2" name="Straight Arrow Connector 271"/>
          <p:cNvCxnSpPr/>
          <p:nvPr/>
        </p:nvCxnSpPr>
        <p:spPr>
          <a:xfrm flipV="1">
            <a:off x="17164050" y="17592675"/>
            <a:ext cx="9525" cy="146685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26050875" y="24355425"/>
            <a:ext cx="304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flipV="1">
            <a:off x="26336625" y="18649950"/>
            <a:ext cx="0" cy="569595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a:off x="26317575" y="18640425"/>
            <a:ext cx="484822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flipH="1" flipV="1">
            <a:off x="31156276" y="17716501"/>
            <a:ext cx="9524" cy="942974"/>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a:off x="19021425" y="17907000"/>
            <a:ext cx="2638425" cy="215265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3" name="Curved Connector 292"/>
          <p:cNvCxnSpPr/>
          <p:nvPr/>
        </p:nvCxnSpPr>
        <p:spPr>
          <a:xfrm rot="16200000" flipH="1">
            <a:off x="21497926" y="20126324"/>
            <a:ext cx="361949" cy="133350"/>
          </a:xfrm>
          <a:prstGeom prst="curvedConnector3">
            <a:avLst>
              <a:gd name="adj1" fmla="val 15790"/>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flipH="1">
            <a:off x="25022175" y="17697450"/>
            <a:ext cx="1362075" cy="236220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flipH="1">
            <a:off x="20955000" y="20059650"/>
            <a:ext cx="4095750" cy="971550"/>
          </a:xfrm>
          <a:prstGeom prst="straightConnector1">
            <a:avLst/>
          </a:prstGeom>
          <a:ln w="3810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flipV="1">
            <a:off x="22621875" y="19878675"/>
            <a:ext cx="3314700" cy="11525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flipV="1">
            <a:off x="25917525" y="18773775"/>
            <a:ext cx="819150" cy="11239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flipV="1">
            <a:off x="26727150" y="18297526"/>
            <a:ext cx="1695450" cy="49529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flipV="1">
            <a:off x="28403550" y="17697450"/>
            <a:ext cx="66675" cy="60007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3" name="Text Placeholder 22"/>
          <p:cNvSpPr>
            <a:spLocks noGrp="1"/>
          </p:cNvSpPr>
          <p:nvPr>
            <p:ph type="body" sz="quarter" idx="21"/>
          </p:nvPr>
        </p:nvSpPr>
        <p:spPr>
          <a:xfrm>
            <a:off x="11051628" y="1248362"/>
            <a:ext cx="15166427" cy="1100700"/>
          </a:xfrm>
          <a:ln w="57150"/>
        </p:spPr>
        <p:style>
          <a:lnRef idx="2">
            <a:schemeClr val="dk1"/>
          </a:lnRef>
          <a:fillRef idx="1">
            <a:schemeClr val="lt1"/>
          </a:fillRef>
          <a:effectRef idx="0">
            <a:schemeClr val="dk1"/>
          </a:effectRef>
          <a:fontRef idx="minor">
            <a:schemeClr val="dk1"/>
          </a:fontRef>
        </p:style>
        <p:txBody>
          <a:bodyPr/>
          <a:lstStyle/>
          <a:p>
            <a:r>
              <a:rPr lang="en-US" dirty="0" smtClean="0"/>
              <a:t>The six graphs in this section display the functionality of the Digital Lock-In Amplifier, PID Microcontroller, and the Voltage Controlled Oscillator. </a:t>
            </a:r>
            <a:endParaRPr lang="en-US" dirty="0"/>
          </a:p>
        </p:txBody>
      </p:sp>
      <p:sp>
        <p:nvSpPr>
          <p:cNvPr id="314" name="Text Placeholder 22"/>
          <p:cNvSpPr>
            <a:spLocks noGrp="1"/>
          </p:cNvSpPr>
          <p:nvPr>
            <p:ph type="body" sz="quarter" idx="21"/>
          </p:nvPr>
        </p:nvSpPr>
        <p:spPr>
          <a:xfrm>
            <a:off x="11188197" y="2413045"/>
            <a:ext cx="4987169" cy="743344"/>
          </a:xfrm>
          <a:ln w="57150"/>
        </p:spPr>
        <p:style>
          <a:lnRef idx="2">
            <a:schemeClr val="dk1"/>
          </a:lnRef>
          <a:fillRef idx="1">
            <a:schemeClr val="lt1"/>
          </a:fillRef>
          <a:effectRef idx="0">
            <a:schemeClr val="dk1"/>
          </a:effectRef>
          <a:fontRef idx="minor">
            <a:schemeClr val="dk1"/>
          </a:fontRef>
        </p:style>
        <p:txBody>
          <a:bodyPr/>
          <a:lstStyle/>
          <a:p>
            <a:pPr algn="ctr"/>
            <a:r>
              <a:rPr lang="en-US" dirty="0" smtClean="0"/>
              <a:t>SR-850 Lock-In Amplifier</a:t>
            </a:r>
            <a:endParaRPr lang="en-US" dirty="0"/>
          </a:p>
        </p:txBody>
      </p:sp>
      <p:sp>
        <p:nvSpPr>
          <p:cNvPr id="315" name="Text Placeholder 22"/>
          <p:cNvSpPr>
            <a:spLocks noGrp="1"/>
          </p:cNvSpPr>
          <p:nvPr>
            <p:ph type="body" sz="quarter" idx="21"/>
          </p:nvPr>
        </p:nvSpPr>
        <p:spPr>
          <a:xfrm>
            <a:off x="21173091" y="2412123"/>
            <a:ext cx="5084064" cy="740979"/>
          </a:xfrm>
          <a:ln w="57150"/>
        </p:spPr>
        <p:style>
          <a:lnRef idx="2">
            <a:schemeClr val="dk1"/>
          </a:lnRef>
          <a:fillRef idx="1">
            <a:schemeClr val="lt1"/>
          </a:fillRef>
          <a:effectRef idx="0">
            <a:schemeClr val="dk1"/>
          </a:effectRef>
          <a:fontRef idx="minor">
            <a:schemeClr val="dk1"/>
          </a:fontRef>
        </p:style>
        <p:txBody>
          <a:bodyPr/>
          <a:lstStyle/>
          <a:p>
            <a:pPr algn="ctr"/>
            <a:r>
              <a:rPr lang="en-US" dirty="0" smtClean="0"/>
              <a:t>Digital Lock-In Amplifier</a:t>
            </a:r>
            <a:endParaRPr lang="en-US" dirty="0"/>
          </a:p>
        </p:txBody>
      </p:sp>
      <p:sp>
        <p:nvSpPr>
          <p:cNvPr id="316" name="Text Placeholder 22"/>
          <p:cNvSpPr>
            <a:spLocks noGrp="1"/>
          </p:cNvSpPr>
          <p:nvPr>
            <p:ph type="body" sz="quarter" idx="21"/>
          </p:nvPr>
        </p:nvSpPr>
        <p:spPr>
          <a:xfrm>
            <a:off x="26454538" y="4916470"/>
            <a:ext cx="6416565" cy="3723034"/>
          </a:xfrm>
          <a:ln w="57150"/>
        </p:spPr>
        <p:style>
          <a:lnRef idx="2">
            <a:schemeClr val="dk1"/>
          </a:lnRef>
          <a:fillRef idx="1">
            <a:schemeClr val="lt1"/>
          </a:fillRef>
          <a:effectRef idx="0">
            <a:schemeClr val="dk1"/>
          </a:effectRef>
          <a:fontRef idx="minor">
            <a:schemeClr val="dk1"/>
          </a:fontRef>
        </p:style>
        <p:txBody>
          <a:bodyPr/>
          <a:lstStyle/>
          <a:p>
            <a:r>
              <a:rPr lang="en-US" sz="2100" dirty="0" smtClean="0"/>
              <a:t>The graph above represents the PID Error Output and the graph below represents the VCO Output. In the PID graph, the resonance frequency equates to a plateau in the graph where the slope is zero. The PID has detected a 90 degree phase shift and does not add error. In the VCO graph, the resonance frequency also equates to a plateau in the graph where the derivative is zero. The VCO realizes that the PID has noticed a 90 degree phase change so it stabilizes its frequency.</a:t>
            </a:r>
            <a:endParaRPr lang="en-US" sz="2100" dirty="0"/>
          </a:p>
        </p:txBody>
      </p:sp>
      <p:sp>
        <p:nvSpPr>
          <p:cNvPr id="317" name="Text Placeholder 22"/>
          <p:cNvSpPr>
            <a:spLocks noGrp="1"/>
          </p:cNvSpPr>
          <p:nvPr>
            <p:ph type="body" sz="quarter" idx="21"/>
          </p:nvPr>
        </p:nvSpPr>
        <p:spPr>
          <a:xfrm>
            <a:off x="16469711" y="2790481"/>
            <a:ext cx="4577256" cy="9396263"/>
          </a:xfrm>
          <a:ln w="57150"/>
        </p:spPr>
        <p:style>
          <a:lnRef idx="2">
            <a:schemeClr val="dk1"/>
          </a:lnRef>
          <a:fillRef idx="1">
            <a:schemeClr val="lt1"/>
          </a:fillRef>
          <a:effectRef idx="0">
            <a:schemeClr val="dk1"/>
          </a:effectRef>
          <a:fontRef idx="minor">
            <a:schemeClr val="dk1"/>
          </a:fontRef>
        </p:style>
        <p:txBody>
          <a:bodyPr/>
          <a:lstStyle/>
          <a:p>
            <a:r>
              <a:rPr lang="en-US" dirty="0" smtClean="0"/>
              <a:t>This set of graphs represent the phase and amplitude graphs taken by the SR-850 and the Digital Lock-In. The data shown was taken in a frequency sweep ranging from 32.758 kHz-32.769 kHz. The resonance frequency detected by the SR-850 was 32764.3 Hertz and had a max amplitude of 129 nanoamps. At this frequency, the phase shift was calculated to be 88 degrees. The Digital Lock-In graphs display the resonance frequency around 32764.3 Hz with a max amplitude of 129 nanoamps and a detected phase of 89 degrees. The results from the SR-850 closely match those from the Digital Lock-In.</a:t>
            </a:r>
            <a:endParaRPr lang="en-US" dirty="0"/>
          </a:p>
        </p:txBody>
      </p:sp>
      <p:cxnSp>
        <p:nvCxnSpPr>
          <p:cNvPr id="326" name="Straight Arrow Connector 325"/>
          <p:cNvCxnSpPr/>
          <p:nvPr/>
        </p:nvCxnSpPr>
        <p:spPr>
          <a:xfrm flipH="1">
            <a:off x="32468457" y="30088114"/>
            <a:ext cx="14514" cy="1451429"/>
          </a:xfrm>
          <a:prstGeom prst="straightConnector1">
            <a:avLst/>
          </a:prstGeom>
          <a:ln w="57150">
            <a:headEnd type="arrow"/>
            <a:tailEnd type="arrow"/>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flipH="1">
            <a:off x="30741257" y="32628115"/>
            <a:ext cx="1553030" cy="0"/>
          </a:xfrm>
          <a:prstGeom prst="straightConnector1">
            <a:avLst/>
          </a:prstGeom>
          <a:ln w="57150">
            <a:headEnd type="arrow"/>
            <a:tailEnd type="arrow"/>
          </a:ln>
        </p:spPr>
        <p:style>
          <a:lnRef idx="1">
            <a:schemeClr val="accent1"/>
          </a:lnRef>
          <a:fillRef idx="0">
            <a:schemeClr val="accent1"/>
          </a:fillRef>
          <a:effectRef idx="0">
            <a:schemeClr val="accent1"/>
          </a:effectRef>
          <a:fontRef idx="minor">
            <a:schemeClr val="tx1"/>
          </a:fontRef>
        </p:style>
      </p:cxnSp>
      <p:cxnSp>
        <p:nvCxnSpPr>
          <p:cNvPr id="331" name="Straight Arrow Connector 330"/>
          <p:cNvCxnSpPr/>
          <p:nvPr/>
        </p:nvCxnSpPr>
        <p:spPr>
          <a:xfrm flipH="1">
            <a:off x="32475713" y="23026914"/>
            <a:ext cx="14514" cy="1451429"/>
          </a:xfrm>
          <a:prstGeom prst="straightConnector1">
            <a:avLst/>
          </a:prstGeom>
          <a:ln w="57150">
            <a:headEnd type="arrow"/>
            <a:tailEnd type="arrow"/>
          </a:ln>
        </p:spPr>
        <p:style>
          <a:lnRef idx="1">
            <a:schemeClr val="accent1"/>
          </a:lnRef>
          <a:fillRef idx="0">
            <a:schemeClr val="accent1"/>
          </a:fillRef>
          <a:effectRef idx="0">
            <a:schemeClr val="accent1"/>
          </a:effectRef>
          <a:fontRef idx="minor">
            <a:schemeClr val="tx1"/>
          </a:fontRef>
        </p:style>
      </p:cxnSp>
      <p:cxnSp>
        <p:nvCxnSpPr>
          <p:cNvPr id="332" name="Straight Arrow Connector 331"/>
          <p:cNvCxnSpPr/>
          <p:nvPr/>
        </p:nvCxnSpPr>
        <p:spPr>
          <a:xfrm flipH="1">
            <a:off x="32453942" y="15530286"/>
            <a:ext cx="14514" cy="1451429"/>
          </a:xfrm>
          <a:prstGeom prst="straightConnector1">
            <a:avLst/>
          </a:prstGeom>
          <a:ln w="57150">
            <a:headEnd type="arrow"/>
            <a:tailEnd type="arrow"/>
          </a:ln>
        </p:spPr>
        <p:style>
          <a:lnRef idx="1">
            <a:schemeClr val="accent1"/>
          </a:lnRef>
          <a:fillRef idx="0">
            <a:schemeClr val="accent1"/>
          </a:fillRef>
          <a:effectRef idx="0">
            <a:schemeClr val="accent1"/>
          </a:effectRef>
          <a:fontRef idx="minor">
            <a:schemeClr val="tx1"/>
          </a:fontRef>
        </p:style>
      </p:cxnSp>
      <p:sp>
        <p:nvSpPr>
          <p:cNvPr id="334" name="Text Placeholder 46"/>
          <p:cNvSpPr>
            <a:spLocks noGrp="1"/>
          </p:cNvSpPr>
          <p:nvPr>
            <p:ph type="body" sz="quarter" idx="23"/>
          </p:nvPr>
        </p:nvSpPr>
        <p:spPr>
          <a:xfrm>
            <a:off x="21694898" y="25934554"/>
            <a:ext cx="3258597" cy="846363"/>
          </a:xfrm>
          <a:noFill/>
          <a:ln w="57150">
            <a:noFill/>
          </a:ln>
        </p:spPr>
        <p:style>
          <a:lnRef idx="2">
            <a:schemeClr val="dk1"/>
          </a:lnRef>
          <a:fillRef idx="1">
            <a:schemeClr val="lt1"/>
          </a:fillRef>
          <a:effectRef idx="0">
            <a:schemeClr val="dk1"/>
          </a:effectRef>
          <a:fontRef idx="minor">
            <a:schemeClr val="dk1"/>
          </a:fontRef>
        </p:style>
        <p:txBody>
          <a:bodyPr/>
          <a:lstStyle/>
          <a:p>
            <a:r>
              <a:rPr lang="en-US" dirty="0" smtClean="0"/>
              <a:t>Desktop Front View</a:t>
            </a:r>
            <a:endParaRPr lang="en-US" dirty="0"/>
          </a:p>
        </p:txBody>
      </p:sp>
      <p:sp>
        <p:nvSpPr>
          <p:cNvPr id="335" name="Text Placeholder 46"/>
          <p:cNvSpPr>
            <a:spLocks noGrp="1"/>
          </p:cNvSpPr>
          <p:nvPr>
            <p:ph type="body" sz="quarter" idx="23"/>
          </p:nvPr>
        </p:nvSpPr>
        <p:spPr>
          <a:xfrm>
            <a:off x="25047697" y="25894449"/>
            <a:ext cx="3258597" cy="846363"/>
          </a:xfrm>
          <a:noFill/>
          <a:ln w="57150">
            <a:noFill/>
          </a:ln>
        </p:spPr>
        <p:style>
          <a:lnRef idx="2">
            <a:schemeClr val="dk1"/>
          </a:lnRef>
          <a:fillRef idx="1">
            <a:schemeClr val="lt1"/>
          </a:fillRef>
          <a:effectRef idx="0">
            <a:schemeClr val="dk1"/>
          </a:effectRef>
          <a:fontRef idx="minor">
            <a:schemeClr val="dk1"/>
          </a:fontRef>
        </p:style>
        <p:txBody>
          <a:bodyPr/>
          <a:lstStyle/>
          <a:p>
            <a:r>
              <a:rPr lang="en-US" dirty="0" smtClean="0"/>
              <a:t>Desktop Back View</a:t>
            </a:r>
            <a:endParaRPr lang="en-US" dirty="0"/>
          </a:p>
        </p:txBody>
      </p:sp>
      <p:sp>
        <p:nvSpPr>
          <p:cNvPr id="336" name="Text Placeholder 46"/>
          <p:cNvSpPr>
            <a:spLocks noGrp="1"/>
          </p:cNvSpPr>
          <p:nvPr>
            <p:ph type="body" sz="quarter" idx="23"/>
          </p:nvPr>
        </p:nvSpPr>
        <p:spPr>
          <a:xfrm>
            <a:off x="28464664" y="26471963"/>
            <a:ext cx="3258597" cy="846363"/>
          </a:xfrm>
          <a:noFill/>
          <a:ln w="57150">
            <a:noFill/>
          </a:ln>
        </p:spPr>
        <p:style>
          <a:lnRef idx="2">
            <a:schemeClr val="dk1"/>
          </a:lnRef>
          <a:fillRef idx="1">
            <a:schemeClr val="lt1"/>
          </a:fillRef>
          <a:effectRef idx="0">
            <a:schemeClr val="dk1"/>
          </a:effectRef>
          <a:fontRef idx="minor">
            <a:schemeClr val="dk1"/>
          </a:fontRef>
        </p:style>
        <p:txBody>
          <a:bodyPr/>
          <a:lstStyle/>
          <a:p>
            <a:r>
              <a:rPr lang="en-US" dirty="0" smtClean="0"/>
              <a:t>FPGA PCI Card</a:t>
            </a:r>
            <a:endParaRPr lang="en-US" dirty="0"/>
          </a:p>
        </p:txBody>
      </p:sp>
      <p:sp>
        <p:nvSpPr>
          <p:cNvPr id="337" name="Text Placeholder 46"/>
          <p:cNvSpPr>
            <a:spLocks noGrp="1"/>
          </p:cNvSpPr>
          <p:nvPr>
            <p:ph type="body" sz="quarter" idx="23"/>
          </p:nvPr>
        </p:nvSpPr>
        <p:spPr>
          <a:xfrm>
            <a:off x="12560968" y="16221059"/>
            <a:ext cx="4074696" cy="1231084"/>
          </a:xfrm>
          <a:noFill/>
          <a:ln w="57150">
            <a:noFill/>
          </a:ln>
        </p:spPr>
        <p:style>
          <a:lnRef idx="2">
            <a:schemeClr val="dk1"/>
          </a:lnRef>
          <a:fillRef idx="1">
            <a:schemeClr val="lt1"/>
          </a:fillRef>
          <a:effectRef idx="0">
            <a:schemeClr val="dk1"/>
          </a:effectRef>
          <a:fontRef idx="minor">
            <a:schemeClr val="dk1"/>
          </a:fontRef>
        </p:style>
        <p:txBody>
          <a:bodyPr/>
          <a:lstStyle/>
          <a:p>
            <a:r>
              <a:rPr lang="en-US" dirty="0" smtClean="0"/>
              <a:t>MCL Piezoelectric Driver</a:t>
            </a:r>
            <a:endParaRPr lang="en-US" dirty="0"/>
          </a:p>
        </p:txBody>
      </p:sp>
      <p:sp>
        <p:nvSpPr>
          <p:cNvPr id="338" name="Text Placeholder 46"/>
          <p:cNvSpPr>
            <a:spLocks noGrp="1"/>
          </p:cNvSpPr>
          <p:nvPr>
            <p:ph type="body" sz="quarter" idx="23"/>
          </p:nvPr>
        </p:nvSpPr>
        <p:spPr>
          <a:xfrm>
            <a:off x="22232300" y="15811985"/>
            <a:ext cx="3258597" cy="846363"/>
          </a:xfrm>
          <a:noFill/>
          <a:ln w="57150">
            <a:noFill/>
          </a:ln>
        </p:spPr>
        <p:style>
          <a:lnRef idx="2">
            <a:schemeClr val="dk1"/>
          </a:lnRef>
          <a:fillRef idx="1">
            <a:schemeClr val="lt1"/>
          </a:fillRef>
          <a:effectRef idx="0">
            <a:schemeClr val="dk1"/>
          </a:effectRef>
          <a:fontRef idx="minor">
            <a:schemeClr val="dk1"/>
          </a:fontRef>
        </p:style>
        <p:txBody>
          <a:bodyPr/>
          <a:lstStyle/>
          <a:p>
            <a:r>
              <a:rPr lang="en-US" dirty="0" smtClean="0"/>
              <a:t>Filter</a:t>
            </a:r>
            <a:endParaRPr lang="en-US" dirty="0"/>
          </a:p>
        </p:txBody>
      </p:sp>
      <p:sp>
        <p:nvSpPr>
          <p:cNvPr id="339" name="Text Placeholder 46"/>
          <p:cNvSpPr>
            <a:spLocks noGrp="1"/>
          </p:cNvSpPr>
          <p:nvPr>
            <p:ph type="body" sz="quarter" idx="23"/>
          </p:nvPr>
        </p:nvSpPr>
        <p:spPr>
          <a:xfrm>
            <a:off x="19272545" y="23825017"/>
            <a:ext cx="5729080" cy="954085"/>
          </a:xfrm>
          <a:noFill/>
          <a:ln w="57150">
            <a:noFill/>
          </a:ln>
        </p:spPr>
        <p:style>
          <a:lnRef idx="2">
            <a:schemeClr val="dk1"/>
          </a:lnRef>
          <a:fillRef idx="1">
            <a:schemeClr val="lt1"/>
          </a:fillRef>
          <a:effectRef idx="0">
            <a:schemeClr val="dk1"/>
          </a:effectRef>
          <a:fontRef idx="minor">
            <a:schemeClr val="dk1"/>
          </a:fontRef>
        </p:style>
        <p:txBody>
          <a:bodyPr/>
          <a:lstStyle/>
          <a:p>
            <a:r>
              <a:rPr lang="en-US" sz="3200" dirty="0" smtClean="0">
                <a:solidFill>
                  <a:schemeClr val="bg1"/>
                </a:solidFill>
              </a:rPr>
              <a:t>Approach/retraction stage</a:t>
            </a:r>
            <a:endParaRPr lang="en-US" sz="3200" dirty="0">
              <a:solidFill>
                <a:schemeClr val="bg1"/>
              </a:solidFill>
            </a:endParaRPr>
          </a:p>
        </p:txBody>
      </p:sp>
      <p:sp>
        <p:nvSpPr>
          <p:cNvPr id="340" name="Text Placeholder 46"/>
          <p:cNvSpPr>
            <a:spLocks noGrp="1"/>
          </p:cNvSpPr>
          <p:nvPr>
            <p:ph type="body" sz="quarter" idx="23"/>
          </p:nvPr>
        </p:nvSpPr>
        <p:spPr>
          <a:xfrm>
            <a:off x="26010222" y="13814743"/>
            <a:ext cx="3258597" cy="846363"/>
          </a:xfrm>
          <a:noFill/>
          <a:ln w="57150">
            <a:noFill/>
          </a:ln>
        </p:spPr>
        <p:style>
          <a:lnRef idx="2">
            <a:schemeClr val="dk1"/>
          </a:lnRef>
          <a:fillRef idx="1">
            <a:schemeClr val="lt1"/>
          </a:fillRef>
          <a:effectRef idx="0">
            <a:schemeClr val="dk1"/>
          </a:effectRef>
          <a:fontRef idx="minor">
            <a:schemeClr val="dk1"/>
          </a:fontRef>
        </p:style>
        <p:txBody>
          <a:bodyPr/>
          <a:lstStyle/>
          <a:p>
            <a:r>
              <a:rPr lang="en-US" dirty="0" smtClean="0"/>
              <a:t>Breakout Box</a:t>
            </a:r>
            <a:endParaRPr lang="en-US" dirty="0"/>
          </a:p>
        </p:txBody>
      </p:sp>
      <p:sp>
        <p:nvSpPr>
          <p:cNvPr id="341" name="Text Placeholder 46"/>
          <p:cNvSpPr>
            <a:spLocks noGrp="1"/>
          </p:cNvSpPr>
          <p:nvPr>
            <p:ph type="body" sz="quarter" idx="23"/>
          </p:nvPr>
        </p:nvSpPr>
        <p:spPr>
          <a:xfrm>
            <a:off x="29451255" y="21611207"/>
            <a:ext cx="3258597" cy="846363"/>
          </a:xfrm>
          <a:noFill/>
          <a:ln w="57150">
            <a:noFill/>
          </a:ln>
        </p:spPr>
        <p:style>
          <a:lnRef idx="2">
            <a:schemeClr val="dk1"/>
          </a:lnRef>
          <a:fillRef idx="1">
            <a:schemeClr val="lt1"/>
          </a:fillRef>
          <a:effectRef idx="0">
            <a:schemeClr val="dk1"/>
          </a:effectRef>
          <a:fontRef idx="minor">
            <a:schemeClr val="dk1"/>
          </a:fontRef>
        </p:style>
        <p:txBody>
          <a:bodyPr/>
          <a:lstStyle/>
          <a:p>
            <a:r>
              <a:rPr lang="en-US" dirty="0" smtClean="0"/>
              <a:t>Monitor</a:t>
            </a:r>
            <a:endParaRPr lang="en-US" dirty="0"/>
          </a:p>
        </p:txBody>
      </p:sp>
      <p:sp>
        <p:nvSpPr>
          <p:cNvPr id="342" name="Text Placeholder 46"/>
          <p:cNvSpPr>
            <a:spLocks noGrp="1"/>
          </p:cNvSpPr>
          <p:nvPr>
            <p:ph type="body" sz="quarter" idx="23"/>
          </p:nvPr>
        </p:nvSpPr>
        <p:spPr>
          <a:xfrm>
            <a:off x="27622457" y="16991081"/>
            <a:ext cx="3258597" cy="846363"/>
          </a:xfrm>
          <a:noFill/>
          <a:ln w="57150">
            <a:noFill/>
          </a:ln>
        </p:spPr>
        <p:style>
          <a:lnRef idx="2">
            <a:schemeClr val="dk1"/>
          </a:lnRef>
          <a:fillRef idx="1">
            <a:schemeClr val="lt1"/>
          </a:fillRef>
          <a:effectRef idx="0">
            <a:schemeClr val="dk1"/>
          </a:effectRef>
          <a:fontRef idx="minor">
            <a:schemeClr val="dk1"/>
          </a:fontRef>
        </p:style>
        <p:txBody>
          <a:bodyPr/>
          <a:lstStyle/>
          <a:p>
            <a:r>
              <a:rPr lang="en-US" dirty="0" smtClean="0"/>
              <a:t>Breakout Pins</a:t>
            </a:r>
            <a:endParaRPr lang="en-US" dirty="0"/>
          </a:p>
        </p:txBody>
      </p:sp>
      <p:sp>
        <p:nvSpPr>
          <p:cNvPr id="343" name="Text Placeholder 5"/>
          <p:cNvSpPr>
            <a:spLocks noGrp="1"/>
          </p:cNvSpPr>
          <p:nvPr>
            <p:ph type="body" sz="quarter" idx="20"/>
          </p:nvPr>
        </p:nvSpPr>
        <p:spPr>
          <a:xfrm>
            <a:off x="33499746" y="16893227"/>
            <a:ext cx="10210799" cy="861766"/>
          </a:xfrm>
          <a:solidFill>
            <a:schemeClr val="tx1">
              <a:lumMod val="50000"/>
              <a:lumOff val="50000"/>
            </a:schemeClr>
          </a:solidFill>
          <a:ln w="76200"/>
        </p:spPr>
        <p:style>
          <a:lnRef idx="2">
            <a:schemeClr val="dk1"/>
          </a:lnRef>
          <a:fillRef idx="1">
            <a:schemeClr val="lt1"/>
          </a:fillRef>
          <a:effectRef idx="0">
            <a:schemeClr val="dk1"/>
          </a:effectRef>
          <a:fontRef idx="minor">
            <a:schemeClr val="dk1"/>
          </a:fontRef>
        </p:style>
        <p:txBody>
          <a:bodyPr/>
          <a:lstStyle/>
          <a:p>
            <a:r>
              <a:rPr lang="en-US" sz="4400" u="none" dirty="0" smtClean="0">
                <a:solidFill>
                  <a:schemeClr val="bg1"/>
                </a:solidFill>
              </a:rPr>
              <a:t>FUTURE RESEARCH</a:t>
            </a:r>
            <a:endParaRPr lang="en-US" sz="4400" u="none" dirty="0">
              <a:solidFill>
                <a:schemeClr val="bg1"/>
              </a:solidFill>
            </a:endParaRPr>
          </a:p>
        </p:txBody>
      </p:sp>
      <p:sp>
        <p:nvSpPr>
          <p:cNvPr id="344" name="Text Placeholder 29"/>
          <p:cNvSpPr>
            <a:spLocks noGrp="1"/>
          </p:cNvSpPr>
          <p:nvPr>
            <p:ph type="body" sz="quarter" idx="28"/>
          </p:nvPr>
        </p:nvSpPr>
        <p:spPr>
          <a:xfrm>
            <a:off x="33547050" y="18162024"/>
            <a:ext cx="10144125" cy="4001073"/>
          </a:xfrm>
          <a:ln w="57150"/>
        </p:spPr>
        <p:style>
          <a:lnRef idx="2">
            <a:schemeClr val="dk1"/>
          </a:lnRef>
          <a:fillRef idx="1">
            <a:schemeClr val="lt1"/>
          </a:fillRef>
          <a:effectRef idx="0">
            <a:schemeClr val="dk1"/>
          </a:effectRef>
          <a:fontRef idx="minor">
            <a:schemeClr val="dk1"/>
          </a:fontRef>
        </p:style>
        <p:txBody>
          <a:bodyPr/>
          <a:lstStyle/>
          <a:p>
            <a:r>
              <a:rPr lang="en-US" dirty="0" smtClean="0"/>
              <a:t>In the immediate future, my model of frequency modulation now needs to operate with a tip attached to the tuning fork itself. With the additional mass of the tip attached to the tuning fork, the Q factor of the tuning  fork itself decreases. When the Q factor decreases, the capacitance of the tuning fork itself increases interfering with the phase provided by the resonator model. This causes shifts in the detection of the phase located at the resonance frequency and my model of frequency modulation needs to be modified to compensate for that change.</a:t>
            </a:r>
            <a:endParaRPr lang="en-US" dirty="0"/>
          </a:p>
        </p:txBody>
      </p:sp>
      <p:sp>
        <p:nvSpPr>
          <p:cNvPr id="345" name="Text Placeholder 29"/>
          <p:cNvSpPr>
            <a:spLocks noGrp="1"/>
          </p:cNvSpPr>
          <p:nvPr>
            <p:ph type="body" sz="quarter" idx="28"/>
          </p:nvPr>
        </p:nvSpPr>
        <p:spPr>
          <a:xfrm>
            <a:off x="33525278" y="22450996"/>
            <a:ext cx="10144125" cy="1615805"/>
          </a:xfrm>
          <a:ln w="57150"/>
        </p:spPr>
        <p:style>
          <a:lnRef idx="2">
            <a:schemeClr val="dk1"/>
          </a:lnRef>
          <a:fillRef idx="1">
            <a:schemeClr val="lt1"/>
          </a:fillRef>
          <a:effectRef idx="0">
            <a:schemeClr val="dk1"/>
          </a:effectRef>
          <a:fontRef idx="minor">
            <a:schemeClr val="dk1"/>
          </a:fontRef>
        </p:style>
        <p:txBody>
          <a:bodyPr/>
          <a:lstStyle/>
          <a:p>
            <a:r>
              <a:rPr lang="en-US" dirty="0" smtClean="0"/>
              <a:t>Once frequency modulation has been completely tested and verified, I would like to implement some additions to the SANM with the frequency modulation setup:</a:t>
            </a:r>
            <a:endParaRPr lang="en-US" dirty="0"/>
          </a:p>
        </p:txBody>
      </p:sp>
      <p:pic>
        <p:nvPicPr>
          <p:cNvPr id="347" name="Picture 346" descr="STM Use Crop.jpg"/>
          <p:cNvPicPr>
            <a:picLocks noChangeAspect="1"/>
          </p:cNvPicPr>
          <p:nvPr/>
        </p:nvPicPr>
        <p:blipFill>
          <a:blip r:embed="rId23" cstate="print"/>
          <a:srcRect l="2563" t="2004" r="1959" b="3413"/>
          <a:stretch>
            <a:fillRect/>
          </a:stretch>
        </p:blipFill>
        <p:spPr>
          <a:xfrm>
            <a:off x="40328850" y="30175200"/>
            <a:ext cx="3429000" cy="2609850"/>
          </a:xfrm>
          <a:prstGeom prst="rect">
            <a:avLst/>
          </a:prstGeom>
          <a:ln>
            <a:noFill/>
          </a:ln>
        </p:spPr>
      </p:pic>
      <p:pic>
        <p:nvPicPr>
          <p:cNvPr id="348" name="Picture 347" descr="power_transistor.jpg"/>
          <p:cNvPicPr>
            <a:picLocks noChangeAspect="1"/>
          </p:cNvPicPr>
          <p:nvPr/>
        </p:nvPicPr>
        <p:blipFill>
          <a:blip r:embed="rId24" cstate="print"/>
          <a:stretch>
            <a:fillRect/>
          </a:stretch>
        </p:blipFill>
        <p:spPr>
          <a:xfrm>
            <a:off x="40363940" y="24326850"/>
            <a:ext cx="3336760" cy="2570736"/>
          </a:xfrm>
          <a:prstGeom prst="rect">
            <a:avLst/>
          </a:prstGeom>
          <a:ln>
            <a:noFill/>
          </a:ln>
        </p:spPr>
      </p:pic>
      <p:pic>
        <p:nvPicPr>
          <p:cNvPr id="349" name="Picture 348" descr="UltraHighVacuumLT-SPM-2.jpg"/>
          <p:cNvPicPr>
            <a:picLocks noChangeAspect="1"/>
          </p:cNvPicPr>
          <p:nvPr/>
        </p:nvPicPr>
        <p:blipFill>
          <a:blip r:embed="rId25" cstate="print"/>
          <a:stretch>
            <a:fillRect/>
          </a:stretch>
        </p:blipFill>
        <p:spPr>
          <a:xfrm>
            <a:off x="40366950" y="27136724"/>
            <a:ext cx="3378758" cy="2562225"/>
          </a:xfrm>
          <a:prstGeom prst="rect">
            <a:avLst/>
          </a:prstGeom>
        </p:spPr>
      </p:pic>
      <p:sp>
        <p:nvSpPr>
          <p:cNvPr id="350" name="Text Placeholder 29"/>
          <p:cNvSpPr>
            <a:spLocks noGrp="1"/>
          </p:cNvSpPr>
          <p:nvPr>
            <p:ph type="body" sz="quarter" idx="28"/>
          </p:nvPr>
        </p:nvSpPr>
        <p:spPr>
          <a:xfrm>
            <a:off x="33563379" y="24336946"/>
            <a:ext cx="5451022" cy="2385246"/>
          </a:xfrm>
          <a:ln w="57150"/>
        </p:spPr>
        <p:style>
          <a:lnRef idx="2">
            <a:schemeClr val="dk1"/>
          </a:lnRef>
          <a:fillRef idx="1">
            <a:schemeClr val="lt1"/>
          </a:fillRef>
          <a:effectRef idx="0">
            <a:schemeClr val="dk1"/>
          </a:effectRef>
          <a:fontRef idx="minor">
            <a:schemeClr val="dk1"/>
          </a:fontRef>
        </p:style>
        <p:txBody>
          <a:bodyPr/>
          <a:lstStyle/>
          <a:p>
            <a:r>
              <a:rPr lang="en-US" dirty="0" smtClean="0"/>
              <a:t>1. Implement temperature/humidity control in the environment of the substrate. This can be done through employing a power transistor.</a:t>
            </a:r>
            <a:endParaRPr lang="en-US" dirty="0"/>
          </a:p>
        </p:txBody>
      </p:sp>
      <p:sp>
        <p:nvSpPr>
          <p:cNvPr id="351" name="Text Placeholder 29"/>
          <p:cNvSpPr>
            <a:spLocks noGrp="1"/>
          </p:cNvSpPr>
          <p:nvPr>
            <p:ph type="body" sz="quarter" idx="28"/>
          </p:nvPr>
        </p:nvSpPr>
        <p:spPr>
          <a:xfrm>
            <a:off x="33487179" y="27099196"/>
            <a:ext cx="5451022" cy="1615805"/>
          </a:xfrm>
          <a:ln w="57150"/>
        </p:spPr>
        <p:style>
          <a:lnRef idx="2">
            <a:schemeClr val="dk1"/>
          </a:lnRef>
          <a:fillRef idx="1">
            <a:schemeClr val="lt1"/>
          </a:fillRef>
          <a:effectRef idx="0">
            <a:schemeClr val="dk1"/>
          </a:effectRef>
          <a:fontRef idx="minor">
            <a:schemeClr val="dk1"/>
          </a:fontRef>
        </p:style>
        <p:txBody>
          <a:bodyPr/>
          <a:lstStyle/>
          <a:p>
            <a:r>
              <a:rPr lang="en-US" dirty="0" smtClean="0"/>
              <a:t>2. Make a vacuum chamber to test the dynamics of the fluid at various pressures.</a:t>
            </a:r>
            <a:endParaRPr lang="en-US" dirty="0"/>
          </a:p>
        </p:txBody>
      </p:sp>
      <p:sp>
        <p:nvSpPr>
          <p:cNvPr id="352" name="Text Placeholder 29"/>
          <p:cNvSpPr>
            <a:spLocks noGrp="1"/>
          </p:cNvSpPr>
          <p:nvPr>
            <p:ph type="body" sz="quarter" idx="28"/>
          </p:nvPr>
        </p:nvSpPr>
        <p:spPr>
          <a:xfrm>
            <a:off x="33468129" y="30185296"/>
            <a:ext cx="5451022" cy="1856804"/>
          </a:xfrm>
          <a:ln w="57150"/>
        </p:spPr>
        <p:style>
          <a:lnRef idx="2">
            <a:schemeClr val="dk1"/>
          </a:lnRef>
          <a:fillRef idx="1">
            <a:schemeClr val="lt1"/>
          </a:fillRef>
          <a:effectRef idx="0">
            <a:schemeClr val="dk1"/>
          </a:effectRef>
          <a:fontRef idx="minor">
            <a:schemeClr val="dk1"/>
          </a:fontRef>
        </p:style>
        <p:txBody>
          <a:bodyPr/>
          <a:lstStyle/>
          <a:p>
            <a:r>
              <a:rPr lang="en-US" dirty="0" smtClean="0"/>
              <a:t>3. Implement a tunneling current to provide real-time feedback on the distance between the tip and the substrate. </a:t>
            </a:r>
          </a:p>
          <a:p>
            <a:endParaRPr lang="en-US" dirty="0"/>
          </a:p>
        </p:txBody>
      </p:sp>
      <p:cxnSp>
        <p:nvCxnSpPr>
          <p:cNvPr id="354" name="Straight Arrow Connector 353"/>
          <p:cNvCxnSpPr/>
          <p:nvPr/>
        </p:nvCxnSpPr>
        <p:spPr>
          <a:xfrm flipV="1">
            <a:off x="15631886" y="25356457"/>
            <a:ext cx="10580914"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p:nvCxnSpPr>
        <p:spPr>
          <a:xfrm>
            <a:off x="14820625" y="25045761"/>
            <a:ext cx="825775" cy="615496"/>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852536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28119</TotalTime>
  <Words>1528</Words>
  <Application>Microsoft Office PowerPoint</Application>
  <PresentationFormat>Custom</PresentationFormat>
  <Paragraphs>60</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vt:i4>
      </vt:variant>
    </vt:vector>
  </HeadingPairs>
  <TitlesOfParts>
    <vt:vector size="5" baseType="lpstr">
      <vt:lpstr>PosterPresentations.com-36x48_Trifold_Template-V3</vt:lpstr>
      <vt:lpstr>Image</vt:lpstr>
      <vt:lpstr>Equation</vt:lpstr>
      <vt:lpstr>SPW 12.0 Graph</vt:lpstr>
      <vt:lpstr>Slide 1</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Pramith Devulapalli</cp:lastModifiedBy>
  <cp:revision>73</cp:revision>
  <dcterms:created xsi:type="dcterms:W3CDTF">2012-02-03T23:30:52Z</dcterms:created>
  <dcterms:modified xsi:type="dcterms:W3CDTF">2014-05-10T01:26:39Z</dcterms:modified>
</cp:coreProperties>
</file>