
<file path=[Content_Types].xml><?xml version="1.0" encoding="utf-8"?>
<Types xmlns="http://schemas.openxmlformats.org/package/2006/content-types">
  <Default Extension="png" ContentType="image/png"/>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Default Extension="gif" ContentType="image/gif"/>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6ECFF"/>
    <a:srgbClr val="66CCFF"/>
    <a:srgbClr val="C5E5FF"/>
    <a:srgbClr val="BDE1FF"/>
    <a:srgbClr val="F3F5FA"/>
    <a:srgbClr val="CDD2DE"/>
    <a:srgbClr val="E3E9E5"/>
    <a:srgbClr val="3B7193"/>
    <a:srgbClr val="2C556E"/>
    <a:srgbClr val="E7E7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6522" autoAdjust="0"/>
  </p:normalViewPr>
  <p:slideViewPr>
    <p:cSldViewPr snapToGrid="0" snapToObjects="1" showGuides="1">
      <p:cViewPr>
        <p:scale>
          <a:sx n="33" d="100"/>
          <a:sy n="33" d="100"/>
        </p:scale>
        <p:origin x="984" y="1218"/>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6838" cy="21717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18388014" y="0"/>
            <a:ext cx="14066837" cy="2171700"/>
          </a:xfrm>
          <a:prstGeom prst="rect">
            <a:avLst/>
          </a:prstGeom>
        </p:spPr>
        <p:txBody>
          <a:bodyPr vert="horz" lIns="91440" tIns="45720" rIns="91440" bIns="45720" rtlCol="0"/>
          <a:lstStyle>
            <a:lvl1pPr algn="r">
              <a:defRPr sz="1200"/>
            </a:lvl1pPr>
          </a:lstStyle>
          <a:p>
            <a:fld id="{A9C78A14-13E7-46E5-AB7F-2CE0BDCDBC15}" type="datetimeFigureOut">
              <a:rPr lang="en-US" smtClean="0"/>
              <a:pPr/>
              <a:t>5/7/2014</a:t>
            </a:fld>
            <a:endParaRPr lang="en-US" dirty="0"/>
          </a:p>
        </p:txBody>
      </p:sp>
      <p:sp>
        <p:nvSpPr>
          <p:cNvPr id="4" name="Footer Placeholder 3"/>
          <p:cNvSpPr>
            <a:spLocks noGrp="1"/>
          </p:cNvSpPr>
          <p:nvPr>
            <p:ph type="ftr" sz="quarter" idx="2"/>
          </p:nvPr>
        </p:nvSpPr>
        <p:spPr>
          <a:xfrm>
            <a:off x="0" y="41255950"/>
            <a:ext cx="14066838" cy="21717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18388014" y="41255950"/>
            <a:ext cx="14066837" cy="2171700"/>
          </a:xfrm>
          <a:prstGeom prst="rect">
            <a:avLst/>
          </a:prstGeom>
        </p:spPr>
        <p:txBody>
          <a:bodyPr vert="horz" lIns="91440" tIns="45720" rIns="91440" bIns="45720" rtlCol="0" anchor="b"/>
          <a:lstStyle>
            <a:lvl1pPr algn="r">
              <a:defRPr sz="1200"/>
            </a:lvl1pPr>
          </a:lstStyle>
          <a:p>
            <a:fld id="{C08CA312-434E-4E1A-B847-A2B73A4DD287}"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1"/>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5/7/2014</a:t>
            </a:fld>
            <a:endParaRPr lang="en-US" dirty="0"/>
          </a:p>
        </p:txBody>
      </p:sp>
      <p:sp>
        <p:nvSpPr>
          <p:cNvPr id="4" name="Slide Image Placeholder 3"/>
          <p:cNvSpPr>
            <a:spLocks noGrp="1" noRot="1" noChangeAspect="1"/>
          </p:cNvSpPr>
          <p:nvPr>
            <p:ph type="sldImg" idx="2"/>
          </p:nvPr>
        </p:nvSpPr>
        <p:spPr>
          <a:xfrm>
            <a:off x="5375275" y="3259138"/>
            <a:ext cx="21712238" cy="16286162"/>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5"/>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1"/>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1"/>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hyperlink" Target="http://www.facebook.com/pages/PosterPresentationscom/217914411419?v=app_4949752878&amp;ref=ts" TargetMode="External"/><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4.bin"/><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oleObject" Target="../embeddings/oleObject3.bin"/><Relationship Id="rId4" Type="http://schemas.openxmlformats.org/officeDocument/2006/relationships/image" Target="../media/image5.png"/><Relationship Id="rId9" Type="http://schemas.openxmlformats.org/officeDocument/2006/relationships/oleObject" Target="../embeddings/oleObject2.bin"/><Relationship Id="rId14"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ounded Rectangle 31"/>
          <p:cNvSpPr/>
          <p:nvPr/>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cstate="print"/>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cstate="print"/>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cstate="print"/>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cstate="print"/>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cstate="print"/>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 xmlns:p14="http://schemas.microsoft.com/office/powerpoint/2010/main" val="2583320257"/>
                  </p:ext>
                </p:extLst>
              </p:nvPr>
            </p:nvGraphicFramePr>
            <p:xfrm>
              <a:off x="-4533347" y="12734142"/>
              <a:ext cx="1828800" cy="1117600"/>
            </p:xfrm>
            <a:graphic>
              <a:graphicData uri="http://schemas.openxmlformats.org/presentationml/2006/ole">
                <p:oleObj spid="_x0000_s1030" name="Image" r:id="rId8" imgW="1828571" imgH="1117460" progId="">
                  <p:embed/>
                </p:oleObj>
              </a:graphicData>
            </a:graphic>
          </p:graphicFrame>
          <p:graphicFrame>
            <p:nvGraphicFramePr>
              <p:cNvPr id="55" name="Object 54"/>
              <p:cNvGraphicFramePr>
                <a:graphicFrameLocks noChangeAspect="1"/>
              </p:cNvGraphicFramePr>
              <p:nvPr userDrawn="1">
                <p:extLst>
                  <p:ext uri="{D42A27DB-BD31-4B8C-83A1-F6EECF244321}">
                    <p14:modId xmlns="" xmlns:p14="http://schemas.microsoft.com/office/powerpoint/2010/main" val="3111605449"/>
                  </p:ext>
                </p:extLst>
              </p:nvPr>
            </p:nvGraphicFramePr>
            <p:xfrm>
              <a:off x="-2456641" y="12737835"/>
              <a:ext cx="1828800" cy="1117600"/>
            </p:xfrm>
            <a:graphic>
              <a:graphicData uri="http://schemas.openxmlformats.org/presentationml/2006/ole">
                <p:oleObj spid="_x0000_s1031" name="Image" r:id="rId9" imgW="1828571" imgH="1117460" progId="">
                  <p:embed/>
                </p:oleObj>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 xmlns:p14="http://schemas.microsoft.com/office/powerpoint/2010/main" val="2989431727"/>
                </p:ext>
              </p:extLst>
            </p:nvPr>
          </p:nvGraphicFramePr>
          <p:xfrm>
            <a:off x="46915679" y="3349444"/>
            <a:ext cx="5586150" cy="2063772"/>
          </p:xfrm>
          <a:graphic>
            <a:graphicData uri="http://schemas.openxmlformats.org/presentationml/2006/ole">
              <p:oleObj spid="_x0000_s1032" name="Image" r:id="rId10" imgW="4571429" imgH="1688889" progId="">
                <p:embed/>
              </p:oleObj>
            </a:graphicData>
          </a:graphic>
        </p:graphicFrame>
        <p:pic>
          <p:nvPicPr>
            <p:cNvPr id="69" name="Picture 68"/>
            <p:cNvPicPr>
              <a:picLocks noChangeAspect="1"/>
            </p:cNvPicPr>
            <p:nvPr userDrawn="1"/>
          </p:nvPicPr>
          <p:blipFill>
            <a:blip r:embed="rId11" cstate="print"/>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 xmlns:p14="http://schemas.microsoft.com/office/powerpoint/2010/main" val="2574947463"/>
                </p:ext>
              </p:extLst>
            </p:nvPr>
          </p:nvGraphicFramePr>
          <p:xfrm>
            <a:off x="44629619" y="12347263"/>
            <a:ext cx="1482266" cy="992162"/>
          </p:xfrm>
          <a:graphic>
            <a:graphicData uri="http://schemas.openxmlformats.org/presentationml/2006/ole">
              <p:oleObj spid="_x0000_s1033" name="Image" r:id="rId12" imgW="1574603" imgH="1053968" progId="">
                <p:embed/>
              </p:oleObj>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4" name="Picture 7"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Facebook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png"/><Relationship Id="rId3" Type="http://schemas.openxmlformats.org/officeDocument/2006/relationships/notesSlide" Target="../notesSlides/notesSlide1.xml"/><Relationship Id="rId7" Type="http://schemas.openxmlformats.org/officeDocument/2006/relationships/image" Target="../media/image14.jpeg"/><Relationship Id="rId12" Type="http://schemas.openxmlformats.org/officeDocument/2006/relationships/image" Target="../media/image19.gi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package" Target="../embeddings/Microsoft_Office_Word_Document1.docx"/><Relationship Id="rId15" Type="http://schemas.openxmlformats.org/officeDocument/2006/relationships/image" Target="../media/image22.png"/><Relationship Id="rId10" Type="http://schemas.openxmlformats.org/officeDocument/2006/relationships/image" Target="../media/image17.jpeg"/><Relationship Id="rId4" Type="http://schemas.openxmlformats.org/officeDocument/2006/relationships/image" Target="../media/image12.jpeg"/><Relationship Id="rId9" Type="http://schemas.openxmlformats.org/officeDocument/2006/relationships/image" Target="../media/image16.jpe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p:cNvSpPr/>
          <p:nvPr/>
        </p:nvSpPr>
        <p:spPr>
          <a:xfrm>
            <a:off x="-2300" y="4790215"/>
            <a:ext cx="43891200" cy="28129832"/>
          </a:xfrm>
          <a:custGeom>
            <a:avLst/>
            <a:gdLst>
              <a:gd name="connsiteX0" fmla="*/ 0 w 43955208"/>
              <a:gd name="connsiteY0" fmla="*/ 0 h 28129832"/>
              <a:gd name="connsiteX1" fmla="*/ 43955208 w 43955208"/>
              <a:gd name="connsiteY1" fmla="*/ 0 h 28129832"/>
              <a:gd name="connsiteX2" fmla="*/ 43955208 w 43955208"/>
              <a:gd name="connsiteY2" fmla="*/ 28129832 h 28129832"/>
              <a:gd name="connsiteX3" fmla="*/ 0 w 43955208"/>
              <a:gd name="connsiteY3" fmla="*/ 28129832 h 28129832"/>
              <a:gd name="connsiteX4" fmla="*/ 0 w 43955208"/>
              <a:gd name="connsiteY4" fmla="*/ 0 h 28129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55208" h="28129832">
                <a:moveTo>
                  <a:pt x="0" y="0"/>
                </a:moveTo>
                <a:lnTo>
                  <a:pt x="43955208" y="0"/>
                </a:lnTo>
                <a:lnTo>
                  <a:pt x="43955208" y="28129832"/>
                </a:lnTo>
                <a:lnTo>
                  <a:pt x="0" y="28129832"/>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9" name="Text Placeholder 18"/>
          <p:cNvSpPr>
            <a:spLocks noGrp="1"/>
          </p:cNvSpPr>
          <p:nvPr>
            <p:ph type="body" sz="quarter" idx="150"/>
          </p:nvPr>
        </p:nvSpPr>
        <p:spPr>
          <a:xfrm>
            <a:off x="11224245" y="3202767"/>
            <a:ext cx="21421724" cy="1280160"/>
          </a:xfrm>
        </p:spPr>
        <p:txBody>
          <a:bodyPr/>
          <a:lstStyle/>
          <a:p>
            <a:r>
              <a:rPr lang="en-US" dirty="0" smtClean="0"/>
              <a:t>Pramith Devulapalli</a:t>
            </a:r>
            <a:endParaRPr lang="en-US" dirty="0"/>
          </a:p>
        </p:txBody>
      </p:sp>
      <p:sp>
        <p:nvSpPr>
          <p:cNvPr id="44" name="Text Placeholder 43"/>
          <p:cNvSpPr>
            <a:spLocks noGrp="1"/>
          </p:cNvSpPr>
          <p:nvPr>
            <p:ph type="body" sz="quarter" idx="185"/>
          </p:nvPr>
        </p:nvSpPr>
        <p:spPr>
          <a:xfrm>
            <a:off x="3771901" y="257817"/>
            <a:ext cx="35775900" cy="2659200"/>
          </a:xfrm>
        </p:spPr>
        <p:txBody>
          <a:bodyPr>
            <a:noAutofit/>
          </a:bodyPr>
          <a:lstStyle/>
          <a:p>
            <a:r>
              <a:rPr lang="en-US" sz="9600" dirty="0" smtClean="0"/>
              <a:t>Frequency Modulation Feedback Control for Near-Field Acoustic Characterization of Mesoscopic Fluid Films</a:t>
            </a:r>
            <a:endParaRPr lang="en-US" sz="9600" dirty="0"/>
          </a:p>
        </p:txBody>
      </p:sp>
      <p:grpSp>
        <p:nvGrpSpPr>
          <p:cNvPr id="156" name="Group 155"/>
          <p:cNvGrpSpPr/>
          <p:nvPr/>
        </p:nvGrpSpPr>
        <p:grpSpPr>
          <a:xfrm>
            <a:off x="20070622" y="9347737"/>
            <a:ext cx="1798086" cy="497382"/>
            <a:chOff x="17776601" y="7551021"/>
            <a:chExt cx="1798086" cy="497382"/>
          </a:xfrm>
        </p:grpSpPr>
        <p:pic>
          <p:nvPicPr>
            <p:cNvPr id="154" name="Picture 153" descr="Metal Ring.jpg"/>
            <p:cNvPicPr>
              <a:picLocks noChangeAspect="1"/>
            </p:cNvPicPr>
            <p:nvPr/>
          </p:nvPicPr>
          <p:blipFill>
            <a:blip r:embed="rId4" cstate="print"/>
            <a:srcRect l="11983" t="24827" r="13372" b="28099"/>
            <a:stretch>
              <a:fillRect/>
            </a:stretch>
          </p:blipFill>
          <p:spPr>
            <a:xfrm>
              <a:off x="17776601" y="7551021"/>
              <a:ext cx="1798086" cy="49738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1" name="Oval 150"/>
            <p:cNvSpPr/>
            <p:nvPr/>
          </p:nvSpPr>
          <p:spPr>
            <a:xfrm>
              <a:off x="18020581" y="7636331"/>
              <a:ext cx="1302589" cy="307975"/>
            </a:xfrm>
            <a:prstGeom prst="ellipse">
              <a:avLst/>
            </a:prstGeom>
            <a:solidFill>
              <a:srgbClr val="C6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71" name="Straight Connector 170"/>
          <p:cNvCxnSpPr/>
          <p:nvPr/>
        </p:nvCxnSpPr>
        <p:spPr>
          <a:xfrm>
            <a:off x="20173950" y="7477125"/>
            <a:ext cx="0" cy="20859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20934045" y="8550275"/>
            <a:ext cx="91440" cy="593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flipH="1">
            <a:off x="10555447" y="4783576"/>
            <a:ext cx="365760" cy="2813482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flipH="1">
            <a:off x="32966917" y="4772802"/>
            <a:ext cx="365760" cy="2814523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1"/>
          </p:nvPr>
        </p:nvSpPr>
        <p:spPr>
          <a:xfrm>
            <a:off x="173454" y="4902169"/>
            <a:ext cx="10196513" cy="861766"/>
          </a:xfrm>
          <a:solidFill>
            <a:schemeClr val="tx1">
              <a:lumMod val="50000"/>
              <a:lumOff val="50000"/>
            </a:schemeClr>
          </a:solidFill>
          <a:ln w="76200"/>
        </p:spPr>
        <p:style>
          <a:lnRef idx="2">
            <a:schemeClr val="dk1"/>
          </a:lnRef>
          <a:fillRef idx="1">
            <a:schemeClr val="lt1"/>
          </a:fillRef>
          <a:effectRef idx="0">
            <a:schemeClr val="dk1"/>
          </a:effectRef>
          <a:fontRef idx="minor">
            <a:schemeClr val="dk1"/>
          </a:fontRef>
        </p:style>
        <p:txBody>
          <a:bodyPr/>
          <a:lstStyle/>
          <a:p>
            <a:r>
              <a:rPr lang="en-US" sz="4400" u="none" dirty="0" smtClean="0">
                <a:solidFill>
                  <a:schemeClr val="bg1"/>
                </a:solidFill>
              </a:rPr>
              <a:t>BACKGROUND INFORMATION</a:t>
            </a:r>
            <a:endParaRPr lang="en-US" sz="4400" u="none" dirty="0">
              <a:solidFill>
                <a:schemeClr val="bg1"/>
              </a:solidFill>
            </a:endParaRPr>
          </a:p>
        </p:txBody>
      </p:sp>
      <p:sp>
        <p:nvSpPr>
          <p:cNvPr id="14" name="Text Placeholder 13"/>
          <p:cNvSpPr>
            <a:spLocks noGrp="1"/>
          </p:cNvSpPr>
          <p:nvPr>
            <p:ph type="body" sz="quarter" idx="28"/>
          </p:nvPr>
        </p:nvSpPr>
        <p:spPr>
          <a:xfrm>
            <a:off x="97134" y="27804561"/>
            <a:ext cx="10331867" cy="5024628"/>
          </a:xfrm>
          <a:ln w="57150"/>
        </p:spPr>
        <p:style>
          <a:lnRef idx="2">
            <a:schemeClr val="dk1"/>
          </a:lnRef>
          <a:fillRef idx="1">
            <a:schemeClr val="lt1"/>
          </a:fillRef>
          <a:effectRef idx="0">
            <a:schemeClr val="dk1"/>
          </a:effectRef>
          <a:fontRef idx="minor">
            <a:schemeClr val="dk1"/>
          </a:fontRef>
        </p:style>
        <p:txBody>
          <a:bodyPr/>
          <a:lstStyle/>
          <a:p>
            <a:r>
              <a:rPr lang="en-US" sz="2400" dirty="0" smtClean="0"/>
              <a:t>The Shear Force Acoustic Near-Field Microscope (SANM) is an instrumentation used to investigate the properties of confined liquids. SANM probes liquids at ranges of nanometers to angstroms. An electrical current vibrates the QTF at the resonant frequency, which is held in place by the piezo holder. As the tuning fork’s vibrations expand and contract laterally, the tip attached to one of the prongs also moves in a similar fashion. The whole apparatus approaches the liquid and the fabricated tip plunges into the mesoscopic liquid. With the tip as one surface and the substrate as the other surface, the liquid is confined and demonstrates unique properties. The disturbances in the fluid caused by the tip vibrations are recorded by the acoustic sensor. Due to the viscosity of the liquid, the amplitude of the QTF decreases and these changes are recorded.</a:t>
            </a:r>
            <a:endParaRPr lang="en-US" sz="2400" dirty="0"/>
          </a:p>
        </p:txBody>
      </p:sp>
      <p:sp>
        <p:nvSpPr>
          <p:cNvPr id="8" name="Text Placeholder 7"/>
          <p:cNvSpPr>
            <a:spLocks noGrp="1"/>
          </p:cNvSpPr>
          <p:nvPr>
            <p:ph type="body" sz="quarter" idx="22"/>
          </p:nvPr>
        </p:nvSpPr>
        <p:spPr>
          <a:xfrm>
            <a:off x="11189773" y="4909635"/>
            <a:ext cx="21431250" cy="861766"/>
          </a:xfrm>
          <a:solidFill>
            <a:schemeClr val="tx1">
              <a:lumMod val="50000"/>
              <a:lumOff val="50000"/>
            </a:schemeClr>
          </a:solidFill>
          <a:ln w="76200"/>
        </p:spPr>
        <p:style>
          <a:lnRef idx="2">
            <a:schemeClr val="dk1"/>
          </a:lnRef>
          <a:fillRef idx="1">
            <a:schemeClr val="lt1"/>
          </a:fillRef>
          <a:effectRef idx="0">
            <a:schemeClr val="dk1"/>
          </a:effectRef>
          <a:fontRef idx="minor">
            <a:schemeClr val="dk1"/>
          </a:fontRef>
        </p:style>
        <p:txBody>
          <a:bodyPr/>
          <a:lstStyle/>
          <a:p>
            <a:r>
              <a:rPr lang="en-US" sz="4400" u="none" dirty="0" smtClean="0">
                <a:solidFill>
                  <a:schemeClr val="bg1"/>
                </a:solidFill>
              </a:rPr>
              <a:t>EXPERIMENTAL DESIGN PT. 1: TIP FABRICATION</a:t>
            </a:r>
            <a:endParaRPr lang="en-US" sz="4400" u="none" dirty="0">
              <a:solidFill>
                <a:schemeClr val="bg1"/>
              </a:solidFill>
            </a:endParaRPr>
          </a:p>
        </p:txBody>
      </p:sp>
      <p:sp>
        <p:nvSpPr>
          <p:cNvPr id="9" name="Text Placeholder 8"/>
          <p:cNvSpPr>
            <a:spLocks noGrp="1"/>
          </p:cNvSpPr>
          <p:nvPr>
            <p:ph type="body" sz="quarter" idx="23"/>
          </p:nvPr>
        </p:nvSpPr>
        <p:spPr>
          <a:xfrm>
            <a:off x="10968237" y="14385026"/>
            <a:ext cx="21908623" cy="2194403"/>
          </a:xfrm>
          <a:ln w="57150"/>
        </p:spPr>
        <p:style>
          <a:lnRef idx="2">
            <a:schemeClr val="dk1"/>
          </a:lnRef>
          <a:fillRef idx="1">
            <a:schemeClr val="lt1"/>
          </a:fillRef>
          <a:effectRef idx="0">
            <a:schemeClr val="dk1"/>
          </a:effectRef>
          <a:fontRef idx="minor">
            <a:schemeClr val="dk1"/>
          </a:fontRef>
        </p:style>
        <p:txBody>
          <a:bodyPr/>
          <a:lstStyle/>
          <a:p>
            <a:r>
              <a:rPr lang="en-US" dirty="0" smtClean="0"/>
              <a:t>The whole illustration above depicts the electrochemical etching process perfected by me. In the first phase, the gold wire is dipped into the HCL liquid with a meniscus forming. In the second stage, the alternating current from the power supply “eats away” at the gold metal creating a section that is very thin. After a while of etching, a meniscus is barely visible and the etching occurs at a different point. If I let this happens, this creates jumps in the tip that are not wanted. In the third stage, I manually dip the wire lower into the liquid to regain the same meniscus. This process repeatedly happens to keep the meniscus from falling. In the fourth stage, a clean, sharp tip results from this method of electrochemical etching.</a:t>
            </a:r>
            <a:endParaRPr lang="en-US" dirty="0"/>
          </a:p>
        </p:txBody>
      </p:sp>
      <p:sp>
        <p:nvSpPr>
          <p:cNvPr id="10" name="Text Placeholder 9"/>
          <p:cNvSpPr>
            <a:spLocks noGrp="1"/>
          </p:cNvSpPr>
          <p:nvPr>
            <p:ph type="body" sz="quarter" idx="24"/>
          </p:nvPr>
        </p:nvSpPr>
        <p:spPr>
          <a:xfrm>
            <a:off x="10998925" y="16579429"/>
            <a:ext cx="21872448" cy="861766"/>
          </a:xfrm>
          <a:solidFill>
            <a:schemeClr val="tx1">
              <a:lumMod val="50000"/>
              <a:lumOff val="50000"/>
            </a:schemeClr>
          </a:solidFill>
          <a:ln w="76200"/>
        </p:spPr>
        <p:style>
          <a:lnRef idx="2">
            <a:schemeClr val="dk1"/>
          </a:lnRef>
          <a:fillRef idx="1">
            <a:schemeClr val="lt1"/>
          </a:fillRef>
          <a:effectRef idx="0">
            <a:schemeClr val="dk1"/>
          </a:effectRef>
          <a:fontRef idx="minor">
            <a:schemeClr val="dk1"/>
          </a:fontRef>
        </p:style>
        <p:txBody>
          <a:bodyPr/>
          <a:lstStyle/>
          <a:p>
            <a:r>
              <a:rPr lang="en-US" sz="4400" u="none" dirty="0" smtClean="0">
                <a:solidFill>
                  <a:schemeClr val="bg1"/>
                </a:solidFill>
              </a:rPr>
              <a:t>EXPERIMENTAL DESIGN PT. 2: THE INNOVATIVE METHOD</a:t>
            </a:r>
            <a:endParaRPr lang="en-US" sz="4400" u="none" dirty="0">
              <a:solidFill>
                <a:schemeClr val="bg1"/>
              </a:solidFill>
            </a:endParaRPr>
          </a:p>
        </p:txBody>
      </p:sp>
      <p:grpSp>
        <p:nvGrpSpPr>
          <p:cNvPr id="2077" name="Group 29"/>
          <p:cNvGrpSpPr>
            <a:grpSpLocks/>
          </p:cNvGrpSpPr>
          <p:nvPr/>
        </p:nvGrpSpPr>
        <p:grpSpPr bwMode="auto">
          <a:xfrm>
            <a:off x="150896" y="21011683"/>
            <a:ext cx="5880091" cy="6623412"/>
            <a:chOff x="2209" y="633"/>
            <a:chExt cx="7608" cy="8452"/>
          </a:xfrm>
        </p:grpSpPr>
        <p:grpSp>
          <p:nvGrpSpPr>
            <p:cNvPr id="2078" name="Group 30"/>
            <p:cNvGrpSpPr>
              <a:grpSpLocks/>
            </p:cNvGrpSpPr>
            <p:nvPr/>
          </p:nvGrpSpPr>
          <p:grpSpPr bwMode="auto">
            <a:xfrm>
              <a:off x="2209" y="633"/>
              <a:ext cx="7608" cy="8452"/>
              <a:chOff x="2384" y="6564"/>
              <a:chExt cx="7608" cy="8452"/>
            </a:xfrm>
          </p:grpSpPr>
          <p:grpSp>
            <p:nvGrpSpPr>
              <p:cNvPr id="2079" name="Group 31"/>
              <p:cNvGrpSpPr>
                <a:grpSpLocks/>
              </p:cNvGrpSpPr>
              <p:nvPr/>
            </p:nvGrpSpPr>
            <p:grpSpPr bwMode="auto">
              <a:xfrm>
                <a:off x="2384" y="6564"/>
                <a:ext cx="7608" cy="8452"/>
                <a:chOff x="1937" y="2960"/>
                <a:chExt cx="7608" cy="8452"/>
              </a:xfrm>
            </p:grpSpPr>
            <p:grpSp>
              <p:nvGrpSpPr>
                <p:cNvPr id="2080" name="Group 32"/>
                <p:cNvGrpSpPr>
                  <a:grpSpLocks/>
                </p:cNvGrpSpPr>
                <p:nvPr/>
              </p:nvGrpSpPr>
              <p:grpSpPr bwMode="auto">
                <a:xfrm>
                  <a:off x="1937" y="2960"/>
                  <a:ext cx="7608" cy="8452"/>
                  <a:chOff x="2330" y="1104"/>
                  <a:chExt cx="7608" cy="8452"/>
                </a:xfrm>
              </p:grpSpPr>
              <p:sp>
                <p:nvSpPr>
                  <p:cNvPr id="2081" name="Rectangle 33"/>
                  <p:cNvSpPr>
                    <a:spLocks noChangeAspect="1" noChangeArrowheads="1"/>
                  </p:cNvSpPr>
                  <p:nvPr/>
                </p:nvSpPr>
                <p:spPr bwMode="auto">
                  <a:xfrm>
                    <a:off x="2425" y="1104"/>
                    <a:ext cx="7408" cy="8452"/>
                  </a:xfrm>
                  <a:prstGeom prst="rect">
                    <a:avLst/>
                  </a:prstGeom>
                  <a:solidFill>
                    <a:srgbClr val="00004C"/>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2082" name="Group 34"/>
                  <p:cNvGrpSpPr>
                    <a:grpSpLocks/>
                  </p:cNvGrpSpPr>
                  <p:nvPr/>
                </p:nvGrpSpPr>
                <p:grpSpPr bwMode="auto">
                  <a:xfrm>
                    <a:off x="2781" y="7574"/>
                    <a:ext cx="4530" cy="1650"/>
                    <a:chOff x="2846" y="8874"/>
                    <a:chExt cx="4530" cy="1463"/>
                  </a:xfrm>
                </p:grpSpPr>
                <p:sp>
                  <p:nvSpPr>
                    <p:cNvPr id="2083" name="Rectangle 35"/>
                    <p:cNvSpPr>
                      <a:spLocks noChangeArrowheads="1"/>
                    </p:cNvSpPr>
                    <p:nvPr/>
                  </p:nvSpPr>
                  <p:spPr bwMode="auto">
                    <a:xfrm>
                      <a:off x="2846" y="9892"/>
                      <a:ext cx="4529" cy="445"/>
                    </a:xfrm>
                    <a:prstGeom prst="rect">
                      <a:avLst/>
                    </a:prstGeom>
                    <a:gradFill rotWithShape="0">
                      <a:gsLst>
                        <a:gs pos="0">
                          <a:srgbClr val="860043"/>
                        </a:gs>
                        <a:gs pos="50000">
                          <a:srgbClr val="E20071"/>
                        </a:gs>
                        <a:gs pos="100000">
                          <a:srgbClr val="860043"/>
                        </a:gs>
                      </a:gsLst>
                      <a:lin ang="0" scaled="1"/>
                    </a:gra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E20071"/>
                      </a:extrusionClr>
                    </a:sp3d>
                  </p:spPr>
                  <p:txBody>
                    <a:bodyPr vert="horz" wrap="square" lIns="91440" tIns="45720" rIns="91440" bIns="45720" numCol="1" anchor="t" anchorCtr="0" compatLnSpc="1">
                      <a:prstTxWarp prst="textNoShape">
                        <a:avLst/>
                      </a:prstTxWarp>
                      <a:flatTx/>
                    </a:bodyPr>
                    <a:lstStyle/>
                    <a:p>
                      <a:endParaRPr lang="en-US" dirty="0"/>
                    </a:p>
                  </p:txBody>
                </p:sp>
                <p:sp>
                  <p:nvSpPr>
                    <p:cNvPr id="2084" name="Rectangle 36"/>
                    <p:cNvSpPr>
                      <a:spLocks noChangeArrowheads="1"/>
                    </p:cNvSpPr>
                    <p:nvPr/>
                  </p:nvSpPr>
                  <p:spPr bwMode="auto">
                    <a:xfrm>
                      <a:off x="2846" y="9166"/>
                      <a:ext cx="4530" cy="720"/>
                    </a:xfrm>
                    <a:prstGeom prst="rect">
                      <a:avLst/>
                    </a:prstGeom>
                    <a:gradFill rotWithShape="1">
                      <a:gsLst>
                        <a:gs pos="0">
                          <a:srgbClr val="B2B2B2"/>
                        </a:gs>
                        <a:gs pos="50000">
                          <a:srgbClr val="FFFFCC"/>
                        </a:gs>
                        <a:gs pos="100000">
                          <a:srgbClr val="B2B2B2"/>
                        </a:gs>
                      </a:gsLst>
                      <a:lin ang="0" scaled="1"/>
                    </a:gradFill>
                    <a:ln w="2857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vert="horz" wrap="square" lIns="91440" tIns="45720" rIns="91440" bIns="45720" numCol="1" anchor="t" anchorCtr="0" compatLnSpc="1">
                      <a:prstTxWarp prst="textNoShape">
                        <a:avLst/>
                      </a:prstTxWarp>
                      <a:flatTx/>
                    </a:bodyPr>
                    <a:lstStyle/>
                    <a:p>
                      <a:endParaRPr lang="en-US" dirty="0"/>
                    </a:p>
                  </p:txBody>
                </p:sp>
                <p:sp>
                  <p:nvSpPr>
                    <p:cNvPr id="2085" name="Rectangle 37"/>
                    <p:cNvSpPr>
                      <a:spLocks noChangeAspect="1" noChangeArrowheads="1"/>
                    </p:cNvSpPr>
                    <p:nvPr/>
                  </p:nvSpPr>
                  <p:spPr bwMode="auto">
                    <a:xfrm>
                      <a:off x="2846" y="8874"/>
                      <a:ext cx="4530" cy="279"/>
                    </a:xfrm>
                    <a:prstGeom prst="rect">
                      <a:avLst/>
                    </a:prstGeom>
                    <a:solidFill>
                      <a:srgbClr val="548DD4"/>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548DD4"/>
                      </a:extrusionClr>
                    </a:sp3d>
                  </p:spPr>
                  <p:txBody>
                    <a:bodyPr vert="horz" wrap="square" lIns="91440" tIns="45720" rIns="91440" bIns="45720" numCol="1" anchor="ctr" anchorCtr="0" compatLnSpc="1">
                      <a:prstTxWarp prst="textNoShape">
                        <a:avLst/>
                      </a:prstTxWarp>
                      <a:flatTx/>
                    </a:bodyPr>
                    <a:lstStyle/>
                    <a:p>
                      <a:endParaRPr lang="en-US" dirty="0"/>
                    </a:p>
                  </p:txBody>
                </p:sp>
              </p:grpSp>
              <p:grpSp>
                <p:nvGrpSpPr>
                  <p:cNvPr id="2086" name="Group 38"/>
                  <p:cNvGrpSpPr>
                    <a:grpSpLocks/>
                  </p:cNvGrpSpPr>
                  <p:nvPr/>
                </p:nvGrpSpPr>
                <p:grpSpPr bwMode="auto">
                  <a:xfrm>
                    <a:off x="4994" y="1195"/>
                    <a:ext cx="2880" cy="6406"/>
                    <a:chOff x="4253" y="1195"/>
                    <a:chExt cx="2880" cy="6406"/>
                  </a:xfrm>
                </p:grpSpPr>
                <p:grpSp>
                  <p:nvGrpSpPr>
                    <p:cNvPr id="2087" name="Group 39"/>
                    <p:cNvGrpSpPr>
                      <a:grpSpLocks/>
                    </p:cNvGrpSpPr>
                    <p:nvPr/>
                  </p:nvGrpSpPr>
                  <p:grpSpPr bwMode="auto">
                    <a:xfrm>
                      <a:off x="4261" y="5512"/>
                      <a:ext cx="308" cy="2089"/>
                      <a:chOff x="4404" y="5486"/>
                      <a:chExt cx="308" cy="4403"/>
                    </a:xfrm>
                  </p:grpSpPr>
                  <p:sp>
                    <p:nvSpPr>
                      <p:cNvPr id="2088" name="AutoShape 40"/>
                      <p:cNvSpPr>
                        <a:spLocks noChangeArrowheads="1"/>
                      </p:cNvSpPr>
                      <p:nvPr/>
                    </p:nvSpPr>
                    <p:spPr bwMode="auto">
                      <a:xfrm>
                        <a:off x="4404" y="6551"/>
                        <a:ext cx="308" cy="3338"/>
                      </a:xfrm>
                      <a:prstGeom prst="flowChartMerge">
                        <a:avLst/>
                      </a:prstGeom>
                      <a:solidFill>
                        <a:srgbClr val="E2B200"/>
                      </a:soli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E2B200"/>
                        </a:extrusionClr>
                      </a:sp3d>
                    </p:spPr>
                    <p:txBody>
                      <a:bodyPr vert="horz" wrap="square" lIns="91440" tIns="45720" rIns="91440" bIns="45720" numCol="1" anchor="t" anchorCtr="0" compatLnSpc="1">
                        <a:prstTxWarp prst="textNoShape">
                          <a:avLst/>
                        </a:prstTxWarp>
                        <a:flatTx/>
                      </a:bodyPr>
                      <a:lstStyle/>
                      <a:p>
                        <a:endParaRPr lang="en-US" dirty="0"/>
                      </a:p>
                    </p:txBody>
                  </p:sp>
                  <p:sp>
                    <p:nvSpPr>
                      <p:cNvPr id="2089" name="Rectangle 41"/>
                      <p:cNvSpPr>
                        <a:spLocks noChangeArrowheads="1"/>
                      </p:cNvSpPr>
                      <p:nvPr/>
                    </p:nvSpPr>
                    <p:spPr bwMode="auto">
                      <a:xfrm>
                        <a:off x="4404" y="5486"/>
                        <a:ext cx="308" cy="1117"/>
                      </a:xfrm>
                      <a:prstGeom prst="rect">
                        <a:avLst/>
                      </a:prstGeom>
                      <a:solidFill>
                        <a:srgbClr val="E2B200"/>
                      </a:soli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E2B200"/>
                        </a:extrusionClr>
                      </a:sp3d>
                    </p:spPr>
                    <p:txBody>
                      <a:bodyPr vert="horz" wrap="square" lIns="91440" tIns="45720" rIns="91440" bIns="45720" numCol="1" anchor="t" anchorCtr="0" compatLnSpc="1">
                        <a:prstTxWarp prst="textNoShape">
                          <a:avLst/>
                        </a:prstTxWarp>
                        <a:flatTx/>
                      </a:bodyPr>
                      <a:lstStyle/>
                      <a:p>
                        <a:endParaRPr lang="en-US" dirty="0"/>
                      </a:p>
                    </p:txBody>
                  </p:sp>
                </p:grpSp>
                <p:grpSp>
                  <p:nvGrpSpPr>
                    <p:cNvPr id="2090" name="Group 42"/>
                    <p:cNvGrpSpPr>
                      <a:grpSpLocks/>
                    </p:cNvGrpSpPr>
                    <p:nvPr/>
                  </p:nvGrpSpPr>
                  <p:grpSpPr bwMode="auto">
                    <a:xfrm>
                      <a:off x="4585" y="3731"/>
                      <a:ext cx="1961" cy="2436"/>
                      <a:chOff x="4884" y="3601"/>
                      <a:chExt cx="1961" cy="2436"/>
                    </a:xfrm>
                  </p:grpSpPr>
                  <p:sp>
                    <p:nvSpPr>
                      <p:cNvPr id="2091" name="Rectangle 43"/>
                      <p:cNvSpPr>
                        <a:spLocks noChangeArrowheads="1"/>
                      </p:cNvSpPr>
                      <p:nvPr/>
                    </p:nvSpPr>
                    <p:spPr bwMode="auto">
                      <a:xfrm rot="5400000">
                        <a:off x="4164" y="4869"/>
                        <a:ext cx="1891" cy="445"/>
                      </a:xfrm>
                      <a:prstGeom prst="rect">
                        <a:avLst/>
                      </a:prstGeom>
                      <a:solidFill>
                        <a:srgbClr val="A5A5A5"/>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A5A5A5"/>
                        </a:extrusionClr>
                      </a:sp3d>
                    </p:spPr>
                    <p:txBody>
                      <a:bodyPr vert="horz" wrap="square" lIns="91440" tIns="45720" rIns="91440" bIns="45720" numCol="1" anchor="t" anchorCtr="0" compatLnSpc="1">
                        <a:prstTxWarp prst="textNoShape">
                          <a:avLst/>
                        </a:prstTxWarp>
                        <a:flatTx/>
                      </a:bodyPr>
                      <a:lstStyle/>
                      <a:p>
                        <a:endParaRPr lang="en-US" dirty="0"/>
                      </a:p>
                    </p:txBody>
                  </p:sp>
                  <p:sp>
                    <p:nvSpPr>
                      <p:cNvPr id="2092" name="Rectangle 44"/>
                      <p:cNvSpPr>
                        <a:spLocks noChangeArrowheads="1"/>
                      </p:cNvSpPr>
                      <p:nvPr/>
                    </p:nvSpPr>
                    <p:spPr bwMode="auto">
                      <a:xfrm rot="5400000">
                        <a:off x="5685" y="4850"/>
                        <a:ext cx="1877" cy="442"/>
                      </a:xfrm>
                      <a:prstGeom prst="rect">
                        <a:avLst/>
                      </a:prstGeom>
                      <a:solidFill>
                        <a:srgbClr val="A5A5A5"/>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A5A5A5"/>
                        </a:extrusionClr>
                      </a:sp3d>
                    </p:spPr>
                    <p:txBody>
                      <a:bodyPr vert="horz" wrap="square" lIns="91440" tIns="45720" rIns="91440" bIns="45720" numCol="1" anchor="t" anchorCtr="0" compatLnSpc="1">
                        <a:prstTxWarp prst="textNoShape">
                          <a:avLst/>
                        </a:prstTxWarp>
                        <a:flatTx/>
                      </a:bodyPr>
                      <a:lstStyle/>
                      <a:p>
                        <a:endParaRPr lang="en-US" dirty="0"/>
                      </a:p>
                    </p:txBody>
                  </p:sp>
                  <p:sp>
                    <p:nvSpPr>
                      <p:cNvPr id="2093" name="Rectangle 45"/>
                      <p:cNvSpPr>
                        <a:spLocks noChangeArrowheads="1"/>
                      </p:cNvSpPr>
                      <p:nvPr/>
                    </p:nvSpPr>
                    <p:spPr bwMode="auto">
                      <a:xfrm>
                        <a:off x="4884" y="3601"/>
                        <a:ext cx="1956" cy="556"/>
                      </a:xfrm>
                      <a:prstGeom prst="rect">
                        <a:avLst/>
                      </a:prstGeom>
                      <a:solidFill>
                        <a:srgbClr val="A5A5A5"/>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A5A5A5"/>
                        </a:extrusionClr>
                      </a:sp3d>
                    </p:spPr>
                    <p:txBody>
                      <a:bodyPr vert="horz" wrap="square" lIns="91440" tIns="45720" rIns="91440" bIns="45720" numCol="1" anchor="t" anchorCtr="0" compatLnSpc="1">
                        <a:prstTxWarp prst="textNoShape">
                          <a:avLst/>
                        </a:prstTxWarp>
                        <a:flatTx/>
                      </a:bodyPr>
                      <a:lstStyle/>
                      <a:p>
                        <a:endParaRPr lang="en-US" dirty="0"/>
                      </a:p>
                    </p:txBody>
                  </p:sp>
                </p:grpSp>
                <p:sp>
                  <p:nvSpPr>
                    <p:cNvPr id="2094" name="AutoShape 46"/>
                    <p:cNvSpPr>
                      <a:spLocks noChangeArrowheads="1"/>
                    </p:cNvSpPr>
                    <p:nvPr/>
                  </p:nvSpPr>
                  <p:spPr bwMode="auto">
                    <a:xfrm>
                      <a:off x="4954" y="2771"/>
                      <a:ext cx="1440" cy="960"/>
                    </a:xfrm>
                    <a:prstGeom prst="flowChartMagneticDisk">
                      <a:avLst/>
                    </a:prstGeom>
                    <a:solidFill>
                      <a:srgbClr val="404040"/>
                    </a:solidFill>
                    <a:ln w="9525">
                      <a:solidFill>
                        <a:srgbClr val="27272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5" name="AutoShape 47"/>
                    <p:cNvSpPr>
                      <a:spLocks noChangeArrowheads="1"/>
                    </p:cNvSpPr>
                    <p:nvPr/>
                  </p:nvSpPr>
                  <p:spPr bwMode="auto">
                    <a:xfrm>
                      <a:off x="4253" y="1195"/>
                      <a:ext cx="2880" cy="1836"/>
                    </a:xfrm>
                    <a:prstGeom prst="flowChartMagneticDisk">
                      <a:avLst/>
                    </a:prstGeom>
                    <a:solidFill>
                      <a:srgbClr val="938953"/>
                    </a:solidFill>
                    <a:ln w="12700">
                      <a:solidFill>
                        <a:srgbClr val="000000"/>
                      </a:solidFill>
                      <a:round/>
                      <a:headEnd/>
                      <a:tailEnd/>
                    </a:ln>
                    <a:effectLst>
                      <a:outerShdw dist="28398" dir="3806097" algn="ctr" rotWithShape="0">
                        <a:srgbClr val="7F7F7F"/>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096" name="Text Box 48"/>
                  <p:cNvSpPr txBox="1">
                    <a:spLocks noChangeArrowheads="1"/>
                  </p:cNvSpPr>
                  <p:nvPr/>
                </p:nvSpPr>
                <p:spPr bwMode="auto">
                  <a:xfrm>
                    <a:off x="3784" y="8706"/>
                    <a:ext cx="3421" cy="5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noProof="1" smtClean="0">
                        <a:ln>
                          <a:noFill/>
                        </a:ln>
                        <a:solidFill>
                          <a:schemeClr val="tx1"/>
                        </a:solidFill>
                        <a:effectLst/>
                        <a:latin typeface="Trebuchet MS" pitchFamily="34" charset="0"/>
                        <a:cs typeface="Arial" pitchFamily="34" charset="0"/>
                      </a:rPr>
                      <a:t>Acoustic Sensor</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7" name="Text Box 49"/>
                  <p:cNvSpPr txBox="1">
                    <a:spLocks noChangeArrowheads="1"/>
                  </p:cNvSpPr>
                  <p:nvPr/>
                </p:nvSpPr>
                <p:spPr bwMode="auto">
                  <a:xfrm>
                    <a:off x="3205" y="8043"/>
                    <a:ext cx="3744"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Trebuchet MS" pitchFamily="34" charset="0"/>
                        <a:cs typeface="Arial" pitchFamily="34" charset="0"/>
                      </a:rPr>
                      <a:t>Solid Substrate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8" name="Text Box 50"/>
                  <p:cNvSpPr txBox="1">
                    <a:spLocks noChangeArrowheads="1"/>
                  </p:cNvSpPr>
                  <p:nvPr/>
                </p:nvSpPr>
                <p:spPr bwMode="auto">
                  <a:xfrm>
                    <a:off x="7205" y="5512"/>
                    <a:ext cx="2697" cy="19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rgbClr val="FFFFFF"/>
                        </a:solidFill>
                        <a:effectLst/>
                        <a:latin typeface="Trebuchet MS" pitchFamily="34" charset="0"/>
                        <a:cs typeface="Arial" pitchFamily="34" charset="0"/>
                      </a:rPr>
                      <a:t>Confined Liquid </a:t>
                    </a:r>
                    <a:r>
                      <a:rPr kumimoji="0" lang="en-US" sz="2400" b="0" i="0" u="none" strike="noStrike" cap="none" normalizeH="0" baseline="0" dirty="0" smtClean="0">
                        <a:ln>
                          <a:noFill/>
                        </a:ln>
                        <a:solidFill>
                          <a:srgbClr val="FFFFFF"/>
                        </a:solidFill>
                        <a:effectLst/>
                        <a:latin typeface="Trebuchet MS" pitchFamily="34" charset="0"/>
                        <a:cs typeface="Arial" pitchFamily="34" charset="0"/>
                        <a:sym typeface="Symbol" pitchFamily="18" charset="2"/>
                      </a:rPr>
                      <a:t></a:t>
                    </a:r>
                    <a:r>
                      <a:rPr kumimoji="0" lang="en-US" sz="2400" b="0" i="0" u="none" strike="noStrike" cap="none" normalizeH="0" baseline="0" dirty="0" smtClean="0">
                        <a:ln>
                          <a:noFill/>
                        </a:ln>
                        <a:solidFill>
                          <a:srgbClr val="FFFFFF"/>
                        </a:solidFill>
                        <a:effectLst/>
                        <a:latin typeface="Trebuchet MS" pitchFamily="34" charset="0"/>
                        <a:cs typeface="Arial" pitchFamily="34" charset="0"/>
                      </a:rPr>
                      <a:t> 20 nm</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9" name="Text Box 51"/>
                  <p:cNvSpPr txBox="1">
                    <a:spLocks noChangeArrowheads="1"/>
                  </p:cNvSpPr>
                  <p:nvPr/>
                </p:nvSpPr>
                <p:spPr bwMode="auto">
                  <a:xfrm>
                    <a:off x="2330" y="5704"/>
                    <a:ext cx="2146" cy="13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rgbClr val="FFFFFF"/>
                        </a:solidFill>
                        <a:effectLst/>
                        <a:latin typeface="Trebuchet MS" pitchFamily="34" charset="0"/>
                        <a:cs typeface="Arial" pitchFamily="34" charset="0"/>
                      </a:rPr>
                      <a:t>Fabricated Tip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100" name="AutoShape 52"/>
                  <p:cNvCxnSpPr>
                    <a:cxnSpLocks noChangeShapeType="1"/>
                  </p:cNvCxnSpPr>
                  <p:nvPr/>
                </p:nvCxnSpPr>
                <p:spPr bwMode="auto">
                  <a:xfrm>
                    <a:off x="3715" y="6304"/>
                    <a:ext cx="1301" cy="233"/>
                  </a:xfrm>
                  <a:prstGeom prst="straightConnector1">
                    <a:avLst/>
                  </a:prstGeom>
                  <a:noFill/>
                  <a:ln w="38100">
                    <a:solidFill>
                      <a:srgbClr val="F2F2F2"/>
                    </a:solidFill>
                    <a:round/>
                    <a:headEnd/>
                    <a:tailEnd type="triangle" w="med" len="med"/>
                  </a:ln>
                  <a:effectLst/>
                </p:spPr>
              </p:cxnSp>
              <p:cxnSp>
                <p:nvCxnSpPr>
                  <p:cNvPr id="2101" name="AutoShape 53"/>
                  <p:cNvCxnSpPr>
                    <a:cxnSpLocks noChangeShapeType="1"/>
                  </p:cNvCxnSpPr>
                  <p:nvPr/>
                </p:nvCxnSpPr>
                <p:spPr bwMode="auto">
                  <a:xfrm flipH="1" flipV="1">
                    <a:off x="4249" y="1195"/>
                    <a:ext cx="1916" cy="395"/>
                  </a:xfrm>
                  <a:prstGeom prst="straightConnector1">
                    <a:avLst/>
                  </a:prstGeom>
                  <a:noFill/>
                  <a:ln w="101600">
                    <a:solidFill>
                      <a:srgbClr val="F2F2F2"/>
                    </a:solidFill>
                    <a:round/>
                    <a:headEnd/>
                    <a:tailEnd type="triangle" w="med" len="med"/>
                  </a:ln>
                  <a:effectLst/>
                  <a:scene3d>
                    <a:camera prst="legacyPerspectiveTop"/>
                    <a:lightRig rig="legacyFlat3" dir="b"/>
                  </a:scene3d>
                  <a:sp3d prstMaterial="legacyMatte">
                    <a:bevelT w="13500" h="13500" prst="angle"/>
                    <a:bevelB w="13500" h="13500" prst="angle"/>
                    <a:extrusionClr>
                      <a:srgbClr val="F2F2F2"/>
                    </a:extrusionClr>
                  </a:sp3d>
                </p:spPr>
              </p:cxnSp>
              <p:cxnSp>
                <p:nvCxnSpPr>
                  <p:cNvPr id="2102" name="AutoShape 54"/>
                  <p:cNvCxnSpPr>
                    <a:cxnSpLocks noChangeShapeType="1"/>
                  </p:cNvCxnSpPr>
                  <p:nvPr/>
                </p:nvCxnSpPr>
                <p:spPr bwMode="auto">
                  <a:xfrm flipV="1">
                    <a:off x="6799" y="1195"/>
                    <a:ext cx="1888" cy="387"/>
                  </a:xfrm>
                  <a:prstGeom prst="straightConnector1">
                    <a:avLst/>
                  </a:prstGeom>
                  <a:noFill/>
                  <a:ln w="101600">
                    <a:solidFill>
                      <a:srgbClr val="F2F2F2"/>
                    </a:solidFill>
                    <a:round/>
                    <a:headEnd/>
                    <a:tailEnd type="triangle" w="med" len="med"/>
                  </a:ln>
                  <a:effectLst/>
                  <a:scene3d>
                    <a:camera prst="legacyPerspectiveTop"/>
                    <a:lightRig rig="legacyFlat3" dir="b"/>
                  </a:scene3d>
                  <a:sp3d prstMaterial="legacyMatte">
                    <a:bevelT w="13500" h="13500" prst="angle"/>
                    <a:bevelB w="13500" h="13500" prst="angle"/>
                    <a:extrusionClr>
                      <a:srgbClr val="F2F2F2"/>
                    </a:extrusionClr>
                  </a:sp3d>
                </p:spPr>
              </p:cxnSp>
              <p:cxnSp>
                <p:nvCxnSpPr>
                  <p:cNvPr id="2103" name="AutoShape 55"/>
                  <p:cNvCxnSpPr>
                    <a:cxnSpLocks noChangeShapeType="1"/>
                  </p:cNvCxnSpPr>
                  <p:nvPr/>
                </p:nvCxnSpPr>
                <p:spPr bwMode="auto">
                  <a:xfrm>
                    <a:off x="7472" y="8904"/>
                    <a:ext cx="2187" cy="0"/>
                  </a:xfrm>
                  <a:prstGeom prst="straightConnector1">
                    <a:avLst/>
                  </a:prstGeom>
                  <a:noFill/>
                  <a:ln w="101600">
                    <a:solidFill>
                      <a:srgbClr val="E20071"/>
                    </a:solidFill>
                    <a:round/>
                    <a:headEnd/>
                    <a:tailEnd type="triangle" w="med" len="med"/>
                  </a:ln>
                  <a:effectLst/>
                </p:spPr>
              </p:cxnSp>
              <p:sp>
                <p:nvSpPr>
                  <p:cNvPr id="2104" name="Text Box 56"/>
                  <p:cNvSpPr txBox="1">
                    <a:spLocks noChangeArrowheads="1"/>
                  </p:cNvSpPr>
                  <p:nvPr/>
                </p:nvSpPr>
                <p:spPr bwMode="auto">
                  <a:xfrm>
                    <a:off x="7757" y="7795"/>
                    <a:ext cx="2181" cy="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rgbClr val="FFFFFF"/>
                        </a:solidFill>
                        <a:effectLst/>
                        <a:latin typeface="Trebuchet MS" pitchFamily="34" charset="0"/>
                        <a:cs typeface="Arial" pitchFamily="34" charset="0"/>
                      </a:rPr>
                      <a:t>Acoustic Signal</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2105" name="Text Box 57"/>
                  <p:cNvSpPr txBox="1">
                    <a:spLocks noChangeArrowheads="1"/>
                  </p:cNvSpPr>
                  <p:nvPr/>
                </p:nvSpPr>
                <p:spPr bwMode="auto">
                  <a:xfrm>
                    <a:off x="2330" y="1331"/>
                    <a:ext cx="2146" cy="1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rgbClr val="FFFFFF"/>
                        </a:solidFill>
                        <a:effectLst/>
                        <a:latin typeface="Trebuchet MS" pitchFamily="34" charset="0"/>
                        <a:cs typeface="Arial" pitchFamily="34" charset="0"/>
                      </a:rPr>
                      <a:t>Tuning Fork Signal</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2106" name="Text Box 58"/>
                  <p:cNvSpPr txBox="1">
                    <a:spLocks noChangeArrowheads="1"/>
                  </p:cNvSpPr>
                  <p:nvPr/>
                </p:nvSpPr>
                <p:spPr bwMode="auto">
                  <a:xfrm>
                    <a:off x="7973" y="1591"/>
                    <a:ext cx="1929" cy="1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rgbClr val="FFFFFF"/>
                        </a:solidFill>
                        <a:effectLst/>
                        <a:latin typeface="Trebuchet MS" pitchFamily="34" charset="0"/>
                        <a:cs typeface="Arial" pitchFamily="34" charset="0"/>
                      </a:rPr>
                      <a:t>Tuning Fork Signal</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2107" name="Text Box 59"/>
                <p:cNvSpPr txBox="1">
                  <a:spLocks noChangeArrowheads="1"/>
                </p:cNvSpPr>
                <p:nvPr/>
              </p:nvSpPr>
              <p:spPr bwMode="auto">
                <a:xfrm>
                  <a:off x="4796" y="3731"/>
                  <a:ext cx="2541" cy="8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rgbClr val="FFFFFF"/>
                      </a:solidFill>
                      <a:effectLst/>
                      <a:latin typeface="Trebuchet MS" pitchFamily="34" charset="0"/>
                      <a:cs typeface="Arial" pitchFamily="34" charset="0"/>
                    </a:rPr>
                    <a:t>Tuning Fork Piezo Holder</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cxnSp>
            <p:nvCxnSpPr>
              <p:cNvPr id="2108" name="AutoShape 60"/>
              <p:cNvCxnSpPr>
                <a:cxnSpLocks noChangeShapeType="1"/>
              </p:cNvCxnSpPr>
              <p:nvPr/>
            </p:nvCxnSpPr>
            <p:spPr bwMode="auto">
              <a:xfrm flipH="1">
                <a:off x="6547" y="12035"/>
                <a:ext cx="1060" cy="1026"/>
              </a:xfrm>
              <a:prstGeom prst="straightConnector1">
                <a:avLst/>
              </a:prstGeom>
              <a:noFill/>
              <a:ln w="38100">
                <a:solidFill>
                  <a:srgbClr val="F2F2F2"/>
                </a:solidFill>
                <a:round/>
                <a:headEnd/>
                <a:tailEnd type="triangle" w="med" len="med"/>
              </a:ln>
              <a:effectLst/>
            </p:spPr>
          </p:cxnSp>
        </p:grpSp>
        <p:sp>
          <p:nvSpPr>
            <p:cNvPr id="2109" name="Text Box 61"/>
            <p:cNvSpPr txBox="1">
              <a:spLocks noChangeArrowheads="1"/>
            </p:cNvSpPr>
            <p:nvPr/>
          </p:nvSpPr>
          <p:spPr bwMode="auto">
            <a:xfrm>
              <a:off x="4722" y="3180"/>
              <a:ext cx="3203" cy="8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rgbClr val="FFFFFF"/>
                  </a:solidFill>
                  <a:effectLst/>
                  <a:latin typeface="Trebuchet MS" pitchFamily="34" charset="0"/>
                  <a:cs typeface="Arial" pitchFamily="34" charset="0"/>
                </a:rPr>
                <a:t>Quartz Tuning Fork</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aphicFrame>
        <p:nvGraphicFramePr>
          <p:cNvPr id="2110" name="Object 62"/>
          <p:cNvGraphicFramePr>
            <a:graphicFrameLocks noChangeAspect="1"/>
          </p:cNvGraphicFramePr>
          <p:nvPr/>
        </p:nvGraphicFramePr>
        <p:xfrm>
          <a:off x="6109627" y="20970023"/>
          <a:ext cx="8430384" cy="6803136"/>
        </p:xfrm>
        <a:graphic>
          <a:graphicData uri="http://schemas.openxmlformats.org/presentationml/2006/ole">
            <p:oleObj spid="_x0000_s2110" name="Document" r:id="rId5" imgW="5952018" imgH="5229050" progId="Word.Document.12">
              <p:embed/>
            </p:oleObj>
          </a:graphicData>
        </a:graphic>
      </p:graphicFrame>
      <p:pic>
        <p:nvPicPr>
          <p:cNvPr id="62" name="Picture 61" descr="Sphere.png"/>
          <p:cNvPicPr/>
          <p:nvPr/>
        </p:nvPicPr>
        <p:blipFill>
          <a:blip r:embed="rId6" cstate="print"/>
          <a:stretch>
            <a:fillRect/>
          </a:stretch>
        </p:blipFill>
        <p:spPr>
          <a:xfrm>
            <a:off x="3011238" y="11623734"/>
            <a:ext cx="3657600" cy="3657600"/>
          </a:xfrm>
          <a:prstGeom prst="rect">
            <a:avLst/>
          </a:prstGeom>
        </p:spPr>
      </p:pic>
      <p:grpSp>
        <p:nvGrpSpPr>
          <p:cNvPr id="2121" name="Group 73"/>
          <p:cNvGrpSpPr>
            <a:grpSpLocks/>
          </p:cNvGrpSpPr>
          <p:nvPr/>
        </p:nvGrpSpPr>
        <p:grpSpPr bwMode="auto">
          <a:xfrm>
            <a:off x="409954" y="11413483"/>
            <a:ext cx="9175383" cy="4572000"/>
            <a:chOff x="-1501" y="1125"/>
            <a:chExt cx="11862" cy="7035"/>
          </a:xfrm>
        </p:grpSpPr>
        <p:sp>
          <p:nvSpPr>
            <p:cNvPr id="2122" name="Rectangle 74"/>
            <p:cNvSpPr>
              <a:spLocks noChangeArrowheads="1"/>
            </p:cNvSpPr>
            <p:nvPr/>
          </p:nvSpPr>
          <p:spPr bwMode="auto">
            <a:xfrm>
              <a:off x="1470" y="7215"/>
              <a:ext cx="5580" cy="945"/>
            </a:xfrm>
            <a:prstGeom prst="rect">
              <a:avLst/>
            </a:prstGeom>
            <a:solidFill>
              <a:srgbClr val="C4BC9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3" name="Rectangle 75"/>
            <p:cNvSpPr>
              <a:spLocks noChangeArrowheads="1"/>
            </p:cNvSpPr>
            <p:nvPr/>
          </p:nvSpPr>
          <p:spPr bwMode="auto">
            <a:xfrm>
              <a:off x="1965" y="6615"/>
              <a:ext cx="4590" cy="600"/>
            </a:xfrm>
            <a:prstGeom prst="rect">
              <a:avLst/>
            </a:prstGeom>
            <a:solidFill>
              <a:srgbClr val="328D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4" name="AutoShape 76"/>
            <p:cNvSpPr>
              <a:spLocks noChangeArrowheads="1"/>
            </p:cNvSpPr>
            <p:nvPr/>
          </p:nvSpPr>
          <p:spPr bwMode="auto">
            <a:xfrm>
              <a:off x="3885" y="1125"/>
              <a:ext cx="765" cy="3915"/>
            </a:xfrm>
            <a:prstGeom prst="downArrow">
              <a:avLst>
                <a:gd name="adj1" fmla="val 50065"/>
                <a:gd name="adj2" fmla="val 126022"/>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US" dirty="0"/>
            </a:p>
          </p:txBody>
        </p:sp>
        <p:sp>
          <p:nvSpPr>
            <p:cNvPr id="2125" name="Text Box 77"/>
            <p:cNvSpPr txBox="1">
              <a:spLocks noChangeArrowheads="1"/>
            </p:cNvSpPr>
            <p:nvPr/>
          </p:nvSpPr>
          <p:spPr bwMode="auto">
            <a:xfrm>
              <a:off x="4617" y="1125"/>
              <a:ext cx="2890" cy="1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Trebuchet MS" pitchFamily="34" charset="0"/>
                  <a:cs typeface="Arial" pitchFamily="34" charset="0"/>
                </a:rPr>
                <a:t>Weight of ball       pressing down</a:t>
              </a:r>
              <a:endParaRPr kumimoji="0" lang="en-US" sz="4000" b="0" i="0" u="none" strike="noStrike" cap="none" normalizeH="0" baseline="0" dirty="0" smtClean="0">
                <a:ln>
                  <a:noFill/>
                </a:ln>
                <a:solidFill>
                  <a:schemeClr val="tx1"/>
                </a:solidFill>
                <a:effectLst/>
                <a:latin typeface="Trebuchet MS" pitchFamily="34" charset="0"/>
                <a:cs typeface="Arial" pitchFamily="34" charset="0"/>
              </a:endParaRPr>
            </a:p>
          </p:txBody>
        </p:sp>
        <p:sp>
          <p:nvSpPr>
            <p:cNvPr id="2126" name="Text Box 78"/>
            <p:cNvSpPr txBox="1">
              <a:spLocks noChangeArrowheads="1"/>
            </p:cNvSpPr>
            <p:nvPr/>
          </p:nvSpPr>
          <p:spPr bwMode="auto">
            <a:xfrm>
              <a:off x="4954" y="3810"/>
              <a:ext cx="1354" cy="4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rgbClr val="FFFFFF"/>
                  </a:solidFill>
                  <a:effectLst/>
                  <a:latin typeface="Trebuchet MS" pitchFamily="34" charset="0"/>
                  <a:cs typeface="Arial" pitchFamily="34" charset="0"/>
                </a:rPr>
                <a:t>Ball</a:t>
              </a:r>
              <a:endParaRPr kumimoji="0" lang="en-US" sz="4000" b="0" i="0" u="none" strike="noStrike" cap="none" normalizeH="0" baseline="0" dirty="0" smtClean="0">
                <a:ln>
                  <a:noFill/>
                </a:ln>
                <a:solidFill>
                  <a:schemeClr val="tx1"/>
                </a:solidFill>
                <a:effectLst/>
                <a:latin typeface="Trebuchet MS" pitchFamily="34" charset="0"/>
                <a:cs typeface="Arial" pitchFamily="34" charset="0"/>
              </a:endParaRPr>
            </a:p>
          </p:txBody>
        </p:sp>
        <p:sp>
          <p:nvSpPr>
            <p:cNvPr id="2127" name="Text Box 79"/>
            <p:cNvSpPr txBox="1">
              <a:spLocks noChangeArrowheads="1"/>
            </p:cNvSpPr>
            <p:nvPr/>
          </p:nvSpPr>
          <p:spPr bwMode="auto">
            <a:xfrm>
              <a:off x="3425" y="7310"/>
              <a:ext cx="1851" cy="3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Trebuchet MS" pitchFamily="34" charset="0"/>
                  <a:cs typeface="Arial" pitchFamily="34" charset="0"/>
                </a:rPr>
                <a:t>Ground</a:t>
              </a:r>
              <a:endParaRPr kumimoji="0" lang="en-US" sz="4000" b="0" i="0" u="none" strike="noStrike" cap="none" normalizeH="0" baseline="0" dirty="0" smtClean="0">
                <a:ln>
                  <a:noFill/>
                </a:ln>
                <a:solidFill>
                  <a:schemeClr val="tx1"/>
                </a:solidFill>
                <a:effectLst/>
                <a:latin typeface="Trebuchet MS" pitchFamily="34" charset="0"/>
                <a:cs typeface="Arial" pitchFamily="34" charset="0"/>
              </a:endParaRPr>
            </a:p>
          </p:txBody>
        </p:sp>
        <p:sp>
          <p:nvSpPr>
            <p:cNvPr id="2128" name="Arc 80"/>
            <p:cNvSpPr>
              <a:spLocks/>
            </p:cNvSpPr>
            <p:nvPr/>
          </p:nvSpPr>
          <p:spPr bwMode="auto">
            <a:xfrm flipH="1" flipV="1">
              <a:off x="4495" y="6615"/>
              <a:ext cx="2060" cy="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lumMod val="85000"/>
              </a:schemeClr>
            </a:solidFill>
            <a:ln w="9525">
              <a:noFill/>
              <a:round/>
              <a:headEnd/>
              <a:tailEnd/>
            </a:ln>
          </p:spPr>
          <p:txBody>
            <a:bodyPr vert="horz" wrap="none" lIns="91440" tIns="45720" rIns="91440" bIns="45720" numCol="1" anchor="ctr" anchorCtr="0" compatLnSpc="1">
              <a:prstTxWarp prst="textNoShape">
                <a:avLst/>
              </a:prstTxWarp>
            </a:bodyPr>
            <a:lstStyle/>
            <a:p>
              <a:endParaRPr lang="en-US" dirty="0"/>
            </a:p>
          </p:txBody>
        </p:sp>
        <p:sp>
          <p:nvSpPr>
            <p:cNvPr id="2129" name="Arc 81"/>
            <p:cNvSpPr>
              <a:spLocks/>
            </p:cNvSpPr>
            <p:nvPr/>
          </p:nvSpPr>
          <p:spPr bwMode="auto">
            <a:xfrm flipV="1">
              <a:off x="1965" y="6611"/>
              <a:ext cx="2105" cy="60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lumMod val="85000"/>
              </a:schemeClr>
            </a:solidFill>
            <a:ln w="9525">
              <a:noFill/>
              <a:round/>
              <a:headEnd/>
              <a:tailEnd/>
            </a:ln>
          </p:spPr>
          <p:txBody>
            <a:bodyPr vert="horz" wrap="none" lIns="91440" tIns="45720" rIns="91440" bIns="45720" numCol="1" anchor="ctr" anchorCtr="0" compatLnSpc="1">
              <a:prstTxWarp prst="textNoShape">
                <a:avLst/>
              </a:prstTxWarp>
            </a:bodyPr>
            <a:lstStyle/>
            <a:p>
              <a:endParaRPr lang="en-US" dirty="0"/>
            </a:p>
          </p:txBody>
        </p:sp>
        <p:sp>
          <p:nvSpPr>
            <p:cNvPr id="2130" name="Text Box 82"/>
            <p:cNvSpPr txBox="1">
              <a:spLocks noChangeArrowheads="1"/>
            </p:cNvSpPr>
            <p:nvPr/>
          </p:nvSpPr>
          <p:spPr bwMode="auto">
            <a:xfrm>
              <a:off x="5981" y="5763"/>
              <a:ext cx="4380" cy="127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rebuchet MS" pitchFamily="34" charset="0"/>
                  <a:cs typeface="Arial" pitchFamily="34" charset="0"/>
                </a:rPr>
                <a:t>Liquid is squeezed into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rebuchet MS" pitchFamily="34" charset="0"/>
                  <a:cs typeface="Arial" pitchFamily="34" charset="0"/>
                </a:rPr>
                <a:t>a molecularly-thin</a:t>
              </a:r>
              <a:r>
                <a:rPr kumimoji="0" lang="en-US" sz="2400" b="0" i="0" u="none" strike="noStrike" cap="none" normalizeH="0" dirty="0" smtClean="0">
                  <a:ln>
                    <a:noFill/>
                  </a:ln>
                  <a:solidFill>
                    <a:schemeClr val="tx1"/>
                  </a:solidFill>
                  <a:effectLst/>
                  <a:latin typeface="Trebuchet MS" pitchFamily="34" charset="0"/>
                  <a:cs typeface="Arial" pitchFamily="34" charset="0"/>
                </a:rPr>
                <a:t> </a:t>
              </a:r>
              <a:r>
                <a:rPr kumimoji="0" lang="en-US" sz="2400" b="0" i="0" u="none" strike="noStrike" cap="none" normalizeH="0" baseline="0" dirty="0" smtClean="0">
                  <a:ln>
                    <a:noFill/>
                  </a:ln>
                  <a:solidFill>
                    <a:schemeClr val="tx1"/>
                  </a:solidFill>
                  <a:effectLst/>
                  <a:latin typeface="Trebuchet MS" pitchFamily="34" charset="0"/>
                  <a:cs typeface="Arial" pitchFamily="34" charset="0"/>
                </a:rPr>
                <a:t>film</a:t>
              </a:r>
              <a:endParaRPr kumimoji="0" lang="en-US" sz="4000" b="0" i="0" u="none" strike="noStrike" cap="none" normalizeH="0" baseline="0" dirty="0" smtClean="0">
                <a:ln>
                  <a:noFill/>
                </a:ln>
                <a:solidFill>
                  <a:schemeClr val="tx1"/>
                </a:solidFill>
                <a:effectLst/>
                <a:latin typeface="Trebuchet MS" pitchFamily="34" charset="0"/>
                <a:cs typeface="Arial" pitchFamily="34" charset="0"/>
              </a:endParaRPr>
            </a:p>
          </p:txBody>
        </p:sp>
        <p:sp>
          <p:nvSpPr>
            <p:cNvPr id="2131" name="Text Box 83"/>
            <p:cNvSpPr txBox="1">
              <a:spLocks noChangeArrowheads="1"/>
            </p:cNvSpPr>
            <p:nvPr/>
          </p:nvSpPr>
          <p:spPr bwMode="auto">
            <a:xfrm>
              <a:off x="-1501" y="4220"/>
              <a:ext cx="3709" cy="239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rebuchet MS" pitchFamily="34" charset="0"/>
                  <a:cs typeface="Arial" pitchFamily="34" charset="0"/>
                </a:rPr>
                <a:t>Liquid exists at a finite thickness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rebuchet MS" pitchFamily="34" charset="0"/>
                  <a:cs typeface="Arial" pitchFamily="34" charset="0"/>
                </a:rPr>
                <a:t>between the ball and ground</a:t>
              </a:r>
              <a:endParaRPr kumimoji="0" lang="en-US" sz="4000" b="0" i="0" u="none" strike="noStrike" cap="none" normalizeH="0" baseline="0" dirty="0" smtClean="0">
                <a:ln>
                  <a:noFill/>
                </a:ln>
                <a:solidFill>
                  <a:schemeClr val="tx1"/>
                </a:solidFill>
                <a:effectLst/>
                <a:latin typeface="Trebuchet MS" pitchFamily="34" charset="0"/>
                <a:cs typeface="Arial" pitchFamily="34" charset="0"/>
              </a:endParaRPr>
            </a:p>
          </p:txBody>
        </p:sp>
        <p:cxnSp>
          <p:nvCxnSpPr>
            <p:cNvPr id="2132" name="AutoShape 84"/>
            <p:cNvCxnSpPr>
              <a:cxnSpLocks noChangeShapeType="1"/>
            </p:cNvCxnSpPr>
            <p:nvPr/>
          </p:nvCxnSpPr>
          <p:spPr bwMode="auto">
            <a:xfrm>
              <a:off x="2930" y="6274"/>
              <a:ext cx="0" cy="827"/>
            </a:xfrm>
            <a:prstGeom prst="straightConnector1">
              <a:avLst/>
            </a:prstGeom>
            <a:noFill/>
            <a:ln w="50800">
              <a:solidFill>
                <a:srgbClr val="000000"/>
              </a:solidFill>
              <a:round/>
              <a:headEnd type="triangle" w="med" len="med"/>
              <a:tailEnd type="triangle" w="med" len="med"/>
            </a:ln>
          </p:spPr>
        </p:cxnSp>
      </p:grpSp>
      <p:cxnSp>
        <p:nvCxnSpPr>
          <p:cNvPr id="81" name="Straight Arrow Connector 80"/>
          <p:cNvCxnSpPr/>
          <p:nvPr/>
        </p:nvCxnSpPr>
        <p:spPr>
          <a:xfrm flipH="1">
            <a:off x="5402628" y="14816912"/>
            <a:ext cx="785447" cy="49891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2490900" y="14835962"/>
            <a:ext cx="1109551" cy="27458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5" name="Text Placeholder 16"/>
          <p:cNvSpPr>
            <a:spLocks noGrp="1"/>
          </p:cNvSpPr>
          <p:nvPr>
            <p:ph type="body" sz="quarter" idx="96"/>
          </p:nvPr>
        </p:nvSpPr>
        <p:spPr>
          <a:xfrm>
            <a:off x="6689349" y="12514653"/>
            <a:ext cx="3200400" cy="1371600"/>
          </a:xfrm>
          <a:ln w="3175"/>
        </p:spPr>
        <p:style>
          <a:lnRef idx="2">
            <a:schemeClr val="dk1"/>
          </a:lnRef>
          <a:fillRef idx="1">
            <a:schemeClr val="lt1"/>
          </a:fillRef>
          <a:effectRef idx="0">
            <a:schemeClr val="dk1"/>
          </a:effectRef>
          <a:fontRef idx="minor">
            <a:schemeClr val="dk1"/>
          </a:fontRef>
        </p:style>
        <p:txBody>
          <a:bodyPr/>
          <a:lstStyle/>
          <a:p>
            <a:r>
              <a:rPr lang="en-US" sz="2400" dirty="0" smtClean="0"/>
              <a:t>The liquid forms a meniscus in contact with the ball</a:t>
            </a:r>
            <a:endParaRPr lang="en-US" sz="2400" dirty="0"/>
          </a:p>
        </p:txBody>
      </p:sp>
      <p:sp>
        <p:nvSpPr>
          <p:cNvPr id="86" name="Flowchart: Connector 85"/>
          <p:cNvSpPr/>
          <p:nvPr/>
        </p:nvSpPr>
        <p:spPr>
          <a:xfrm>
            <a:off x="4555908" y="14621960"/>
            <a:ext cx="649224" cy="6445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Arrow Connector 87"/>
          <p:cNvCxnSpPr>
            <a:stCxn id="86" idx="7"/>
          </p:cNvCxnSpPr>
          <p:nvPr/>
        </p:nvCxnSpPr>
        <p:spPr>
          <a:xfrm flipV="1">
            <a:off x="5110055" y="13120347"/>
            <a:ext cx="1579294" cy="15960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89" name="Content Placeholder 3" descr="QTF.jpg"/>
          <p:cNvPicPr>
            <a:picLocks noChangeAspect="1"/>
          </p:cNvPicPr>
          <p:nvPr/>
        </p:nvPicPr>
        <p:blipFill>
          <a:blip r:embed="rId7" cstate="print"/>
          <a:srcRect l="9503" t="8418" r="7144" b="20870"/>
          <a:stretch>
            <a:fillRect/>
          </a:stretch>
        </p:blipFill>
        <p:spPr>
          <a:xfrm flipH="1">
            <a:off x="154404" y="5994012"/>
            <a:ext cx="4280438" cy="5136528"/>
          </a:xfrm>
          <a:prstGeom prst="rect">
            <a:avLst/>
          </a:prstGeom>
        </p:spPr>
      </p:pic>
      <p:sp>
        <p:nvSpPr>
          <p:cNvPr id="93" name="Text Placeholder 16"/>
          <p:cNvSpPr>
            <a:spLocks noGrp="1"/>
          </p:cNvSpPr>
          <p:nvPr>
            <p:ph type="body" sz="quarter" idx="96"/>
          </p:nvPr>
        </p:nvSpPr>
        <p:spPr>
          <a:xfrm>
            <a:off x="4719182" y="5918468"/>
            <a:ext cx="5650785" cy="5390499"/>
          </a:xfrm>
          <a:ln w="57150"/>
        </p:spPr>
        <p:style>
          <a:lnRef idx="2">
            <a:schemeClr val="dk1"/>
          </a:lnRef>
          <a:fillRef idx="1">
            <a:schemeClr val="lt1"/>
          </a:fillRef>
          <a:effectRef idx="0">
            <a:schemeClr val="dk1"/>
          </a:effectRef>
          <a:fontRef idx="minor">
            <a:schemeClr val="dk1"/>
          </a:fontRef>
        </p:style>
        <p:txBody>
          <a:bodyPr/>
          <a:lstStyle/>
          <a:p>
            <a:r>
              <a:rPr lang="en-US" sz="2200" dirty="0" smtClean="0"/>
              <a:t>The quartz tuning fork (QTF) is a special type of oscillator that has two prongs oscillating laterally in a mirrored fashion. The oscillation occurs when an alternating current, containing a frequency around 30,000 Hz, is passed through the electrical contacts. The amplitude of the QTF’s vibrations is measured by the magnitude of the current in the prongs. At a frequency called resonance, the QTF’s vibrations are at its maximum. </a:t>
            </a:r>
            <a:r>
              <a:rPr lang="en-US" sz="2200" b="1" i="1" dirty="0" smtClean="0"/>
              <a:t>Also, the resonance frequency yields a 90 degree phase shift between the current in the electrical contacts.</a:t>
            </a:r>
            <a:endParaRPr lang="en-US" sz="2200" dirty="0"/>
          </a:p>
        </p:txBody>
      </p:sp>
      <p:sp>
        <p:nvSpPr>
          <p:cNvPr id="94" name="Text Placeholder 16"/>
          <p:cNvSpPr>
            <a:spLocks noGrp="1"/>
          </p:cNvSpPr>
          <p:nvPr>
            <p:ph type="body" sz="quarter" idx="96"/>
          </p:nvPr>
        </p:nvSpPr>
        <p:spPr>
          <a:xfrm>
            <a:off x="173454" y="16186809"/>
            <a:ext cx="10201275" cy="4693570"/>
          </a:xfrm>
          <a:ln w="57150"/>
        </p:spPr>
        <p:style>
          <a:lnRef idx="2">
            <a:schemeClr val="dk1"/>
          </a:lnRef>
          <a:fillRef idx="1">
            <a:schemeClr val="lt1"/>
          </a:fillRef>
          <a:effectRef idx="0">
            <a:schemeClr val="dk1"/>
          </a:effectRef>
          <a:fontRef idx="minor">
            <a:schemeClr val="dk1"/>
          </a:fontRef>
        </p:style>
        <p:txBody>
          <a:bodyPr/>
          <a:lstStyle/>
          <a:p>
            <a:r>
              <a:rPr lang="en-US" dirty="0" smtClean="0"/>
              <a:t>The diagram  above models the mesoscopic fluid confined between two surfaces: the ball and the ground. The phenomenon of confined liquids has puzzled scientists for years. When a molecularly thin film of water is squeezed between two surfaces, the properties of this liquid are different from those found in macroscopic (bulk) liquids. The viscosity is much higher and molecular ordering appears. The molecules in the liquid tend to rigidly align together and this type of molecular ordering is observed in solids with rigid structures. These varying properties of the mesoscopic fluid under confined conditions have potential implications in tribology, engineering, and biology. </a:t>
            </a:r>
            <a:endParaRPr lang="en-US" dirty="0"/>
          </a:p>
        </p:txBody>
      </p:sp>
      <p:sp>
        <p:nvSpPr>
          <p:cNvPr id="132" name="Rectangle 131"/>
          <p:cNvSpPr/>
          <p:nvPr/>
        </p:nvSpPr>
        <p:spPr>
          <a:xfrm>
            <a:off x="19438944" y="9857994"/>
            <a:ext cx="3342216" cy="541369"/>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Can 128"/>
          <p:cNvSpPr/>
          <p:nvPr/>
        </p:nvSpPr>
        <p:spPr>
          <a:xfrm>
            <a:off x="19959580" y="8366564"/>
            <a:ext cx="2048256" cy="1645920"/>
          </a:xfrm>
          <a:prstGeom prst="can">
            <a:avLst/>
          </a:prstGeom>
          <a:solidFill>
            <a:schemeClr val="bg2">
              <a:lumMod val="90000"/>
              <a:alpha val="6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p:cNvSpPr/>
          <p:nvPr/>
        </p:nvSpPr>
        <p:spPr>
          <a:xfrm>
            <a:off x="22781090" y="5994012"/>
            <a:ext cx="1182414" cy="4410538"/>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p:cNvSpPr/>
          <p:nvPr/>
        </p:nvSpPr>
        <p:spPr>
          <a:xfrm>
            <a:off x="21037895" y="6486828"/>
            <a:ext cx="1749973" cy="715662"/>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ight Triangle 135"/>
          <p:cNvSpPr/>
          <p:nvPr/>
        </p:nvSpPr>
        <p:spPr>
          <a:xfrm>
            <a:off x="23963504" y="8840867"/>
            <a:ext cx="2191406" cy="1558496"/>
          </a:xfrm>
          <a:prstGeom prst="rtTriangle">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p:cNvSpPr/>
          <p:nvPr/>
        </p:nvSpPr>
        <p:spPr>
          <a:xfrm>
            <a:off x="20934045" y="6474128"/>
            <a:ext cx="91440" cy="20761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Can 127"/>
          <p:cNvSpPr/>
          <p:nvPr/>
        </p:nvSpPr>
        <p:spPr>
          <a:xfrm>
            <a:off x="19959517" y="7609063"/>
            <a:ext cx="2048368" cy="2387350"/>
          </a:xfrm>
          <a:prstGeom prst="can">
            <a:avLst>
              <a:gd name="adj" fmla="val 16884"/>
            </a:avLst>
          </a:prstGeom>
          <a:solidFill>
            <a:schemeClr val="tx2">
              <a:lumMod val="40000"/>
              <a:lumOff val="60000"/>
              <a:alpha val="6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p:cNvSpPr/>
          <p:nvPr/>
        </p:nvSpPr>
        <p:spPr>
          <a:xfrm>
            <a:off x="20934045" y="7594430"/>
            <a:ext cx="91440" cy="347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8" name="Picture 147" descr="AC Power Supply.jpg"/>
          <p:cNvPicPr>
            <a:picLocks noChangeAspect="1"/>
          </p:cNvPicPr>
          <p:nvPr/>
        </p:nvPicPr>
        <p:blipFill>
          <a:blip r:embed="rId8" cstate="print"/>
          <a:srcRect l="3293" t="7218" r="3597" b="17304"/>
          <a:stretch>
            <a:fillRect/>
          </a:stretch>
        </p:blipFill>
        <p:spPr>
          <a:xfrm>
            <a:off x="27423374" y="8459097"/>
            <a:ext cx="4937760" cy="1502560"/>
          </a:xfrm>
          <a:prstGeom prst="rect">
            <a:avLst/>
          </a:prstGeom>
        </p:spPr>
      </p:pic>
      <p:sp>
        <p:nvSpPr>
          <p:cNvPr id="161" name="Rectangle 160"/>
          <p:cNvSpPr/>
          <p:nvPr/>
        </p:nvSpPr>
        <p:spPr>
          <a:xfrm>
            <a:off x="29552198" y="9197342"/>
            <a:ext cx="766775" cy="923330"/>
          </a:xfrm>
          <a:prstGeom prst="rect">
            <a:avLst/>
          </a:prstGeom>
        </p:spPr>
        <p:txBody>
          <a:bodyPr wrap="square">
            <a:spAutoFit/>
          </a:bodyPr>
          <a:lstStyle/>
          <a:p>
            <a:r>
              <a:rPr lang="en-US" sz="5400" dirty="0" smtClean="0">
                <a:sym typeface="Symbol"/>
              </a:rPr>
              <a:t></a:t>
            </a:r>
            <a:endParaRPr lang="en-US" sz="5400" dirty="0"/>
          </a:p>
        </p:txBody>
      </p:sp>
      <p:sp>
        <p:nvSpPr>
          <p:cNvPr id="160" name="Rectangle 159"/>
          <p:cNvSpPr/>
          <p:nvPr/>
        </p:nvSpPr>
        <p:spPr>
          <a:xfrm>
            <a:off x="27990098" y="9187817"/>
            <a:ext cx="564578" cy="923330"/>
          </a:xfrm>
          <a:prstGeom prst="rect">
            <a:avLst/>
          </a:prstGeom>
        </p:spPr>
        <p:txBody>
          <a:bodyPr wrap="none">
            <a:spAutoFit/>
          </a:bodyPr>
          <a:lstStyle/>
          <a:p>
            <a:r>
              <a:rPr lang="en-US" sz="5400" dirty="0" smtClean="0">
                <a:sym typeface="Symbol"/>
              </a:rPr>
              <a:t></a:t>
            </a:r>
            <a:endParaRPr lang="en-US" sz="5400" dirty="0"/>
          </a:p>
        </p:txBody>
      </p:sp>
      <p:cxnSp>
        <p:nvCxnSpPr>
          <p:cNvPr id="163" name="Straight Connector 162"/>
          <p:cNvCxnSpPr/>
          <p:nvPr/>
        </p:nvCxnSpPr>
        <p:spPr>
          <a:xfrm flipH="1">
            <a:off x="30318075" y="9678835"/>
            <a:ext cx="3774" cy="129719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19126200" y="10944225"/>
            <a:ext cx="11210925" cy="952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19164300" y="7477125"/>
            <a:ext cx="28575" cy="348615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9154775" y="7496175"/>
            <a:ext cx="1057275"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H="1">
            <a:off x="28708352" y="9618453"/>
            <a:ext cx="357" cy="55424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a:off x="26136600" y="10201275"/>
            <a:ext cx="26098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flipV="1">
            <a:off x="26155650" y="5876925"/>
            <a:ext cx="19050" cy="4295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20869275" y="5915025"/>
            <a:ext cx="530352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20907375" y="5895975"/>
            <a:ext cx="0" cy="10191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Flowchart: Connector 185"/>
          <p:cNvSpPr/>
          <p:nvPr/>
        </p:nvSpPr>
        <p:spPr>
          <a:xfrm>
            <a:off x="28556849" y="9465644"/>
            <a:ext cx="333375" cy="342900"/>
          </a:xfrm>
          <a:prstGeom prst="flowChartConnector">
            <a:avLst/>
          </a:prstGeom>
          <a:solidFill>
            <a:schemeClr val="tx1">
              <a:lumMod val="65000"/>
              <a:lumOff val="3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Flowchart: Connector 186"/>
          <p:cNvSpPr/>
          <p:nvPr/>
        </p:nvSpPr>
        <p:spPr>
          <a:xfrm>
            <a:off x="30147524" y="9465644"/>
            <a:ext cx="333375" cy="342900"/>
          </a:xfrm>
          <a:prstGeom prst="flowChartConnector">
            <a:avLst/>
          </a:prstGeom>
          <a:solidFill>
            <a:schemeClr val="tx1">
              <a:lumMod val="65000"/>
              <a:lumOff val="3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Flowchart: Connector 187"/>
          <p:cNvSpPr/>
          <p:nvPr/>
        </p:nvSpPr>
        <p:spPr>
          <a:xfrm>
            <a:off x="20553539" y="7970300"/>
            <a:ext cx="822960" cy="822960"/>
          </a:xfrm>
          <a:prstGeom prst="flowChartConnector">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Text Placeholder 8"/>
          <p:cNvSpPr>
            <a:spLocks noGrp="1"/>
          </p:cNvSpPr>
          <p:nvPr>
            <p:ph type="body" sz="quarter" idx="23"/>
          </p:nvPr>
        </p:nvSpPr>
        <p:spPr>
          <a:xfrm>
            <a:off x="11198626" y="5911047"/>
            <a:ext cx="7767293" cy="3232953"/>
          </a:xfrm>
          <a:ln w="57150"/>
        </p:spPr>
        <p:style>
          <a:lnRef idx="2">
            <a:schemeClr val="dk1"/>
          </a:lnRef>
          <a:fillRef idx="1">
            <a:schemeClr val="lt1"/>
          </a:fillRef>
          <a:effectRef idx="0">
            <a:schemeClr val="dk1"/>
          </a:effectRef>
          <a:fontRef idx="minor">
            <a:schemeClr val="dk1"/>
          </a:fontRef>
        </p:style>
        <p:txBody>
          <a:bodyPr/>
          <a:lstStyle/>
          <a:p>
            <a:r>
              <a:rPr lang="en-US" sz="2400" dirty="0" smtClean="0"/>
              <a:t>The diagram on the right models the tip fabrication method, which is called electrochemical etching. Electrochemical etching is very important in creating very sharp probes needed for the SANM experiment. These very sharp probes experience the effects of the confined fluid and these probes themselves need to be carefully manufactured in order to obtain the best results. </a:t>
            </a:r>
            <a:endParaRPr lang="en-US" sz="2400" dirty="0"/>
          </a:p>
        </p:txBody>
      </p:sp>
      <p:sp>
        <p:nvSpPr>
          <p:cNvPr id="198" name="Text Placeholder 8"/>
          <p:cNvSpPr>
            <a:spLocks noGrp="1"/>
          </p:cNvSpPr>
          <p:nvPr>
            <p:ph type="body" sz="quarter" idx="23"/>
          </p:nvPr>
        </p:nvSpPr>
        <p:spPr>
          <a:xfrm>
            <a:off x="26362095" y="5887001"/>
            <a:ext cx="6256760" cy="2591085"/>
          </a:xfrm>
          <a:ln w="57150"/>
        </p:spPr>
        <p:style>
          <a:lnRef idx="2">
            <a:schemeClr val="dk1"/>
          </a:lnRef>
          <a:fillRef idx="1">
            <a:schemeClr val="lt1"/>
          </a:fillRef>
          <a:effectRef idx="0">
            <a:schemeClr val="dk1"/>
          </a:effectRef>
          <a:fontRef idx="minor">
            <a:schemeClr val="dk1"/>
          </a:fontRef>
        </p:style>
        <p:txBody>
          <a:bodyPr/>
          <a:lstStyle/>
          <a:p>
            <a:r>
              <a:rPr lang="en-US" dirty="0" smtClean="0"/>
              <a:t>The real question is how exactly does tip fabrication tie into the innovative method? Without proper tips, the information gathered from the confined liquid will not be of the best quality and cannot be properly analyzed. </a:t>
            </a:r>
            <a:endParaRPr lang="en-US" dirty="0"/>
          </a:p>
        </p:txBody>
      </p:sp>
      <p:sp>
        <p:nvSpPr>
          <p:cNvPr id="200" name="Right Arrow 199"/>
          <p:cNvSpPr/>
          <p:nvPr/>
        </p:nvSpPr>
        <p:spPr>
          <a:xfrm>
            <a:off x="27296393" y="12470197"/>
            <a:ext cx="756745" cy="472965"/>
          </a:xfrm>
          <a:prstGeom prst="rightArrow">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ight Arrow 200"/>
          <p:cNvSpPr/>
          <p:nvPr/>
        </p:nvSpPr>
        <p:spPr>
          <a:xfrm>
            <a:off x="21575179" y="12470198"/>
            <a:ext cx="756745" cy="472965"/>
          </a:xfrm>
          <a:prstGeom prst="rightArrow">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ight Arrow 201"/>
          <p:cNvSpPr/>
          <p:nvPr/>
        </p:nvSpPr>
        <p:spPr>
          <a:xfrm>
            <a:off x="15829896" y="12485965"/>
            <a:ext cx="756745" cy="472965"/>
          </a:xfrm>
          <a:prstGeom prst="rightArrow">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4" name="Straight Connector 203"/>
          <p:cNvCxnSpPr>
            <a:stCxn id="188" idx="2"/>
          </p:cNvCxnSpPr>
          <p:nvPr/>
        </p:nvCxnSpPr>
        <p:spPr>
          <a:xfrm flipH="1">
            <a:off x="13436446" y="8381780"/>
            <a:ext cx="7117093" cy="2708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188" idx="5"/>
          </p:cNvCxnSpPr>
          <p:nvPr/>
        </p:nvCxnSpPr>
        <p:spPr>
          <a:xfrm flipH="1">
            <a:off x="15486204" y="8672740"/>
            <a:ext cx="5769775" cy="2473566"/>
          </a:xfrm>
          <a:prstGeom prst="line">
            <a:avLst/>
          </a:prstGeom>
        </p:spPr>
        <p:style>
          <a:lnRef idx="1">
            <a:schemeClr val="accent1"/>
          </a:lnRef>
          <a:fillRef idx="0">
            <a:schemeClr val="accent1"/>
          </a:fillRef>
          <a:effectRef idx="0">
            <a:schemeClr val="accent1"/>
          </a:effectRef>
          <a:fontRef idx="minor">
            <a:schemeClr val="tx1"/>
          </a:fontRef>
        </p:style>
      </p:cxnSp>
      <p:sp>
        <p:nvSpPr>
          <p:cNvPr id="182" name="Text Placeholder 6"/>
          <p:cNvSpPr>
            <a:spLocks noGrp="1"/>
          </p:cNvSpPr>
          <p:nvPr>
            <p:ph type="body" sz="quarter" idx="21"/>
          </p:nvPr>
        </p:nvSpPr>
        <p:spPr>
          <a:xfrm>
            <a:off x="11031789" y="24377600"/>
            <a:ext cx="5468112" cy="1077196"/>
          </a:xfrm>
          <a:ln w="76200"/>
        </p:spPr>
        <p:style>
          <a:lnRef idx="2">
            <a:schemeClr val="dk1"/>
          </a:lnRef>
          <a:fillRef idx="1">
            <a:schemeClr val="lt1"/>
          </a:fillRef>
          <a:effectRef idx="0">
            <a:schemeClr val="dk1"/>
          </a:effectRef>
          <a:fontRef idx="minor">
            <a:schemeClr val="dk1"/>
          </a:fontRef>
        </p:style>
        <p:txBody>
          <a:bodyPr/>
          <a:lstStyle/>
          <a:p>
            <a:pPr algn="ctr"/>
            <a:r>
              <a:rPr lang="en-US" sz="4000" dirty="0" smtClean="0"/>
              <a:t>Quartz Tuning Fork</a:t>
            </a:r>
            <a:endParaRPr lang="en-US" sz="4000" dirty="0"/>
          </a:p>
        </p:txBody>
      </p:sp>
      <p:sp>
        <p:nvSpPr>
          <p:cNvPr id="184" name="Text Placeholder 6"/>
          <p:cNvSpPr>
            <a:spLocks noGrp="1"/>
          </p:cNvSpPr>
          <p:nvPr>
            <p:ph type="body" sz="quarter" idx="21"/>
          </p:nvPr>
        </p:nvSpPr>
        <p:spPr>
          <a:xfrm>
            <a:off x="27385274" y="24375757"/>
            <a:ext cx="5468112" cy="1077196"/>
          </a:xfrm>
          <a:ln w="76200"/>
        </p:spPr>
        <p:style>
          <a:lnRef idx="2">
            <a:schemeClr val="dk1"/>
          </a:lnRef>
          <a:fillRef idx="1">
            <a:schemeClr val="lt1"/>
          </a:fillRef>
          <a:effectRef idx="0">
            <a:schemeClr val="dk1"/>
          </a:effectRef>
          <a:fontRef idx="minor">
            <a:schemeClr val="dk1"/>
          </a:fontRef>
        </p:style>
        <p:txBody>
          <a:bodyPr/>
          <a:lstStyle/>
          <a:p>
            <a:pPr algn="ctr"/>
            <a:r>
              <a:rPr lang="en-US" sz="4000" dirty="0" smtClean="0">
                <a:solidFill>
                  <a:srgbClr val="00B050"/>
                </a:solidFill>
              </a:rPr>
              <a:t>PID Microcontroller</a:t>
            </a:r>
            <a:endParaRPr lang="en-US" sz="4000" dirty="0">
              <a:solidFill>
                <a:srgbClr val="00B050"/>
              </a:solidFill>
            </a:endParaRPr>
          </a:p>
        </p:txBody>
      </p:sp>
      <p:sp>
        <p:nvSpPr>
          <p:cNvPr id="185" name="Text Placeholder 6"/>
          <p:cNvSpPr>
            <a:spLocks noGrp="1"/>
          </p:cNvSpPr>
          <p:nvPr>
            <p:ph type="body" sz="quarter" idx="21"/>
          </p:nvPr>
        </p:nvSpPr>
        <p:spPr>
          <a:xfrm>
            <a:off x="19263995" y="20293846"/>
            <a:ext cx="5468112" cy="1077196"/>
          </a:xfrm>
          <a:ln w="76200"/>
        </p:spPr>
        <p:style>
          <a:lnRef idx="2">
            <a:schemeClr val="dk1"/>
          </a:lnRef>
          <a:fillRef idx="1">
            <a:schemeClr val="lt1"/>
          </a:fillRef>
          <a:effectRef idx="0">
            <a:schemeClr val="dk1"/>
          </a:effectRef>
          <a:fontRef idx="minor">
            <a:schemeClr val="dk1"/>
          </a:fontRef>
        </p:style>
        <p:txBody>
          <a:bodyPr/>
          <a:lstStyle/>
          <a:p>
            <a:pPr algn="ctr"/>
            <a:r>
              <a:rPr lang="en-US" sz="4000" dirty="0" smtClean="0">
                <a:solidFill>
                  <a:schemeClr val="bg2">
                    <a:lumMod val="50000"/>
                  </a:schemeClr>
                </a:solidFill>
              </a:rPr>
              <a:t>Lock-In Amplifier</a:t>
            </a:r>
            <a:endParaRPr lang="en-US" sz="4000" dirty="0">
              <a:solidFill>
                <a:schemeClr val="bg2">
                  <a:lumMod val="50000"/>
                </a:schemeClr>
              </a:solidFill>
            </a:endParaRPr>
          </a:p>
        </p:txBody>
      </p:sp>
      <p:sp>
        <p:nvSpPr>
          <p:cNvPr id="195" name="Text Placeholder 6"/>
          <p:cNvSpPr>
            <a:spLocks noGrp="1"/>
          </p:cNvSpPr>
          <p:nvPr>
            <p:ph type="body" sz="quarter" idx="21"/>
          </p:nvPr>
        </p:nvSpPr>
        <p:spPr>
          <a:xfrm>
            <a:off x="19258647" y="28322870"/>
            <a:ext cx="5468112" cy="1692749"/>
          </a:xfrm>
          <a:ln w="76200"/>
        </p:spPr>
        <p:style>
          <a:lnRef idx="2">
            <a:schemeClr val="dk1"/>
          </a:lnRef>
          <a:fillRef idx="1">
            <a:schemeClr val="lt1"/>
          </a:fillRef>
          <a:effectRef idx="0">
            <a:schemeClr val="dk1"/>
          </a:effectRef>
          <a:fontRef idx="minor">
            <a:schemeClr val="dk1"/>
          </a:fontRef>
        </p:style>
        <p:txBody>
          <a:bodyPr/>
          <a:lstStyle/>
          <a:p>
            <a:pPr algn="ctr"/>
            <a:r>
              <a:rPr lang="en-US" sz="4000" dirty="0" smtClean="0">
                <a:solidFill>
                  <a:schemeClr val="accent3">
                    <a:lumMod val="75000"/>
                  </a:schemeClr>
                </a:solidFill>
              </a:rPr>
              <a:t>Voltage Controlled Oscillator</a:t>
            </a:r>
            <a:endParaRPr lang="en-US" sz="4000" dirty="0">
              <a:solidFill>
                <a:schemeClr val="accent3">
                  <a:lumMod val="75000"/>
                </a:schemeClr>
              </a:solidFill>
            </a:endParaRPr>
          </a:p>
        </p:txBody>
      </p:sp>
      <p:pic>
        <p:nvPicPr>
          <p:cNvPr id="196" name="Picture 195" descr="LIA Program.jpg"/>
          <p:cNvPicPr>
            <a:picLocks noChangeAspect="1"/>
          </p:cNvPicPr>
          <p:nvPr/>
        </p:nvPicPr>
        <p:blipFill>
          <a:blip r:embed="rId9" cstate="print"/>
          <a:stretch>
            <a:fillRect/>
          </a:stretch>
        </p:blipFill>
        <p:spPr>
          <a:xfrm>
            <a:off x="18884123" y="17554106"/>
            <a:ext cx="6153939" cy="2606566"/>
          </a:xfrm>
          <a:prstGeom prst="rect">
            <a:avLst/>
          </a:prstGeom>
          <a:ln>
            <a:noFill/>
          </a:ln>
        </p:spPr>
      </p:pic>
      <p:pic>
        <p:nvPicPr>
          <p:cNvPr id="197" name="Picture 196" descr="PID Program.jpg"/>
          <p:cNvPicPr>
            <a:picLocks noChangeAspect="1"/>
          </p:cNvPicPr>
          <p:nvPr/>
        </p:nvPicPr>
        <p:blipFill>
          <a:blip r:embed="rId10" cstate="print"/>
          <a:stretch>
            <a:fillRect/>
          </a:stretch>
        </p:blipFill>
        <p:spPr>
          <a:xfrm>
            <a:off x="27385274" y="25597163"/>
            <a:ext cx="5468112" cy="2878976"/>
          </a:xfrm>
          <a:prstGeom prst="rect">
            <a:avLst/>
          </a:prstGeom>
          <a:ln>
            <a:noFill/>
          </a:ln>
        </p:spPr>
      </p:pic>
      <p:pic>
        <p:nvPicPr>
          <p:cNvPr id="203" name="Picture 202" descr="VCO Program.png"/>
          <p:cNvPicPr>
            <a:picLocks noChangeAspect="1"/>
          </p:cNvPicPr>
          <p:nvPr/>
        </p:nvPicPr>
        <p:blipFill>
          <a:blip r:embed="rId11" cstate="print"/>
          <a:stretch>
            <a:fillRect/>
          </a:stretch>
        </p:blipFill>
        <p:spPr>
          <a:xfrm>
            <a:off x="18228914" y="30099185"/>
            <a:ext cx="7035498" cy="2730003"/>
          </a:xfrm>
          <a:prstGeom prst="rect">
            <a:avLst/>
          </a:prstGeom>
          <a:ln>
            <a:noFill/>
          </a:ln>
        </p:spPr>
      </p:pic>
      <p:pic>
        <p:nvPicPr>
          <p:cNvPr id="205" name="Picture 204" descr="tuningfork.gif"/>
          <p:cNvPicPr>
            <a:picLocks noChangeAspect="1"/>
          </p:cNvPicPr>
          <p:nvPr/>
        </p:nvPicPr>
        <p:blipFill>
          <a:blip r:embed="rId12" cstate="print"/>
          <a:stretch>
            <a:fillRect/>
          </a:stretch>
        </p:blipFill>
        <p:spPr>
          <a:xfrm rot="16200000">
            <a:off x="12581614" y="24488888"/>
            <a:ext cx="2143808" cy="4291436"/>
          </a:xfrm>
          <a:prstGeom prst="rect">
            <a:avLst/>
          </a:prstGeom>
        </p:spPr>
      </p:pic>
      <p:sp>
        <p:nvSpPr>
          <p:cNvPr id="207" name="Text Placeholder 6"/>
          <p:cNvSpPr>
            <a:spLocks noGrp="1"/>
          </p:cNvSpPr>
          <p:nvPr>
            <p:ph type="body" sz="quarter" idx="21"/>
          </p:nvPr>
        </p:nvSpPr>
        <p:spPr>
          <a:xfrm>
            <a:off x="19263995" y="21535240"/>
            <a:ext cx="5468112" cy="1077195"/>
          </a:xfrm>
          <a:ln w="76200">
            <a:solidFill>
              <a:schemeClr val="tx1"/>
            </a:solidFill>
          </a:ln>
        </p:spPr>
        <p:style>
          <a:lnRef idx="2">
            <a:schemeClr val="dk1"/>
          </a:lnRef>
          <a:fillRef idx="1">
            <a:schemeClr val="lt1"/>
          </a:fillRef>
          <a:effectRef idx="0">
            <a:schemeClr val="dk1"/>
          </a:effectRef>
          <a:fontRef idx="minor">
            <a:schemeClr val="dk1"/>
          </a:fontRef>
        </p:style>
        <p:txBody>
          <a:bodyPr/>
          <a:lstStyle/>
          <a:p>
            <a:pPr algn="ctr"/>
            <a:r>
              <a:rPr lang="en-US" sz="4000" dirty="0" smtClean="0">
                <a:solidFill>
                  <a:schemeClr val="bg2">
                    <a:lumMod val="50000"/>
                  </a:schemeClr>
                </a:solidFill>
              </a:rPr>
              <a:t>Stage 1</a:t>
            </a:r>
            <a:endParaRPr lang="en-US" sz="4000" dirty="0">
              <a:solidFill>
                <a:schemeClr val="bg2">
                  <a:lumMod val="50000"/>
                </a:schemeClr>
              </a:solidFill>
            </a:endParaRPr>
          </a:p>
        </p:txBody>
      </p:sp>
      <p:sp>
        <p:nvSpPr>
          <p:cNvPr id="208" name="Text Placeholder 6"/>
          <p:cNvSpPr>
            <a:spLocks noGrp="1"/>
          </p:cNvSpPr>
          <p:nvPr>
            <p:ph type="body" sz="quarter" idx="21"/>
          </p:nvPr>
        </p:nvSpPr>
        <p:spPr>
          <a:xfrm>
            <a:off x="27385274" y="23151636"/>
            <a:ext cx="5471694" cy="1077196"/>
          </a:xfrm>
          <a:ln w="76200">
            <a:solidFill>
              <a:schemeClr val="tx1"/>
            </a:solidFill>
          </a:ln>
        </p:spPr>
        <p:style>
          <a:lnRef idx="2">
            <a:schemeClr val="dk1"/>
          </a:lnRef>
          <a:fillRef idx="1">
            <a:schemeClr val="lt1"/>
          </a:fillRef>
          <a:effectRef idx="0">
            <a:schemeClr val="dk1"/>
          </a:effectRef>
          <a:fontRef idx="minor">
            <a:schemeClr val="dk1"/>
          </a:fontRef>
        </p:style>
        <p:txBody>
          <a:bodyPr/>
          <a:lstStyle/>
          <a:p>
            <a:pPr algn="ctr"/>
            <a:r>
              <a:rPr lang="en-US" sz="4000" dirty="0" smtClean="0">
                <a:solidFill>
                  <a:srgbClr val="00B050"/>
                </a:solidFill>
              </a:rPr>
              <a:t>Stage 2</a:t>
            </a:r>
            <a:endParaRPr lang="en-US" sz="4000" dirty="0">
              <a:solidFill>
                <a:srgbClr val="00B050"/>
              </a:solidFill>
            </a:endParaRPr>
          </a:p>
        </p:txBody>
      </p:sp>
      <p:sp>
        <p:nvSpPr>
          <p:cNvPr id="209" name="Text Placeholder 6"/>
          <p:cNvSpPr>
            <a:spLocks noGrp="1"/>
          </p:cNvSpPr>
          <p:nvPr>
            <p:ph type="body" sz="quarter" idx="21"/>
          </p:nvPr>
        </p:nvSpPr>
        <p:spPr>
          <a:xfrm>
            <a:off x="19248082" y="27065671"/>
            <a:ext cx="5468112" cy="1077196"/>
          </a:xfrm>
          <a:ln w="76200">
            <a:solidFill>
              <a:schemeClr val="tx1"/>
            </a:solidFill>
          </a:ln>
        </p:spPr>
        <p:style>
          <a:lnRef idx="2">
            <a:schemeClr val="dk1"/>
          </a:lnRef>
          <a:fillRef idx="1">
            <a:schemeClr val="lt1"/>
          </a:fillRef>
          <a:effectRef idx="0">
            <a:schemeClr val="dk1"/>
          </a:effectRef>
          <a:fontRef idx="minor">
            <a:schemeClr val="dk1"/>
          </a:fontRef>
        </p:style>
        <p:txBody>
          <a:bodyPr/>
          <a:lstStyle/>
          <a:p>
            <a:pPr algn="ctr"/>
            <a:r>
              <a:rPr lang="en-US" sz="4000" dirty="0" smtClean="0">
                <a:solidFill>
                  <a:schemeClr val="accent3">
                    <a:lumMod val="75000"/>
                  </a:schemeClr>
                </a:solidFill>
              </a:rPr>
              <a:t>Stage 3</a:t>
            </a:r>
            <a:endParaRPr lang="en-US" sz="4000" dirty="0">
              <a:solidFill>
                <a:schemeClr val="accent3">
                  <a:lumMod val="75000"/>
                </a:schemeClr>
              </a:solidFill>
            </a:endParaRPr>
          </a:p>
        </p:txBody>
      </p:sp>
      <p:sp>
        <p:nvSpPr>
          <p:cNvPr id="210" name="Text Placeholder 6"/>
          <p:cNvSpPr>
            <a:spLocks noGrp="1"/>
          </p:cNvSpPr>
          <p:nvPr>
            <p:ph type="body" sz="quarter" idx="21"/>
          </p:nvPr>
        </p:nvSpPr>
        <p:spPr>
          <a:xfrm>
            <a:off x="11031299" y="23151636"/>
            <a:ext cx="5468112" cy="1078992"/>
          </a:xfrm>
          <a:ln w="76200">
            <a:solidFill>
              <a:schemeClr val="tx1"/>
            </a:solidFill>
          </a:ln>
        </p:spPr>
        <p:style>
          <a:lnRef idx="2">
            <a:schemeClr val="dk1"/>
          </a:lnRef>
          <a:fillRef idx="1">
            <a:schemeClr val="lt1"/>
          </a:fillRef>
          <a:effectRef idx="0">
            <a:schemeClr val="dk1"/>
          </a:effectRef>
          <a:fontRef idx="minor">
            <a:schemeClr val="dk1"/>
          </a:fontRef>
        </p:style>
        <p:txBody>
          <a:bodyPr/>
          <a:lstStyle/>
          <a:p>
            <a:pPr algn="ctr"/>
            <a:r>
              <a:rPr lang="en-US" sz="4000" dirty="0" smtClean="0"/>
              <a:t>Stage 4</a:t>
            </a:r>
            <a:endParaRPr lang="en-US" sz="4000" dirty="0"/>
          </a:p>
        </p:txBody>
      </p:sp>
      <p:sp>
        <p:nvSpPr>
          <p:cNvPr id="221" name="Up Arrow 220"/>
          <p:cNvSpPr/>
          <p:nvPr/>
        </p:nvSpPr>
        <p:spPr>
          <a:xfrm rot="19531493">
            <a:off x="17349739" y="25114476"/>
            <a:ext cx="900923" cy="4597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Up Arrow 221"/>
          <p:cNvSpPr/>
          <p:nvPr/>
        </p:nvSpPr>
        <p:spPr>
          <a:xfrm rot="1839860">
            <a:off x="17396472" y="20579056"/>
            <a:ext cx="900923" cy="45994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Up Arrow 223"/>
          <p:cNvSpPr/>
          <p:nvPr/>
        </p:nvSpPr>
        <p:spPr>
          <a:xfrm rot="9106469">
            <a:off x="25639727" y="20711383"/>
            <a:ext cx="900923" cy="45994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Up Arrow 224"/>
          <p:cNvSpPr/>
          <p:nvPr/>
        </p:nvSpPr>
        <p:spPr>
          <a:xfrm rot="12974798">
            <a:off x="25533916" y="25077387"/>
            <a:ext cx="900923" cy="4597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Text Placeholder 6"/>
          <p:cNvSpPr>
            <a:spLocks noGrp="1"/>
          </p:cNvSpPr>
          <p:nvPr>
            <p:ph type="body" sz="quarter" idx="21"/>
          </p:nvPr>
        </p:nvSpPr>
        <p:spPr>
          <a:xfrm>
            <a:off x="18130341" y="23643150"/>
            <a:ext cx="7630510" cy="2677634"/>
          </a:xfrm>
          <a:solidFill>
            <a:schemeClr val="bg1"/>
          </a:solidFill>
          <a:ln w="63500">
            <a:solidFill>
              <a:schemeClr val="bg2">
                <a:lumMod val="25000"/>
              </a:schemeClr>
            </a:solidFill>
          </a:ln>
        </p:spPr>
        <p:txBody>
          <a:bodyPr/>
          <a:lstStyle/>
          <a:p>
            <a:pPr algn="ctr"/>
            <a:r>
              <a:rPr lang="en-US" sz="4800" dirty="0" smtClean="0"/>
              <a:t>Frequency Modulation/Phase Locked Loop</a:t>
            </a:r>
            <a:endParaRPr lang="en-US" sz="4800" dirty="0"/>
          </a:p>
        </p:txBody>
      </p:sp>
      <p:sp>
        <p:nvSpPr>
          <p:cNvPr id="227" name="Text Placeholder 19"/>
          <p:cNvSpPr>
            <a:spLocks noGrp="1"/>
          </p:cNvSpPr>
          <p:nvPr>
            <p:ph type="body" sz="quarter" idx="10"/>
          </p:nvPr>
        </p:nvSpPr>
        <p:spPr>
          <a:xfrm>
            <a:off x="10968237" y="17570108"/>
            <a:ext cx="7655277" cy="3399915"/>
          </a:xfrm>
          <a:ln w="57150"/>
        </p:spPr>
        <p:style>
          <a:lnRef idx="2">
            <a:schemeClr val="dk1"/>
          </a:lnRef>
          <a:fillRef idx="1">
            <a:schemeClr val="lt1"/>
          </a:fillRef>
          <a:effectRef idx="0">
            <a:schemeClr val="dk1"/>
          </a:effectRef>
          <a:fontRef idx="minor">
            <a:schemeClr val="dk1"/>
          </a:fontRef>
        </p:style>
        <p:txBody>
          <a:bodyPr/>
          <a:lstStyle/>
          <a:p>
            <a:r>
              <a:rPr lang="en-US" dirty="0" smtClean="0">
                <a:solidFill>
                  <a:schemeClr val="bg2">
                    <a:lumMod val="50000"/>
                  </a:schemeClr>
                </a:solidFill>
              </a:rPr>
              <a:t>The Lock-In Amplifier is the heart of frequency modulation. The job of the Lock-In Amplifier is to extract phase, amplitude, and frequency from any electrical signal. The Lock-In performs its job by obtaining two signals, a reference signal and an input signal, and applying a series of mathematical operations to decode the key components. </a:t>
            </a:r>
          </a:p>
          <a:p>
            <a:endParaRPr lang="en-US" dirty="0"/>
          </a:p>
        </p:txBody>
      </p:sp>
      <p:sp>
        <p:nvSpPr>
          <p:cNvPr id="228" name="Text Placeholder 19"/>
          <p:cNvSpPr>
            <a:spLocks noGrp="1"/>
          </p:cNvSpPr>
          <p:nvPr>
            <p:ph type="body" sz="quarter" idx="10"/>
          </p:nvPr>
        </p:nvSpPr>
        <p:spPr>
          <a:xfrm>
            <a:off x="25204505" y="17570108"/>
            <a:ext cx="7655277" cy="3666744"/>
          </a:xfrm>
          <a:ln w="57150"/>
        </p:spPr>
        <p:style>
          <a:lnRef idx="2">
            <a:schemeClr val="dk1"/>
          </a:lnRef>
          <a:fillRef idx="1">
            <a:schemeClr val="lt1"/>
          </a:fillRef>
          <a:effectRef idx="0">
            <a:schemeClr val="dk1"/>
          </a:effectRef>
          <a:fontRef idx="minor">
            <a:schemeClr val="dk1"/>
          </a:fontRef>
        </p:style>
        <p:txBody>
          <a:bodyPr/>
          <a:lstStyle/>
          <a:p>
            <a:r>
              <a:rPr lang="en-US" dirty="0" smtClean="0">
                <a:solidFill>
                  <a:srgbClr val="00B050"/>
                </a:solidFill>
              </a:rPr>
              <a:t>The PID's job is to see if the signal is at resonance. The PID identifies a variable, the phase identified by the Lock-In, and compares it to a set point or a goal. The set point is 90 degrees because that is where resonance is located. Depending on the difference between the measured variable and the set point, the PID outputs a calculated error that runs to the next stage. </a:t>
            </a:r>
          </a:p>
          <a:p>
            <a:endParaRPr lang="en-US" dirty="0"/>
          </a:p>
        </p:txBody>
      </p:sp>
      <p:sp>
        <p:nvSpPr>
          <p:cNvPr id="231" name="Text Placeholder 19"/>
          <p:cNvSpPr>
            <a:spLocks noGrp="1"/>
          </p:cNvSpPr>
          <p:nvPr>
            <p:ph type="body" sz="quarter" idx="10"/>
          </p:nvPr>
        </p:nvSpPr>
        <p:spPr>
          <a:xfrm>
            <a:off x="11000938" y="27918860"/>
            <a:ext cx="6810812" cy="4910328"/>
          </a:xfrm>
          <a:ln w="57150"/>
        </p:spPr>
        <p:style>
          <a:lnRef idx="2">
            <a:schemeClr val="dk1"/>
          </a:lnRef>
          <a:fillRef idx="1">
            <a:schemeClr val="lt1"/>
          </a:fillRef>
          <a:effectRef idx="0">
            <a:schemeClr val="dk1"/>
          </a:effectRef>
          <a:fontRef idx="minor">
            <a:schemeClr val="dk1"/>
          </a:fontRef>
        </p:style>
        <p:txBody>
          <a:bodyPr/>
          <a:lstStyle/>
          <a:p>
            <a:r>
              <a:rPr lang="en-US" dirty="0" smtClean="0"/>
              <a:t>The QTF is the center of SANM with frequency modulation. The Lock-In obtains the output signal (input for Lock-In) of the QTF and analyzes the phase shift against the input signal (reference for Lock-In). The measured phase shift of the output signal is transferred to the PID to check if the phase is 90 degrees. If it is not 90 degrees, the PID outputs the error to the VCO to either pump up or down the driving frequency of the QTF. The VCO generated frequency is the local resonant frequency of the QTF.</a:t>
            </a:r>
            <a:endParaRPr lang="en-US" dirty="0"/>
          </a:p>
        </p:txBody>
      </p:sp>
      <p:sp>
        <p:nvSpPr>
          <p:cNvPr id="232" name="Text Placeholder 19"/>
          <p:cNvSpPr>
            <a:spLocks noGrp="1"/>
          </p:cNvSpPr>
          <p:nvPr>
            <p:ph type="body" sz="quarter" idx="10"/>
          </p:nvPr>
        </p:nvSpPr>
        <p:spPr>
          <a:xfrm>
            <a:off x="25469850" y="28704741"/>
            <a:ext cx="7407010" cy="4160520"/>
          </a:xfrm>
          <a:ln w="57150"/>
        </p:spPr>
        <p:style>
          <a:lnRef idx="2">
            <a:schemeClr val="dk1"/>
          </a:lnRef>
          <a:fillRef idx="1">
            <a:schemeClr val="lt1"/>
          </a:fillRef>
          <a:effectRef idx="0">
            <a:schemeClr val="dk1"/>
          </a:effectRef>
          <a:fontRef idx="minor">
            <a:schemeClr val="dk1"/>
          </a:fontRef>
        </p:style>
        <p:txBody>
          <a:bodyPr/>
          <a:lstStyle/>
          <a:p>
            <a:r>
              <a:rPr lang="en-US" dirty="0" smtClean="0">
                <a:solidFill>
                  <a:schemeClr val="accent3">
                    <a:lumMod val="75000"/>
                  </a:schemeClr>
                </a:solidFill>
              </a:rPr>
              <a:t>The Voltage Controlled Oscillator is the third stage of frequency modulation. The VCO receives the PID output error as an input signal. Depending on the PID output error, the VCO adds or subtracts a certain number of Hertz to the  nominal frequency. The nominal frequency is the base frequency where the VCO starts. With the VCO relying on the PID error to shift the frequency upwards or downwards, the resonant frequency is guaranteed.</a:t>
            </a:r>
          </a:p>
          <a:p>
            <a:endParaRPr lang="en-US" dirty="0"/>
          </a:p>
        </p:txBody>
      </p:sp>
      <p:sp>
        <p:nvSpPr>
          <p:cNvPr id="234" name="TextBox 233"/>
          <p:cNvSpPr txBox="1"/>
          <p:nvPr/>
        </p:nvSpPr>
        <p:spPr>
          <a:xfrm>
            <a:off x="154404" y="10467614"/>
            <a:ext cx="1627625" cy="338554"/>
          </a:xfrm>
          <a:prstGeom prst="rect">
            <a:avLst/>
          </a:prstGeom>
          <a:noFill/>
        </p:spPr>
        <p:txBody>
          <a:bodyPr wrap="none" rtlCol="0">
            <a:spAutoFit/>
          </a:bodyPr>
          <a:lstStyle/>
          <a:p>
            <a:r>
              <a:rPr lang="en-US" sz="1600" dirty="0" smtClean="0">
                <a:solidFill>
                  <a:schemeClr val="bg1"/>
                </a:solidFill>
              </a:rPr>
              <a:t>Electrical Contact</a:t>
            </a:r>
            <a:endParaRPr lang="en-US" sz="1600" dirty="0">
              <a:solidFill>
                <a:schemeClr val="bg1"/>
              </a:solidFill>
            </a:endParaRPr>
          </a:p>
        </p:txBody>
      </p:sp>
      <p:sp>
        <p:nvSpPr>
          <p:cNvPr id="235" name="TextBox 234"/>
          <p:cNvSpPr txBox="1"/>
          <p:nvPr/>
        </p:nvSpPr>
        <p:spPr>
          <a:xfrm>
            <a:off x="2807217" y="10467614"/>
            <a:ext cx="1627625" cy="338554"/>
          </a:xfrm>
          <a:prstGeom prst="rect">
            <a:avLst/>
          </a:prstGeom>
          <a:noFill/>
        </p:spPr>
        <p:txBody>
          <a:bodyPr wrap="none" rtlCol="0">
            <a:spAutoFit/>
          </a:bodyPr>
          <a:lstStyle/>
          <a:p>
            <a:r>
              <a:rPr lang="en-US" sz="1600" dirty="0" smtClean="0">
                <a:solidFill>
                  <a:schemeClr val="bg1"/>
                </a:solidFill>
              </a:rPr>
              <a:t>Electrical Contact</a:t>
            </a:r>
            <a:endParaRPr lang="en-US" sz="1600" dirty="0">
              <a:solidFill>
                <a:schemeClr val="bg1"/>
              </a:solidFill>
            </a:endParaRPr>
          </a:p>
        </p:txBody>
      </p:sp>
      <p:cxnSp>
        <p:nvCxnSpPr>
          <p:cNvPr id="237" name="Straight Arrow Connector 236"/>
          <p:cNvCxnSpPr/>
          <p:nvPr/>
        </p:nvCxnSpPr>
        <p:spPr>
          <a:xfrm>
            <a:off x="827168" y="10777747"/>
            <a:ext cx="982334" cy="96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stCxn id="235" idx="2"/>
          </p:cNvCxnSpPr>
          <p:nvPr/>
        </p:nvCxnSpPr>
        <p:spPr>
          <a:xfrm flipH="1">
            <a:off x="2812704" y="10806168"/>
            <a:ext cx="808326" cy="68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a:off x="1660033" y="6162301"/>
            <a:ext cx="1178646" cy="0"/>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sp>
        <p:nvSpPr>
          <p:cNvPr id="242" name="TextBox 241"/>
          <p:cNvSpPr txBox="1"/>
          <p:nvPr/>
        </p:nvSpPr>
        <p:spPr>
          <a:xfrm>
            <a:off x="827168" y="6474128"/>
            <a:ext cx="1176604" cy="400110"/>
          </a:xfrm>
          <a:prstGeom prst="rect">
            <a:avLst/>
          </a:prstGeom>
          <a:noFill/>
        </p:spPr>
        <p:txBody>
          <a:bodyPr wrap="none" rtlCol="0">
            <a:spAutoFit/>
          </a:bodyPr>
          <a:lstStyle/>
          <a:p>
            <a:r>
              <a:rPr lang="en-US" sz="2000" dirty="0" smtClean="0"/>
              <a:t>Oscillates</a:t>
            </a:r>
            <a:endParaRPr lang="en-US" sz="2000" dirty="0"/>
          </a:p>
        </p:txBody>
      </p:sp>
      <p:sp>
        <p:nvSpPr>
          <p:cNvPr id="243" name="TextBox 242"/>
          <p:cNvSpPr txBox="1"/>
          <p:nvPr/>
        </p:nvSpPr>
        <p:spPr>
          <a:xfrm>
            <a:off x="2524047" y="6455665"/>
            <a:ext cx="1067152" cy="400110"/>
          </a:xfrm>
          <a:prstGeom prst="rect">
            <a:avLst/>
          </a:prstGeom>
          <a:noFill/>
        </p:spPr>
        <p:txBody>
          <a:bodyPr wrap="none" rtlCol="0">
            <a:spAutoFit/>
          </a:bodyPr>
          <a:lstStyle/>
          <a:p>
            <a:r>
              <a:rPr lang="en-US" sz="2000" dirty="0" smtClean="0"/>
              <a:t>Laterally</a:t>
            </a:r>
            <a:endParaRPr lang="en-US" sz="2000" dirty="0"/>
          </a:p>
        </p:txBody>
      </p:sp>
      <p:sp>
        <p:nvSpPr>
          <p:cNvPr id="244" name="Text Placeholder 19"/>
          <p:cNvSpPr>
            <a:spLocks noGrp="1"/>
          </p:cNvSpPr>
          <p:nvPr>
            <p:ph type="body" sz="quarter" idx="10"/>
          </p:nvPr>
        </p:nvSpPr>
        <p:spPr>
          <a:xfrm>
            <a:off x="79646" y="11249593"/>
            <a:ext cx="3440304" cy="1938970"/>
          </a:xfrm>
          <a:ln w="57150"/>
        </p:spPr>
        <p:style>
          <a:lnRef idx="2">
            <a:schemeClr val="dk1"/>
          </a:lnRef>
          <a:fillRef idx="1">
            <a:schemeClr val="lt1"/>
          </a:fillRef>
          <a:effectRef idx="0">
            <a:schemeClr val="dk1"/>
          </a:effectRef>
          <a:fontRef idx="minor">
            <a:schemeClr val="dk1"/>
          </a:fontRef>
        </p:style>
        <p:txBody>
          <a:bodyPr/>
          <a:lstStyle/>
          <a:p>
            <a:r>
              <a:rPr lang="en-US" sz="2400" u="sng" dirty="0" smtClean="0"/>
              <a:t>Mesoscopic</a:t>
            </a:r>
            <a:r>
              <a:rPr lang="en-US" sz="2400" dirty="0" smtClean="0"/>
              <a:t> is the region between the macroscopic and the microscopic world.</a:t>
            </a:r>
            <a:endParaRPr lang="en-US" sz="2400" dirty="0"/>
          </a:p>
        </p:txBody>
      </p:sp>
      <p:sp>
        <p:nvSpPr>
          <p:cNvPr id="245" name="Text Placeholder 19"/>
          <p:cNvSpPr>
            <a:spLocks noGrp="1"/>
          </p:cNvSpPr>
          <p:nvPr>
            <p:ph type="body" sz="quarter" idx="10"/>
          </p:nvPr>
        </p:nvSpPr>
        <p:spPr>
          <a:xfrm>
            <a:off x="26356619" y="21393321"/>
            <a:ext cx="6496767" cy="1614319"/>
          </a:xfrm>
          <a:ln w="57150"/>
        </p:spPr>
        <p:style>
          <a:lnRef idx="2">
            <a:schemeClr val="dk1"/>
          </a:lnRef>
          <a:fillRef idx="1">
            <a:schemeClr val="lt1"/>
          </a:fillRef>
          <a:effectRef idx="0">
            <a:schemeClr val="dk1"/>
          </a:effectRef>
          <a:fontRef idx="minor">
            <a:schemeClr val="dk1"/>
          </a:fontRef>
        </p:style>
        <p:txBody>
          <a:bodyPr/>
          <a:lstStyle/>
          <a:p>
            <a:r>
              <a:rPr lang="en-US" sz="2200" dirty="0" smtClean="0">
                <a:solidFill>
                  <a:srgbClr val="00B050"/>
                </a:solidFill>
              </a:rPr>
              <a:t>If the phase does not equal the set point, the PID will constantly output an error. If the phase equals the set point, then the PID maintains that error level and does not add any error.  </a:t>
            </a:r>
            <a:endParaRPr lang="en-US" sz="2200" dirty="0">
              <a:solidFill>
                <a:srgbClr val="00B050"/>
              </a:solidFill>
            </a:endParaRPr>
          </a:p>
        </p:txBody>
      </p:sp>
      <p:sp>
        <p:nvSpPr>
          <p:cNvPr id="246" name="TextBox 245"/>
          <p:cNvSpPr txBox="1"/>
          <p:nvPr/>
        </p:nvSpPr>
        <p:spPr>
          <a:xfrm>
            <a:off x="12822929" y="25712568"/>
            <a:ext cx="3065776" cy="369332"/>
          </a:xfrm>
          <a:prstGeom prst="rect">
            <a:avLst/>
          </a:prstGeom>
          <a:noFill/>
        </p:spPr>
        <p:txBody>
          <a:bodyPr wrap="none" rtlCol="0">
            <a:spAutoFit/>
          </a:bodyPr>
          <a:lstStyle/>
          <a:p>
            <a:r>
              <a:rPr lang="en-US" sz="1800" dirty="0" smtClean="0"/>
              <a:t>Output Signal (goes to Lock-In)</a:t>
            </a:r>
            <a:endParaRPr lang="en-US" sz="1800" dirty="0"/>
          </a:p>
        </p:txBody>
      </p:sp>
      <p:sp>
        <p:nvSpPr>
          <p:cNvPr id="247" name="TextBox 246"/>
          <p:cNvSpPr txBox="1"/>
          <p:nvPr/>
        </p:nvSpPr>
        <p:spPr>
          <a:xfrm>
            <a:off x="12834477" y="27190257"/>
            <a:ext cx="3053913" cy="369332"/>
          </a:xfrm>
          <a:prstGeom prst="rect">
            <a:avLst/>
          </a:prstGeom>
          <a:noFill/>
        </p:spPr>
        <p:txBody>
          <a:bodyPr wrap="none" rtlCol="0">
            <a:spAutoFit/>
          </a:bodyPr>
          <a:lstStyle/>
          <a:p>
            <a:r>
              <a:rPr lang="en-US" sz="1800" dirty="0" smtClean="0"/>
              <a:t>Input Signal (comes from VCO)</a:t>
            </a:r>
            <a:endParaRPr lang="en-US" sz="1800" dirty="0"/>
          </a:p>
        </p:txBody>
      </p:sp>
      <p:cxnSp>
        <p:nvCxnSpPr>
          <p:cNvPr id="249" name="Straight Arrow Connector 248"/>
          <p:cNvCxnSpPr/>
          <p:nvPr/>
        </p:nvCxnSpPr>
        <p:spPr>
          <a:xfrm flipV="1">
            <a:off x="15486203" y="26859246"/>
            <a:ext cx="0" cy="3657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a:off x="15484408" y="26004336"/>
            <a:ext cx="0" cy="3657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2" name="Text Placeholder 251"/>
          <p:cNvSpPr>
            <a:spLocks noGrp="1"/>
          </p:cNvSpPr>
          <p:nvPr>
            <p:ph type="body" sz="quarter" idx="30"/>
          </p:nvPr>
        </p:nvSpPr>
        <p:spPr>
          <a:xfrm>
            <a:off x="33452324" y="26859246"/>
            <a:ext cx="10201275" cy="2769967"/>
          </a:xfrm>
          <a:ln w="57150"/>
        </p:spPr>
        <p:style>
          <a:lnRef idx="2">
            <a:schemeClr val="dk1"/>
          </a:lnRef>
          <a:fillRef idx="1">
            <a:schemeClr val="lt1"/>
          </a:fillRef>
          <a:effectRef idx="0">
            <a:schemeClr val="dk1"/>
          </a:effectRef>
          <a:fontRef idx="minor">
            <a:schemeClr val="dk1"/>
          </a:fontRef>
        </p:style>
        <p:txBody>
          <a:bodyPr/>
          <a:lstStyle/>
          <a:p>
            <a:r>
              <a:rPr lang="en-US" dirty="0" smtClean="0"/>
              <a:t>The application of SANM with frequency modulation into protein folding is a highly unique and intriguing venture. Protein folding is the process of a protein evolving from its initial state to its final state. When a protein incorrectly folds, these toxic proteins can potentially lead to the development of neurodegenerative disorders such as Alzheimer’s and Parkinson’s disease. </a:t>
            </a:r>
            <a:endParaRPr lang="en-US" dirty="0"/>
          </a:p>
        </p:txBody>
      </p:sp>
      <p:sp>
        <p:nvSpPr>
          <p:cNvPr id="259" name="Text Placeholder 25"/>
          <p:cNvSpPr>
            <a:spLocks noGrp="1"/>
          </p:cNvSpPr>
          <p:nvPr>
            <p:ph type="body" sz="quarter" idx="24"/>
          </p:nvPr>
        </p:nvSpPr>
        <p:spPr>
          <a:xfrm>
            <a:off x="33522870" y="20074873"/>
            <a:ext cx="10201275" cy="861766"/>
          </a:xfrm>
          <a:solidFill>
            <a:schemeClr val="tx1">
              <a:lumMod val="50000"/>
              <a:lumOff val="50000"/>
            </a:schemeClr>
          </a:solidFill>
          <a:ln w="76200"/>
        </p:spPr>
        <p:style>
          <a:lnRef idx="2">
            <a:schemeClr val="dk1"/>
          </a:lnRef>
          <a:fillRef idx="1">
            <a:schemeClr val="lt1"/>
          </a:fillRef>
          <a:effectRef idx="0">
            <a:schemeClr val="dk1"/>
          </a:effectRef>
          <a:fontRef idx="minor">
            <a:schemeClr val="dk1"/>
          </a:fontRef>
        </p:style>
        <p:txBody>
          <a:bodyPr/>
          <a:lstStyle/>
          <a:p>
            <a:r>
              <a:rPr lang="en-US" sz="4400" u="none" dirty="0" smtClean="0">
                <a:solidFill>
                  <a:schemeClr val="bg1"/>
                </a:solidFill>
              </a:rPr>
              <a:t>APPLICATIONS</a:t>
            </a:r>
            <a:endParaRPr lang="en-US" sz="4400" u="none" dirty="0">
              <a:solidFill>
                <a:schemeClr val="bg1"/>
              </a:solidFill>
            </a:endParaRPr>
          </a:p>
        </p:txBody>
      </p:sp>
      <p:sp>
        <p:nvSpPr>
          <p:cNvPr id="260" name="Text Placeholder 24"/>
          <p:cNvSpPr>
            <a:spLocks noGrp="1"/>
          </p:cNvSpPr>
          <p:nvPr>
            <p:ph type="body" sz="quarter" idx="23"/>
          </p:nvPr>
        </p:nvSpPr>
        <p:spPr>
          <a:xfrm>
            <a:off x="33522870" y="21058197"/>
            <a:ext cx="4032915" cy="954085"/>
          </a:xfrm>
          <a:ln w="57150"/>
          <a:effectLst/>
        </p:spPr>
        <p:style>
          <a:lnRef idx="2">
            <a:schemeClr val="dk1"/>
          </a:lnRef>
          <a:fillRef idx="1">
            <a:schemeClr val="lt1"/>
          </a:fillRef>
          <a:effectRef idx="0">
            <a:schemeClr val="dk1"/>
          </a:effectRef>
          <a:fontRef idx="minor">
            <a:schemeClr val="dk1"/>
          </a:fontRef>
        </p:style>
        <p:txBody>
          <a:bodyPr/>
          <a:lstStyle/>
          <a:p>
            <a:r>
              <a:rPr lang="en-US" sz="3200" dirty="0" smtClean="0">
                <a:effectLst>
                  <a:outerShdw blurRad="50800" dist="38100" dir="2700000" algn="tl" rotWithShape="0">
                    <a:prstClr val="black">
                      <a:alpha val="40000"/>
                    </a:prstClr>
                  </a:outerShdw>
                </a:effectLst>
              </a:rPr>
              <a:t>A Novel Proposition</a:t>
            </a:r>
            <a:endParaRPr lang="en-US" sz="3200" dirty="0">
              <a:effectLst>
                <a:outerShdw blurRad="50800" dist="38100" dir="2700000" algn="tl" rotWithShape="0">
                  <a:prstClr val="black">
                    <a:alpha val="40000"/>
                  </a:prstClr>
                </a:outerShdw>
              </a:effectLst>
            </a:endParaRPr>
          </a:p>
        </p:txBody>
      </p:sp>
      <p:pic>
        <p:nvPicPr>
          <p:cNvPr id="261" name="Picture 260" descr="Protein Folding Better.png"/>
          <p:cNvPicPr>
            <a:picLocks noChangeAspect="1"/>
          </p:cNvPicPr>
          <p:nvPr/>
        </p:nvPicPr>
        <p:blipFill>
          <a:blip r:embed="rId13" cstate="print"/>
          <a:stretch>
            <a:fillRect/>
          </a:stretch>
        </p:blipFill>
        <p:spPr>
          <a:xfrm>
            <a:off x="33494868" y="22211200"/>
            <a:ext cx="10158731" cy="4495238"/>
          </a:xfrm>
          <a:prstGeom prst="rect">
            <a:avLst/>
          </a:prstGeom>
        </p:spPr>
      </p:pic>
      <p:sp>
        <p:nvSpPr>
          <p:cNvPr id="270" name="Text Placeholder 26"/>
          <p:cNvSpPr>
            <a:spLocks noGrp="1"/>
          </p:cNvSpPr>
          <p:nvPr>
            <p:ph type="body" sz="quarter" idx="25"/>
          </p:nvPr>
        </p:nvSpPr>
        <p:spPr>
          <a:xfrm>
            <a:off x="33542823" y="4909635"/>
            <a:ext cx="10201275" cy="861766"/>
          </a:xfrm>
          <a:solidFill>
            <a:schemeClr val="tx1">
              <a:lumMod val="50000"/>
              <a:lumOff val="50000"/>
            </a:schemeClr>
          </a:solidFill>
          <a:ln w="76200"/>
        </p:spPr>
        <p:style>
          <a:lnRef idx="2">
            <a:schemeClr val="dk1"/>
          </a:lnRef>
          <a:fillRef idx="1">
            <a:schemeClr val="lt1"/>
          </a:fillRef>
          <a:effectRef idx="0">
            <a:schemeClr val="dk1"/>
          </a:effectRef>
          <a:fontRef idx="minor">
            <a:schemeClr val="dk1"/>
          </a:fontRef>
        </p:style>
        <p:txBody>
          <a:bodyPr/>
          <a:lstStyle/>
          <a:p>
            <a:r>
              <a:rPr lang="en-US" sz="4400" u="none" dirty="0" smtClean="0">
                <a:solidFill>
                  <a:schemeClr val="bg1"/>
                </a:solidFill>
              </a:rPr>
              <a:t>FURTHER ANALYSIS</a:t>
            </a:r>
            <a:endParaRPr lang="en-US" sz="4400" u="none" dirty="0">
              <a:solidFill>
                <a:schemeClr val="bg1"/>
              </a:solidFill>
            </a:endParaRPr>
          </a:p>
        </p:txBody>
      </p:sp>
      <p:sp>
        <p:nvSpPr>
          <p:cNvPr id="271" name="Text Placeholder 27"/>
          <p:cNvSpPr>
            <a:spLocks noGrp="1"/>
          </p:cNvSpPr>
          <p:nvPr>
            <p:ph type="body" sz="quarter" idx="26"/>
          </p:nvPr>
        </p:nvSpPr>
        <p:spPr>
          <a:xfrm>
            <a:off x="33522870" y="5914327"/>
            <a:ext cx="10201275" cy="1231084"/>
          </a:xfrm>
          <a:effectLst>
            <a:outerShdw blurRad="50800" dist="38100" dir="2700000" algn="tl" rotWithShape="0">
              <a:prstClr val="black">
                <a:alpha val="40000"/>
              </a:prstClr>
            </a:outerShdw>
          </a:effectLst>
        </p:spPr>
        <p:txBody>
          <a:bodyPr/>
          <a:lstStyle/>
          <a:p>
            <a:pPr algn="ctr"/>
            <a:r>
              <a:rPr lang="en-US" dirty="0" smtClean="0"/>
              <a:t>How exactly does the information obtained from frequency modulation help characterize the mesoscopic fluid</a:t>
            </a:r>
            <a:r>
              <a:rPr lang="en-US" dirty="0" smtClean="0">
                <a:sym typeface="Symbol"/>
              </a:rPr>
              <a:t>?</a:t>
            </a:r>
            <a:endParaRPr lang="en-US" dirty="0"/>
          </a:p>
        </p:txBody>
      </p:sp>
      <p:sp>
        <p:nvSpPr>
          <p:cNvPr id="272" name="Text Placeholder 29"/>
          <p:cNvSpPr>
            <a:spLocks noGrp="1"/>
          </p:cNvSpPr>
          <p:nvPr>
            <p:ph type="body" sz="quarter" idx="28"/>
          </p:nvPr>
        </p:nvSpPr>
        <p:spPr>
          <a:xfrm>
            <a:off x="33522870" y="12033650"/>
            <a:ext cx="10201275" cy="6617174"/>
          </a:xfrm>
          <a:ln w="57150"/>
        </p:spPr>
        <p:style>
          <a:lnRef idx="2">
            <a:schemeClr val="dk1"/>
          </a:lnRef>
          <a:fillRef idx="1">
            <a:schemeClr val="lt1"/>
          </a:fillRef>
          <a:effectRef idx="0">
            <a:schemeClr val="dk1"/>
          </a:effectRef>
          <a:fontRef idx="minor">
            <a:schemeClr val="dk1"/>
          </a:fontRef>
        </p:style>
        <p:txBody>
          <a:bodyPr/>
          <a:lstStyle/>
          <a:p>
            <a:r>
              <a:rPr lang="en-US" dirty="0" smtClean="0"/>
              <a:t>The second order inhomogeneous differential equations represent the equation of motion of a forced harmonic oscillator. The forced harmonic oscillator describes the dynamics of the tuning fork accurately. There are two differential equations. The first differential equation represents the factors of the tuning fork in air. The second differential equation represents the factors of the tuning fork in liquid. In order to get the damping coefficient of the fluid, c</a:t>
            </a:r>
            <a:r>
              <a:rPr lang="en-US" baseline="-25000" dirty="0" smtClean="0"/>
              <a:t>fluid</a:t>
            </a:r>
            <a:r>
              <a:rPr lang="en-US" dirty="0" smtClean="0"/>
              <a:t> , and the elastic coefficient, k</a:t>
            </a:r>
            <a:r>
              <a:rPr lang="en-US" baseline="-25000" dirty="0" smtClean="0"/>
              <a:t>fluid</a:t>
            </a:r>
            <a:r>
              <a:rPr lang="en-US" dirty="0" smtClean="0"/>
              <a:t> , the two equations are compared. The damping and elastic coefficient in air are calculated and by comparing the two equations, the differences between the damping and elastic coefficients can be attributed to the properties of the fluid. The readings from the tuning fork, mainly amplitude and frequency, are used to calculate the values of both the coefficients. The data SANM provides is crucial in solving these equations and other complex equations to calculate the various coefficients. </a:t>
            </a:r>
            <a:endParaRPr lang="en-US" dirty="0"/>
          </a:p>
        </p:txBody>
      </p:sp>
      <p:pic>
        <p:nvPicPr>
          <p:cNvPr id="273" name="Picture 272" descr="Forced Harmonic Oscillator.png"/>
          <p:cNvPicPr>
            <a:picLocks noChangeAspect="1"/>
          </p:cNvPicPr>
          <p:nvPr/>
        </p:nvPicPr>
        <p:blipFill>
          <a:blip r:embed="rId14" cstate="print"/>
          <a:srcRect l="2580" t="16265" r="3848" b="16746"/>
          <a:stretch>
            <a:fillRect/>
          </a:stretch>
        </p:blipFill>
        <p:spPr>
          <a:xfrm>
            <a:off x="35424771" y="7230810"/>
            <a:ext cx="8175009" cy="1419367"/>
          </a:xfrm>
          <a:prstGeom prst="rect">
            <a:avLst/>
          </a:prstGeom>
        </p:spPr>
      </p:pic>
      <p:pic>
        <p:nvPicPr>
          <p:cNvPr id="280" name="Picture 279" descr="Mesoscopic Fluid Differential.png"/>
          <p:cNvPicPr>
            <a:picLocks noChangeAspect="1"/>
          </p:cNvPicPr>
          <p:nvPr/>
        </p:nvPicPr>
        <p:blipFill>
          <a:blip r:embed="rId15" cstate="print"/>
          <a:stretch>
            <a:fillRect/>
          </a:stretch>
        </p:blipFill>
        <p:spPr>
          <a:xfrm>
            <a:off x="35409278" y="9071483"/>
            <a:ext cx="8174736" cy="1573021"/>
          </a:xfrm>
          <a:prstGeom prst="rect">
            <a:avLst/>
          </a:prstGeom>
        </p:spPr>
      </p:pic>
      <p:sp>
        <p:nvSpPr>
          <p:cNvPr id="281" name="Text Placeholder 29"/>
          <p:cNvSpPr>
            <a:spLocks noGrp="1"/>
          </p:cNvSpPr>
          <p:nvPr>
            <p:ph type="body" sz="quarter" idx="28"/>
          </p:nvPr>
        </p:nvSpPr>
        <p:spPr>
          <a:xfrm>
            <a:off x="33452324" y="7547118"/>
            <a:ext cx="1899835" cy="846363"/>
          </a:xfrm>
          <a:ln w="57150"/>
        </p:spPr>
        <p:style>
          <a:lnRef idx="2">
            <a:schemeClr val="dk1"/>
          </a:lnRef>
          <a:fillRef idx="1">
            <a:schemeClr val="lt1"/>
          </a:fillRef>
          <a:effectRef idx="0">
            <a:schemeClr val="dk1"/>
          </a:effectRef>
          <a:fontRef idx="minor">
            <a:schemeClr val="dk1"/>
          </a:fontRef>
        </p:style>
        <p:txBody>
          <a:bodyPr/>
          <a:lstStyle/>
          <a:p>
            <a:r>
              <a:rPr lang="en-US" dirty="0" smtClean="0"/>
              <a:t>TF in Air:</a:t>
            </a:r>
            <a:endParaRPr lang="en-US" dirty="0"/>
          </a:p>
        </p:txBody>
      </p:sp>
      <p:sp>
        <p:nvSpPr>
          <p:cNvPr id="282" name="Text Placeholder 29"/>
          <p:cNvSpPr>
            <a:spLocks noGrp="1"/>
          </p:cNvSpPr>
          <p:nvPr>
            <p:ph type="body" sz="quarter" idx="28"/>
          </p:nvPr>
        </p:nvSpPr>
        <p:spPr>
          <a:xfrm>
            <a:off x="33405025" y="9244920"/>
            <a:ext cx="1901952" cy="1308028"/>
          </a:xfrm>
          <a:ln w="57150"/>
        </p:spPr>
        <p:style>
          <a:lnRef idx="2">
            <a:schemeClr val="dk1"/>
          </a:lnRef>
          <a:fillRef idx="1">
            <a:schemeClr val="lt1"/>
          </a:fillRef>
          <a:effectRef idx="0">
            <a:schemeClr val="dk1"/>
          </a:effectRef>
          <a:fontRef idx="minor">
            <a:schemeClr val="dk1"/>
          </a:fontRef>
        </p:style>
        <p:txBody>
          <a:bodyPr/>
          <a:lstStyle/>
          <a:p>
            <a:pPr algn="ctr"/>
            <a:r>
              <a:rPr lang="en-US" dirty="0" smtClean="0"/>
              <a:t>TF </a:t>
            </a:r>
          </a:p>
          <a:p>
            <a:pPr algn="ctr"/>
            <a:r>
              <a:rPr lang="en-US" dirty="0" smtClean="0"/>
              <a:t>in Liquid</a:t>
            </a:r>
            <a:endParaRPr lang="en-US" dirty="0"/>
          </a:p>
        </p:txBody>
      </p:sp>
      <p:sp>
        <p:nvSpPr>
          <p:cNvPr id="283" name="Text Placeholder 251"/>
          <p:cNvSpPr>
            <a:spLocks noGrp="1"/>
          </p:cNvSpPr>
          <p:nvPr>
            <p:ph type="body" sz="quarter" idx="30"/>
          </p:nvPr>
        </p:nvSpPr>
        <p:spPr>
          <a:xfrm>
            <a:off x="33452324" y="29781613"/>
            <a:ext cx="10201275" cy="3047575"/>
          </a:xfrm>
          <a:ln w="57150"/>
        </p:spPr>
        <p:style>
          <a:lnRef idx="2">
            <a:schemeClr val="dk1"/>
          </a:lnRef>
          <a:fillRef idx="1">
            <a:schemeClr val="lt1"/>
          </a:fillRef>
          <a:effectRef idx="0">
            <a:schemeClr val="dk1"/>
          </a:effectRef>
          <a:fontRef idx="minor">
            <a:schemeClr val="dk1"/>
          </a:fontRef>
        </p:style>
        <p:txBody>
          <a:bodyPr/>
          <a:lstStyle/>
          <a:p>
            <a:r>
              <a:rPr lang="en-US" dirty="0" smtClean="0"/>
              <a:t>Protein folding starts with a protein in its initial state. The protein is composed of several amino acids. These amino acids are either hydrophilic or hydrophobic. This protein then evolves into its final state. Unfortunately, the transition process from the initial to final state is relatively unknown by the scientific community. Although, it is known that one of the major driving forces of protein folding is the interaction between hydrophobic amino acids. </a:t>
            </a:r>
            <a:endParaRPr lang="en-US" dirty="0"/>
          </a:p>
        </p:txBody>
      </p:sp>
      <p:sp>
        <p:nvSpPr>
          <p:cNvPr id="284" name="Text Placeholder 251"/>
          <p:cNvSpPr>
            <a:spLocks noGrp="1"/>
          </p:cNvSpPr>
          <p:nvPr>
            <p:ph type="body" sz="quarter" idx="30"/>
          </p:nvPr>
        </p:nvSpPr>
        <p:spPr>
          <a:xfrm>
            <a:off x="34257468" y="25741775"/>
            <a:ext cx="2303619" cy="846363"/>
          </a:xfrm>
          <a:ln w="57150"/>
        </p:spPr>
        <p:style>
          <a:lnRef idx="2">
            <a:schemeClr val="dk1"/>
          </a:lnRef>
          <a:fillRef idx="1">
            <a:schemeClr val="lt1"/>
          </a:fillRef>
          <a:effectRef idx="0">
            <a:schemeClr val="dk1"/>
          </a:effectRef>
          <a:fontRef idx="minor">
            <a:schemeClr val="dk1"/>
          </a:fontRef>
        </p:style>
        <p:txBody>
          <a:bodyPr/>
          <a:lstStyle/>
          <a:p>
            <a:r>
              <a:rPr lang="en-US" dirty="0" smtClean="0"/>
              <a:t>Initial State</a:t>
            </a:r>
            <a:endParaRPr lang="en-US" dirty="0"/>
          </a:p>
        </p:txBody>
      </p:sp>
      <p:sp>
        <p:nvSpPr>
          <p:cNvPr id="285" name="Text Placeholder 251"/>
          <p:cNvSpPr>
            <a:spLocks noGrp="1"/>
          </p:cNvSpPr>
          <p:nvPr>
            <p:ph type="body" sz="quarter" idx="30"/>
          </p:nvPr>
        </p:nvSpPr>
        <p:spPr>
          <a:xfrm>
            <a:off x="40665923" y="25733695"/>
            <a:ext cx="2303619" cy="846363"/>
          </a:xfrm>
          <a:ln w="57150"/>
        </p:spPr>
        <p:style>
          <a:lnRef idx="2">
            <a:schemeClr val="dk1"/>
          </a:lnRef>
          <a:fillRef idx="1">
            <a:schemeClr val="lt1"/>
          </a:fillRef>
          <a:effectRef idx="0">
            <a:schemeClr val="dk1"/>
          </a:effectRef>
          <a:fontRef idx="minor">
            <a:schemeClr val="dk1"/>
          </a:fontRef>
        </p:style>
        <p:txBody>
          <a:bodyPr/>
          <a:lstStyle/>
          <a:p>
            <a:r>
              <a:rPr lang="en-US" dirty="0" smtClean="0"/>
              <a:t>Final State</a:t>
            </a:r>
            <a:endParaRPr lang="en-US" dirty="0"/>
          </a:p>
        </p:txBody>
      </p:sp>
      <p:sp>
        <p:nvSpPr>
          <p:cNvPr id="286" name="Rectangle 285"/>
          <p:cNvSpPr/>
          <p:nvPr/>
        </p:nvSpPr>
        <p:spPr>
          <a:xfrm>
            <a:off x="11224246" y="11130540"/>
            <a:ext cx="4261958" cy="319841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Rectangle 286"/>
          <p:cNvSpPr/>
          <p:nvPr/>
        </p:nvSpPr>
        <p:spPr>
          <a:xfrm>
            <a:off x="16994021" y="11133027"/>
            <a:ext cx="4261958" cy="319841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Rectangle 287"/>
          <p:cNvSpPr/>
          <p:nvPr/>
        </p:nvSpPr>
        <p:spPr>
          <a:xfrm>
            <a:off x="22781090" y="11114057"/>
            <a:ext cx="4261958" cy="319841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9" name="Rectangle 288"/>
          <p:cNvSpPr/>
          <p:nvPr/>
        </p:nvSpPr>
        <p:spPr>
          <a:xfrm>
            <a:off x="28384011" y="11146306"/>
            <a:ext cx="4261958" cy="319841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Rectangle 291"/>
          <p:cNvSpPr/>
          <p:nvPr/>
        </p:nvSpPr>
        <p:spPr>
          <a:xfrm>
            <a:off x="11248309" y="13424903"/>
            <a:ext cx="4260162" cy="88756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p:cNvSpPr/>
          <p:nvPr/>
        </p:nvSpPr>
        <p:spPr>
          <a:xfrm>
            <a:off x="13075107" y="11153341"/>
            <a:ext cx="601969" cy="263666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4" name="Freeform 293"/>
          <p:cNvSpPr/>
          <p:nvPr/>
        </p:nvSpPr>
        <p:spPr>
          <a:xfrm>
            <a:off x="12302256" y="13063619"/>
            <a:ext cx="820977" cy="1010364"/>
          </a:xfrm>
          <a:custGeom>
            <a:avLst/>
            <a:gdLst>
              <a:gd name="connsiteX0" fmla="*/ 0 w 2707106"/>
              <a:gd name="connsiteY0" fmla="*/ 3060032 h 3060032"/>
              <a:gd name="connsiteX1" fmla="*/ 2261937 w 2707106"/>
              <a:gd name="connsiteY1" fmla="*/ 2193758 h 3060032"/>
              <a:gd name="connsiteX2" fmla="*/ 2646948 w 2707106"/>
              <a:gd name="connsiteY2" fmla="*/ 340895 h 3060032"/>
              <a:gd name="connsiteX3" fmla="*/ 2622885 w 2707106"/>
              <a:gd name="connsiteY3" fmla="*/ 148389 h 3060032"/>
            </a:gdLst>
            <a:ahLst/>
            <a:cxnLst>
              <a:cxn ang="0">
                <a:pos x="connsiteX0" y="connsiteY0"/>
              </a:cxn>
              <a:cxn ang="0">
                <a:pos x="connsiteX1" y="connsiteY1"/>
              </a:cxn>
              <a:cxn ang="0">
                <a:pos x="connsiteX2" y="connsiteY2"/>
              </a:cxn>
              <a:cxn ang="0">
                <a:pos x="connsiteX3" y="connsiteY3"/>
              </a:cxn>
            </a:cxnLst>
            <a:rect l="l" t="t" r="r" b="b"/>
            <a:pathLst>
              <a:path w="2707106" h="3060032">
                <a:moveTo>
                  <a:pt x="0" y="3060032"/>
                </a:moveTo>
                <a:cubicBezTo>
                  <a:pt x="910389" y="2853489"/>
                  <a:pt x="1820779" y="2646947"/>
                  <a:pt x="2261937" y="2193758"/>
                </a:cubicBezTo>
                <a:cubicBezTo>
                  <a:pt x="2703095" y="1740569"/>
                  <a:pt x="2586790" y="681790"/>
                  <a:pt x="2646948" y="340895"/>
                </a:cubicBezTo>
                <a:cubicBezTo>
                  <a:pt x="2707106" y="0"/>
                  <a:pt x="2664995" y="74194"/>
                  <a:pt x="2622885" y="148389"/>
                </a:cubicBezTo>
              </a:path>
            </a:pathLst>
          </a:custGeom>
          <a:solidFill>
            <a:schemeClr val="tx2">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6" name="Freeform 295"/>
          <p:cNvSpPr/>
          <p:nvPr/>
        </p:nvSpPr>
        <p:spPr>
          <a:xfrm flipH="1">
            <a:off x="13624199" y="13023797"/>
            <a:ext cx="820977" cy="1010364"/>
          </a:xfrm>
          <a:custGeom>
            <a:avLst/>
            <a:gdLst>
              <a:gd name="connsiteX0" fmla="*/ 0 w 2707106"/>
              <a:gd name="connsiteY0" fmla="*/ 3060032 h 3060032"/>
              <a:gd name="connsiteX1" fmla="*/ 2261937 w 2707106"/>
              <a:gd name="connsiteY1" fmla="*/ 2193758 h 3060032"/>
              <a:gd name="connsiteX2" fmla="*/ 2646948 w 2707106"/>
              <a:gd name="connsiteY2" fmla="*/ 340895 h 3060032"/>
              <a:gd name="connsiteX3" fmla="*/ 2622885 w 2707106"/>
              <a:gd name="connsiteY3" fmla="*/ 148389 h 3060032"/>
            </a:gdLst>
            <a:ahLst/>
            <a:cxnLst>
              <a:cxn ang="0">
                <a:pos x="connsiteX0" y="connsiteY0"/>
              </a:cxn>
              <a:cxn ang="0">
                <a:pos x="connsiteX1" y="connsiteY1"/>
              </a:cxn>
              <a:cxn ang="0">
                <a:pos x="connsiteX2" y="connsiteY2"/>
              </a:cxn>
              <a:cxn ang="0">
                <a:pos x="connsiteX3" y="connsiteY3"/>
              </a:cxn>
            </a:cxnLst>
            <a:rect l="l" t="t" r="r" b="b"/>
            <a:pathLst>
              <a:path w="2707106" h="3060032">
                <a:moveTo>
                  <a:pt x="0" y="3060032"/>
                </a:moveTo>
                <a:cubicBezTo>
                  <a:pt x="910389" y="2853489"/>
                  <a:pt x="1820779" y="2646947"/>
                  <a:pt x="2261937" y="2193758"/>
                </a:cubicBezTo>
                <a:cubicBezTo>
                  <a:pt x="2703095" y="1740569"/>
                  <a:pt x="2586790" y="681790"/>
                  <a:pt x="2646948" y="340895"/>
                </a:cubicBezTo>
                <a:cubicBezTo>
                  <a:pt x="2707106" y="0"/>
                  <a:pt x="2664995" y="74194"/>
                  <a:pt x="2622885" y="148389"/>
                </a:cubicBezTo>
              </a:path>
            </a:pathLst>
          </a:custGeom>
          <a:solidFill>
            <a:schemeClr val="tx2">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7" name="Rectangle 296"/>
          <p:cNvSpPr/>
          <p:nvPr/>
        </p:nvSpPr>
        <p:spPr>
          <a:xfrm>
            <a:off x="30318075" y="11146307"/>
            <a:ext cx="601969" cy="179685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Flowchart: Merge 297"/>
          <p:cNvSpPr/>
          <p:nvPr/>
        </p:nvSpPr>
        <p:spPr>
          <a:xfrm>
            <a:off x="30318075" y="12909833"/>
            <a:ext cx="603504" cy="887564"/>
          </a:xfrm>
          <a:prstGeom prst="flowChartMerg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9" name="Rectangle 298"/>
          <p:cNvSpPr/>
          <p:nvPr/>
        </p:nvSpPr>
        <p:spPr>
          <a:xfrm>
            <a:off x="28408075" y="13981879"/>
            <a:ext cx="4251960" cy="35465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6" name="Rectangle 305"/>
          <p:cNvSpPr/>
          <p:nvPr/>
        </p:nvSpPr>
        <p:spPr>
          <a:xfrm>
            <a:off x="16994021" y="13424903"/>
            <a:ext cx="4260162" cy="88756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Rectangle 300"/>
          <p:cNvSpPr/>
          <p:nvPr/>
        </p:nvSpPr>
        <p:spPr>
          <a:xfrm>
            <a:off x="18805311" y="11172260"/>
            <a:ext cx="601969" cy="263666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Rectangle 312"/>
          <p:cNvSpPr/>
          <p:nvPr/>
        </p:nvSpPr>
        <p:spPr>
          <a:xfrm>
            <a:off x="22799062" y="13415385"/>
            <a:ext cx="4233672" cy="88756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Rectangle 301"/>
          <p:cNvSpPr/>
          <p:nvPr/>
        </p:nvSpPr>
        <p:spPr>
          <a:xfrm>
            <a:off x="24662443" y="11146307"/>
            <a:ext cx="601969" cy="263666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3" name="Freeform 302"/>
          <p:cNvSpPr/>
          <p:nvPr/>
        </p:nvSpPr>
        <p:spPr>
          <a:xfrm>
            <a:off x="18728146" y="12630953"/>
            <a:ext cx="372543" cy="1259409"/>
          </a:xfrm>
          <a:custGeom>
            <a:avLst/>
            <a:gdLst>
              <a:gd name="connsiteX0" fmla="*/ 0 w 573506"/>
              <a:gd name="connsiteY0" fmla="*/ 0 h 1953126"/>
              <a:gd name="connsiteX1" fmla="*/ 553453 w 573506"/>
              <a:gd name="connsiteY1" fmla="*/ 914400 h 1953126"/>
              <a:gd name="connsiteX2" fmla="*/ 120316 w 573506"/>
              <a:gd name="connsiteY2" fmla="*/ 1804737 h 1953126"/>
              <a:gd name="connsiteX3" fmla="*/ 96253 w 573506"/>
              <a:gd name="connsiteY3" fmla="*/ 1804737 h 1953126"/>
            </a:gdLst>
            <a:ahLst/>
            <a:cxnLst>
              <a:cxn ang="0">
                <a:pos x="connsiteX0" y="connsiteY0"/>
              </a:cxn>
              <a:cxn ang="0">
                <a:pos x="connsiteX1" y="connsiteY1"/>
              </a:cxn>
              <a:cxn ang="0">
                <a:pos x="connsiteX2" y="connsiteY2"/>
              </a:cxn>
              <a:cxn ang="0">
                <a:pos x="connsiteX3" y="connsiteY3"/>
              </a:cxn>
            </a:cxnLst>
            <a:rect l="l" t="t" r="r" b="b"/>
            <a:pathLst>
              <a:path w="573506" h="1953126">
                <a:moveTo>
                  <a:pt x="0" y="0"/>
                </a:moveTo>
                <a:cubicBezTo>
                  <a:pt x="266700" y="306805"/>
                  <a:pt x="533400" y="613611"/>
                  <a:pt x="553453" y="914400"/>
                </a:cubicBezTo>
                <a:cubicBezTo>
                  <a:pt x="573506" y="1215189"/>
                  <a:pt x="196516" y="1656348"/>
                  <a:pt x="120316" y="1804737"/>
                </a:cubicBezTo>
                <a:cubicBezTo>
                  <a:pt x="44116" y="1953126"/>
                  <a:pt x="70184" y="1878931"/>
                  <a:pt x="96253" y="1804737"/>
                </a:cubicBezTo>
              </a:path>
            </a:pathLst>
          </a:cu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5" name="Freeform 304"/>
          <p:cNvSpPr/>
          <p:nvPr/>
        </p:nvSpPr>
        <p:spPr>
          <a:xfrm flipH="1">
            <a:off x="19145239" y="12614912"/>
            <a:ext cx="372543" cy="1259409"/>
          </a:xfrm>
          <a:custGeom>
            <a:avLst/>
            <a:gdLst>
              <a:gd name="connsiteX0" fmla="*/ 0 w 573506"/>
              <a:gd name="connsiteY0" fmla="*/ 0 h 1953126"/>
              <a:gd name="connsiteX1" fmla="*/ 553453 w 573506"/>
              <a:gd name="connsiteY1" fmla="*/ 914400 h 1953126"/>
              <a:gd name="connsiteX2" fmla="*/ 120316 w 573506"/>
              <a:gd name="connsiteY2" fmla="*/ 1804737 h 1953126"/>
              <a:gd name="connsiteX3" fmla="*/ 96253 w 573506"/>
              <a:gd name="connsiteY3" fmla="*/ 1804737 h 1953126"/>
            </a:gdLst>
            <a:ahLst/>
            <a:cxnLst>
              <a:cxn ang="0">
                <a:pos x="connsiteX0" y="connsiteY0"/>
              </a:cxn>
              <a:cxn ang="0">
                <a:pos x="connsiteX1" y="connsiteY1"/>
              </a:cxn>
              <a:cxn ang="0">
                <a:pos x="connsiteX2" y="connsiteY2"/>
              </a:cxn>
              <a:cxn ang="0">
                <a:pos x="connsiteX3" y="connsiteY3"/>
              </a:cxn>
            </a:cxnLst>
            <a:rect l="l" t="t" r="r" b="b"/>
            <a:pathLst>
              <a:path w="573506" h="1953126">
                <a:moveTo>
                  <a:pt x="0" y="0"/>
                </a:moveTo>
                <a:cubicBezTo>
                  <a:pt x="266700" y="306805"/>
                  <a:pt x="533400" y="613611"/>
                  <a:pt x="553453" y="914400"/>
                </a:cubicBezTo>
                <a:cubicBezTo>
                  <a:pt x="573506" y="1215189"/>
                  <a:pt x="196516" y="1656348"/>
                  <a:pt x="120316" y="1804737"/>
                </a:cubicBezTo>
                <a:cubicBezTo>
                  <a:pt x="44116" y="1953126"/>
                  <a:pt x="70184" y="1878931"/>
                  <a:pt x="96253" y="1804737"/>
                </a:cubicBezTo>
              </a:path>
            </a:pathLst>
          </a:cu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9" name="Right Triangle 308"/>
          <p:cNvSpPr/>
          <p:nvPr/>
        </p:nvSpPr>
        <p:spPr>
          <a:xfrm rot="5400000">
            <a:off x="18676359" y="13516343"/>
            <a:ext cx="457200" cy="274320"/>
          </a:xfrm>
          <a:prstGeom prst="rtTriangl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Right Triangle 309"/>
          <p:cNvSpPr/>
          <p:nvPr/>
        </p:nvSpPr>
        <p:spPr>
          <a:xfrm rot="16200000" flipH="1">
            <a:off x="19110960" y="13508561"/>
            <a:ext cx="457200" cy="274320"/>
          </a:xfrm>
          <a:prstGeom prst="rtTriangl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Freeform 310"/>
          <p:cNvSpPr/>
          <p:nvPr/>
        </p:nvSpPr>
        <p:spPr>
          <a:xfrm flipH="1">
            <a:off x="24956565" y="12611903"/>
            <a:ext cx="372543" cy="1259409"/>
          </a:xfrm>
          <a:custGeom>
            <a:avLst/>
            <a:gdLst>
              <a:gd name="connsiteX0" fmla="*/ 0 w 573506"/>
              <a:gd name="connsiteY0" fmla="*/ 0 h 1953126"/>
              <a:gd name="connsiteX1" fmla="*/ 553453 w 573506"/>
              <a:gd name="connsiteY1" fmla="*/ 914400 h 1953126"/>
              <a:gd name="connsiteX2" fmla="*/ 120316 w 573506"/>
              <a:gd name="connsiteY2" fmla="*/ 1804737 h 1953126"/>
              <a:gd name="connsiteX3" fmla="*/ 96253 w 573506"/>
              <a:gd name="connsiteY3" fmla="*/ 1804737 h 1953126"/>
            </a:gdLst>
            <a:ahLst/>
            <a:cxnLst>
              <a:cxn ang="0">
                <a:pos x="connsiteX0" y="connsiteY0"/>
              </a:cxn>
              <a:cxn ang="0">
                <a:pos x="connsiteX1" y="connsiteY1"/>
              </a:cxn>
              <a:cxn ang="0">
                <a:pos x="connsiteX2" y="connsiteY2"/>
              </a:cxn>
              <a:cxn ang="0">
                <a:pos x="connsiteX3" y="connsiteY3"/>
              </a:cxn>
            </a:cxnLst>
            <a:rect l="l" t="t" r="r" b="b"/>
            <a:pathLst>
              <a:path w="573506" h="1953126">
                <a:moveTo>
                  <a:pt x="0" y="0"/>
                </a:moveTo>
                <a:cubicBezTo>
                  <a:pt x="266700" y="306805"/>
                  <a:pt x="533400" y="613611"/>
                  <a:pt x="553453" y="914400"/>
                </a:cubicBezTo>
                <a:cubicBezTo>
                  <a:pt x="573506" y="1215189"/>
                  <a:pt x="196516" y="1656348"/>
                  <a:pt x="120316" y="1804737"/>
                </a:cubicBezTo>
                <a:cubicBezTo>
                  <a:pt x="44116" y="1953126"/>
                  <a:pt x="70184" y="1878931"/>
                  <a:pt x="96253" y="1804737"/>
                </a:cubicBezTo>
              </a:path>
            </a:pathLst>
          </a:cu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2" name="Freeform 311"/>
          <p:cNvSpPr/>
          <p:nvPr/>
        </p:nvSpPr>
        <p:spPr>
          <a:xfrm>
            <a:off x="24589319" y="12597267"/>
            <a:ext cx="372543" cy="1259409"/>
          </a:xfrm>
          <a:custGeom>
            <a:avLst/>
            <a:gdLst>
              <a:gd name="connsiteX0" fmla="*/ 0 w 573506"/>
              <a:gd name="connsiteY0" fmla="*/ 0 h 1953126"/>
              <a:gd name="connsiteX1" fmla="*/ 553453 w 573506"/>
              <a:gd name="connsiteY1" fmla="*/ 914400 h 1953126"/>
              <a:gd name="connsiteX2" fmla="*/ 120316 w 573506"/>
              <a:gd name="connsiteY2" fmla="*/ 1804737 h 1953126"/>
              <a:gd name="connsiteX3" fmla="*/ 96253 w 573506"/>
              <a:gd name="connsiteY3" fmla="*/ 1804737 h 1953126"/>
            </a:gdLst>
            <a:ahLst/>
            <a:cxnLst>
              <a:cxn ang="0">
                <a:pos x="connsiteX0" y="connsiteY0"/>
              </a:cxn>
              <a:cxn ang="0">
                <a:pos x="connsiteX1" y="connsiteY1"/>
              </a:cxn>
              <a:cxn ang="0">
                <a:pos x="connsiteX2" y="connsiteY2"/>
              </a:cxn>
              <a:cxn ang="0">
                <a:pos x="connsiteX3" y="connsiteY3"/>
              </a:cxn>
            </a:cxnLst>
            <a:rect l="l" t="t" r="r" b="b"/>
            <a:pathLst>
              <a:path w="573506" h="1953126">
                <a:moveTo>
                  <a:pt x="0" y="0"/>
                </a:moveTo>
                <a:cubicBezTo>
                  <a:pt x="266700" y="306805"/>
                  <a:pt x="533400" y="613611"/>
                  <a:pt x="553453" y="914400"/>
                </a:cubicBezTo>
                <a:cubicBezTo>
                  <a:pt x="573506" y="1215189"/>
                  <a:pt x="196516" y="1656348"/>
                  <a:pt x="120316" y="1804737"/>
                </a:cubicBezTo>
                <a:cubicBezTo>
                  <a:pt x="44116" y="1953126"/>
                  <a:pt x="70184" y="1878931"/>
                  <a:pt x="96253" y="1804737"/>
                </a:cubicBezTo>
              </a:path>
            </a:pathLst>
          </a:cu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7" name="Right Triangle 316"/>
          <p:cNvSpPr/>
          <p:nvPr/>
        </p:nvSpPr>
        <p:spPr>
          <a:xfrm rot="5400000">
            <a:off x="24533265" y="13499037"/>
            <a:ext cx="457200" cy="274320"/>
          </a:xfrm>
          <a:prstGeom prst="rtTriangl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ight Triangle 317"/>
          <p:cNvSpPr/>
          <p:nvPr/>
        </p:nvSpPr>
        <p:spPr>
          <a:xfrm rot="16200000" flipH="1">
            <a:off x="24927227" y="13506818"/>
            <a:ext cx="457200" cy="274320"/>
          </a:xfrm>
          <a:prstGeom prst="rtTriangl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0" name="Moon 319"/>
          <p:cNvSpPr/>
          <p:nvPr/>
        </p:nvSpPr>
        <p:spPr>
          <a:xfrm rot="18146397">
            <a:off x="25066062" y="12989440"/>
            <a:ext cx="387115" cy="776644"/>
          </a:xfrm>
          <a:prstGeom prst="moon">
            <a:avLst>
              <a:gd name="adj" fmla="val 6414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Moon 320"/>
          <p:cNvSpPr/>
          <p:nvPr/>
        </p:nvSpPr>
        <p:spPr>
          <a:xfrm rot="3453603" flipH="1">
            <a:off x="24468432" y="12988962"/>
            <a:ext cx="387115" cy="776644"/>
          </a:xfrm>
          <a:prstGeom prst="moon">
            <a:avLst>
              <a:gd name="adj" fmla="val 6414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2" name="Text Placeholder 8"/>
          <p:cNvSpPr>
            <a:spLocks noGrp="1"/>
          </p:cNvSpPr>
          <p:nvPr>
            <p:ph type="body" sz="quarter" idx="23"/>
          </p:nvPr>
        </p:nvSpPr>
        <p:spPr>
          <a:xfrm>
            <a:off x="11568804" y="11413483"/>
            <a:ext cx="733452" cy="892530"/>
          </a:xfrm>
          <a:ln w="57150"/>
        </p:spPr>
        <p:style>
          <a:lnRef idx="2">
            <a:schemeClr val="dk1"/>
          </a:lnRef>
          <a:fillRef idx="1">
            <a:schemeClr val="lt1"/>
          </a:fillRef>
          <a:effectRef idx="0">
            <a:schemeClr val="dk1"/>
          </a:effectRef>
          <a:fontRef idx="minor">
            <a:schemeClr val="dk1"/>
          </a:fontRef>
        </p:style>
        <p:txBody>
          <a:bodyPr/>
          <a:lstStyle/>
          <a:p>
            <a:r>
              <a:rPr lang="en-US" sz="2800" dirty="0" smtClean="0"/>
              <a:t>1</a:t>
            </a:r>
            <a:endParaRPr lang="en-US" sz="2800" dirty="0"/>
          </a:p>
        </p:txBody>
      </p:sp>
      <p:sp>
        <p:nvSpPr>
          <p:cNvPr id="323" name="Text Placeholder 8"/>
          <p:cNvSpPr>
            <a:spLocks noGrp="1"/>
          </p:cNvSpPr>
          <p:nvPr>
            <p:ph type="body" sz="quarter" idx="23"/>
          </p:nvPr>
        </p:nvSpPr>
        <p:spPr>
          <a:xfrm>
            <a:off x="17396889" y="11417806"/>
            <a:ext cx="733452" cy="892530"/>
          </a:xfrm>
          <a:ln w="57150"/>
        </p:spPr>
        <p:style>
          <a:lnRef idx="2">
            <a:schemeClr val="dk1"/>
          </a:lnRef>
          <a:fillRef idx="1">
            <a:schemeClr val="lt1"/>
          </a:fillRef>
          <a:effectRef idx="0">
            <a:schemeClr val="dk1"/>
          </a:effectRef>
          <a:fontRef idx="minor">
            <a:schemeClr val="dk1"/>
          </a:fontRef>
        </p:style>
        <p:txBody>
          <a:bodyPr/>
          <a:lstStyle/>
          <a:p>
            <a:r>
              <a:rPr lang="en-US" sz="2800" dirty="0" smtClean="0"/>
              <a:t>2</a:t>
            </a:r>
            <a:endParaRPr lang="en-US" sz="2800" dirty="0"/>
          </a:p>
        </p:txBody>
      </p:sp>
      <p:sp>
        <p:nvSpPr>
          <p:cNvPr id="324" name="Text Placeholder 8"/>
          <p:cNvSpPr>
            <a:spLocks noGrp="1"/>
          </p:cNvSpPr>
          <p:nvPr>
            <p:ph type="body" sz="quarter" idx="23"/>
          </p:nvPr>
        </p:nvSpPr>
        <p:spPr>
          <a:xfrm>
            <a:off x="23230052" y="11413483"/>
            <a:ext cx="733452" cy="892530"/>
          </a:xfrm>
          <a:ln w="57150"/>
        </p:spPr>
        <p:style>
          <a:lnRef idx="2">
            <a:schemeClr val="dk1"/>
          </a:lnRef>
          <a:fillRef idx="1">
            <a:schemeClr val="lt1"/>
          </a:fillRef>
          <a:effectRef idx="0">
            <a:schemeClr val="dk1"/>
          </a:effectRef>
          <a:fontRef idx="minor">
            <a:schemeClr val="dk1"/>
          </a:fontRef>
        </p:style>
        <p:txBody>
          <a:bodyPr/>
          <a:lstStyle/>
          <a:p>
            <a:r>
              <a:rPr lang="en-US" sz="2800" dirty="0" smtClean="0"/>
              <a:t>3</a:t>
            </a:r>
            <a:endParaRPr lang="en-US" sz="2800" dirty="0"/>
          </a:p>
        </p:txBody>
      </p:sp>
      <p:sp>
        <p:nvSpPr>
          <p:cNvPr id="325" name="Text Placeholder 8"/>
          <p:cNvSpPr>
            <a:spLocks noGrp="1"/>
          </p:cNvSpPr>
          <p:nvPr>
            <p:ph type="body" sz="quarter" idx="23"/>
          </p:nvPr>
        </p:nvSpPr>
        <p:spPr>
          <a:xfrm>
            <a:off x="28746450" y="11417806"/>
            <a:ext cx="733452" cy="892530"/>
          </a:xfrm>
          <a:ln w="57150"/>
        </p:spPr>
        <p:style>
          <a:lnRef idx="2">
            <a:schemeClr val="dk1"/>
          </a:lnRef>
          <a:fillRef idx="1">
            <a:schemeClr val="lt1"/>
          </a:fillRef>
          <a:effectRef idx="0">
            <a:schemeClr val="dk1"/>
          </a:effectRef>
          <a:fontRef idx="minor">
            <a:schemeClr val="dk1"/>
          </a:fontRef>
        </p:style>
        <p:txBody>
          <a:bodyPr/>
          <a:lstStyle/>
          <a:p>
            <a:r>
              <a:rPr lang="en-US" sz="2800" dirty="0" smtClean="0"/>
              <a:t>4</a:t>
            </a:r>
            <a:endParaRPr lang="en-US" sz="2800" dirty="0"/>
          </a:p>
        </p:txBody>
      </p:sp>
    </p:spTree>
    <p:extLst>
      <p:ext uri="{BB962C8B-B14F-4D97-AF65-F5344CB8AC3E}">
        <p14:creationId xmlns="" xmlns:p14="http://schemas.microsoft.com/office/powerpoint/2010/main" val="2852536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29736</TotalTime>
  <Words>1465</Words>
  <Application>Microsoft Office PowerPoint</Application>
  <PresentationFormat>Custom</PresentationFormat>
  <Paragraphs>68</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4" baseType="lpstr">
      <vt:lpstr>PosterPresentations.com-36x48_Trifold_Template-V3</vt:lpstr>
      <vt:lpstr>Image</vt:lpstr>
      <vt:lpstr>Document</vt:lpstr>
      <vt:lpstr>Slide 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Pramith Devulapalli</cp:lastModifiedBy>
  <cp:revision>55</cp:revision>
  <dcterms:created xsi:type="dcterms:W3CDTF">2012-02-03T23:30:52Z</dcterms:created>
  <dcterms:modified xsi:type="dcterms:W3CDTF">2014-05-10T01:26:21Z</dcterms:modified>
</cp:coreProperties>
</file>