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7" r:id="rId2"/>
    <p:sldId id="273" r:id="rId3"/>
    <p:sldId id="274" r:id="rId4"/>
    <p:sldId id="275" r:id="rId5"/>
    <p:sldId id="276" r:id="rId6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8"/>
      <p:bold r:id="rId9"/>
      <p: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4794B68-59A1-20E7-6F69-870621F3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>
            <a:extLst>
              <a:ext uri="{FF2B5EF4-FFF2-40B4-BE49-F238E27FC236}">
                <a16:creationId xmlns:a16="http://schemas.microsoft.com/office/drawing/2014/main" id="{ABD3C0C6-2995-C7F6-0EB9-E0289CFE8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>
            <a:extLst>
              <a:ext uri="{FF2B5EF4-FFF2-40B4-BE49-F238E27FC236}">
                <a16:creationId xmlns:a16="http://schemas.microsoft.com/office/drawing/2014/main" id="{A3223A6A-3F56-5259-5E37-A6C3F4A2D1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9699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6BFEF59-5B69-D62A-4068-7F846BD2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>
            <a:extLst>
              <a:ext uri="{FF2B5EF4-FFF2-40B4-BE49-F238E27FC236}">
                <a16:creationId xmlns:a16="http://schemas.microsoft.com/office/drawing/2014/main" id="{6601508C-2CCB-80EB-484A-11F5EEA656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>
            <a:extLst>
              <a:ext uri="{FF2B5EF4-FFF2-40B4-BE49-F238E27FC236}">
                <a16:creationId xmlns:a16="http://schemas.microsoft.com/office/drawing/2014/main" id="{E6AD5E83-398C-4D1D-0C73-C4FBFC27B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53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F007F0C6-AC88-3957-5077-025D633D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>
            <a:extLst>
              <a:ext uri="{FF2B5EF4-FFF2-40B4-BE49-F238E27FC236}">
                <a16:creationId xmlns:a16="http://schemas.microsoft.com/office/drawing/2014/main" id="{465F0819-B92F-7E41-C94D-72338BBF3B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>
            <a:extLst>
              <a:ext uri="{FF2B5EF4-FFF2-40B4-BE49-F238E27FC236}">
                <a16:creationId xmlns:a16="http://schemas.microsoft.com/office/drawing/2014/main" id="{0F181DFA-8318-3452-6C02-F402DD5EF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13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DB3D380-8527-41AA-CD91-1A535C3D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>
            <a:extLst>
              <a:ext uri="{FF2B5EF4-FFF2-40B4-BE49-F238E27FC236}">
                <a16:creationId xmlns:a16="http://schemas.microsoft.com/office/drawing/2014/main" id="{96BCD314-7E27-2610-E9E1-7340BA38B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>
            <a:extLst>
              <a:ext uri="{FF2B5EF4-FFF2-40B4-BE49-F238E27FC236}">
                <a16:creationId xmlns:a16="http://schemas.microsoft.com/office/drawing/2014/main" id="{54118DAE-9587-DC93-749A-46A2C9108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10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45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471500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7887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6688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92563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18850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7184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210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7080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55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239051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9046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03279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24246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7893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30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7468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07395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12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 (June)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Overall Trend: </a:t>
            </a:r>
            <a:r>
              <a:rPr lang="en-US" sz="1600" dirty="0">
                <a:solidFill>
                  <a:schemeClr val="tx1"/>
                </a:solidFill>
              </a:rPr>
              <a:t>From January to February, the sales kept dropping as compared to the previous months. However, since March, the sales have only been increasing.</a:t>
            </a:r>
            <a:endParaRPr lang="en-US" sz="1600" b="1" dirty="0">
              <a:solidFill>
                <a:schemeClr val="tx1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Total Sales:</a:t>
            </a:r>
            <a:r>
              <a:rPr lang="en-US" sz="1600" dirty="0">
                <a:solidFill>
                  <a:schemeClr val="tx1"/>
                </a:solidFill>
              </a:rPr>
              <a:t> $166.49K | Up </a:t>
            </a:r>
            <a:r>
              <a:rPr lang="en-US" sz="1600" b="1" dirty="0">
                <a:solidFill>
                  <a:schemeClr val="tx1"/>
                </a:solidFill>
              </a:rPr>
              <a:t>6.2%</a:t>
            </a:r>
            <a:r>
              <a:rPr lang="en-US" sz="1600" dirty="0">
                <a:solidFill>
                  <a:schemeClr val="tx1"/>
                </a:solidFill>
              </a:rPr>
              <a:t> from last month (+$9.8K)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Total Orders:</a:t>
            </a:r>
            <a:r>
              <a:rPr lang="en-US" sz="1600" dirty="0">
                <a:solidFill>
                  <a:schemeClr val="tx1"/>
                </a:solidFill>
              </a:rPr>
              <a:t> 35K | Up </a:t>
            </a:r>
            <a:r>
              <a:rPr lang="en-US" sz="1600" b="1" dirty="0">
                <a:solidFill>
                  <a:schemeClr val="tx1"/>
                </a:solidFill>
              </a:rPr>
              <a:t>6.2%</a:t>
            </a:r>
            <a:r>
              <a:rPr lang="en-US" sz="1600" dirty="0">
                <a:solidFill>
                  <a:schemeClr val="tx1"/>
                </a:solidFill>
              </a:rPr>
              <a:t> from last month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US" sz="1600" b="1" dirty="0">
                <a:solidFill>
                  <a:schemeClr val="tx1"/>
                </a:solidFill>
              </a:rPr>
              <a:t>Total Quantity Sold:</a:t>
            </a:r>
            <a:r>
              <a:rPr lang="en-US" sz="1600" dirty="0">
                <a:solidFill>
                  <a:schemeClr val="tx1"/>
                </a:solidFill>
              </a:rPr>
              <a:t> 51K units | Up </a:t>
            </a:r>
            <a:r>
              <a:rPr lang="en-US" sz="1600" b="1" dirty="0">
                <a:solidFill>
                  <a:schemeClr val="tx1"/>
                </a:solidFill>
              </a:rPr>
              <a:t>6.2%</a:t>
            </a:r>
          </a:p>
          <a:p>
            <a:pPr marL="139700" lvl="0" indent="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r>
              <a:rPr lang="en-US" sz="1600" dirty="0">
                <a:solidFill>
                  <a:schemeClr val="tx1"/>
                </a:solidFill>
              </a:rPr>
              <a:t>These KPIs indicate consistent growth across volume, revenue, and order count.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219F6E7-2B21-77FD-B925-CDFCFF9B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1F9C49E-6E31-70F2-F773-5EED108F3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 (June)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DF00865-96BF-8178-BE5E-F479DA010D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900" y="2243124"/>
            <a:ext cx="806741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Hell’s Kitchen: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$56.96K (+8.3% | +$4.4K vs LM)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Astoria: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$55.08K (+5.1% | +$2.7K vs LM)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Manhattan: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$54.45K (+4.5% | +$2.3K vs LM)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↪ Sales are fairly evenly distributed across the three locations, but Hell's Kitchen performed the strongest!</a:t>
            </a:r>
          </a:p>
        </p:txBody>
      </p:sp>
    </p:spTree>
    <p:extLst>
      <p:ext uri="{BB962C8B-B14F-4D97-AF65-F5344CB8AC3E}">
        <p14:creationId xmlns:p14="http://schemas.microsoft.com/office/powerpoint/2010/main" val="12906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C62321A-2E5D-A5B4-25FE-773D948B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A6CF680-8896-AB39-2988-621E2B286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 (June)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EEF809F-6F18-710A-8D04-820C88DEF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900" y="2120017"/>
            <a:ext cx="80674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The majority of sales occur on </a:t>
            </a:r>
            <a:r>
              <a:rPr lang="en-US" b="1" dirty="0">
                <a:solidFill>
                  <a:schemeClr val="tx1"/>
                </a:solidFill>
              </a:rPr>
              <a:t>weekdays</a:t>
            </a:r>
            <a:r>
              <a:rPr lang="en-US" dirty="0">
                <a:solidFill>
                  <a:schemeClr val="tx1"/>
                </a:solidFill>
              </a:rPr>
              <a:t>, showing stronger weekday traffic or perhaps more office-time purchases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tx1"/>
                </a:solidFill>
              </a:rPr>
              <a:t>Thursday ($27K) and Friday ($28K) are the peak selling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b="1" dirty="0">
                <a:solidFill>
                  <a:schemeClr val="tx1"/>
                </a:solidFill>
              </a:rPr>
              <a:t> Peak Sales Hours:</a:t>
            </a:r>
            <a:r>
              <a:rPr lang="en-US" dirty="0">
                <a:solidFill>
                  <a:schemeClr val="tx1"/>
                </a:solidFill>
              </a:rPr>
              <a:t> 9 AM to 11 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↪ Most purchases are made in the </a:t>
            </a:r>
            <a:r>
              <a:rPr lang="en-US" b="1" dirty="0">
                <a:solidFill>
                  <a:schemeClr val="tx1"/>
                </a:solidFill>
              </a:rPr>
              <a:t>morning</a:t>
            </a:r>
            <a:r>
              <a:rPr lang="en-US" dirty="0">
                <a:solidFill>
                  <a:schemeClr val="tx1"/>
                </a:solidFill>
              </a:rPr>
              <a:t>, likely breakfast and pre-work coffee runs.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5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8D2C90D-FD87-250C-2C9C-46CBF667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0CCEE8F-80D6-D594-1CFD-17E19B0406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Key Takeaways (June)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5E2503-FF66-5D4A-A102-B4F0B57979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900" y="2120019"/>
            <a:ext cx="80674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3 Product Categories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Coffee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Tea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Bakery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chemeClr val="tx1"/>
                </a:solidFill>
              </a:rPr>
              <a:t>Top 3 Products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Barista Espresso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Brewed Chai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Gourmet Brewed Coffee</a:t>
            </a:r>
          </a:p>
        </p:txBody>
      </p:sp>
    </p:spTree>
    <p:extLst>
      <p:ext uri="{BB962C8B-B14F-4D97-AF65-F5344CB8AC3E}">
        <p14:creationId xmlns:p14="http://schemas.microsoft.com/office/powerpoint/2010/main" val="137153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535481A-9C81-5D07-3383-DFABAA3B2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27C6367-4971-5E7C-6AE9-E63BD3CA1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Shooting the Business’s Profits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1C9A26-0388-81EB-76A6-4143469FC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1900" y="1623491"/>
            <a:ext cx="78862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</a:rPr>
              <a:t>Weekends account for a very low sales amount. Some weekend-exclusive offers can be introduced to increase footfall. 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Partnering with food delivery apps to </a:t>
            </a:r>
            <a:r>
              <a:rPr lang="en-US" altLang="en-US" dirty="0">
                <a:solidFill>
                  <a:schemeClr val="tx1"/>
                </a:solidFill>
              </a:rPr>
              <a:t>increase weekend sales can be another idea.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Considering the peak sales hours (i.e., 9 a.m. to 11 a.m.</a:t>
            </a:r>
            <a:r>
              <a:rPr lang="en-US" altLang="en-US" dirty="0">
                <a:solidFill>
                  <a:schemeClr val="tx1"/>
                </a:solidFill>
              </a:rPr>
              <a:t>), some morning meal deals/combos can be introduced to increase sales of a variety of products.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solidFill>
                <a:schemeClr val="tx1"/>
              </a:solidFill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Beverages are the highlight of the business. </a:t>
            </a:r>
            <a:r>
              <a:rPr lang="en-US" altLang="en-US" dirty="0">
                <a:solidFill>
                  <a:schemeClr val="tx1"/>
                </a:solidFill>
              </a:rPr>
              <a:t>The business should capitalize on this and start digital campaigns with an emphasis on their beverages to drive more sales.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155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26</TotalTime>
  <Words>342</Words>
  <Application>Microsoft Office PowerPoint</Application>
  <PresentationFormat>On-screen Show (16:9)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Times New Roman</vt:lpstr>
      <vt:lpstr>Arial</vt:lpstr>
      <vt:lpstr>Garamond</vt:lpstr>
      <vt:lpstr>Organic</vt:lpstr>
      <vt:lpstr>Key Takeaways (June)</vt:lpstr>
      <vt:lpstr>Key Takeaways (June)</vt:lpstr>
      <vt:lpstr>Key Takeaways (June)</vt:lpstr>
      <vt:lpstr>Key Takeaways (June)</vt:lpstr>
      <vt:lpstr>Shooting the Business’s Profits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Krrish Madaan</dc:creator>
  <cp:lastModifiedBy>Krrish Madaan</cp:lastModifiedBy>
  <cp:revision>3</cp:revision>
  <dcterms:modified xsi:type="dcterms:W3CDTF">2025-05-26T19:09:31Z</dcterms:modified>
</cp:coreProperties>
</file>