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https://help.github.com/articles/set-up-git/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anuozdemir/SF_DAT_17.g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s://github.com/reidoffringa/sfdat3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tiny.cc/gitssh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github/gitignor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st.github.com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 idx="4294967295"/>
          </p:nvPr>
        </p:nvSpPr>
        <p:spPr>
          <a:xfrm>
            <a:off x="2209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Git and GitHub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2895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General Assembly –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Navigating a GitHub repo (1 of 2)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AutoNum type="arabicParenR"/>
            </a:pPr>
            <a:r>
              <a:rPr lang="en-US" sz="2900" b="0" i="0" u="none" strike="noStrike" cap="none" dirty="0" smtClean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Example repo: 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  <a:sym typeface="Georgia"/>
              </a:rPr>
              <a:t>github.com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  <a:sym typeface="Georgia"/>
              </a:rPr>
              <a:t>/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  <a:sym typeface="Georgia"/>
              </a:rPr>
              <a:t>reidoffringa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  <a:sym typeface="Georgia"/>
              </a:rPr>
              <a:t>/DS-SF-32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repo name, description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structure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files: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Rendered view (with syntax highlighting)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view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n-US" sz="2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a repo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displayed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Markdown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Navigating a GitHub repo (2 of 2)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or more changes to one or more files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Revision highlighting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comments are required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recent commit comment shown by filename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profile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2613" marR="0" lvl="0" indent="-3326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Char char="•"/>
            </a:pPr>
            <a:r>
              <a:rPr lang="en-US" sz="31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signup button on the top-right</a:t>
            </a: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None/>
            </a:pPr>
            <a:endParaRPr sz="31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Char char="•"/>
            </a:pPr>
            <a:r>
              <a:rPr lang="en-US" sz="31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plan (one of them is free)</a:t>
            </a: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None/>
            </a:pPr>
            <a:endParaRPr sz="31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None/>
            </a:pPr>
            <a:endParaRPr sz="31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129"/>
              <a:buFont typeface="Arial"/>
              <a:buNone/>
            </a:pPr>
            <a:endParaRPr sz="31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2613" marR="0" lvl="0" indent="-33261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129"/>
              <a:buFont typeface="Arial"/>
              <a:buChar char="•"/>
            </a:pPr>
            <a:r>
              <a:rPr lang="en-US" sz="31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your email and password!!!! You will need it again soon!!!!</a:t>
            </a:r>
          </a:p>
        </p:txBody>
      </p:sp>
      <p:pic>
        <p:nvPicPr>
          <p:cNvPr id="152" name="Shape 152" descr="Screenshot 2015-06-15 19.56.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038601"/>
            <a:ext cx="9144000" cy="917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 idx="4294967295"/>
          </p:nvPr>
        </p:nvSpPr>
        <p:spPr>
          <a:xfrm>
            <a:off x="2209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III. Using Git with GitHub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2895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Cloning a GitHub repo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Cloning == copying to your local computer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copying your Dropbox files to a new machine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change your working directory to where you want the repo you created to be stored: 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clone the repo: 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clone &lt;URL&gt;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HTTPS or SSH URL from GitHub (ends in .git)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Clones to a subdirectory of the working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visual feedback when you type your password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into the repo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then list the files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1" indent="0">
              <a:spcBef>
                <a:spcPts val="0"/>
              </a:spcBef>
              <a:buSzPct val="25000"/>
              <a:buNone/>
            </a:pPr>
            <a:r>
              <a:rPr lang="en-US" sz="4400"/>
              <a:t>First Clone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will clone the main class repo!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do this to stay up to date with all of class info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077200" y="6404292"/>
            <a:ext cx="2133599" cy="26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Cloning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a Directory that you want to store the info for the next 10 weeks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my example, I will use my Desktop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077200" y="6404292"/>
            <a:ext cx="2133599" cy="26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981200" y="-246697"/>
            <a:ext cx="8229600" cy="1508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Cloning  -- use pwd and ls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663700" y="1600200"/>
            <a:ext cx="8229600" cy="45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596" marR="0" lvl="0" indent="-2035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596" marR="0" lvl="0" indent="-2035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5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</a:t>
            </a:r>
            <a:r>
              <a:rPr lang="en-US" sz="2565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</a:t>
            </a:r>
            <a:r>
              <a:rPr lang="en-US" sz="2565" u="sng">
                <a:solidFill>
                  <a:schemeClr val="hlink"/>
                </a:solidFill>
                <a:hlinkClick r:id="rId3"/>
              </a:rPr>
              <a:t>reidoffringa</a:t>
            </a:r>
            <a:r>
              <a:rPr lang="en-US" sz="2565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/</a:t>
            </a:r>
            <a:r>
              <a:rPr lang="en-US" sz="2565" u="sng">
                <a:solidFill>
                  <a:schemeClr val="hlink"/>
                </a:solidFill>
                <a:hlinkClick r:id="rId3"/>
              </a:rPr>
              <a:t>sfdat32</a:t>
            </a:r>
            <a:r>
              <a:rPr lang="en-US" sz="2565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.git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077200" y="6404292"/>
            <a:ext cx="2133600" cy="26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363687" y="2967234"/>
            <a:ext cx="1477324" cy="369332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Cloning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8" y="920950"/>
            <a:ext cx="8843592" cy="18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99" y="3656223"/>
            <a:ext cx="8843601" cy="205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on Github!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it and </a:t>
            </a: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now! (take 5 minutes)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7941"/>
              <a:buFont typeface="Arial"/>
              <a:buChar char="•"/>
            </a:pPr>
            <a:r>
              <a:rPr lang="en-US" sz="1665" b="1"/>
              <a:t>note: a</a:t>
            </a:r>
            <a:r>
              <a:rPr lang="en-US" sz="16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.gitignore file is “ignored” and is only there to prevent cross-platform failures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077200" y="6404292"/>
            <a:ext cx="2133599" cy="26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00" y="1302799"/>
            <a:ext cx="7419624" cy="19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775" y="3428374"/>
            <a:ext cx="3901672" cy="1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981200" y="92077"/>
            <a:ext cx="8229600" cy="15081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 indent="0">
              <a:spcBef>
                <a:spcPts val="0"/>
              </a:spcBef>
              <a:buSzPct val="25000"/>
              <a:buNone/>
            </a:pPr>
            <a:r>
              <a:rPr lang="en-US" sz="4400"/>
              <a:t>Second Clone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will clone your new repo!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we have to make one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077200" y="6404292"/>
            <a:ext cx="2133599" cy="269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GitHub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Git with GitHub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Contributing on GitHub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AutoNum type="roman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 on GitHub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and then “New respository” on your profile: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name, description, public or private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with README (if you’re going to clone)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call it </a:t>
            </a:r>
            <a:r>
              <a:rPr lang="en-US" sz="2800" b="1"/>
              <a:t>sfdat32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has happened to your local computer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done on GitHub, the website</a:t>
            </a:r>
          </a:p>
        </p:txBody>
      </p:sp>
      <p:pic>
        <p:nvPicPr>
          <p:cNvPr id="211" name="Shape 211" descr="Screenshot 2015-06-15 19.54.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5035707"/>
            <a:ext cx="2438399" cy="182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Preview of what you’re about to do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8321" marR="0" lvl="0" indent="-29832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/>
              <a:t>Initialize your repository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98322" marR="0" lvl="0" indent="-29832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some file changes locally</a:t>
            </a:r>
          </a:p>
          <a:p>
            <a:pPr marL="298322" marR="0" lvl="0" indent="-29832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None/>
            </a:pPr>
            <a:endParaRPr sz="27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322" marR="0" lvl="0" indent="-29832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those changes locally ( “</a:t>
            </a: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them)</a:t>
            </a:r>
          </a:p>
          <a:p>
            <a:pPr marL="298322" marR="0" lvl="0" indent="-29832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None/>
            </a:pPr>
            <a:endParaRPr sz="27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322" marR="0" lvl="0" indent="-298322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your GitHub repo with those changes (“</a:t>
            </a: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Preview of what you’re about to do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IMPORTANT:</a:t>
            </a:r>
          </a:p>
          <a:p>
            <a:pPr marL="696087" marR="0" lvl="1" indent="-302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that you </a:t>
            </a: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sfdat</a:t>
            </a:r>
            <a:r>
              <a:rPr lang="en-US" sz="2784" b="1"/>
              <a:t>32</a:t>
            </a: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cloning the new repo</a:t>
            </a:r>
          </a:p>
          <a:p>
            <a:pPr marL="696087" marR="0" lvl="1" indent="-302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..</a:t>
            </a:r>
          </a:p>
          <a:p>
            <a:pPr marL="696087" marR="0" lvl="1" indent="-3023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9428"/>
              <a:buFont typeface="Arial"/>
              <a:buChar char="•"/>
            </a:pPr>
            <a:r>
              <a:rPr lang="en-US" sz="27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clone a git repo inside of another git repo!!!</a:t>
            </a:r>
          </a:p>
          <a:p>
            <a:pPr marL="1153287" marR="0" lvl="2" indent="-302386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9333"/>
              <a:buFont typeface="Arial"/>
              <a:buChar char="•"/>
            </a:pPr>
            <a:r>
              <a:rPr lang="en-US" sz="2384"/>
              <a:t>You will regret this for the rest of your life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Preview of what you’re about to do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75" y="1288363"/>
            <a:ext cx="7603298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changes, checking your status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08609" marR="0" lvl="0" indent="-30860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346"/>
              <a:buFont typeface="Arial"/>
              <a:buChar char="•"/>
            </a:pPr>
            <a:r>
              <a:rPr lang="en-US" sz="260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changes: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dirty="0"/>
              <a:t>Create/</a:t>
            </a: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>
              <a:rPr lang="en-US" sz="22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any text editor</a:t>
            </a:r>
          </a:p>
          <a:p>
            <a:pPr marL="308609" marR="0" lvl="0" indent="-30860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346"/>
              <a:buFont typeface="Arial"/>
              <a:buChar char="•"/>
            </a:pPr>
            <a:r>
              <a:rPr lang="en-US" sz="2609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260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status: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5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25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status</a:t>
            </a:r>
          </a:p>
          <a:p>
            <a:pPr marL="308609" marR="0" lvl="0" indent="-30860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346"/>
              <a:buFont typeface="Arial"/>
              <a:buChar char="•"/>
            </a:pPr>
            <a:r>
              <a:rPr lang="en-US" sz="260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statuses (possibly color-coded):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Untracked (red)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Tracked and modified (red)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Staged for committing (green)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lang="en-US" sz="2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</a:t>
            </a:r>
          </a:p>
          <a:p>
            <a:pPr marL="668654" marR="0" lvl="1" indent="-262254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None/>
            </a:pPr>
            <a:endParaRPr sz="2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8609" marR="0" lvl="0" indent="-308609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99310"/>
              <a:buFont typeface="Arial"/>
              <a:buChar char="•"/>
            </a:pPr>
            <a:r>
              <a:rPr lang="en-US" sz="28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now! (take 1 minute)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changes, checking your status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68653" marR="0" lvl="1" indent="-26225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None/>
            </a:pPr>
            <a:endParaRPr sz="2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None/>
            </a:pPr>
            <a:endParaRPr sz="28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48" y="1362625"/>
            <a:ext cx="7864724" cy="53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changes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25754" marR="0" lvl="0" indent="-32575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Char char="•"/>
            </a:pPr>
            <a:r>
              <a:rPr lang="en-US" sz="2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changes for committing:</a:t>
            </a:r>
          </a:p>
          <a:p>
            <a:pPr marL="705802" marR="0" lvl="1" indent="-27400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2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all “red” files: </a:t>
            </a:r>
            <a:r>
              <a:rPr lang="en-US" sz="237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add .</a:t>
            </a:r>
          </a:p>
          <a:p>
            <a:pPr marL="325754" marR="0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None/>
            </a:pPr>
            <a:endParaRPr sz="275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5754" marR="0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Char char="•"/>
            </a:pPr>
            <a:r>
              <a:rPr lang="en-US" sz="2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changes:</a:t>
            </a:r>
          </a:p>
          <a:p>
            <a:pPr marL="705802" marR="0" lvl="1" indent="-27400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2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75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commit -m “message about commit”</a:t>
            </a:r>
          </a:p>
          <a:p>
            <a:pPr marL="325754" marR="0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None/>
            </a:pPr>
            <a:endParaRPr sz="275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5754" marR="0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Char char="•"/>
            </a:pPr>
            <a:r>
              <a:rPr lang="en-US" sz="2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status again!</a:t>
            </a:r>
          </a:p>
          <a:p>
            <a:pPr marL="325754" marR="0" lvl="0" indent="-3257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392"/>
              <a:buFont typeface="Arial"/>
              <a:buNone/>
            </a:pPr>
            <a:endParaRPr sz="275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5754" marR="0" lvl="0" indent="-325754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1333"/>
              <a:buFont typeface="Arial"/>
              <a:buChar char="•"/>
            </a:pPr>
            <a:r>
              <a:rPr lang="en-US" sz="3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this now! (take 3 minutes)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Pushing to GitHub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you’ve done to your cloned repo (so far) has been local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You’ve been working in the “master” branch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committed changes to GitHub: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syncing local file changes to Dropbox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push &lt;remote&gt; &lt;branch&gt;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Often: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push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 your GitHub repo to check!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0" y="2321400"/>
            <a:ext cx="11187323" cy="24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3873250" y="2129449"/>
            <a:ext cx="4719000" cy="87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noFill/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recap of what you’ve done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Cloned repo to your local computer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sets up your “origin” remote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two file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Staged changes for committing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changes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Pushed changes to GitHub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Inspected along the way (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remote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log</a:t>
            </a: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2209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Introduction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2895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you leave today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9184" marR="0" lvl="0" indent="-3291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96"/>
              <a:buFont typeface="Arial"/>
              <a:buChar char="•"/>
            </a:pPr>
            <a:r>
              <a:rPr lang="en-US" sz="30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lang="en-US" sz="3072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 </a:t>
            </a:r>
            <a:r>
              <a:rPr lang="en-US" sz="30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on the web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9184" marR="0" lvl="0" indent="-3291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96"/>
              <a:buFont typeface="Arial"/>
              <a:buChar char="•"/>
            </a:pPr>
            <a:r>
              <a:rPr lang="en-US" sz="30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repo, call it “sfdat</a:t>
            </a:r>
            <a:r>
              <a:rPr lang="en-US" sz="3072"/>
              <a:t>32</a:t>
            </a:r>
            <a:r>
              <a:rPr lang="en-US" sz="30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clone it to your machine</a:t>
            </a:r>
          </a:p>
          <a:p>
            <a:pPr marL="329184" marR="0" lvl="0" indent="-32918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96"/>
              <a:buFont typeface="Arial"/>
              <a:buNone/>
            </a:pPr>
            <a:endParaRPr sz="307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9184" marR="0" lvl="0" indent="-329184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096"/>
              <a:buFont typeface="Arial"/>
              <a:buChar char="•"/>
            </a:pPr>
            <a:r>
              <a:rPr lang="en-US" sz="30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the </a:t>
            </a:r>
            <a:r>
              <a:rPr lang="en-US" sz="3072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class repo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TIME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 some coffee, you’ve earned it because you’ve learned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idx="4294967295"/>
          </p:nvPr>
        </p:nvSpPr>
        <p:spPr>
          <a:xfrm>
            <a:off x="2209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IV. Bonus Content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2895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installation and setup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Git Bash (Windows) or Terminal (Mac/Linux):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config --global user.name “YOUR FULL NAME”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config --global user.email “YOUR EMAIL”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same email address you used with your GitHub account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SSH keys (optional): </a:t>
            </a:r>
            <a:r>
              <a:rPr lang="en-US" sz="2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tiny.cc/gitssh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secure that HTTPS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necessary if HTTPS doesn’t work for you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your remotes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“remote alias” is a reference to a repo not on your local computer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 connection to your Dropbox account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remotes: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remote -v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“origin” remote was set up by “git clone”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Remotes are repo-specific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initialize Git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on GitHub: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repo on GitHub (with README)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to your local machine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locally: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 in existing local directory: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init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repo on GitHub (without README)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remote: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git remote add origin &lt;URL&gt;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or moving a repo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a GitHub repo: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Settings, then Delete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a local repo: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delete the folder!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a local repo: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move the folder!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Excluding files from a repo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“.gitignore” file in your repo: </a:t>
            </a:r>
            <a:r>
              <a:rPr lang="en-US" sz="3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touch .gitignore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exclusions, one per line: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files: pip-log.txt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with a matching extension: *.pyc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Directories: env/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Templates: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github.com/github/gitignore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Gists: lightweight repos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access to Gist: </a:t>
            </a: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gist.github.com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one or more files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cloning, forking, commenting, committing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public or secret (not private)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snippets, embedding, IPython nbviewer, etc.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to learn next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with branches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Rolling back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merge conflicts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Fixing LF/CRLF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learn version control?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is useful when you write code, and data scientists write code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teams to easily collaborate on the same codebase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you to contribute to open source projects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Attractive skill for employment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system that allows you to track files and file changes in a repository (“repo”)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Primarily used by software developers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widely used version control system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from the command line (usually)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alone or in a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981200" y="13716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39470" marR="0" lvl="0" indent="-3394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00"/>
              <a:buFont typeface="Arial"/>
              <a:buChar char="•"/>
            </a:pPr>
            <a:r>
              <a:rPr lang="en-US" sz="31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website, not a version control system</a:t>
            </a:r>
          </a:p>
          <a:p>
            <a:pPr marL="339470" marR="0" lvl="0" indent="-339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00"/>
              <a:buFont typeface="Arial"/>
              <a:buChar char="•"/>
            </a:pPr>
            <a:r>
              <a:rPr lang="en-US" sz="31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put your Git repos online</a:t>
            </a:r>
          </a:p>
          <a:p>
            <a:pPr marL="735520" marR="0" lvl="1" indent="-2910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999"/>
              <a:buFont typeface="Arial"/>
              <a:buChar char="•"/>
            </a:pPr>
            <a:r>
              <a:rPr lang="en-US" sz="27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code host in the world</a:t>
            </a:r>
          </a:p>
          <a:p>
            <a:pPr marL="339469" marR="0" lvl="0" indent="-31432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6625"/>
              <a:buFont typeface="Arial"/>
              <a:buChar char="•"/>
            </a:pPr>
            <a:r>
              <a:rPr lang="en-US" sz="31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GitHub:</a:t>
            </a:r>
          </a:p>
          <a:p>
            <a:pPr marL="735520" marR="0" lvl="1" indent="-2910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999"/>
              <a:buFont typeface="Arial"/>
              <a:buChar char="•"/>
            </a:pPr>
            <a:r>
              <a:rPr lang="en-US" sz="27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of files</a:t>
            </a:r>
          </a:p>
          <a:p>
            <a:pPr marL="735520" marR="0" lvl="1" indent="-2910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999"/>
              <a:buFont typeface="Arial"/>
              <a:buChar char="•"/>
            </a:pPr>
            <a:r>
              <a:rPr lang="en-US" sz="27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interface for navigating repos</a:t>
            </a:r>
          </a:p>
          <a:p>
            <a:pPr marL="735520" marR="0" lvl="1" indent="-2910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8999"/>
              <a:buFont typeface="Arial"/>
              <a:buChar char="•"/>
            </a:pPr>
            <a:r>
              <a:rPr lang="en-US" sz="27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repo collaboration easy</a:t>
            </a:r>
          </a:p>
          <a:p>
            <a:pPr marL="339470" marR="0" lvl="0" indent="-339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000"/>
              <a:buFont typeface="Arial"/>
              <a:buChar char="•"/>
            </a:pPr>
            <a:r>
              <a:rPr lang="en-US" sz="31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“GitHub is just Dropbox for Git”</a:t>
            </a:r>
          </a:p>
          <a:p>
            <a:pPr marL="339470" marR="0" lvl="0" indent="-33947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9000"/>
              <a:buFont typeface="Arial"/>
              <a:buChar char="•"/>
            </a:pPr>
            <a:r>
              <a:rPr lang="en-US" sz="31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Git does not require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can be challenging to learn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(by programmers) for power and flexibility over simplicity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know if what you did was right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explore since most actions are “permanent” (in a sense) and can have serious consequences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focus on the most important 10% of 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 idx="4294967295"/>
          </p:nvPr>
        </p:nvSpPr>
        <p:spPr>
          <a:xfrm>
            <a:off x="2209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Exploring GitHub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4294967295"/>
          </p:nvPr>
        </p:nvSpPr>
        <p:spPr>
          <a:xfrm>
            <a:off x="2895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setup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nothing to install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“GitHub for Windows” &amp; “GitHub for Mac” are GUI clients (alternatives to command line)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1338</Words>
  <Application>Microsoft Macintosh PowerPoint</Application>
  <PresentationFormat>Widescreen</PresentationFormat>
  <Paragraphs>240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Calibri</vt:lpstr>
      <vt:lpstr>Georgia</vt:lpstr>
      <vt:lpstr>Arial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III. Using Git with GitHub</vt:lpstr>
      <vt:lpstr>Cloning a GitHub repo</vt:lpstr>
      <vt:lpstr>First Clone</vt:lpstr>
      <vt:lpstr>Before Cloning</vt:lpstr>
      <vt:lpstr>Before Cloning  -- use pwd and ls </vt:lpstr>
      <vt:lpstr>Same as on Github!</vt:lpstr>
      <vt:lpstr>Second Clone</vt:lpstr>
      <vt:lpstr>Creating a repo on GitHub</vt:lpstr>
      <vt:lpstr>Preview of what you’re about to do</vt:lpstr>
      <vt:lpstr>Preview of what you’re about to do</vt:lpstr>
      <vt:lpstr>Preview of what you’re about to do</vt:lpstr>
      <vt:lpstr>Making changes, checking your status</vt:lpstr>
      <vt:lpstr>Making changes, checking your status</vt:lpstr>
      <vt:lpstr>Committing changes</vt:lpstr>
      <vt:lpstr>Pushing to GitHub</vt:lpstr>
      <vt:lpstr>PowerPoint Presentation</vt:lpstr>
      <vt:lpstr>Quick recap of what you’ve done</vt:lpstr>
      <vt:lpstr>Before you leave today</vt:lpstr>
      <vt:lpstr>BREAK TIME</vt:lpstr>
      <vt:lpstr>IV. Bonus Content</vt:lpstr>
      <vt:lpstr>Git installation and setup</vt:lpstr>
      <vt:lpstr>Checking your remotes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cp:lastModifiedBy>Reid Offringa</cp:lastModifiedBy>
  <cp:revision>4</cp:revision>
  <dcterms:modified xsi:type="dcterms:W3CDTF">2017-02-15T00:13:10Z</dcterms:modified>
</cp:coreProperties>
</file>