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51"/>
  </p:notesMasterIdLst>
  <p:sldIdLst>
    <p:sldId id="331" r:id="rId2"/>
    <p:sldId id="343" r:id="rId3"/>
    <p:sldId id="260" r:id="rId4"/>
    <p:sldId id="340" r:id="rId5"/>
    <p:sldId id="341" r:id="rId6"/>
    <p:sldId id="263" r:id="rId7"/>
    <p:sldId id="264" r:id="rId8"/>
    <p:sldId id="284" r:id="rId9"/>
    <p:sldId id="286" r:id="rId10"/>
    <p:sldId id="287" r:id="rId11"/>
    <p:sldId id="288" r:id="rId12"/>
    <p:sldId id="333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42" r:id="rId28"/>
    <p:sldId id="335" r:id="rId29"/>
    <p:sldId id="338" r:id="rId30"/>
    <p:sldId id="336" r:id="rId31"/>
    <p:sldId id="337" r:id="rId32"/>
    <p:sldId id="339" r:id="rId33"/>
    <p:sldId id="303" r:id="rId34"/>
    <p:sldId id="304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9" r:id="rId50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744340-3025-49AC-929C-B93FB604F134}">
  <a:tblStyle styleId="{00744340-3025-49AC-929C-B93FB604F13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28"/>
    <p:restoredTop sz="94733"/>
  </p:normalViewPr>
  <p:slideViewPr>
    <p:cSldViewPr snapToGrid="0" snapToObjects="1">
      <p:cViewPr varScale="1">
        <p:scale>
          <a:sx n="203" d="100"/>
          <a:sy n="203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1041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191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25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0752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2704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158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eralassembly-studio/ds-curriculum/raw/master/lessons/lesson-1/assets/data-science-workflow-final.jpg" TargetMode="External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Please pull from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DS-SF-32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6298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Quartiles divide a rank-ordered data set into four equal parts.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values that divide each part are called first, second, and third quartiles, denoted Q1, Q2, and Q3, respectively.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interquartile range (IQR) is Q3 - Q1, a measure of variability.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QUARTILES AND INTERQUARTILE RANGE</a:t>
            </a:r>
          </a:p>
        </p:txBody>
      </p:sp>
      <p:pic>
        <p:nvPicPr>
          <p:cNvPr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075" y="4622750"/>
            <a:ext cx="4908650" cy="25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Box plots give a nice visual of min, max, mean, median, and the quartile and interquartile range.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CODEALONG PART 2:  BOX PLOT</a:t>
            </a:r>
          </a:p>
        </p:txBody>
      </p:sp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100" y="2629975"/>
            <a:ext cx="6363349" cy="44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Shape 4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395" y="1301275"/>
            <a:ext cx="6338008" cy="60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BIAS VS. VARIANCE</a:t>
            </a:r>
          </a:p>
        </p:txBody>
      </p:sp>
    </p:spTree>
    <p:extLst>
      <p:ext uri="{BB962C8B-B14F-4D97-AF65-F5344CB8AC3E}">
        <p14:creationId xmlns:p14="http://schemas.microsoft.com/office/powerpoint/2010/main" val="9613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35001" y="1301275"/>
            <a:ext cx="83406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Error due to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bias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calculated at the difference between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expected prediction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of our model and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correct value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we are trying to predict.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Imagine creating multiple models on various datasets. 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Bias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measures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how far off in general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models’ predictions are from the correct value.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BIAS VS. VARIANCE</a:t>
            </a:r>
          </a:p>
        </p:txBody>
      </p:sp>
      <p:pic>
        <p:nvPicPr>
          <p:cNvPr id="449" name="Shape 4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650" y="1614687"/>
            <a:ext cx="3219450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4999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Error due to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variance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taken as the variability of a model prediction for a given point.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Imagine creating multiple models on various datasets. 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variance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how much the predictions for a given point vary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between different realizations of the model.</a:t>
            </a:r>
          </a:p>
        </p:txBody>
      </p:sp>
      <p:sp>
        <p:nvSpPr>
          <p:cNvPr id="455" name="Shape 4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BIAS VS. VARIANCE</a:t>
            </a:r>
          </a:p>
        </p:txBody>
      </p:sp>
      <p:pic>
        <p:nvPicPr>
          <p:cNvPr id="456" name="Shape 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225" y="4308475"/>
            <a:ext cx="50863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Shape 4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395" y="1301275"/>
            <a:ext cx="6338008" cy="60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BIAS VS. 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Standard deviation (SD, </a:t>
            </a:r>
            <a:r>
              <a:rPr lang="en-US" sz="2800" dirty="0" err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σ</a:t>
            </a: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for population, s for sample)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 is a measure that is used to quantify the amount of variation or dispersion of a set of data values.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Standard deviation is the square root of variance.</a:t>
            </a:r>
          </a:p>
        </p:txBody>
      </p:sp>
      <p:sp>
        <p:nvSpPr>
          <p:cNvPr id="468" name="Shape 4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STANDARD DEVIATION</a:t>
            </a:r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875" y="4014724"/>
            <a:ext cx="3907048" cy="29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standard error of the mean (SEM) quantifies the precision of the mean.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 is a measure of how far your sample mean is likely to be from the true population mean.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 generally increases with the size of an estimate, meaning a large standard error may not indicate the estimate of the mean is unreliable.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It’s often better to compare the error in relation to the size of the estimate.</a:t>
            </a:r>
          </a:p>
        </p:txBody>
      </p:sp>
      <p:sp>
        <p:nvSpPr>
          <p:cNvPr id="475" name="Shape 4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STANDARD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STANDARD ERROR</a:t>
            </a:r>
          </a:p>
        </p:txBody>
      </p:sp>
      <p:pic>
        <p:nvPicPr>
          <p:cNvPr id="481" name="Shape 4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425" y="1899187"/>
            <a:ext cx="8657949" cy="432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You can calculate variance and standard deviation easily in Pandas.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Methods include: 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 - Compute Standard Deviation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 - Compute variance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.describe() - short cut that prints out count, mean,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min, quartiles, max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CODEALONG PART 3:  STANDARD DEVIATION &amp; 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STATISTICS FUNDAMENTALS</a:t>
            </a:r>
          </a:p>
        </p:txBody>
      </p:sp>
    </p:spTree>
    <p:extLst>
      <p:ext uri="{BB962C8B-B14F-4D97-AF65-F5344CB8AC3E}">
        <p14:creationId xmlns:p14="http://schemas.microsoft.com/office/powerpoint/2010/main" val="9681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35006" y="8190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correlation measures the extent of interdependence of variable quantities.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Example correlation values</a:t>
            </a:r>
          </a:p>
          <a:p>
            <a:pPr marR="0" lvl="0" algn="l" rtl="0">
              <a:spcBef>
                <a:spcPts val="1000"/>
              </a:spcBef>
              <a:buClr>
                <a:srgbClr val="000000"/>
              </a:buClr>
              <a:buSzPct val="39285"/>
              <a:buFont typeface="Arial"/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CORRELATION</a:t>
            </a:r>
          </a:p>
        </p:txBody>
      </p:sp>
      <p:pic>
        <p:nvPicPr>
          <p:cNvPr id="494" name="Shape 4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550" y="3106850"/>
            <a:ext cx="8810874" cy="40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50636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most projects, descriptive stats will come first.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These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help you get to know your dataset better.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Sometimes, descriptive stats may be all you need to answer your question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Other times, we need to make “inferences”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Descriptive vs Inferential Stats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Distributions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IS THIS NORMAL?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normal distribution is often a key assumption to many models.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normal distribution depends upon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mean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standard deviation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mean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determines the center of the distribution. 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standard deviation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determines the height and width of the distribution.</a:t>
            </a:r>
          </a:p>
        </p:txBody>
      </p:sp>
      <p:sp>
        <p:nvSpPr>
          <p:cNvPr id="512" name="Shape 51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THE NORMAL DISTRIBUTION</a:t>
            </a:r>
          </a:p>
        </p:txBody>
      </p:sp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387" y="4761575"/>
            <a:ext cx="6402024" cy="25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35000" y="129937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Normal distributions are symmetric, bell-shaped curves.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When the standard deviation is large, the curve is short and wide.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When the standard deviation is small, the curve it tall and narrow.</a:t>
            </a:r>
          </a:p>
        </p:txBody>
      </p:sp>
      <p:sp>
        <p:nvSpPr>
          <p:cNvPr id="519" name="Shape 5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THE NORMAL DISTRIBUTION</a:t>
            </a:r>
          </a:p>
        </p:txBody>
      </p:sp>
      <p:pic>
        <p:nvPicPr>
          <p:cNvPr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150" y="3888500"/>
            <a:ext cx="55245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635006" y="10125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Skewness is a measure of the asymmetry of the distribution of a random variable about its mean.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Skewness can be positive or negative, or even undefined.</a:t>
            </a:r>
          </a:p>
        </p:txBody>
      </p:sp>
      <p:sp>
        <p:nvSpPr>
          <p:cNvPr id="526" name="Shape 5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SKEWNESS</a:t>
            </a:r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318" y="3296300"/>
            <a:ext cx="8346162" cy="38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35006" y="10281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Kurtosis is a measure of whether the data are peaked or flat relative to a normal distribution.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Datasets with high kurtosis tend to have a distinct peak near the mean, decline rather rapidly, and have heavy tails. </a:t>
            </a:r>
          </a:p>
        </p:txBody>
      </p:sp>
      <p:sp>
        <p:nvSpPr>
          <p:cNvPr id="533" name="Shape 5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KURTOSIS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537" y="3997325"/>
            <a:ext cx="5861724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6" y="678722"/>
            <a:ext cx="11734800" cy="711200"/>
          </a:xfrm>
        </p:spPr>
        <p:txBody>
          <a:bodyPr/>
          <a:lstStyle/>
          <a:p>
            <a:r>
              <a:rPr lang="en-US" sz="3000" dirty="0" smtClean="0"/>
              <a:t>Class Coding: Please Open Widget For Gaussian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373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Intro to I</a:t>
            </a: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nferential Statistics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771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077" y="105862"/>
            <a:ext cx="11734800" cy="711200"/>
          </a:xfrm>
        </p:spPr>
        <p:txBody>
          <a:bodyPr/>
          <a:lstStyle/>
          <a:p>
            <a:r>
              <a:rPr lang="en-US" sz="3800" dirty="0" smtClean="0"/>
              <a:t>One sample T-tests: </a:t>
            </a:r>
            <a:br>
              <a:rPr lang="en-US" sz="3800" dirty="0" smtClean="0"/>
            </a:br>
            <a:r>
              <a:rPr lang="en-US" sz="3800" dirty="0" smtClean="0"/>
              <a:t>Is this significantly different from the u?</a:t>
            </a:r>
            <a:endParaRPr lang="en-US" sz="3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16" y="1406501"/>
            <a:ext cx="8659747" cy="58959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435459" y="1906249"/>
                <a:ext cx="4656283" cy="883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charset="0"/>
                        </a:rPr>
                        <m:t>𝑡</m:t>
                      </m:r>
                      <m:r>
                        <a:rPr lang="mr-IN" sz="30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3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3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sz="3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𝑆𝑡𝑎𝑛𝑑𝑎𝑟𝑑</m:t>
                          </m:r>
                          <m:r>
                            <a:rPr lang="en-US" sz="3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3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𝐸𝑟𝑟𝑜𝑟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459" y="1906249"/>
                <a:ext cx="4656283" cy="8832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71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STATISTICS FUNDAMENTALS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52704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se </a:t>
            </a:r>
            <a:r>
              <a:rPr lang="en-US" sz="2800" dirty="0" err="1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NumPy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 and Pandas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libraries: 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Analyze 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datasets using basic summary statistics: </a:t>
            </a:r>
            <a:endParaRPr lang="en-US" sz="2800" dirty="0" smtClean="0">
              <a:solidFill>
                <a:srgbClr val="333333"/>
              </a:solidFill>
              <a:highlight>
                <a:srgbClr val="FFFFFF"/>
              </a:highlight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mean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, median, mode, max, min, quartile, inter-quartile range, variance, standard deviation, and correlation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reate data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visualizations: </a:t>
            </a:r>
          </a:p>
          <a:p>
            <a:pPr marL="863600" lvl="1" indent="-25654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line 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graphs, box plots, and histograms- to discern characteristics and trends in a dataset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Discuss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distributions 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within a dataset using summary statistics and visualization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D variable types and complete dummy coding by hand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Arial" charset="0"/>
                <a:ea typeface="Arial" charset="0"/>
                <a:cs typeface="Arial" charset="0"/>
                <a:sym typeface="Oswald"/>
              </a:rPr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048" y="76201"/>
            <a:ext cx="11734800" cy="711200"/>
          </a:xfrm>
        </p:spPr>
        <p:txBody>
          <a:bodyPr/>
          <a:lstStyle/>
          <a:p>
            <a:r>
              <a:rPr lang="en-US" sz="3800" smtClean="0"/>
              <a:t>Independent t-tests: </a:t>
            </a:r>
            <a:br>
              <a:rPr lang="en-US" sz="3800" smtClean="0"/>
            </a:br>
            <a:r>
              <a:rPr lang="en-US" sz="3800" smtClean="0"/>
              <a:t>Are </a:t>
            </a:r>
            <a:r>
              <a:rPr lang="en-US" sz="3800" dirty="0" smtClean="0"/>
              <a:t>these two different populations? </a:t>
            </a:r>
            <a:endParaRPr lang="en-US" sz="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29" y="1341718"/>
            <a:ext cx="8500035" cy="57872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57419" y="1739153"/>
            <a:ext cx="69522" cy="487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6707" y="1739153"/>
            <a:ext cx="53040" cy="487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88546" y="6445624"/>
            <a:ext cx="3962400" cy="1434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45741" y="6275295"/>
            <a:ext cx="3962400" cy="1434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087" y="76201"/>
            <a:ext cx="11734800" cy="711200"/>
          </a:xfrm>
        </p:spPr>
        <p:txBody>
          <a:bodyPr/>
          <a:lstStyle/>
          <a:p>
            <a:r>
              <a:rPr lang="en-US" sz="3800" dirty="0" smtClean="0"/>
              <a:t>Independent </a:t>
            </a:r>
            <a:r>
              <a:rPr lang="en-US" sz="3800" smtClean="0"/>
              <a:t>t-tests:</a:t>
            </a:r>
            <a:br>
              <a:rPr lang="en-US" sz="3800" smtClean="0"/>
            </a:br>
            <a:r>
              <a:rPr lang="en-US" sz="3800" smtClean="0"/>
              <a:t>Are </a:t>
            </a:r>
            <a:r>
              <a:rPr lang="en-US" sz="3800" dirty="0" smtClean="0"/>
              <a:t>these two different populations? </a:t>
            </a:r>
            <a:endParaRPr lang="en-US" sz="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29" y="1341718"/>
            <a:ext cx="8500035" cy="57872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57419" y="1739153"/>
            <a:ext cx="69522" cy="487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6707" y="1739153"/>
            <a:ext cx="53040" cy="487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88546" y="6445624"/>
            <a:ext cx="3962400" cy="1434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45741" y="6275295"/>
            <a:ext cx="3962400" cy="1434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435459" y="1906249"/>
                <a:ext cx="4656283" cy="883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charset="0"/>
                        </a:rPr>
                        <m:t>𝑡</m:t>
                      </m:r>
                      <m:r>
                        <a:rPr lang="mr-IN" sz="30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3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3000" b="0" i="1" baseline="-2500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sz="3000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US" sz="3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3000" b="0" i="1" baseline="-25000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𝑆𝑡𝑎𝑛𝑑𝑎𝑟𝑑</m:t>
                          </m:r>
                          <m:r>
                            <a:rPr lang="en-US" sz="3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3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𝐸𝑟𝑟𝑜𝑟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459" y="1906249"/>
                <a:ext cx="4656283" cy="8832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9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7" y="603771"/>
            <a:ext cx="11734800" cy="711200"/>
          </a:xfrm>
        </p:spPr>
        <p:txBody>
          <a:bodyPr/>
          <a:lstStyle/>
          <a:p>
            <a:r>
              <a:rPr lang="en-US" sz="3800" dirty="0" smtClean="0"/>
              <a:t>T-tests</a:t>
            </a:r>
            <a:endParaRPr lang="en-US" sz="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056" y="1633928"/>
            <a:ext cx="11734801" cy="4589071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Compare Two Samples or Populations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Over their combined standard error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Assume a normal distribution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Give 3 important stats:</a:t>
            </a:r>
          </a:p>
          <a:p>
            <a:pPr lvl="1"/>
            <a:r>
              <a:rPr lang="en-US" sz="2800" i="1" dirty="0" smtClean="0"/>
              <a:t>t</a:t>
            </a:r>
            <a:r>
              <a:rPr lang="en-US" sz="2800" dirty="0" smtClean="0"/>
              <a:t>-value</a:t>
            </a:r>
          </a:p>
          <a:p>
            <a:pPr lvl="1"/>
            <a:r>
              <a:rPr lang="en-US" sz="2800" dirty="0" err="1" smtClean="0"/>
              <a:t>df</a:t>
            </a:r>
            <a:endParaRPr lang="en-US" sz="2800" dirty="0"/>
          </a:p>
          <a:p>
            <a:pPr lvl="1"/>
            <a:r>
              <a:rPr lang="en-US" sz="2800" i="1" dirty="0" smtClean="0"/>
              <a:t>p</a:t>
            </a:r>
            <a:r>
              <a:rPr lang="en-US" sz="2800" dirty="0" smtClean="0"/>
              <a:t>-value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Let’s Explore Distributions and Inferential Stats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Follow along as we walk through this in an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Jupyter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Notebook.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Open up “Inferential Stats”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DETERMINING THE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SIGNIFICANCE OF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YOUR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DEALING WITH CATEGORICAL DATA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Let’s say we have the categorical variable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area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which takes on one of the following values: 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rural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suburban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and 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to represent these numerically for a model.  So how do we code them?  </a:t>
            </a:r>
          </a:p>
        </p:txBody>
      </p:sp>
      <p:sp>
        <p:nvSpPr>
          <p:cNvPr id="586" name="Shape 5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3703"/>
              <a:buFont typeface="Georgia"/>
              <a:buChar char="‣"/>
            </a:pPr>
            <a:r>
              <a:rPr lang="en-US" sz="27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about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0=rural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  <a:sym typeface="Consolas"/>
              </a:rPr>
              <a:t>1=suburban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 and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2=urban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CLASS/DUMMY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42474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But this implies 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an ordered relationship </a:t>
            </a:r>
            <a:endParaRPr lang="en-US" sz="2800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s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twice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suburban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? </a:t>
            </a:r>
            <a:b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</a:b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That doesn’t make sense.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However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we can represent this information by converting the one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area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variable into two new variables: </a:t>
            </a:r>
            <a:b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</a:b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/>
            </a:r>
            <a:b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</a:br>
            <a:r>
              <a:rPr lang="en-US" sz="2400" dirty="0" err="1">
                <a:latin typeface="Arial" charset="0"/>
                <a:ea typeface="Arial" charset="0"/>
                <a:cs typeface="Arial" charset="0"/>
                <a:sym typeface="Consolas"/>
              </a:rPr>
              <a:t>area_urban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  <a:sym typeface="Consolas"/>
              </a:rPr>
              <a:t>area_suburban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</p:txBody>
      </p:sp>
      <p:sp>
        <p:nvSpPr>
          <p:cNvPr id="598" name="Shape 5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CLASS/DUMMY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We’ll draw out how categorical variables can be represented without implying order.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First, let’s choose a reference category.  This will be our “base” category.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It’s often good to choose the category with the largest sample size and a criteria that will help model interpretation.  If we are testing for a disease, the reference category would be people without the disease.</a:t>
            </a:r>
          </a:p>
        </p:txBody>
      </p:sp>
      <p:sp>
        <p:nvSpPr>
          <p:cNvPr id="604" name="Shape 6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CLASS/DUMMY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PANDAS and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PEER GRADING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2844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Step 1:  Select a reference category.  We’ll choose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rural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as our reference category.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Step 2:  Convert the values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suburban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and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into a numeric representation that does not imply order.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Step 3:  Create two new variables: 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  <a:sym typeface="Consolas"/>
              </a:rPr>
              <a:t>area_urban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  <a:sym typeface="Consolas"/>
              </a:rPr>
              <a:t>area_suburban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</p:txBody>
      </p:sp>
      <p:sp>
        <p:nvSpPr>
          <p:cNvPr id="610" name="Shape 61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CLASS/DUMMY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Why do we need only two dummy variables?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derive all of the possible values from these two.  If an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area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isn’t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or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suburban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we know it must be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rural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general, if you have a categorical feature with k categories, you need to create k-1 dummy variable to represent all of the information.</a:t>
            </a:r>
          </a:p>
        </p:txBody>
      </p:sp>
      <p:sp>
        <p:nvSpPr>
          <p:cNvPr id="616" name="Shape 61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CLASS/DUMMY VARIABLES</a:t>
            </a:r>
          </a:p>
        </p:txBody>
      </p:sp>
      <p:graphicFrame>
        <p:nvGraphicFramePr>
          <p:cNvPr id="617" name="Shape 617"/>
          <p:cNvGraphicFramePr/>
          <p:nvPr/>
        </p:nvGraphicFramePr>
        <p:xfrm>
          <a:off x="952512" y="2431725"/>
          <a:ext cx="11099775" cy="548610"/>
        </p:xfrm>
        <a:graphic>
          <a:graphicData uri="http://schemas.openxmlformats.org/drawingml/2006/table">
            <a:tbl>
              <a:tblPr>
                <a:noFill/>
                <a:tableStyleId>{00744340-3025-49AC-929C-B93FB604F134}</a:tableStyleId>
              </a:tblPr>
              <a:tblGrid>
                <a:gridCol w="3699925"/>
                <a:gridCol w="3699925"/>
                <a:gridCol w="3699925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rural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urban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suburban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" name="Shape 622"/>
          <p:cNvGraphicFramePr/>
          <p:nvPr/>
        </p:nvGraphicFramePr>
        <p:xfrm>
          <a:off x="952512" y="2504500"/>
          <a:ext cx="11099775" cy="2194440"/>
        </p:xfrm>
        <a:graphic>
          <a:graphicData uri="http://schemas.openxmlformats.org/drawingml/2006/table">
            <a:tbl>
              <a:tblPr>
                <a:noFill/>
                <a:tableStyleId>{00744340-3025-49AC-929C-B93FB604F134}</a:tableStyleId>
              </a:tblPr>
              <a:tblGrid>
                <a:gridCol w="3699925"/>
                <a:gridCol w="3699925"/>
                <a:gridCol w="3699925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area_urban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area_suburban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rural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suburban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urban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CLASS/DUMMY VARIABLES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Let’s see our dummy variables.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As mentioned before, if we know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  <a:sym typeface="Consolas"/>
              </a:rPr>
              <a:t>area_urban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=0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  <a:sym typeface="Consolas"/>
              </a:rPr>
              <a:t>area_suburban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=0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then the area must be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rural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CLASS/DUMMY VARIABLES</a:t>
            </a:r>
          </a:p>
        </p:txBody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do this for a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gender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variable with two categories: 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male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ambria"/>
              </a:rPr>
              <a:t>female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many dummy variables need to be created?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# of categories - 1 = 2 -1 = 1</a:t>
            </a:r>
          </a:p>
        </p:txBody>
      </p:sp>
      <p:sp>
        <p:nvSpPr>
          <p:cNvPr id="636" name="Shape 63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CLASS/DUMMY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will make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female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our reference category.  Thus,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female=0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male=1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can be done in Pandas with the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  <a:sym typeface="Consolas"/>
              </a:rPr>
              <a:t>get_dummies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method.</a:t>
            </a:r>
          </a:p>
        </p:txBody>
      </p:sp>
      <p:sp>
        <p:nvSpPr>
          <p:cNvPr id="642" name="Shape 6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CLASS/DUMMY VARIABLES</a:t>
            </a:r>
          </a:p>
        </p:txBody>
      </p:sp>
      <p:graphicFrame>
        <p:nvGraphicFramePr>
          <p:cNvPr id="643" name="Shape 643"/>
          <p:cNvGraphicFramePr/>
          <p:nvPr/>
        </p:nvGraphicFramePr>
        <p:xfrm>
          <a:off x="952500" y="2317750"/>
          <a:ext cx="11099800" cy="1645830"/>
        </p:xfrm>
        <a:graphic>
          <a:graphicData uri="http://schemas.openxmlformats.org/drawingml/2006/table">
            <a:tbl>
              <a:tblPr>
                <a:noFill/>
                <a:tableStyleId>{00744340-3025-49AC-929C-B93FB604F134}</a:tableStyleId>
              </a:tblPr>
              <a:tblGrid>
                <a:gridCol w="5549900"/>
                <a:gridCol w="5549900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gender_male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female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649" name="Shape 64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DUMMY COLORS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Shape 6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Shape 65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2961475" y="1380750"/>
            <a:ext cx="9328499" cy="3882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It’s important to understand the concept before we use the Pandas function </a:t>
            </a:r>
            <a:r>
              <a:rPr lang="en-US" sz="1800" dirty="0" err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get_dummies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to create dummy variables.  So today, we’ll create our dummy variables by hand.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Draw a table like the one on the white board.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Create dummy variables for the variable “colors” that has 6 categories:  blue, red, green, purple, grey, and brown.  Use grey as the reference.</a:t>
            </a:r>
          </a:p>
        </p:txBody>
      </p:sp>
      <p:sp>
        <p:nvSpPr>
          <p:cNvPr id="657" name="Shape 657"/>
          <p:cNvSpPr/>
          <p:nvPr/>
        </p:nvSpPr>
        <p:spPr>
          <a:xfrm>
            <a:off x="3052754" y="5792350"/>
            <a:ext cx="71147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Dummy variables table for colors</a:t>
            </a:r>
          </a:p>
        </p:txBody>
      </p:sp>
      <p:sp>
        <p:nvSpPr>
          <p:cNvPr id="658" name="Shape 65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59" name="Shape 659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DIRECTIONS (15 minutes)</a:t>
            </a:r>
          </a:p>
        </p:txBody>
      </p:sp>
      <p:cxnSp>
        <p:nvCxnSpPr>
          <p:cNvPr id="660" name="Shape 66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1" name="Shape 66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DUMMY COLORS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667" name="Shape 66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713" name="Shape 7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14" name="Shape 7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15" name="Shape 71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latin typeface="Oswald"/>
                <a:ea typeface="Oswald"/>
                <a:cs typeface="Oswald"/>
                <a:sym typeface="Oswald"/>
              </a:rPr>
              <a:t>LESSON</a:t>
            </a:r>
            <a:endParaRPr lang="en-US" sz="28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Peer Grading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52704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You will each grade two home works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You will assign each question a 0, 1, or 2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0: did not complete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1: partially completed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2: completed fully 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Goal: See how your fellow students approached the same problems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Overview</a:t>
            </a:r>
            <a:endParaRPr lang="en-US" sz="54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5308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STATISTICS FUNDAMENTALS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Arial Hebrew" charset="-79"/>
                <a:ea typeface="Arial Hebrew" charset="-79"/>
                <a:cs typeface="Arial Hebrew" charset="-79"/>
                <a:sym typeface="Georgia"/>
              </a:rPr>
              <a:t>The steps: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Identify the problem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Acquire the data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Parse the data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Mine the data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Refine the data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Build a data model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Present the results</a:t>
            </a:r>
          </a:p>
        </p:txBody>
      </p:sp>
      <p:sp>
        <p:nvSpPr>
          <p:cNvPr id="264" name="Shape 264"/>
          <p:cNvSpPr/>
          <p:nvPr/>
        </p:nvSpPr>
        <p:spPr>
          <a:xfrm>
            <a:off x="635000" y="736600"/>
            <a:ext cx="115314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LET’S REVIEW THE DATA SCIENCE WORKFLOW</a:t>
            </a:r>
          </a:p>
        </p:txBody>
      </p:sp>
      <p:pic>
        <p:nvPicPr>
          <p:cNvPr id="265" name="Shape 26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4000" y="1272925"/>
            <a:ext cx="4264698" cy="56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CODEALONG</a:t>
            </a: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	</a:t>
            </a:r>
          </a:p>
        </p:txBody>
      </p:sp>
      <p:sp>
        <p:nvSpPr>
          <p:cNvPr id="416" name="Shape 41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SUMMARY STATISTICS IN PANDAS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We can use Pandas to calculate the mean, median, mode, min, and max.</a:t>
            </a:r>
          </a:p>
          <a:p>
            <a:pPr lvl="0" algn="ctr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algn="ctr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Methods available include: 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.min() - Compute minimum value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.max() - Compute maximum value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.mean() - Compute mean value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.median() - Compute median value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.mode() - Compute mode value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.count() - Count the number of observations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CODEALONG PART 1: 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STATS REFERENCE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1374</Words>
  <Application>Microsoft Macintosh PowerPoint</Application>
  <PresentationFormat>Custom</PresentationFormat>
  <Paragraphs>270</Paragraphs>
  <Slides>49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 Hebrew</vt:lpstr>
      <vt:lpstr>Cambria</vt:lpstr>
      <vt:lpstr>Cambria Math</vt:lpstr>
      <vt:lpstr>Consolas</vt:lpstr>
      <vt:lpstr>Georgia</vt:lpstr>
      <vt:lpstr>Impact</vt:lpstr>
      <vt:lpstr>Merriweather Sans</vt:lpstr>
      <vt:lpstr>Oswald</vt:lpstr>
      <vt:lpstr>Arial</vt:lpstr>
      <vt:lpstr>White</vt:lpstr>
      <vt:lpstr>PowerPoint Presentation</vt:lpstr>
      <vt:lpstr>PowerPoint Presentation</vt:lpstr>
      <vt:lpstr>LEARNING OBJECTIVES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Coding: Please Open Widget For Gaussian</vt:lpstr>
      <vt:lpstr>PowerPoint Presentation</vt:lpstr>
      <vt:lpstr>One sample T-tests:  Is this significantly different from the u?</vt:lpstr>
      <vt:lpstr>Independent t-tests:  Are these two different populations? </vt:lpstr>
      <vt:lpstr>Independent t-tests: Are these two different populations? </vt:lpstr>
      <vt:lpstr>T-tests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188</cp:revision>
  <dcterms:modified xsi:type="dcterms:W3CDTF">2017-02-22T04:58:18Z</dcterms:modified>
</cp:coreProperties>
</file>