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 id="2147483685"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010400" cy="9296400"/>
  <p:embeddedFontLst>
    <p:embeddedFont>
      <p:font typeface="Calibri" panose="020F0502020204030204" pitchFamily="34" charset="0"/>
      <p:regular r:id="rId21"/>
      <p:bold r:id="rId22"/>
      <p:italic r:id="rId23"/>
      <p:boldItalic r:id="rId24"/>
    </p:embeddedFont>
    <p:embeddedFont>
      <p:font typeface="Arial Narrow" panose="020B0606020202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21F1D26-A8E2-44CD-96A6-758F64E7E614}">
  <a:tblStyle styleId="{421F1D26-A8E2-44CD-96A6-758F64E7E61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B"/>
          </a:solidFill>
        </a:fill>
      </a:tcStyle>
    </a:wholeTbl>
    <a:band1H>
      <a:tcTxStyle/>
      <a:tcStyle>
        <a:tcBdr/>
        <a:fill>
          <a:solidFill>
            <a:srgbClr val="CACBD5"/>
          </a:solidFill>
        </a:fill>
      </a:tcStyle>
    </a:band1H>
    <a:band2H>
      <a:tcTxStyle/>
      <a:tcStyle>
        <a:tcBdr/>
      </a:tcStyle>
    </a:band2H>
    <a:band1V>
      <a:tcTxStyle/>
      <a:tcStyle>
        <a:tcBdr/>
        <a:fill>
          <a:solidFill>
            <a:srgbClr val="CACBD5"/>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9574E53-F893-405C-B378-945EDF25D20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16" y="8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577"/>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9" y="0"/>
            <a:ext cx="3038475" cy="466577"/>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12875" y="1162050"/>
            <a:ext cx="4184649"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821"/>
            <a:ext cx="3038475" cy="46657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3114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16" name="Google Shape;116;p1: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03" name="Google Shape;203;p10: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1: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12" name="Google Shape;212;p11: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2: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21" name="Google Shape;221;p12: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33" name="Google Shape;233;p13: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4: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42" name="Google Shape;242;p14: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0" name="Google Shape;250;p15: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6: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58" name="Google Shape;258;p16: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6" name="Google Shape;266;p17: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23" name="Google Shape;123;p2: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34" name="Google Shape;134;p3: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701675" y="4474032"/>
            <a:ext cx="5607049" cy="366071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1" name="Google Shape;141;p4: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6: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9" name="Google Shape;159;p6: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7: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0" name="Google Shape;170;p7: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Calibri"/>
              <a:buNone/>
            </a:pPr>
            <a:fld id="{00000000-1234-1234-1234-123412341234}" type="slidenum">
              <a:rPr lang="en-US" sz="1400" b="0" i="0" u="none" strike="noStrike" cap="none">
                <a:solidFill>
                  <a:srgbClr val="000000"/>
                </a:solidFill>
                <a:latin typeface="Calibri"/>
                <a:ea typeface="Calibri"/>
                <a:cs typeface="Calibri"/>
                <a:sym typeface="Calibri"/>
              </a:rPr>
              <a:t>7</a:t>
            </a:fld>
            <a:endParaRPr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82" name="Google Shape;182;p8: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9: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91" name="Google Shape;191;p9: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text only or primary imag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65760" y="1897602"/>
            <a:ext cx="4628955" cy="842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5" name="Google Shape;15;p2"/>
          <p:cNvSpPr txBox="1">
            <a:spLocks noGrp="1"/>
          </p:cNvSpPr>
          <p:nvPr>
            <p:ph type="subTitle" idx="1"/>
          </p:nvPr>
        </p:nvSpPr>
        <p:spPr>
          <a:xfrm>
            <a:off x="365760" y="2778756"/>
            <a:ext cx="4629600" cy="13715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700"/>
              <a:buFont typeface="Arial"/>
              <a:buNone/>
              <a:defRPr sz="2800" b="0" i="0" u="none" strike="noStrike" cap="none">
                <a:solidFill>
                  <a:schemeClr val="accent2"/>
                </a:solidFill>
                <a:latin typeface="Arial"/>
                <a:ea typeface="Arial"/>
                <a:cs typeface="Arial"/>
                <a:sym typeface="Arial"/>
              </a:defRPr>
            </a:lvl1pPr>
            <a:lvl2pPr marR="0" lvl="1" algn="ctr" rtl="0">
              <a:lnSpc>
                <a:spcPct val="100000"/>
              </a:lnSpc>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R="0" lvl="2" algn="ctr" rtl="0">
              <a:lnSpc>
                <a:spcPct val="100000"/>
              </a:lnSpc>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lnSpc>
                <a:spcPct val="100000"/>
              </a:lnSpc>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Medium Blue">
  <p:cSld name="Divider Medium Blue">
    <p:bg>
      <p:bgPr>
        <a:solidFill>
          <a:schemeClr val="accent3"/>
        </a:solid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chemeClr val="accent1"/>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Green">
  <p:cSld name="Divider Green">
    <p:bg>
      <p:bgPr>
        <a:solidFill>
          <a:schemeClr val="accent2"/>
        </a:solidFill>
        <a:effectLst/>
      </p:bgPr>
    </p:bg>
    <p:spTree>
      <p:nvGrpSpPr>
        <p:cNvPr id="1" name="Shape 49"/>
        <p:cNvGrpSpPr/>
        <p:nvPr/>
      </p:nvGrpSpPr>
      <p:grpSpPr>
        <a:xfrm>
          <a:off x="0" y="0"/>
          <a:ext cx="0" cy="0"/>
          <a:chOff x="0" y="0"/>
          <a:chExt cx="0" cy="0"/>
        </a:xfrm>
      </p:grpSpPr>
      <p:sp>
        <p:nvSpPr>
          <p:cNvPr id="50" name="Google Shape;50;p14"/>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with primary image">
  <p:cSld name="Divider with primary image">
    <p:spTree>
      <p:nvGrpSpPr>
        <p:cNvPr id="1" name="Shape 51"/>
        <p:cNvGrpSpPr/>
        <p:nvPr/>
      </p:nvGrpSpPr>
      <p:grpSpPr>
        <a:xfrm>
          <a:off x="0" y="0"/>
          <a:ext cx="0" cy="0"/>
          <a:chOff x="0" y="0"/>
          <a:chExt cx="0" cy="0"/>
        </a:xfrm>
      </p:grpSpPr>
      <p:sp>
        <p:nvSpPr>
          <p:cNvPr id="52" name="Google Shape;52;p15"/>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accent2"/>
              </a:buClr>
              <a:buSzPts val="1500"/>
              <a:buFont typeface="Arial"/>
              <a:buChar char="‏"/>
              <a:defRPr sz="6000" b="0" i="0" u="none" strike="noStrike" cap="none">
                <a:solidFill>
                  <a:schemeClr val="accent2"/>
                </a:solidFill>
                <a:latin typeface="Arial"/>
                <a:ea typeface="Arial"/>
                <a:cs typeface="Arial"/>
                <a:sym typeface="Arial"/>
              </a:defRPr>
            </a:lvl1pPr>
            <a:lvl2pPr marL="914400" marR="0" lvl="1"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2pPr>
            <a:lvl3pPr marL="1371600" marR="0" lvl="2"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3pPr>
            <a:lvl4pPr marL="1828800" marR="0" lvl="3"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4pPr>
            <a:lvl5pPr marL="2286000" marR="0" lvl="4"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with secondary image">
  <p:cSld name="Divider with secondary image">
    <p:spTree>
      <p:nvGrpSpPr>
        <p:cNvPr id="1" name="Shape 53"/>
        <p:cNvGrpSpPr/>
        <p:nvPr/>
      </p:nvGrpSpPr>
      <p:grpSpPr>
        <a:xfrm>
          <a:off x="0" y="0"/>
          <a:ext cx="0" cy="0"/>
          <a:chOff x="0" y="0"/>
          <a:chExt cx="0" cy="0"/>
        </a:xfrm>
      </p:grpSpPr>
      <p:sp>
        <p:nvSpPr>
          <p:cNvPr id="54" name="Google Shape;54;p16"/>
          <p:cNvSpPr txBox="1">
            <a:spLocks noGrp="1"/>
          </p:cNvSpPr>
          <p:nvPr>
            <p:ph type="body" idx="1"/>
          </p:nvPr>
        </p:nvSpPr>
        <p:spPr>
          <a:xfrm>
            <a:off x="365125" y="1818067"/>
            <a:ext cx="2811073" cy="3007406"/>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1200"/>
              </a:spcBef>
              <a:spcAft>
                <a:spcPts val="0"/>
              </a:spcAft>
              <a:buClr>
                <a:schemeClr val="accent2"/>
              </a:buClr>
              <a:buSzPts val="1200"/>
              <a:buFont typeface="Arial"/>
              <a:buChar char="‏"/>
              <a:defRPr sz="4800" b="0" i="0" u="none" strike="noStrike" cap="none">
                <a:solidFill>
                  <a:schemeClr val="accent2"/>
                </a:solidFill>
                <a:latin typeface="Arial"/>
                <a:ea typeface="Arial"/>
                <a:cs typeface="Arial"/>
                <a:sym typeface="Arial"/>
              </a:defRPr>
            </a:lvl1pPr>
            <a:lvl2pPr marL="914400" marR="0" lvl="1"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2pPr>
            <a:lvl3pPr marL="1371600" marR="0" lvl="2"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3pPr>
            <a:lvl4pPr marL="1828800" marR="0" lvl="3"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4pPr>
            <a:lvl5pPr marL="2286000" marR="0" lvl="4"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Medium Blue">
  <p:cSld name="Key statement Medium Blue">
    <p:bg>
      <p:bgPr>
        <a:solidFill>
          <a:schemeClr val="accent3"/>
        </a:solidFill>
        <a:effectLst/>
      </p:bgPr>
    </p:bg>
    <p:spTree>
      <p:nvGrpSpPr>
        <p:cNvPr id="1" name="Shape 55"/>
        <p:cNvGrpSpPr/>
        <p:nvPr/>
      </p:nvGrpSpPr>
      <p:grpSpPr>
        <a:xfrm>
          <a:off x="0" y="0"/>
          <a:ext cx="0" cy="0"/>
          <a:chOff x="0" y="0"/>
          <a:chExt cx="0" cy="0"/>
        </a:xfrm>
      </p:grpSpPr>
      <p:sp>
        <p:nvSpPr>
          <p:cNvPr id="56" name="Google Shape;56;p17"/>
          <p:cNvSpPr txBox="1">
            <a:spLocks noGrp="1"/>
          </p:cNvSpPr>
          <p:nvPr>
            <p:ph type="body" idx="1"/>
          </p:nvPr>
        </p:nvSpPr>
        <p:spPr>
          <a:xfrm>
            <a:off x="365760" y="319065"/>
            <a:ext cx="6845093" cy="5988438"/>
          </a:xfrm>
          <a:prstGeom prst="rect">
            <a:avLst/>
          </a:prstGeom>
          <a:noFill/>
          <a:ln>
            <a:noFill/>
          </a:ln>
        </p:spPr>
        <p:txBody>
          <a:bodyPr spcFirstLastPara="1" wrap="square" lIns="91425" tIns="91425" rIns="91425" bIns="91425" anchor="t" anchorCtr="0"/>
          <a:lstStyle>
            <a:lvl1pPr marL="457200" marR="0" lvl="0" indent="-276225" algn="l" rtl="0">
              <a:lnSpc>
                <a:spcPct val="100000"/>
              </a:lnSpc>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Key statement Dark Blue">
  <p:cSld name="Key statement Dark Blue">
    <p:bg>
      <p:bgPr>
        <a:solidFill>
          <a:schemeClr val="accent1"/>
        </a:solidFill>
        <a:effectLst/>
      </p:bgPr>
    </p:bg>
    <p:spTree>
      <p:nvGrpSpPr>
        <p:cNvPr id="1" name="Shape 57"/>
        <p:cNvGrpSpPr/>
        <p:nvPr/>
      </p:nvGrpSpPr>
      <p:grpSpPr>
        <a:xfrm>
          <a:off x="0" y="0"/>
          <a:ext cx="0" cy="0"/>
          <a:chOff x="0" y="0"/>
          <a:chExt cx="0" cy="0"/>
        </a:xfrm>
      </p:grpSpPr>
      <p:sp>
        <p:nvSpPr>
          <p:cNvPr id="58" name="Google Shape;58;p18"/>
          <p:cNvSpPr txBox="1">
            <a:spLocks noGrp="1"/>
          </p:cNvSpPr>
          <p:nvPr>
            <p:ph type="body" idx="1"/>
          </p:nvPr>
        </p:nvSpPr>
        <p:spPr>
          <a:xfrm>
            <a:off x="365760" y="319065"/>
            <a:ext cx="6845093" cy="5988438"/>
          </a:xfrm>
          <a:prstGeom prst="rect">
            <a:avLst/>
          </a:prstGeom>
          <a:noFill/>
          <a:ln>
            <a:noFill/>
          </a:ln>
        </p:spPr>
        <p:txBody>
          <a:bodyPr spcFirstLastPara="1" wrap="square" lIns="91425" tIns="91425" rIns="91425" bIns="91425" anchor="t" anchorCtr="0"/>
          <a:lstStyle>
            <a:lvl1pPr marL="457200" marR="0" lvl="0" indent="-276225" algn="l" rtl="0">
              <a:lnSpc>
                <a:spcPct val="100000"/>
              </a:lnSpc>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statement Green">
  <p:cSld name="Key statement Green">
    <p:bg>
      <p:bgPr>
        <a:solidFill>
          <a:schemeClr val="accent2"/>
        </a:solidFill>
        <a:effectLst/>
      </p:bgPr>
    </p:bg>
    <p:spTree>
      <p:nvGrpSpPr>
        <p:cNvPr id="1" name="Shape 59"/>
        <p:cNvGrpSpPr/>
        <p:nvPr/>
      </p:nvGrpSpPr>
      <p:grpSpPr>
        <a:xfrm>
          <a:off x="0" y="0"/>
          <a:ext cx="0" cy="0"/>
          <a:chOff x="0" y="0"/>
          <a:chExt cx="0" cy="0"/>
        </a:xfrm>
      </p:grpSpPr>
      <p:sp>
        <p:nvSpPr>
          <p:cNvPr id="60" name="Google Shape;60;p19"/>
          <p:cNvSpPr txBox="1">
            <a:spLocks noGrp="1"/>
          </p:cNvSpPr>
          <p:nvPr>
            <p:ph type="body" idx="1"/>
          </p:nvPr>
        </p:nvSpPr>
        <p:spPr>
          <a:xfrm>
            <a:off x="365760" y="319065"/>
            <a:ext cx="6845093" cy="5988438"/>
          </a:xfrm>
          <a:prstGeom prst="rect">
            <a:avLst/>
          </a:prstGeom>
          <a:noFill/>
          <a:ln>
            <a:noFill/>
          </a:ln>
        </p:spPr>
        <p:txBody>
          <a:bodyPr spcFirstLastPara="1" wrap="square" lIns="91425" tIns="91425" rIns="91425" bIns="91425" anchor="t" anchorCtr="0"/>
          <a:lstStyle>
            <a:lvl1pPr marL="457200" marR="0" lvl="0" indent="-276225" algn="l" rtl="0">
              <a:lnSpc>
                <a:spcPct val="100000"/>
              </a:lnSpc>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65"/>
        <p:cNvGrpSpPr/>
        <p:nvPr/>
      </p:nvGrpSpPr>
      <p:grpSpPr>
        <a:xfrm>
          <a:off x="0" y="0"/>
          <a:ext cx="0" cy="0"/>
          <a:chOff x="0" y="0"/>
          <a:chExt cx="0" cy="0"/>
        </a:xfrm>
      </p:grpSpPr>
      <p:sp>
        <p:nvSpPr>
          <p:cNvPr id="66" name="Google Shape;66;p21"/>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Google Shape;67;p21"/>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1"/>
          <p:cNvSpPr txBox="1">
            <a:spLocks noGrp="1"/>
          </p:cNvSpPr>
          <p:nvPr>
            <p:ph type="body" idx="2"/>
          </p:nvPr>
        </p:nvSpPr>
        <p:spPr>
          <a:xfrm>
            <a:off x="365760" y="1611313"/>
            <a:ext cx="8412480" cy="4734292"/>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365760" y="782620"/>
            <a:ext cx="841248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9" name="Google Shape;19;p3"/>
          <p:cNvSpPr txBox="1">
            <a:spLocks noGrp="1"/>
          </p:cNvSpPr>
          <p:nvPr>
            <p:ph type="body" idx="2"/>
          </p:nvPr>
        </p:nvSpPr>
        <p:spPr>
          <a:xfrm>
            <a:off x="365760" y="1611312"/>
            <a:ext cx="8412480" cy="4734292"/>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with text only or primary image" type="title">
  <p:cSld name="TITLE">
    <p:spTree>
      <p:nvGrpSpPr>
        <p:cNvPr id="1" name="Shape 69"/>
        <p:cNvGrpSpPr/>
        <p:nvPr/>
      </p:nvGrpSpPr>
      <p:grpSpPr>
        <a:xfrm>
          <a:off x="0" y="0"/>
          <a:ext cx="0" cy="0"/>
          <a:chOff x="0" y="0"/>
          <a:chExt cx="0" cy="0"/>
        </a:xfrm>
      </p:grpSpPr>
      <p:sp>
        <p:nvSpPr>
          <p:cNvPr id="70" name="Google Shape;70;p22"/>
          <p:cNvSpPr txBox="1">
            <a:spLocks noGrp="1"/>
          </p:cNvSpPr>
          <p:nvPr>
            <p:ph type="ctrTitle"/>
          </p:nvPr>
        </p:nvSpPr>
        <p:spPr>
          <a:xfrm>
            <a:off x="365760" y="1897603"/>
            <a:ext cx="4628956" cy="842400"/>
          </a:xfrm>
          <a:prstGeom prst="rect">
            <a:avLst/>
          </a:prstGeom>
          <a:noFill/>
          <a:ln>
            <a:noFill/>
          </a:ln>
        </p:spPr>
        <p:txBody>
          <a:bodyPr spcFirstLastPara="1" wrap="square" lIns="0" tIns="0" rIns="0" bIns="0" anchor="b" anchorCtr="0"/>
          <a:lstStyle>
            <a:lvl1pPr marR="0" lvl="0" algn="l" rtl="0">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22"/>
          <p:cNvSpPr txBox="1">
            <a:spLocks noGrp="1"/>
          </p:cNvSpPr>
          <p:nvPr>
            <p:ph type="subTitle" idx="1"/>
          </p:nvPr>
        </p:nvSpPr>
        <p:spPr>
          <a:xfrm>
            <a:off x="365760" y="2778756"/>
            <a:ext cx="4629600" cy="13716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accent2"/>
              </a:buClr>
              <a:buSzPts val="700"/>
              <a:buFont typeface="Arial"/>
              <a:buNone/>
              <a:defRPr sz="2800" b="0" i="0" u="none" strike="noStrike" cap="none">
                <a:solidFill>
                  <a:schemeClr val="accent2"/>
                </a:solidFill>
                <a:latin typeface="Arial"/>
                <a:ea typeface="Arial"/>
                <a:cs typeface="Arial"/>
                <a:sym typeface="Arial"/>
              </a:defRPr>
            </a:lvl1pPr>
            <a:lvl2pPr marR="0" lvl="1" algn="ctr" rtl="0">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72"/>
        <p:cNvGrpSpPr/>
        <p:nvPr/>
      </p:nvGrpSpPr>
      <p:grpSpPr>
        <a:xfrm>
          <a:off x="0" y="0"/>
          <a:ext cx="0" cy="0"/>
          <a:chOff x="0" y="0"/>
          <a:chExt cx="0" cy="0"/>
        </a:xfrm>
      </p:grpSpPr>
      <p:sp>
        <p:nvSpPr>
          <p:cNvPr id="73" name="Google Shape;73;p23"/>
          <p:cNvSpPr txBox="1">
            <a:spLocks noGrp="1"/>
          </p:cNvSpPr>
          <p:nvPr>
            <p:ph type="body" idx="1"/>
          </p:nvPr>
        </p:nvSpPr>
        <p:spPr>
          <a:xfrm>
            <a:off x="365760" y="1611313"/>
            <a:ext cx="8412480" cy="4734292"/>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4" name="Google Shape;74;p23"/>
          <p:cNvSpPr txBox="1">
            <a:spLocks noGrp="1"/>
          </p:cNvSpPr>
          <p:nvPr>
            <p:ph type="title"/>
          </p:nvPr>
        </p:nvSpPr>
        <p:spPr>
          <a:xfrm>
            <a:off x="365760" y="295683"/>
            <a:ext cx="8412480" cy="12441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365760" y="295683"/>
            <a:ext cx="8412480" cy="12441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77"/>
        <p:cNvGrpSpPr/>
        <p:nvPr/>
      </p:nvGrpSpPr>
      <p:grpSpPr>
        <a:xfrm>
          <a:off x="0" y="0"/>
          <a:ext cx="0" cy="0"/>
          <a:chOff x="0" y="0"/>
          <a:chExt cx="0" cy="0"/>
        </a:xfrm>
      </p:grpSpPr>
      <p:sp>
        <p:nvSpPr>
          <p:cNvPr id="78" name="Google Shape;78;p25"/>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Google Shape;79;p25"/>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365760" y="295683"/>
            <a:ext cx="5394960" cy="1243584"/>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6"/>
          <p:cNvSpPr txBox="1">
            <a:spLocks noGrp="1"/>
          </p:cNvSpPr>
          <p:nvPr>
            <p:ph type="body" idx="1"/>
          </p:nvPr>
        </p:nvSpPr>
        <p:spPr>
          <a:xfrm>
            <a:off x="365760" y="1611313"/>
            <a:ext cx="5394960" cy="4735487"/>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ubtitle &amp; 2 columns of text">
  <p:cSld name="Title, subtitle &amp; 2 columns of 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27"/>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27"/>
          <p:cNvSpPr txBox="1">
            <a:spLocks noGrp="1"/>
          </p:cNvSpPr>
          <p:nvPr>
            <p:ph type="body" idx="2"/>
          </p:nvPr>
        </p:nvSpPr>
        <p:spPr>
          <a:xfrm>
            <a:off x="365760" y="1611313"/>
            <a:ext cx="4114800" cy="4735487"/>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27"/>
          <p:cNvSpPr txBox="1">
            <a:spLocks noGrp="1"/>
          </p:cNvSpPr>
          <p:nvPr>
            <p:ph type="body" idx="3"/>
          </p:nvPr>
        </p:nvSpPr>
        <p:spPr>
          <a:xfrm>
            <a:off x="4663440" y="1611313"/>
            <a:ext cx="4114800" cy="4735487"/>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ubtitle, 1 column text with image">
  <p:cSld name="Title, subtitle, 1 column text with image">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365760" y="295683"/>
            <a:ext cx="411480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28"/>
          <p:cNvSpPr txBox="1">
            <a:spLocks noGrp="1"/>
          </p:cNvSpPr>
          <p:nvPr>
            <p:ph type="body" idx="1"/>
          </p:nvPr>
        </p:nvSpPr>
        <p:spPr>
          <a:xfrm>
            <a:off x="365760" y="782620"/>
            <a:ext cx="411480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Google Shape;91;p28"/>
          <p:cNvSpPr txBox="1">
            <a:spLocks noGrp="1"/>
          </p:cNvSpPr>
          <p:nvPr>
            <p:ph type="body" idx="2"/>
          </p:nvPr>
        </p:nvSpPr>
        <p:spPr>
          <a:xfrm>
            <a:off x="365760" y="1611313"/>
            <a:ext cx="4114800" cy="4733788"/>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29"/>
          <p:cNvSpPr txBox="1">
            <a:spLocks noGrp="1"/>
          </p:cNvSpPr>
          <p:nvPr>
            <p:ph type="body" idx="1"/>
          </p:nvPr>
        </p:nvSpPr>
        <p:spPr>
          <a:xfrm>
            <a:off x="365760" y="782620"/>
            <a:ext cx="8412480" cy="766749"/>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5" name="Google Shape;95;p29"/>
          <p:cNvSpPr txBox="1">
            <a:spLocks noGrp="1"/>
          </p:cNvSpPr>
          <p:nvPr>
            <p:ph type="body" idx="2"/>
          </p:nvPr>
        </p:nvSpPr>
        <p:spPr>
          <a:xfrm>
            <a:off x="365760" y="1611313"/>
            <a:ext cx="4114800" cy="4733788"/>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6"/>
        <p:cNvGrpSpPr/>
        <p:nvPr/>
      </p:nvGrpSpPr>
      <p:grpSpPr>
        <a:xfrm>
          <a:off x="0" y="0"/>
          <a:ext cx="0" cy="0"/>
          <a:chOff x="0" y="0"/>
          <a:chExt cx="0" cy="0"/>
        </a:xfrm>
      </p:grpSpPr>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ivider Medium Blue">
  <p:cSld name="Divider Medium Blue">
    <p:bg>
      <p:bgPr>
        <a:solidFill>
          <a:schemeClr val="accent3"/>
        </a:solidFill>
        <a:effectLst/>
      </p:bgPr>
    </p:bg>
    <p:spTree>
      <p:nvGrpSpPr>
        <p:cNvPr id="1" name="Shape 97"/>
        <p:cNvGrpSpPr/>
        <p:nvPr/>
      </p:nvGrpSpPr>
      <p:grpSpPr>
        <a:xfrm>
          <a:off x="0" y="0"/>
          <a:ext cx="0" cy="0"/>
          <a:chOff x="0" y="0"/>
          <a:chExt cx="0" cy="0"/>
        </a:xfrm>
      </p:grpSpPr>
      <p:sp>
        <p:nvSpPr>
          <p:cNvPr id="98" name="Google Shape;98;p31"/>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365760" y="782620"/>
            <a:ext cx="841248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Divider Dark Blue">
  <p:cSld name="Divider Dark Blue">
    <p:bg>
      <p:bgPr>
        <a:solidFill>
          <a:schemeClr val="accent1"/>
        </a:solidFill>
        <a:effectLst/>
      </p:bgPr>
    </p:bg>
    <p:spTree>
      <p:nvGrpSpPr>
        <p:cNvPr id="1" name="Shape 99"/>
        <p:cNvGrpSpPr/>
        <p:nvPr/>
      </p:nvGrpSpPr>
      <p:grpSpPr>
        <a:xfrm>
          <a:off x="0" y="0"/>
          <a:ext cx="0" cy="0"/>
          <a:chOff x="0" y="0"/>
          <a:chExt cx="0" cy="0"/>
        </a:xfrm>
      </p:grpSpPr>
      <p:sp>
        <p:nvSpPr>
          <p:cNvPr id="100" name="Google Shape;100;p32"/>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Divider Green">
  <p:cSld name="Divider Green">
    <p:bg>
      <p:bgPr>
        <a:solidFill>
          <a:schemeClr val="accent2"/>
        </a:solidFill>
        <a:effectLst/>
      </p:bgPr>
    </p:bg>
    <p:spTree>
      <p:nvGrpSpPr>
        <p:cNvPr id="1" name="Shape 101"/>
        <p:cNvGrpSpPr/>
        <p:nvPr/>
      </p:nvGrpSpPr>
      <p:grpSpPr>
        <a:xfrm>
          <a:off x="0" y="0"/>
          <a:ext cx="0" cy="0"/>
          <a:chOff x="0" y="0"/>
          <a:chExt cx="0" cy="0"/>
        </a:xfrm>
      </p:grpSpPr>
      <p:sp>
        <p:nvSpPr>
          <p:cNvPr id="102" name="Google Shape;102;p33"/>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ivider with primary image">
  <p:cSld name="Divider with primary image">
    <p:spTree>
      <p:nvGrpSpPr>
        <p:cNvPr id="1" name="Shape 103"/>
        <p:cNvGrpSpPr/>
        <p:nvPr/>
      </p:nvGrpSpPr>
      <p:grpSpPr>
        <a:xfrm>
          <a:off x="0" y="0"/>
          <a:ext cx="0" cy="0"/>
          <a:chOff x="0" y="0"/>
          <a:chExt cx="0" cy="0"/>
        </a:xfrm>
      </p:grpSpPr>
      <p:sp>
        <p:nvSpPr>
          <p:cNvPr id="104" name="Google Shape;104;p34"/>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accent2"/>
              </a:buClr>
              <a:buSzPts val="1500"/>
              <a:buFont typeface="Arial"/>
              <a:buChar char="‏"/>
              <a:defRPr sz="6000" b="0" i="0" u="none" strike="noStrike" cap="none">
                <a:solidFill>
                  <a:schemeClr val="accent2"/>
                </a:solidFill>
                <a:latin typeface="Arial"/>
                <a:ea typeface="Arial"/>
                <a:cs typeface="Arial"/>
                <a:sym typeface="Arial"/>
              </a:defRPr>
            </a:lvl1pPr>
            <a:lvl2pPr marL="914400" marR="0" lvl="1"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2pPr>
            <a:lvl3pPr marL="1371600" marR="0" lvl="2"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3pPr>
            <a:lvl4pPr marL="1828800" marR="0" lvl="3"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4pPr>
            <a:lvl5pPr marL="2286000" marR="0" lvl="4"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ivider with secondary image">
  <p:cSld name="Divider with secondary image">
    <p:spTree>
      <p:nvGrpSpPr>
        <p:cNvPr id="1" name="Shape 105"/>
        <p:cNvGrpSpPr/>
        <p:nvPr/>
      </p:nvGrpSpPr>
      <p:grpSpPr>
        <a:xfrm>
          <a:off x="0" y="0"/>
          <a:ext cx="0" cy="0"/>
          <a:chOff x="0" y="0"/>
          <a:chExt cx="0" cy="0"/>
        </a:xfrm>
      </p:grpSpPr>
      <p:sp>
        <p:nvSpPr>
          <p:cNvPr id="106" name="Google Shape;106;p35"/>
          <p:cNvSpPr txBox="1">
            <a:spLocks noGrp="1"/>
          </p:cNvSpPr>
          <p:nvPr>
            <p:ph type="body" idx="1"/>
          </p:nvPr>
        </p:nvSpPr>
        <p:spPr>
          <a:xfrm>
            <a:off x="365125" y="1818068"/>
            <a:ext cx="2811073" cy="3007406"/>
          </a:xfrm>
          <a:prstGeom prst="rect">
            <a:avLst/>
          </a:prstGeom>
          <a:noFill/>
          <a:ln>
            <a:noFill/>
          </a:ln>
        </p:spPr>
        <p:txBody>
          <a:bodyPr spcFirstLastPara="1" wrap="square" lIns="0" tIns="0" rIns="0" bIns="0" anchor="t" anchorCtr="0"/>
          <a:lstStyle>
            <a:lvl1pPr marL="457200" marR="0" lvl="0" indent="-304800" algn="l" rtl="0">
              <a:spcBef>
                <a:spcPts val="1200"/>
              </a:spcBef>
              <a:spcAft>
                <a:spcPts val="0"/>
              </a:spcAft>
              <a:buClr>
                <a:schemeClr val="accent2"/>
              </a:buClr>
              <a:buSzPts val="1200"/>
              <a:buFont typeface="Arial"/>
              <a:buChar char="‏"/>
              <a:defRPr sz="4800" b="0" i="0" u="none" strike="noStrike" cap="none">
                <a:solidFill>
                  <a:schemeClr val="accent2"/>
                </a:solidFill>
                <a:latin typeface="Arial"/>
                <a:ea typeface="Arial"/>
                <a:cs typeface="Arial"/>
                <a:sym typeface="Arial"/>
              </a:defRPr>
            </a:lvl1pPr>
            <a:lvl2pPr marL="914400" marR="0" lvl="1"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2pPr>
            <a:lvl3pPr marL="1371600" marR="0" lvl="2"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3pPr>
            <a:lvl4pPr marL="1828800" marR="0" lvl="3"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4pPr>
            <a:lvl5pPr marL="2286000" marR="0" lvl="4"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Key statement Medium Blue">
  <p:cSld name="Key statement Medium Blue">
    <p:bg>
      <p:bgPr>
        <a:solidFill>
          <a:schemeClr val="accent3"/>
        </a:solidFill>
        <a:effectLst/>
      </p:bgPr>
    </p:bg>
    <p:spTree>
      <p:nvGrpSpPr>
        <p:cNvPr id="1" name="Shape 107"/>
        <p:cNvGrpSpPr/>
        <p:nvPr/>
      </p:nvGrpSpPr>
      <p:grpSpPr>
        <a:xfrm>
          <a:off x="0" y="0"/>
          <a:ext cx="0" cy="0"/>
          <a:chOff x="0" y="0"/>
          <a:chExt cx="0" cy="0"/>
        </a:xfrm>
      </p:grpSpPr>
      <p:sp>
        <p:nvSpPr>
          <p:cNvPr id="108" name="Google Shape;108;p36"/>
          <p:cNvSpPr txBox="1">
            <a:spLocks noGrp="1"/>
          </p:cNvSpPr>
          <p:nvPr>
            <p:ph type="body" idx="1"/>
          </p:nvPr>
        </p:nvSpPr>
        <p:spPr>
          <a:xfrm>
            <a:off x="365760" y="319066"/>
            <a:ext cx="6845093" cy="5988439"/>
          </a:xfrm>
          <a:prstGeom prst="rect">
            <a:avLst/>
          </a:prstGeom>
          <a:noFill/>
          <a:ln>
            <a:noFill/>
          </a:ln>
        </p:spPr>
        <p:txBody>
          <a:bodyPr spcFirstLastPara="1" wrap="square" lIns="0" tIns="0" rIns="0" bIns="0" anchor="t" anchorCtr="0"/>
          <a:lstStyle>
            <a:lvl1pPr marL="457200" marR="0" lvl="0" indent="-276225" algn="l" rtl="0">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1"/>
        </a:solidFill>
        <a:effectLst/>
      </p:bgPr>
    </p:bg>
    <p:spTree>
      <p:nvGrpSpPr>
        <p:cNvPr id="1" name="Shape 109"/>
        <p:cNvGrpSpPr/>
        <p:nvPr/>
      </p:nvGrpSpPr>
      <p:grpSpPr>
        <a:xfrm>
          <a:off x="0" y="0"/>
          <a:ext cx="0" cy="0"/>
          <a:chOff x="0" y="0"/>
          <a:chExt cx="0" cy="0"/>
        </a:xfrm>
      </p:grpSpPr>
      <p:sp>
        <p:nvSpPr>
          <p:cNvPr id="110" name="Google Shape;110;p37"/>
          <p:cNvSpPr txBox="1">
            <a:spLocks noGrp="1"/>
          </p:cNvSpPr>
          <p:nvPr>
            <p:ph type="body" idx="1"/>
          </p:nvPr>
        </p:nvSpPr>
        <p:spPr>
          <a:xfrm>
            <a:off x="365760" y="319066"/>
            <a:ext cx="6845093" cy="5988439"/>
          </a:xfrm>
          <a:prstGeom prst="rect">
            <a:avLst/>
          </a:prstGeom>
          <a:noFill/>
          <a:ln>
            <a:noFill/>
          </a:ln>
        </p:spPr>
        <p:txBody>
          <a:bodyPr spcFirstLastPara="1" wrap="square" lIns="0" tIns="0" rIns="0" bIns="0" anchor="t" anchorCtr="0"/>
          <a:lstStyle>
            <a:lvl1pPr marL="457200" marR="0" lvl="0" indent="-276225" algn="l" rtl="0">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Key statement Green">
  <p:cSld name="Key statement Green">
    <p:bg>
      <p:bgPr>
        <a:solidFill>
          <a:schemeClr val="accent2"/>
        </a:solidFill>
        <a:effectLst/>
      </p:bgPr>
    </p:bg>
    <p:spTree>
      <p:nvGrpSpPr>
        <p:cNvPr id="1" name="Shape 111"/>
        <p:cNvGrpSpPr/>
        <p:nvPr/>
      </p:nvGrpSpPr>
      <p:grpSpPr>
        <a:xfrm>
          <a:off x="0" y="0"/>
          <a:ext cx="0" cy="0"/>
          <a:chOff x="0" y="0"/>
          <a:chExt cx="0" cy="0"/>
        </a:xfrm>
      </p:grpSpPr>
      <p:sp>
        <p:nvSpPr>
          <p:cNvPr id="112" name="Google Shape;112;p38"/>
          <p:cNvSpPr txBox="1">
            <a:spLocks noGrp="1"/>
          </p:cNvSpPr>
          <p:nvPr>
            <p:ph type="body" idx="1"/>
          </p:nvPr>
        </p:nvSpPr>
        <p:spPr>
          <a:xfrm>
            <a:off x="365760" y="319066"/>
            <a:ext cx="6845093" cy="5988439"/>
          </a:xfrm>
          <a:prstGeom prst="rect">
            <a:avLst/>
          </a:prstGeom>
          <a:noFill/>
          <a:ln>
            <a:noFill/>
          </a:ln>
        </p:spPr>
        <p:txBody>
          <a:bodyPr spcFirstLastPara="1" wrap="square" lIns="0" tIns="0" rIns="0" bIns="0" anchor="t" anchorCtr="0"/>
          <a:lstStyle>
            <a:lvl1pPr marL="457200" marR="0" lvl="0" indent="-276225" algn="l" rtl="0">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365760" y="1611312"/>
            <a:ext cx="8412480" cy="4734292"/>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5"/>
          <p:cNvSpPr txBox="1">
            <a:spLocks noGrp="1"/>
          </p:cNvSpPr>
          <p:nvPr>
            <p:ph type="title"/>
          </p:nvPr>
        </p:nvSpPr>
        <p:spPr>
          <a:xfrm>
            <a:off x="365760" y="295683"/>
            <a:ext cx="8412480" cy="124419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65760" y="295683"/>
            <a:ext cx="8412480" cy="124419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5760" y="295683"/>
            <a:ext cx="5394960" cy="1243584"/>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30" name="Google Shape;30;p7"/>
          <p:cNvSpPr txBox="1">
            <a:spLocks noGrp="1"/>
          </p:cNvSpPr>
          <p:nvPr>
            <p:ph type="body" idx="1"/>
          </p:nvPr>
        </p:nvSpPr>
        <p:spPr>
          <a:xfrm>
            <a:off x="365760" y="1611312"/>
            <a:ext cx="5394960" cy="4735486"/>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title &amp; 2 columns of text">
  <p:cSld name="Title, subtitle &amp; 2 columns of tex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33" name="Google Shape;33;p8"/>
          <p:cNvSpPr txBox="1">
            <a:spLocks noGrp="1"/>
          </p:cNvSpPr>
          <p:nvPr>
            <p:ph type="body" idx="1"/>
          </p:nvPr>
        </p:nvSpPr>
        <p:spPr>
          <a:xfrm>
            <a:off x="365760" y="782620"/>
            <a:ext cx="841248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8"/>
          <p:cNvSpPr txBox="1">
            <a:spLocks noGrp="1"/>
          </p:cNvSpPr>
          <p:nvPr>
            <p:ph type="body" idx="2"/>
          </p:nvPr>
        </p:nvSpPr>
        <p:spPr>
          <a:xfrm>
            <a:off x="365760" y="1611312"/>
            <a:ext cx="4114800" cy="4735486"/>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8"/>
          <p:cNvSpPr txBox="1">
            <a:spLocks noGrp="1"/>
          </p:cNvSpPr>
          <p:nvPr>
            <p:ph type="body" idx="3"/>
          </p:nvPr>
        </p:nvSpPr>
        <p:spPr>
          <a:xfrm>
            <a:off x="4663439" y="1611312"/>
            <a:ext cx="4114800" cy="4735486"/>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 1 column text with image">
  <p:cSld name="Title, subtitle, 1 column text with image">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365760" y="295683"/>
            <a:ext cx="411480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38" name="Google Shape;38;p9"/>
          <p:cNvSpPr txBox="1">
            <a:spLocks noGrp="1"/>
          </p:cNvSpPr>
          <p:nvPr>
            <p:ph type="body" idx="1"/>
          </p:nvPr>
        </p:nvSpPr>
        <p:spPr>
          <a:xfrm>
            <a:off x="365760" y="782620"/>
            <a:ext cx="411480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365760" y="1611312"/>
            <a:ext cx="4114800" cy="4733788"/>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42" name="Google Shape;42;p10"/>
          <p:cNvSpPr txBox="1">
            <a:spLocks noGrp="1"/>
          </p:cNvSpPr>
          <p:nvPr>
            <p:ph type="body" idx="1"/>
          </p:nvPr>
        </p:nvSpPr>
        <p:spPr>
          <a:xfrm>
            <a:off x="365760" y="782620"/>
            <a:ext cx="8412480" cy="7667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0"/>
          <p:cNvSpPr txBox="1">
            <a:spLocks noGrp="1"/>
          </p:cNvSpPr>
          <p:nvPr>
            <p:ph type="body" idx="2"/>
          </p:nvPr>
        </p:nvSpPr>
        <p:spPr>
          <a:xfrm>
            <a:off x="365760" y="1611312"/>
            <a:ext cx="4114800" cy="4733788"/>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65760" y="295683"/>
            <a:ext cx="8412480" cy="124419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1" name="Google Shape;11;p1"/>
          <p:cNvSpPr txBox="1">
            <a:spLocks noGrp="1"/>
          </p:cNvSpPr>
          <p:nvPr>
            <p:ph type="body" idx="1"/>
          </p:nvPr>
        </p:nvSpPr>
        <p:spPr>
          <a:xfrm>
            <a:off x="365760" y="1611312"/>
            <a:ext cx="8412480" cy="4734292"/>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p:nvPr/>
        </p:nvSpPr>
        <p:spPr>
          <a:xfrm>
            <a:off x="4343400" y="6481703"/>
            <a:ext cx="457200" cy="12311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8C8C8C"/>
              </a:buClr>
              <a:buSzPts val="200"/>
              <a:buFont typeface="Arial"/>
              <a:buNone/>
            </a:pPr>
            <a:fld id="{00000000-1234-1234-1234-123412341234}" type="slidenum">
              <a:rPr lang="en-US" sz="800" b="0" i="0" u="none" strike="noStrike" cap="none">
                <a:solidFill>
                  <a:srgbClr val="8C8C8C"/>
                </a:solidFill>
                <a:latin typeface="Arial"/>
                <a:ea typeface="Arial"/>
                <a:cs typeface="Arial"/>
                <a:sym typeface="Arial"/>
              </a:rPr>
              <a:t>‹#›</a:t>
            </a:fld>
            <a:endParaRPr sz="800" b="0" i="0" u="none" strike="noStrike" cap="none">
              <a:solidFill>
                <a:srgbClr val="8C8C8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365760" y="295683"/>
            <a:ext cx="8412480" cy="12441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20"/>
          <p:cNvSpPr txBox="1">
            <a:spLocks noGrp="1"/>
          </p:cNvSpPr>
          <p:nvPr>
            <p:ph type="body" idx="1"/>
          </p:nvPr>
        </p:nvSpPr>
        <p:spPr>
          <a:xfrm>
            <a:off x="365760" y="1611313"/>
            <a:ext cx="8412480" cy="4734292"/>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20"/>
          <p:cNvSpPr txBox="1"/>
          <p:nvPr/>
        </p:nvSpPr>
        <p:spPr>
          <a:xfrm>
            <a:off x="4343400" y="6481703"/>
            <a:ext cx="457200" cy="12311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8C8C8C"/>
              </a:buClr>
              <a:buSzPts val="800"/>
              <a:buFont typeface="Arial"/>
              <a:buNone/>
            </a:pPr>
            <a:fld id="{00000000-1234-1234-1234-123412341234}" type="slidenum">
              <a:rPr lang="en-US" sz="800" b="0" i="0" u="none" strike="noStrike" cap="none">
                <a:solidFill>
                  <a:srgbClr val="8C8C8C"/>
                </a:solidFill>
                <a:latin typeface="Arial"/>
                <a:ea typeface="Arial"/>
                <a:cs typeface="Arial"/>
                <a:sym typeface="Arial"/>
              </a:rPr>
              <a:t>‹#›</a:t>
            </a:fld>
            <a:endParaRPr sz="800" b="0" i="0" u="none" strike="noStrike" cap="none">
              <a:solidFill>
                <a:srgbClr val="8C8C8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nchmarks.gsa.go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USSM.M3@gsa.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3.amazonaws.com/sitesusa/wp-content/uploads/sites/1041/2017/08/Baseline-and-Target-Performance-Success-Metrics2.pptx" TargetMode="External"/><Relationship Id="rId13" Type="http://schemas.openxmlformats.org/officeDocument/2006/relationships/hyperlink" Target="https://s3.amazonaws.com/sitesusa/wp-content/uploads/sites/1041/2017/08/Requirements-Management-Plan.docx" TargetMode="External"/><Relationship Id="rId3" Type="http://schemas.openxmlformats.org/officeDocument/2006/relationships/hyperlink" Target="https://ussm.gov/assets/files/Tailoring-Guide8.29.18.xlsx" TargetMode="External"/><Relationship Id="rId7" Type="http://schemas.openxmlformats.org/officeDocument/2006/relationships/hyperlink" Target="https://ussm.gov/assets/files/M3PlaybookScheduleTemplate8.29.18.xlsx" TargetMode="External"/><Relationship Id="rId12" Type="http://schemas.openxmlformats.org/officeDocument/2006/relationships/hyperlink" Target="https://s3.amazonaws.com/sitesusa/wp-content/uploads/sites/1041/2016/07/M3-Playbook-RAID-Log-Template.xlsx" TargetMode="External"/><Relationship Id="rId17" Type="http://schemas.openxmlformats.org/officeDocument/2006/relationships/hyperlink" Target="https://s3.amazonaws.com/sitesusa/wp-content/uploads/sites/1041/2016/07/M3PlaybookTargetStateCONOPSTemplate.docx" TargetMode="External"/><Relationship Id="rId2" Type="http://schemas.openxmlformats.org/officeDocument/2006/relationships/notesSlide" Target="../notesSlides/notesSlide4.xml"/><Relationship Id="rId16" Type="http://schemas.openxmlformats.org/officeDocument/2006/relationships/hyperlink" Target="https://s3.amazonaws.com/sitesusa/wp-content/uploads/sites/1041/2016/07/M3-Playbook-As-Is-System-Inventory-Template.xlsx" TargetMode="External"/><Relationship Id="rId1" Type="http://schemas.openxmlformats.org/officeDocument/2006/relationships/slideLayout" Target="../slideLayouts/slideLayout2.xml"/><Relationship Id="rId6" Type="http://schemas.openxmlformats.org/officeDocument/2006/relationships/hyperlink" Target="https://s3.amazonaws.com/sitesusa/wp-content/uploads/sites/1041/2016/07/M3-Playbook-Governance-Charter-Template.docx" TargetMode="External"/><Relationship Id="rId11" Type="http://schemas.openxmlformats.org/officeDocument/2006/relationships/hyperlink" Target="https://s3.amazonaws.com/sitesusa/wp-content/uploads/sites/1041/2017/08/Risk-Management-Plan-Template.docx" TargetMode="External"/><Relationship Id="rId5" Type="http://schemas.openxmlformats.org/officeDocument/2006/relationships/hyperlink" Target="https://www.ussm.gov/templates/" TargetMode="External"/><Relationship Id="rId15" Type="http://schemas.openxmlformats.org/officeDocument/2006/relationships/hyperlink" Target="https://s3.amazonaws.com/sitesusa/wp-content/uploads/sites/1041/2016/07/M3-Playbook-Communications-Plan-Template.xlsx" TargetMode="External"/><Relationship Id="rId10" Type="http://schemas.openxmlformats.org/officeDocument/2006/relationships/hyperlink" Target="https://s3.amazonaws.com/sitesusa/wp-content/uploads/sites/1041/2016/07/M3-Playbook-Status-Report-Dashboard-Template.pptx" TargetMode="External"/><Relationship Id="rId4" Type="http://schemas.openxmlformats.org/officeDocument/2006/relationships/hyperlink" Target="https://ussm.gov/assets/files/M3-Playbook-HR-Staffing-Plan-Template.docx" TargetMode="External"/><Relationship Id="rId9" Type="http://schemas.openxmlformats.org/officeDocument/2006/relationships/hyperlink" Target="https://s3.amazonaws.com/sitesusa/wp-content/uploads/sites/1041/2017/08/Risk-Assessment-Tool.xlsm" TargetMode="External"/><Relationship Id="rId14" Type="http://schemas.openxmlformats.org/officeDocument/2006/relationships/hyperlink" Target="https://s3.amazonaws.com/sitesusa/wp-content/uploads/sites/1041/2016/07/M3-Playbook-Stakeholder-Analysis-Template.xls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3.amazonaws.com/sitesusa/wp-content/uploads/sites/1041/2017/08/Risk-Assessment-Tool.xls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9"/>
          <p:cNvSpPr txBox="1">
            <a:spLocks noGrp="1"/>
          </p:cNvSpPr>
          <p:nvPr>
            <p:ph type="ctrTitle"/>
          </p:nvPr>
        </p:nvSpPr>
        <p:spPr>
          <a:xfrm>
            <a:off x="365759" y="2536797"/>
            <a:ext cx="7454265" cy="842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accent1"/>
              </a:buClr>
              <a:buSzPts val="700"/>
              <a:buFont typeface="Arial"/>
              <a:buNone/>
            </a:pPr>
            <a:r>
              <a:rPr lang="en-US" sz="2800" b="0" i="0" u="none" strike="noStrike" cap="none">
                <a:solidFill>
                  <a:schemeClr val="accent1"/>
                </a:solidFill>
                <a:latin typeface="Arial"/>
                <a:ea typeface="Arial"/>
                <a:cs typeface="Arial"/>
                <a:sym typeface="Arial"/>
              </a:rPr>
              <a:t/>
            </a:r>
            <a:br>
              <a:rPr lang="en-US" sz="2800" b="0" i="0" u="none" strike="noStrike" cap="none">
                <a:solidFill>
                  <a:schemeClr val="accent1"/>
                </a:solidFill>
                <a:latin typeface="Arial"/>
                <a:ea typeface="Arial"/>
                <a:cs typeface="Arial"/>
                <a:sym typeface="Arial"/>
              </a:rPr>
            </a:br>
            <a:r>
              <a:rPr lang="en-US" sz="2800" b="0" i="0" u="none" strike="noStrike" cap="none">
                <a:solidFill>
                  <a:schemeClr val="accent1"/>
                </a:solidFill>
                <a:latin typeface="Arial"/>
                <a:ea typeface="Arial"/>
                <a:cs typeface="Arial"/>
                <a:sym typeface="Arial"/>
              </a:rPr>
              <a:t/>
            </a:r>
            <a:br>
              <a:rPr lang="en-US" sz="2800" b="0" i="0" u="none" strike="noStrike" cap="none">
                <a:solidFill>
                  <a:schemeClr val="accent1"/>
                </a:solidFill>
                <a:latin typeface="Arial"/>
                <a:ea typeface="Arial"/>
                <a:cs typeface="Arial"/>
                <a:sym typeface="Arial"/>
              </a:rPr>
            </a:br>
            <a:r>
              <a:rPr lang="en-US" sz="2800" b="0" i="0" u="none" strike="noStrike" cap="none">
                <a:solidFill>
                  <a:schemeClr val="accent1"/>
                </a:solidFill>
                <a:latin typeface="Arial"/>
                <a:ea typeface="Arial"/>
                <a:cs typeface="Arial"/>
                <a:sym typeface="Arial"/>
              </a:rPr>
              <a:t/>
            </a:r>
            <a:br>
              <a:rPr lang="en-US" sz="2800" b="0" i="0" u="none" strike="noStrike" cap="none">
                <a:solidFill>
                  <a:schemeClr val="accent1"/>
                </a:solidFill>
                <a:latin typeface="Arial"/>
                <a:ea typeface="Arial"/>
                <a:cs typeface="Arial"/>
                <a:sym typeface="Arial"/>
              </a:rPr>
            </a:br>
            <a:r>
              <a:rPr lang="en-US" sz="2800" b="0" i="0" u="none" strike="noStrike" cap="none">
                <a:solidFill>
                  <a:schemeClr val="accent1"/>
                </a:solidFill>
                <a:latin typeface="Arial"/>
                <a:ea typeface="Arial"/>
                <a:cs typeface="Arial"/>
                <a:sym typeface="Arial"/>
              </a:rPr>
              <a:t>Phase 1 Tollgate Review Discussion Template</a:t>
            </a:r>
            <a:endParaRPr/>
          </a:p>
        </p:txBody>
      </p:sp>
      <p:sp>
        <p:nvSpPr>
          <p:cNvPr id="119" name="Google Shape;119;p39"/>
          <p:cNvSpPr txBox="1">
            <a:spLocks noGrp="1"/>
          </p:cNvSpPr>
          <p:nvPr>
            <p:ph type="subTitle" idx="1"/>
          </p:nvPr>
        </p:nvSpPr>
        <p:spPr>
          <a:xfrm>
            <a:off x="365759" y="3417950"/>
            <a:ext cx="7304547" cy="13715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GSA, Unified Shared Services Management</a:t>
            </a:r>
            <a:endParaRPr/>
          </a:p>
          <a:p>
            <a:pPr marL="0" marR="0" lvl="0" indent="0" algn="l" rtl="0">
              <a:lnSpc>
                <a:spcPct val="100000"/>
              </a:lnSpc>
              <a:spcBef>
                <a:spcPts val="0"/>
              </a:spcBef>
              <a:spcAft>
                <a:spcPts val="0"/>
              </a:spcAft>
              <a:buClr>
                <a:schemeClr val="accent2"/>
              </a:buClr>
              <a:buSzPts val="700"/>
              <a:buFont typeface="Arial"/>
              <a:buNone/>
            </a:pPr>
            <a:endParaRPr sz="28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500"/>
              <a:buFont typeface="Arial"/>
              <a:buNone/>
            </a:pPr>
            <a:r>
              <a:rPr lang="en-US" sz="2000" b="0" i="1" u="none" strike="noStrike" cap="none">
                <a:solidFill>
                  <a:schemeClr val="accent2"/>
                </a:solidFill>
                <a:latin typeface="Arial"/>
                <a:ea typeface="Arial"/>
                <a:cs typeface="Arial"/>
                <a:sym typeface="Arial"/>
              </a:rPr>
              <a:t>Month, Year</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8"/>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latin typeface="Arial"/>
                <a:ea typeface="Arial"/>
                <a:cs typeface="Arial"/>
                <a:sym typeface="Arial"/>
              </a:rPr>
              <a:t>Describe the program’s approach for onboarding and utilizing IV&amp;V support</a:t>
            </a:r>
            <a:endParaRPr/>
          </a:p>
        </p:txBody>
      </p:sp>
      <p:sp>
        <p:nvSpPr>
          <p:cNvPr id="206" name="Google Shape;206;p48"/>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Independent Verification and Validation Plan</a:t>
            </a:r>
            <a:endParaRPr/>
          </a:p>
        </p:txBody>
      </p:sp>
      <p:sp>
        <p:nvSpPr>
          <p:cNvPr id="207" name="Google Shape;207;p48"/>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Provide an overview of:</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Timeline to obtain IV&amp;V support</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scope IV&amp;V activities that will occur during the program</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timing of IV&amp;V activities during the program</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to address IV&amp;V feedback</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IV&amp;V relationships (i.e., who the sponsor is, and how IV&amp;V support will interact with the provider and USSM)</a:t>
            </a:r>
            <a:endParaRPr/>
          </a:p>
          <a:p>
            <a:pPr marL="0" marR="0" lvl="0" indent="0" algn="l" rtl="0">
              <a:lnSpc>
                <a:spcPct val="100000"/>
              </a:lnSpc>
              <a:spcBef>
                <a:spcPts val="1200"/>
              </a:spcBef>
              <a:spcAft>
                <a:spcPts val="0"/>
              </a:spcAft>
              <a:buClr>
                <a:schemeClr val="dk2"/>
              </a:buClr>
              <a:buSzPts val="350"/>
              <a:buFont typeface="Arial"/>
              <a:buNone/>
            </a:pPr>
            <a:endParaRPr sz="1400" b="0" i="1" u="none" strike="noStrike" cap="none">
              <a:solidFill>
                <a:schemeClr val="dk2"/>
              </a:solidFill>
              <a:latin typeface="Arial"/>
              <a:ea typeface="Arial"/>
              <a:cs typeface="Arial"/>
              <a:sym typeface="Arial"/>
            </a:endParaRPr>
          </a:p>
        </p:txBody>
      </p:sp>
      <p:graphicFrame>
        <p:nvGraphicFramePr>
          <p:cNvPr id="208" name="Google Shape;208;p48"/>
          <p:cNvGraphicFramePr/>
          <p:nvPr/>
        </p:nvGraphicFramePr>
        <p:xfrm>
          <a:off x="6475546" y="6129475"/>
          <a:ext cx="2502200" cy="493350"/>
        </p:xfrm>
        <a:graphic>
          <a:graphicData uri="http://schemas.openxmlformats.org/drawingml/2006/table">
            <a:tbl>
              <a:tblPr firstRow="1" bandRow="1">
                <a:noFill/>
                <a:tableStyleId>{421F1D26-A8E2-44CD-96A6-758F64E7E614}</a:tableStyleId>
              </a:tblPr>
              <a:tblGrid>
                <a:gridCol w="2502200"/>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IV&amp;V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9"/>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Describe the program’s governance model</a:t>
            </a:r>
            <a:endParaRPr/>
          </a:p>
        </p:txBody>
      </p:sp>
      <p:sp>
        <p:nvSpPr>
          <p:cNvPr id="215" name="Google Shape;215;p49"/>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Program Governance Model</a:t>
            </a:r>
            <a:endParaRPr/>
          </a:p>
        </p:txBody>
      </p:sp>
      <p:sp>
        <p:nvSpPr>
          <p:cNvPr id="216" name="Google Shape;216;p49"/>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n-US" sz="1400" b="0" i="1" u="none" strike="noStrike" cap="none">
                <a:solidFill>
                  <a:schemeClr val="dk1"/>
                </a:solidFill>
                <a:latin typeface="Arial"/>
                <a:ea typeface="Arial"/>
                <a:cs typeface="Arial"/>
                <a:sym typeface="Arial"/>
              </a:rPr>
              <a:t>Consider including the following:</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governance structure, which identifies the roles, responsibilities, and which offices are represented</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cadence, and timeline to make decisions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and criteria used to escalate decisions, issues, and risks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scope of the governance (i.e., whether or not the program manager has the authority to approve changes that do not extend the schedule, the maximum dollar value of the costs, and increases or decreases to the scope)</a:t>
            </a:r>
            <a:endParaRPr/>
          </a:p>
        </p:txBody>
      </p:sp>
      <p:graphicFrame>
        <p:nvGraphicFramePr>
          <p:cNvPr id="217" name="Google Shape;217;p49"/>
          <p:cNvGraphicFramePr/>
          <p:nvPr/>
        </p:nvGraphicFramePr>
        <p:xfrm>
          <a:off x="6475546" y="6129475"/>
          <a:ext cx="2560325" cy="49335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Governance Charter</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0"/>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Describe which services the orga</a:t>
            </a:r>
            <a:r>
              <a:rPr lang="en-US" sz="2000" b="0" i="0" u="none" strike="noStrike" cap="none">
                <a:latin typeface="Arial"/>
                <a:ea typeface="Arial"/>
                <a:cs typeface="Arial"/>
                <a:sym typeface="Arial"/>
              </a:rPr>
              <a:t>nization desires for migration and </a:t>
            </a:r>
            <a:r>
              <a:rPr lang="en-US"/>
              <a:t>Operations and Maintenance (O&amp;M)</a:t>
            </a:r>
            <a:r>
              <a:rPr lang="en-US" sz="2000" b="0" i="0" u="none" strike="noStrike" cap="none">
                <a:solidFill>
                  <a:srgbClr val="575757"/>
                </a:solidFill>
                <a:latin typeface="Arial"/>
                <a:ea typeface="Arial"/>
                <a:cs typeface="Arial"/>
                <a:sym typeface="Arial"/>
              </a:rPr>
              <a:t> </a:t>
            </a:r>
            <a:endParaRPr/>
          </a:p>
        </p:txBody>
      </p:sp>
      <p:sp>
        <p:nvSpPr>
          <p:cNvPr id="224" name="Google Shape;224;p50"/>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Scope of Services Overview</a:t>
            </a:r>
            <a:endParaRPr/>
          </a:p>
        </p:txBody>
      </p:sp>
      <p:graphicFrame>
        <p:nvGraphicFramePr>
          <p:cNvPr id="225" name="Google Shape;225;p50"/>
          <p:cNvGraphicFramePr/>
          <p:nvPr/>
        </p:nvGraphicFramePr>
        <p:xfrm>
          <a:off x="6475546" y="6129475"/>
          <a:ext cx="3000000" cy="3000000"/>
        </p:xfrm>
        <a:graphic>
          <a:graphicData uri="http://schemas.openxmlformats.org/drawingml/2006/table">
            <a:tbl>
              <a:tblPr firstRow="1" bandRow="1">
                <a:noFill/>
                <a:tableStyleId>{421F1D26-A8E2-44CD-96A6-758F64E7E614}</a:tableStyleId>
              </a:tblPr>
              <a:tblGrid>
                <a:gridCol w="2560325"/>
              </a:tblGrid>
              <a:tr h="216625">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56075">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Business Needs Workbook</a:t>
                      </a:r>
                      <a:endParaRPr sz="1000" b="0" i="0" u="none" strike="noStrike" cap="none">
                        <a:solidFill>
                          <a:schemeClr val="dk1"/>
                        </a:solidFill>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
        <p:nvSpPr>
          <p:cNvPr id="226" name="Google Shape;226;p50"/>
          <p:cNvSpPr/>
          <p:nvPr/>
        </p:nvSpPr>
        <p:spPr>
          <a:xfrm>
            <a:off x="1986321" y="1582653"/>
            <a:ext cx="878767" cy="181909"/>
          </a:xfrm>
          <a:prstGeom prst="rect">
            <a:avLst/>
          </a:prstGeom>
          <a:solidFill>
            <a:srgbClr val="FFFFFF"/>
          </a:solidFill>
          <a:ln>
            <a:noFill/>
          </a:ln>
        </p:spPr>
        <p:txBody>
          <a:bodyPr spcFirstLastPara="1" wrap="square" lIns="91425" tIns="0" rIns="91425" bIns="0" anchor="ctr" anchorCtr="0">
            <a:noAutofit/>
          </a:bodyPr>
          <a:lstStyle/>
          <a:p>
            <a:pPr marL="0" marR="0" lvl="0" indent="0" algn="ctr" rtl="0">
              <a:lnSpc>
                <a:spcPct val="106000"/>
              </a:lnSpc>
              <a:spcBef>
                <a:spcPts val="0"/>
              </a:spcBef>
              <a:spcAft>
                <a:spcPts val="0"/>
              </a:spcAft>
              <a:buClr>
                <a:srgbClr val="000000"/>
              </a:buClr>
              <a:buSzPts val="300"/>
              <a:buFont typeface="Arial"/>
              <a:buNone/>
            </a:pPr>
            <a:r>
              <a:rPr lang="en-US" sz="1200" b="1" i="0" u="none" strike="noStrike" cap="none">
                <a:solidFill>
                  <a:srgbClr val="000000"/>
                </a:solidFill>
                <a:latin typeface="Arial"/>
                <a:ea typeface="Arial"/>
                <a:cs typeface="Arial"/>
                <a:sym typeface="Arial"/>
              </a:rPr>
              <a:t>Migration</a:t>
            </a:r>
            <a:endParaRPr/>
          </a:p>
        </p:txBody>
      </p:sp>
      <p:sp>
        <p:nvSpPr>
          <p:cNvPr id="227" name="Google Shape;227;p50"/>
          <p:cNvSpPr/>
          <p:nvPr/>
        </p:nvSpPr>
        <p:spPr>
          <a:xfrm>
            <a:off x="6446432" y="1575728"/>
            <a:ext cx="543740" cy="195758"/>
          </a:xfrm>
          <a:prstGeom prst="rect">
            <a:avLst/>
          </a:prstGeom>
          <a:solidFill>
            <a:srgbClr val="FFFFFF"/>
          </a:solidFill>
          <a:ln>
            <a:noFill/>
          </a:ln>
        </p:spPr>
        <p:txBody>
          <a:bodyPr spcFirstLastPara="1" wrap="square" lIns="91425" tIns="0" rIns="91425" bIns="0" anchor="ctr" anchorCtr="0">
            <a:noAutofit/>
          </a:bodyPr>
          <a:lstStyle/>
          <a:p>
            <a:pPr marL="0" marR="0" lvl="0" indent="0" algn="ctr" rtl="0">
              <a:lnSpc>
                <a:spcPct val="106000"/>
              </a:lnSpc>
              <a:spcBef>
                <a:spcPts val="0"/>
              </a:spcBef>
              <a:spcAft>
                <a:spcPts val="0"/>
              </a:spcAft>
              <a:buClr>
                <a:srgbClr val="000000"/>
              </a:buClr>
              <a:buSzPts val="300"/>
              <a:buFont typeface="Arial"/>
              <a:buNone/>
            </a:pPr>
            <a:r>
              <a:rPr lang="en-US" sz="1200" b="1" i="0" u="none" strike="noStrike" cap="none">
                <a:solidFill>
                  <a:srgbClr val="000000"/>
                </a:solidFill>
                <a:latin typeface="Arial"/>
                <a:ea typeface="Arial"/>
                <a:cs typeface="Arial"/>
                <a:sym typeface="Arial"/>
              </a:rPr>
              <a:t>O&amp;M</a:t>
            </a:r>
            <a:endParaRPr/>
          </a:p>
        </p:txBody>
      </p:sp>
      <p:sp>
        <p:nvSpPr>
          <p:cNvPr id="228" name="Google Shape;228;p50"/>
          <p:cNvSpPr/>
          <p:nvPr/>
        </p:nvSpPr>
        <p:spPr>
          <a:xfrm>
            <a:off x="4597401" y="2087226"/>
            <a:ext cx="4180840" cy="1600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Describe required O&amp;M services, including:</a:t>
            </a:r>
            <a:endParaRPr/>
          </a:p>
          <a:p>
            <a:pPr marL="285750" marR="0" lvl="0" indent="-285750" algn="l" rtl="0">
              <a:lnSpc>
                <a:spcPct val="100000"/>
              </a:lnSpc>
              <a:spcBef>
                <a:spcPts val="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Desired service (e.g., Financial Management, HR, Acquisition)</a:t>
            </a:r>
            <a:endParaRPr/>
          </a:p>
          <a:p>
            <a:pPr marL="285750" marR="0" lvl="0" indent="-285750" algn="l" rtl="0">
              <a:lnSpc>
                <a:spcPct val="100000"/>
              </a:lnSpc>
              <a:spcBef>
                <a:spcPts val="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Function (e.g., Payable Management)</a:t>
            </a:r>
            <a:endParaRPr/>
          </a:p>
          <a:p>
            <a:pPr marL="285750" marR="0" lvl="0" indent="-285750" algn="l" rtl="0">
              <a:lnSpc>
                <a:spcPct val="100000"/>
              </a:lnSpc>
              <a:spcBef>
                <a:spcPts val="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Description of selected service layers (i.e., system platform, transaction processing, business application support)</a:t>
            </a:r>
            <a:endParaRPr/>
          </a:p>
        </p:txBody>
      </p:sp>
      <p:sp>
        <p:nvSpPr>
          <p:cNvPr id="229" name="Google Shape;229;p50"/>
          <p:cNvSpPr/>
          <p:nvPr/>
        </p:nvSpPr>
        <p:spPr>
          <a:xfrm>
            <a:off x="365759" y="2087226"/>
            <a:ext cx="4079241"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Describe required migration services (e.g., training, data conversion, systems integration) from the provider</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1"/>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Describe the stakeholders that will be impacted by the migration</a:t>
            </a:r>
            <a:endParaRPr/>
          </a:p>
        </p:txBody>
      </p:sp>
      <p:sp>
        <p:nvSpPr>
          <p:cNvPr id="236" name="Google Shape;236;p51"/>
          <p:cNvSpPr txBox="1">
            <a:spLocks noGrp="1"/>
          </p:cNvSpPr>
          <p:nvPr>
            <p:ph type="title"/>
          </p:nvPr>
        </p:nvSpPr>
        <p:spPr>
          <a:xfrm>
            <a:off x="365760" y="295683"/>
            <a:ext cx="8597369"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Change Management and Communications Approach</a:t>
            </a:r>
            <a:endParaRPr/>
          </a:p>
        </p:txBody>
      </p:sp>
      <p:graphicFrame>
        <p:nvGraphicFramePr>
          <p:cNvPr id="237" name="Google Shape;237;p51"/>
          <p:cNvGraphicFramePr/>
          <p:nvPr/>
        </p:nvGraphicFramePr>
        <p:xfrm>
          <a:off x="6475546" y="6129475"/>
          <a:ext cx="3000000" cy="300000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Communications Plan</a:t>
                      </a:r>
                      <a:endParaRPr/>
                    </a:p>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Change Management Strategy</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
        <p:nvSpPr>
          <p:cNvPr id="238" name="Google Shape;238;p51"/>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Consider including information on the following:</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for identifying impacted stakeholders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Analysis of stakeholder awareness by the community</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Communications best practices that the stakeholder community will use</a:t>
            </a:r>
            <a:endParaRPr/>
          </a:p>
          <a:p>
            <a:pPr marL="0" marR="0" lvl="0" indent="0" algn="l" rtl="0">
              <a:lnSpc>
                <a:spcPct val="100000"/>
              </a:lnSpc>
              <a:spcBef>
                <a:spcPts val="1200"/>
              </a:spcBef>
              <a:spcAft>
                <a:spcPts val="0"/>
              </a:spcAft>
              <a:buClr>
                <a:schemeClr val="dk2"/>
              </a:buClr>
              <a:buSzPts val="35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2"/>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an overview of the data management and quality approach including an overview of findings from the initial data assessment</a:t>
            </a:r>
            <a:endParaRPr/>
          </a:p>
        </p:txBody>
      </p:sp>
      <p:sp>
        <p:nvSpPr>
          <p:cNvPr id="245" name="Google Shape;245;p52"/>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Data Management/Data Quality Approach</a:t>
            </a:r>
            <a:endParaRPr/>
          </a:p>
        </p:txBody>
      </p:sp>
      <p:sp>
        <p:nvSpPr>
          <p:cNvPr id="246" name="Google Shape;246;p52"/>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Consider including information on the following:</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results of your data quality assessment</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Data cleansing activities that have already begun</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timeline for future data cleansing activities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Success criteria used to measure data quality</a:t>
            </a:r>
            <a:endParaRPr/>
          </a:p>
        </p:txBody>
      </p:sp>
      <p:graphicFrame>
        <p:nvGraphicFramePr>
          <p:cNvPr id="247" name="Google Shape;247;p52"/>
          <p:cNvGraphicFramePr/>
          <p:nvPr/>
        </p:nvGraphicFramePr>
        <p:xfrm>
          <a:off x="6475546" y="6129475"/>
          <a:ext cx="3000000" cy="300000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Data Governance Model</a:t>
                      </a:r>
                      <a:endParaRPr/>
                    </a:p>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Data Cleansing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3"/>
          <p:cNvSpPr txBox="1">
            <a:spLocks noGrp="1"/>
          </p:cNvSpPr>
          <p:nvPr>
            <p:ph type="body" idx="1"/>
          </p:nvPr>
        </p:nvSpPr>
        <p:spPr>
          <a:xfrm>
            <a:off x="365760" y="782620"/>
            <a:ext cx="862584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400"/>
              <a:buFont typeface="Arial"/>
              <a:buNone/>
            </a:pPr>
            <a:r>
              <a:rPr lang="en-US" sz="1600" b="0" i="0" u="none" strike="noStrike" cap="none">
                <a:solidFill>
                  <a:srgbClr val="575757"/>
                </a:solidFill>
                <a:latin typeface="Arial"/>
                <a:ea typeface="Arial"/>
                <a:cs typeface="Arial"/>
                <a:sym typeface="Arial"/>
              </a:rPr>
              <a:t>Agencies may use existing federal-wide benchmarks available at </a:t>
            </a:r>
            <a:r>
              <a:rPr lang="en-US" sz="1600" b="0" i="0" u="sng" strike="noStrike" cap="none">
                <a:solidFill>
                  <a:schemeClr val="hlink"/>
                </a:solidFill>
                <a:latin typeface="Arial"/>
                <a:ea typeface="Arial"/>
                <a:cs typeface="Arial"/>
                <a:sym typeface="Arial"/>
                <a:hlinkClick r:id="rId3"/>
              </a:rPr>
              <a:t>https://benchmarks.gsa.gov/</a:t>
            </a:r>
            <a:r>
              <a:rPr lang="en-US" sz="1600" b="0" i="0" u="none" strike="noStrike" cap="none">
                <a:solidFill>
                  <a:srgbClr val="575757"/>
                </a:solidFill>
                <a:latin typeface="Arial"/>
                <a:ea typeface="Arial"/>
                <a:cs typeface="Arial"/>
                <a:sym typeface="Arial"/>
              </a:rPr>
              <a:t> or create their own. Below are sample Performance and Success metrics by service area.</a:t>
            </a:r>
            <a:endParaRPr/>
          </a:p>
          <a:p>
            <a:pPr marL="0" marR="0" lvl="0" indent="0" algn="l" rtl="0">
              <a:lnSpc>
                <a:spcPct val="100000"/>
              </a:lnSpc>
              <a:spcBef>
                <a:spcPts val="1200"/>
              </a:spcBef>
              <a:spcAft>
                <a:spcPts val="0"/>
              </a:spcAft>
              <a:buClr>
                <a:srgbClr val="575757"/>
              </a:buClr>
              <a:buSzPts val="500"/>
              <a:buFont typeface="Arial"/>
              <a:buNone/>
            </a:pPr>
            <a:endParaRPr sz="2000" b="0" i="0" u="none" strike="noStrike" cap="none">
              <a:solidFill>
                <a:srgbClr val="575757"/>
              </a:solidFill>
              <a:latin typeface="Arial"/>
              <a:ea typeface="Arial"/>
              <a:cs typeface="Arial"/>
              <a:sym typeface="Arial"/>
            </a:endParaRPr>
          </a:p>
        </p:txBody>
      </p:sp>
      <p:sp>
        <p:nvSpPr>
          <p:cNvPr id="253" name="Google Shape;253;p53"/>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Baseline and Target Performance Success Metrics</a:t>
            </a:r>
            <a:endParaRPr/>
          </a:p>
        </p:txBody>
      </p:sp>
      <p:pic>
        <p:nvPicPr>
          <p:cNvPr id="254" name="Google Shape;254;p53"/>
          <p:cNvPicPr preferRelativeResize="0"/>
          <p:nvPr/>
        </p:nvPicPr>
        <p:blipFill rotWithShape="1">
          <a:blip r:embed="rId4">
            <a:alphaModFix/>
          </a:blip>
          <a:srcRect/>
          <a:stretch/>
        </p:blipFill>
        <p:spPr>
          <a:xfrm>
            <a:off x="533400" y="1447800"/>
            <a:ext cx="7848600" cy="4874394"/>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4"/>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the top 5 – 10 risks identified during Phase 1 and proposed mitigation strategies</a:t>
            </a:r>
            <a:endParaRPr/>
          </a:p>
        </p:txBody>
      </p:sp>
      <p:sp>
        <p:nvSpPr>
          <p:cNvPr id="261" name="Google Shape;261;p54"/>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Top Risks</a:t>
            </a:r>
            <a:endParaRPr/>
          </a:p>
        </p:txBody>
      </p:sp>
      <p:graphicFrame>
        <p:nvGraphicFramePr>
          <p:cNvPr id="262" name="Google Shape;262;p54"/>
          <p:cNvGraphicFramePr/>
          <p:nvPr/>
        </p:nvGraphicFramePr>
        <p:xfrm>
          <a:off x="383343" y="1557320"/>
          <a:ext cx="3000000" cy="3000000"/>
        </p:xfrm>
        <a:graphic>
          <a:graphicData uri="http://schemas.openxmlformats.org/drawingml/2006/table">
            <a:tbl>
              <a:tblPr firstRow="1" bandRow="1">
                <a:noFill/>
                <a:tableStyleId>{421F1D26-A8E2-44CD-96A6-758F64E7E614}</a:tableStyleId>
              </a:tblPr>
              <a:tblGrid>
                <a:gridCol w="2834650"/>
                <a:gridCol w="773175"/>
                <a:gridCol w="914400"/>
                <a:gridCol w="1371600"/>
                <a:gridCol w="2482950"/>
              </a:tblGrid>
              <a:tr h="157500">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Risk</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Impact</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lt1"/>
                        </a:buClr>
                        <a:buSzPts val="275"/>
                        <a:buFont typeface="Arial"/>
                        <a:buNone/>
                      </a:pPr>
                      <a:r>
                        <a:rPr lang="en-US" sz="1100" u="none" strike="noStrike" cap="none">
                          <a:solidFill>
                            <a:schemeClr val="lt1"/>
                          </a:solidFill>
                          <a:latin typeface="Arial"/>
                          <a:ea typeface="Arial"/>
                          <a:cs typeface="Arial"/>
                          <a:sym typeface="Arial"/>
                        </a:rPr>
                        <a:t>Probability</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lt1"/>
                        </a:buClr>
                        <a:buSzPts val="275"/>
                        <a:buFont typeface="Arial"/>
                        <a:buNone/>
                      </a:pPr>
                      <a:r>
                        <a:rPr lang="en-US" sz="1100" u="none" strike="noStrike" cap="none">
                          <a:solidFill>
                            <a:schemeClr val="lt1"/>
                          </a:solidFill>
                          <a:latin typeface="Arial"/>
                          <a:ea typeface="Arial"/>
                          <a:cs typeface="Arial"/>
                          <a:sym typeface="Arial"/>
                        </a:rPr>
                        <a:t>Owner</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Mitigation </a:t>
                      </a:r>
                      <a:r>
                        <a:rPr lang="en-US" sz="1100" u="none" strike="noStrike" cap="none">
                          <a:solidFill>
                            <a:schemeClr val="lt1"/>
                          </a:solidFill>
                          <a:latin typeface="Arial"/>
                          <a:ea typeface="Arial"/>
                          <a:cs typeface="Arial"/>
                          <a:sym typeface="Arial"/>
                        </a:rPr>
                        <a:t>Strategy</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311050">
                <a:tc>
                  <a:txBody>
                    <a:bodyPr/>
                    <a:lstStyle/>
                    <a:p>
                      <a:pPr marL="0" marR="0" lvl="0" indent="0" algn="l"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&lt;Risk 1: If adequate resources are not dedicated to data cleansing, then cleansing activities will be delayed and the quality of the conversion will be reduced&gt;</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High</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Medium</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Program Manager</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&lt;Dedicate additional resources to support data cleansing efforts no later than 5/5&gt;</a:t>
                      </a:r>
                      <a:endParaRPr/>
                    </a:p>
                    <a:p>
                      <a:pPr marL="0" marR="0" lvl="0" indent="0" algn="l"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&lt;Secure contractor support for data cleansing&gt;</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graphicFrame>
        <p:nvGraphicFramePr>
          <p:cNvPr id="263" name="Google Shape;263;p54"/>
          <p:cNvGraphicFramePr/>
          <p:nvPr/>
        </p:nvGraphicFramePr>
        <p:xfrm>
          <a:off x="6464571" y="5877100"/>
          <a:ext cx="3000000" cy="300000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370850">
                <a:tc>
                  <a:txBody>
                    <a:bodyPr/>
                    <a:lstStyle/>
                    <a:p>
                      <a:pPr marL="114300" marR="0" lvl="0" indent="-114300" algn="l" rtl="0">
                        <a:lnSpc>
                          <a:spcPct val="100000"/>
                        </a:lnSpc>
                        <a:spcBef>
                          <a:spcPts val="0"/>
                        </a:spcBef>
                        <a:spcAft>
                          <a:spcPts val="0"/>
                        </a:spcAft>
                        <a:buClr>
                          <a:srgbClr val="000000"/>
                        </a:buClr>
                        <a:buSzPts val="1000"/>
                        <a:buFont typeface="Noto Sans Symbols"/>
                        <a:buChar char="▪"/>
                      </a:pPr>
                      <a:r>
                        <a:rPr lang="en-US" sz="1000">
                          <a:solidFill>
                            <a:srgbClr val="000000"/>
                          </a:solidFill>
                        </a:rPr>
                        <a:t>Risks, Actions, Issues, and Decisions (RAID)</a:t>
                      </a:r>
                      <a:r>
                        <a:rPr lang="en-US" sz="1000" u="none" strike="noStrike" cap="none">
                          <a:solidFill>
                            <a:srgbClr val="000000"/>
                          </a:solidFill>
                        </a:rPr>
                        <a:t> Log </a:t>
                      </a:r>
                      <a:endParaRPr>
                        <a:solidFill>
                          <a:srgbClr val="000000"/>
                        </a:solidFill>
                      </a:endParaRPr>
                    </a:p>
                    <a:p>
                      <a:pPr marL="114300" marR="0" lvl="0" indent="-114300" algn="l" rtl="0">
                        <a:lnSpc>
                          <a:spcPct val="100000"/>
                        </a:lnSpc>
                        <a:spcBef>
                          <a:spcPts val="0"/>
                        </a:spcBef>
                        <a:spcAft>
                          <a:spcPts val="0"/>
                        </a:spcAft>
                        <a:buClr>
                          <a:srgbClr val="000000"/>
                        </a:buClr>
                        <a:buSzPts val="1000"/>
                        <a:buFont typeface="Noto Sans Symbols"/>
                        <a:buChar char="▪"/>
                      </a:pPr>
                      <a:r>
                        <a:rPr lang="en-US" sz="1000" u="none" strike="noStrike" cap="none">
                          <a:solidFill>
                            <a:srgbClr val="000000"/>
                          </a:solidFill>
                        </a:rPr>
                        <a:t>Risk Management Plan</a:t>
                      </a:r>
                      <a:endParaRPr>
                        <a:solidFill>
                          <a:srgbClr val="000000"/>
                        </a:solidFill>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5"/>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Please describe the activities planned for the next 30, 60, and 90 days</a:t>
            </a:r>
            <a:endParaRPr/>
          </a:p>
        </p:txBody>
      </p:sp>
      <p:sp>
        <p:nvSpPr>
          <p:cNvPr id="269" name="Google Shape;269;p55"/>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Next Steps</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0"/>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This template is intended to guide a Tollgate Review discussion between a Customer, USSM, and the Tollgate review team</a:t>
            </a:r>
            <a:endParaRPr/>
          </a:p>
        </p:txBody>
      </p:sp>
      <p:sp>
        <p:nvSpPr>
          <p:cNvPr id="126" name="Google Shape;126;p40"/>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Questions to be Answered</a:t>
            </a:r>
            <a:endParaRPr/>
          </a:p>
        </p:txBody>
      </p:sp>
      <p:graphicFrame>
        <p:nvGraphicFramePr>
          <p:cNvPr id="127" name="Google Shape;127;p40"/>
          <p:cNvGraphicFramePr/>
          <p:nvPr/>
        </p:nvGraphicFramePr>
        <p:xfrm>
          <a:off x="828712" y="1434061"/>
          <a:ext cx="7948400" cy="2560380"/>
        </p:xfrm>
        <a:graphic>
          <a:graphicData uri="http://schemas.openxmlformats.org/drawingml/2006/table">
            <a:tbl>
              <a:tblPr firstRow="1" bandRow="1">
                <a:noFill/>
                <a:tableStyleId>{421F1D26-A8E2-44CD-96A6-758F64E7E614}</a:tableStyleId>
              </a:tblPr>
              <a:tblGrid>
                <a:gridCol w="162550"/>
                <a:gridCol w="6116875"/>
                <a:gridCol w="1668975"/>
              </a:tblGrid>
              <a:tr h="152400">
                <a:tc gridSpan="2">
                  <a:txBody>
                    <a:bodyPr/>
                    <a:lstStyle/>
                    <a:p>
                      <a:pPr marL="0" marR="0" lvl="0" indent="0" algn="l" rtl="0">
                        <a:lnSpc>
                          <a:spcPct val="100000"/>
                        </a:lnSpc>
                        <a:spcBef>
                          <a:spcPts val="0"/>
                        </a:spcBef>
                        <a:spcAft>
                          <a:spcPts val="0"/>
                        </a:spcAft>
                        <a:buClr>
                          <a:schemeClr val="lt1"/>
                        </a:buClr>
                        <a:buSzPts val="300"/>
                        <a:buFont typeface="Arial"/>
                        <a:buNone/>
                      </a:pPr>
                      <a:r>
                        <a:rPr lang="en-US" sz="1200" b="1" u="none" strike="noStrike" cap="none">
                          <a:solidFill>
                            <a:schemeClr val="lt1"/>
                          </a:solidFill>
                        </a:rPr>
                        <a:t>Questions to Be Answered</a:t>
                      </a:r>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hMerge="1">
                  <a:txBody>
                    <a:bodyPr/>
                    <a:lstStyle/>
                    <a:p>
                      <a:endParaRPr lang="en-US"/>
                    </a:p>
                  </a:txBody>
                  <a:tcPr/>
                </a:tc>
                <a:tc>
                  <a:txBody>
                    <a:bodyPr/>
                    <a:lstStyle/>
                    <a:p>
                      <a:pPr marL="0" marR="0" lvl="0" indent="0" algn="l" rtl="0">
                        <a:lnSpc>
                          <a:spcPct val="100000"/>
                        </a:lnSpc>
                        <a:spcBef>
                          <a:spcPts val="0"/>
                        </a:spcBef>
                        <a:spcAft>
                          <a:spcPts val="0"/>
                        </a:spcAft>
                        <a:buClr>
                          <a:schemeClr val="lt1"/>
                        </a:buClr>
                        <a:buSzPts val="300"/>
                        <a:buFont typeface="Arial"/>
                        <a:buNone/>
                      </a:pPr>
                      <a:r>
                        <a:rPr lang="en-US" sz="1200" b="1" u="none" strike="noStrike" cap="none">
                          <a:solidFill>
                            <a:schemeClr val="lt1"/>
                          </a:solidFill>
                        </a:rPr>
                        <a:t>Reviewers</a:t>
                      </a:r>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r>
              <a:tr h="271525">
                <a:tc>
                  <a:txBody>
                    <a:bodyPr/>
                    <a:lstStyle/>
                    <a:p>
                      <a:pPr marL="0" marR="0" lvl="0" indent="0" algn="l" rtl="0">
                        <a:lnSpc>
                          <a:spcPct val="100000"/>
                        </a:lnSpc>
                        <a:spcBef>
                          <a:spcPts val="0"/>
                        </a:spcBef>
                        <a:spcAft>
                          <a:spcPts val="0"/>
                        </a:spcAft>
                        <a:buClr>
                          <a:srgbClr val="000000"/>
                        </a:buClr>
                        <a:buSzPts val="275"/>
                        <a:buFont typeface="Arial"/>
                        <a:buNone/>
                      </a:pPr>
                      <a:endParaRPr sz="11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Does </a:t>
                      </a:r>
                      <a:r>
                        <a:rPr lang="en-US" sz="1000" u="none" strike="noStrike" cap="none">
                          <a:solidFill>
                            <a:schemeClr val="dk1"/>
                          </a:solidFill>
                        </a:rPr>
                        <a:t>the scope and operational </a:t>
                      </a:r>
                      <a:r>
                        <a:rPr lang="en-US" sz="1000" u="none" strike="noStrike" cap="none"/>
                        <a:t>end state make sense?</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rPr>
                        <a:t>Does the agency’s business plan align with federal strategy and target outcomes set by USSM/LOBs?</a:t>
                      </a:r>
                      <a:endParaRPr/>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a:solidFill>
                            <a:srgbClr val="000000"/>
                          </a:solidFill>
                        </a:rPr>
                        <a:t>Service Area Managing Partner</a:t>
                      </a:r>
                      <a:r>
                        <a:rPr lang="en-US" sz="1000">
                          <a:solidFill>
                            <a:srgbClr val="00FF00"/>
                          </a:solidFill>
                        </a:rPr>
                        <a:t> </a:t>
                      </a:r>
                      <a:r>
                        <a:rPr lang="en-US" sz="1000"/>
                        <a:t> </a:t>
                      </a:r>
                      <a:endParaRPr strike="sngStrike">
                        <a:solidFill>
                          <a:srgbClr val="00FF00"/>
                        </a:solidFil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77525">
                <a:tc>
                  <a:txBody>
                    <a:bodyPr/>
                    <a:lstStyle/>
                    <a:p>
                      <a:pPr marL="0" marR="0" lvl="0" indent="0" algn="l" rtl="0">
                        <a:lnSpc>
                          <a:spcPct val="100000"/>
                        </a:lnSpc>
                        <a:spcBef>
                          <a:spcPts val="0"/>
                        </a:spcBef>
                        <a:spcAft>
                          <a:spcPts val="0"/>
                        </a:spcAft>
                        <a:buClr>
                          <a:srgbClr val="000000"/>
                        </a:buClr>
                        <a:buSzPts val="275"/>
                        <a:buFont typeface="Arial"/>
                        <a:buNone/>
                      </a:pPr>
                      <a:endParaRPr sz="11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Is there a valid need for the investment?</a:t>
                      </a:r>
                      <a:endParaRPr/>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u="none" strike="noStrike" cap="none"/>
                        <a:t>USSM; </a:t>
                      </a:r>
                      <a:r>
                        <a:rPr lang="en-US" sz="1000">
                          <a:solidFill>
                            <a:srgbClr val="000000"/>
                          </a:solidFill>
                        </a:rPr>
                        <a:t>Office of the Federal Chief Information Officer (OFCIO)</a:t>
                      </a:r>
                      <a:endParaRPr sz="1000">
                        <a:solidFill>
                          <a:srgbClr val="000000"/>
                        </a:solidFil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5950">
                <a:tc>
                  <a:txBody>
                    <a:bodyPr/>
                    <a:lstStyle/>
                    <a:p>
                      <a:pPr marL="0" marR="0" lvl="0" indent="0" algn="l" rtl="0">
                        <a:lnSpc>
                          <a:spcPct val="100000"/>
                        </a:lnSpc>
                        <a:spcBef>
                          <a:spcPts val="0"/>
                        </a:spcBef>
                        <a:spcAft>
                          <a:spcPts val="0"/>
                        </a:spcAft>
                        <a:buClr>
                          <a:srgbClr val="000000"/>
                        </a:buClr>
                        <a:buSzPts val="275"/>
                        <a:buFont typeface="Arial"/>
                        <a:buNone/>
                      </a:pPr>
                      <a:endParaRPr sz="11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Were alternatives considered (if shared services is not the strategy)?</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Does the organization understand the trade off between benefits and risks associated with the modernization or migration?</a:t>
                      </a:r>
                      <a:endParaRPr/>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u="none" strike="noStrike" cap="none"/>
                        <a:t>USSM</a:t>
                      </a:r>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1525">
                <a:tc>
                  <a:txBody>
                    <a:bodyPr/>
                    <a:lstStyle/>
                    <a:p>
                      <a:pPr marL="0" marR="0" lvl="0" indent="0" algn="l" rtl="0">
                        <a:lnSpc>
                          <a:spcPct val="100000"/>
                        </a:lnSpc>
                        <a:spcBef>
                          <a:spcPts val="0"/>
                        </a:spcBef>
                        <a:spcAft>
                          <a:spcPts val="0"/>
                        </a:spcAft>
                        <a:buClr>
                          <a:srgbClr val="000000"/>
                        </a:buClr>
                        <a:buSzPts val="275"/>
                        <a:buFont typeface="Arial"/>
                        <a:buNone/>
                      </a:pPr>
                      <a:endParaRPr sz="11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How reasonable is the preliminary total migration cost?</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What language should be included in pass-back?</a:t>
                      </a:r>
                      <a:endParaRPr/>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u="none" strike="noStrike" cap="none"/>
                        <a:t>RMO - Customer (C); USSM</a:t>
                      </a:r>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1525">
                <a:tc>
                  <a:txBody>
                    <a:bodyPr/>
                    <a:lstStyle/>
                    <a:p>
                      <a:pPr marL="0" marR="0" lvl="0" indent="0" algn="l" rtl="0">
                        <a:lnSpc>
                          <a:spcPct val="100000"/>
                        </a:lnSpc>
                        <a:spcBef>
                          <a:spcPts val="0"/>
                        </a:spcBef>
                        <a:spcAft>
                          <a:spcPts val="0"/>
                        </a:spcAft>
                        <a:buClr>
                          <a:srgbClr val="000000"/>
                        </a:buClr>
                        <a:buSzPts val="275"/>
                        <a:buFont typeface="Arial"/>
                        <a:buNone/>
                      </a:pPr>
                      <a:endParaRPr sz="11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rPr>
                        <a:t>Does the investment incorporate new or existing policy? </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rPr>
                        <a:t>Is it a result of new or existing policy?</a:t>
                      </a:r>
                      <a:endParaRPr/>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u="none" strike="noStrike" cap="none"/>
                        <a:t>M-Office</a:t>
                      </a:r>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28" name="Google Shape;128;p40"/>
          <p:cNvSpPr/>
          <p:nvPr/>
        </p:nvSpPr>
        <p:spPr>
          <a:xfrm rot="-5400000" flipH="1">
            <a:off x="-615750" y="2615600"/>
            <a:ext cx="2278800" cy="456600"/>
          </a:xfrm>
          <a:prstGeom prst="chevron">
            <a:avLst>
              <a:gd name="adj" fmla="val 32555"/>
            </a:avLst>
          </a:prstGeom>
          <a:solidFill>
            <a:schemeClr val="l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75"/>
              <a:buFont typeface="Arial Narrow"/>
              <a:buNone/>
            </a:pPr>
            <a:r>
              <a:rPr lang="en-US" sz="1500" b="1" i="0" u="none" strike="noStrike" cap="none">
                <a:solidFill>
                  <a:srgbClr val="FFFFFF"/>
                </a:solidFill>
                <a:latin typeface="Arial Narrow"/>
                <a:ea typeface="Arial Narrow"/>
                <a:cs typeface="Arial Narrow"/>
                <a:sym typeface="Arial Narrow"/>
              </a:rPr>
              <a:t>0. Assessment</a:t>
            </a:r>
            <a:endParaRPr/>
          </a:p>
        </p:txBody>
      </p:sp>
      <p:sp>
        <p:nvSpPr>
          <p:cNvPr id="129" name="Google Shape;129;p40"/>
          <p:cNvSpPr/>
          <p:nvPr/>
        </p:nvSpPr>
        <p:spPr>
          <a:xfrm rot="-5400000" flipH="1">
            <a:off x="-652050" y="5036875"/>
            <a:ext cx="2351400" cy="456600"/>
          </a:xfrm>
          <a:prstGeom prst="chevron">
            <a:avLst>
              <a:gd name="adj" fmla="val 32555"/>
            </a:avLst>
          </a:prstGeom>
          <a:solidFill>
            <a:schemeClr val="l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75"/>
              <a:buFont typeface="Arial Narrow"/>
              <a:buNone/>
            </a:pPr>
            <a:r>
              <a:rPr lang="en-US" sz="1500" b="1" i="0" u="none" strike="noStrike" cap="none">
                <a:solidFill>
                  <a:srgbClr val="FFFFFF"/>
                </a:solidFill>
                <a:latin typeface="Arial Narrow"/>
                <a:ea typeface="Arial Narrow"/>
                <a:cs typeface="Arial Narrow"/>
                <a:sym typeface="Arial Narrow"/>
              </a:rPr>
              <a:t>1. Readiness</a:t>
            </a:r>
            <a:endParaRPr/>
          </a:p>
        </p:txBody>
      </p:sp>
      <p:graphicFrame>
        <p:nvGraphicFramePr>
          <p:cNvPr id="130" name="Google Shape;130;p40"/>
          <p:cNvGraphicFramePr/>
          <p:nvPr/>
        </p:nvGraphicFramePr>
        <p:xfrm>
          <a:off x="828075" y="4048535"/>
          <a:ext cx="7949675" cy="2347000"/>
        </p:xfrm>
        <a:graphic>
          <a:graphicData uri="http://schemas.openxmlformats.org/drawingml/2006/table">
            <a:tbl>
              <a:tblPr firstRow="1" bandRow="1">
                <a:noFill/>
                <a:tableStyleId>{421F1D26-A8E2-44CD-96A6-758F64E7E614}</a:tableStyleId>
              </a:tblPr>
              <a:tblGrid>
                <a:gridCol w="170900"/>
                <a:gridCol w="6071250"/>
                <a:gridCol w="1707525"/>
              </a:tblGrid>
              <a:tr h="146225">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lt1"/>
                        </a:buClr>
                        <a:buSzPts val="1000"/>
                        <a:buFont typeface="Arial"/>
                        <a:buChar char="•"/>
                      </a:pPr>
                      <a:r>
                        <a:rPr lang="en-US" sz="1000" u="none" strike="noStrike" cap="none"/>
                        <a:t>Does the effort align with each office initiative? </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u="none" strike="noStrike" cap="none"/>
                        <a:t>M-Offices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48625">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t>Has th</a:t>
                      </a:r>
                      <a:r>
                        <a:rPr lang="en-US" sz="1000" u="none" strike="noStrike" cap="none">
                          <a:solidFill>
                            <a:srgbClr val="000000"/>
                          </a:solidFill>
                        </a:rPr>
                        <a:t>e Life Cycle Cost Es</a:t>
                      </a:r>
                      <a:r>
                        <a:rPr lang="en-US" sz="1000">
                          <a:solidFill>
                            <a:srgbClr val="000000"/>
                          </a:solidFill>
                        </a:rPr>
                        <a:t>timate (</a:t>
                      </a:r>
                      <a:r>
                        <a:rPr lang="en-US" sz="1000" u="none" strike="noStrike" cap="none">
                          <a:solidFill>
                            <a:srgbClr val="000000"/>
                          </a:solidFill>
                        </a:rPr>
                        <a:t>LCCE) be</a:t>
                      </a:r>
                      <a:r>
                        <a:rPr lang="en-US" sz="1000" u="none" strike="noStrike" cap="none"/>
                        <a:t>en updated to reflect business </a:t>
                      </a:r>
                      <a:r>
                        <a:rPr lang="en-US" sz="1000" b="0" i="0" u="none" strike="noStrike" cap="none">
                          <a:solidFill>
                            <a:schemeClr val="dk1"/>
                          </a:solidFill>
                          <a:latin typeface="Arial"/>
                          <a:ea typeface="Arial"/>
                          <a:cs typeface="Arial"/>
                          <a:sym typeface="Arial"/>
                        </a:rPr>
                        <a:t>capabilities, and is it </a:t>
                      </a:r>
                      <a:r>
                        <a:rPr lang="en-US" sz="1000" u="none" strike="noStrike" cap="none"/>
                        <a:t>reasonable?</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a:solidFill>
                            <a:srgbClr val="000000"/>
                          </a:solidFill>
                        </a:rPr>
                        <a:t>Resource Management Office (RMO) </a:t>
                      </a:r>
                      <a:r>
                        <a:rPr lang="en-US" sz="1000" u="none" strike="noStrike" cap="none"/>
                        <a:t>(C); USSM; OFCIO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27650">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000"/>
                        <a:buFont typeface="Arial"/>
                        <a:buChar char="•"/>
                      </a:pPr>
                      <a:r>
                        <a:rPr lang="en-US" sz="1000" u="none" strike="noStrike" cap="none">
                          <a:solidFill>
                            <a:srgbClr val="000000"/>
                          </a:solidFill>
                        </a:rPr>
                        <a:t>Do the high-level </a:t>
                      </a:r>
                      <a:r>
                        <a:rPr lang="en-US" sz="1000" b="0" i="0" u="none" strike="noStrike" cap="none">
                          <a:solidFill>
                            <a:srgbClr val="000000"/>
                          </a:solidFill>
                          <a:latin typeface="Arial"/>
                          <a:ea typeface="Arial"/>
                          <a:cs typeface="Arial"/>
                          <a:sym typeface="Arial"/>
                        </a:rPr>
                        <a:t>capabilities identified by the agency meet the standard capabilities identified by the </a:t>
                      </a:r>
                      <a:r>
                        <a:rPr lang="en-US" sz="1000">
                          <a:solidFill>
                            <a:srgbClr val="000000"/>
                          </a:solidFill>
                        </a:rPr>
                        <a:t>Service Area Managing Partner</a:t>
                      </a:r>
                      <a:r>
                        <a:rPr lang="en-US" sz="1000" b="0" i="0" u="none" strike="noStrike" cap="none">
                          <a:solidFill>
                            <a:srgbClr val="000000"/>
                          </a:solidFill>
                          <a:latin typeface="Arial"/>
                          <a:ea typeface="Arial"/>
                          <a:cs typeface="Arial"/>
                          <a:sym typeface="Arial"/>
                        </a:rPr>
                        <a:t>?</a:t>
                      </a:r>
                      <a:endParaRPr>
                        <a:solidFill>
                          <a:srgbClr val="000000"/>
                        </a:solidFill>
                      </a:endParaRPr>
                    </a:p>
                    <a:p>
                      <a:pPr marL="171450" marR="0" lvl="0" indent="-171450"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Are any additional capabilities justified </a:t>
                      </a:r>
                      <a:r>
                        <a:rPr lang="en-US" sz="1000" u="none" strike="noStrike" cap="none">
                          <a:solidFill>
                            <a:srgbClr val="000000"/>
                          </a:solidFill>
                        </a:rPr>
                        <a:t>by mission needs or regulation?</a:t>
                      </a:r>
                      <a:endParaRPr>
                        <a:solidFill>
                          <a:srgbClr val="000000"/>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rtl="0">
                        <a:spcBef>
                          <a:spcPts val="0"/>
                        </a:spcBef>
                        <a:spcAft>
                          <a:spcPts val="0"/>
                        </a:spcAft>
                        <a:buClr>
                          <a:schemeClr val="dk1"/>
                        </a:buClr>
                        <a:buSzPts val="250"/>
                        <a:buFont typeface="Arial"/>
                        <a:buNone/>
                      </a:pPr>
                      <a:r>
                        <a:rPr lang="en-US" sz="1000">
                          <a:solidFill>
                            <a:srgbClr val="000000"/>
                          </a:solidFill>
                        </a:rPr>
                        <a:t>Service Area Managing Partner </a:t>
                      </a:r>
                      <a:endParaRPr>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17350">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rPr>
                        <a:t>How inclusive is the risk analysis?</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latin typeface="Arial"/>
                          <a:ea typeface="Arial"/>
                          <a:cs typeface="Arial"/>
                          <a:sym typeface="Arial"/>
                        </a:rPr>
                        <a:t>Is the program adequately resourced (funding and people) to support due diligence and engagement with a provider?</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latin typeface="Arial"/>
                          <a:ea typeface="Arial"/>
                          <a:cs typeface="Arial"/>
                          <a:sym typeface="Arial"/>
                        </a:rPr>
                        <a:t>Does the program have adequate plans to mitigate critical issues and risks and contingency plans?</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latin typeface="Arial"/>
                          <a:ea typeface="Arial"/>
                          <a:cs typeface="Arial"/>
                          <a:sym typeface="Arial"/>
                        </a:rPr>
                        <a:t>Has the customer demonstrated robust planning in order to conduct due-diligence with providers?</a:t>
                      </a:r>
                      <a:endParaRPr/>
                    </a:p>
                    <a:p>
                      <a:pPr marL="171450" marR="0" lvl="0" indent="-171450" algn="l" rtl="0">
                        <a:lnSpc>
                          <a:spcPct val="100000"/>
                        </a:lnSpc>
                        <a:spcBef>
                          <a:spcPts val="0"/>
                        </a:spcBef>
                        <a:spcAft>
                          <a:spcPts val="0"/>
                        </a:spcAft>
                        <a:buClr>
                          <a:schemeClr val="dk1"/>
                        </a:buClr>
                        <a:buSzPts val="1000"/>
                        <a:buFont typeface="Arial"/>
                        <a:buChar char="•"/>
                      </a:pPr>
                      <a:r>
                        <a:rPr lang="en-US" sz="1000" u="none" strike="noStrike" cap="none">
                          <a:solidFill>
                            <a:schemeClr val="dk1"/>
                          </a:solidFill>
                          <a:latin typeface="Arial"/>
                          <a:ea typeface="Arial"/>
                          <a:cs typeface="Arial"/>
                          <a:sym typeface="Arial"/>
                        </a:rPr>
                        <a:t>Does the organization have an general understanding of what the benefits of the program would be? </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50"/>
                        <a:buFont typeface="Arial"/>
                        <a:buNone/>
                      </a:pPr>
                      <a:r>
                        <a:rPr lang="en-US" sz="1000" u="none" strike="noStrike" cap="none"/>
                        <a:t>USSM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1"/>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This template is intended to guide a Tollgate Review Discussion between a Customer, USSM, and the Tollgate review team</a:t>
            </a:r>
            <a:endParaRPr/>
          </a:p>
        </p:txBody>
      </p:sp>
      <p:sp>
        <p:nvSpPr>
          <p:cNvPr id="137" name="Google Shape;137;p41"/>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Instructions for Completing This Template </a:t>
            </a:r>
            <a:endParaRPr/>
          </a:p>
        </p:txBody>
      </p:sp>
      <p:sp>
        <p:nvSpPr>
          <p:cNvPr id="138" name="Google Shape;138;p41"/>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450"/>
              <a:buFont typeface="Arial"/>
              <a:buNone/>
            </a:pPr>
            <a:r>
              <a:rPr lang="en-US" sz="1800" b="0" i="0" u="none" strike="noStrike" cap="none">
                <a:solidFill>
                  <a:schemeClr val="dk2"/>
                </a:solidFill>
                <a:latin typeface="Arial"/>
                <a:ea typeface="Arial"/>
                <a:cs typeface="Arial"/>
                <a:sym typeface="Arial"/>
              </a:rPr>
              <a:t>To use this template:</a:t>
            </a:r>
            <a:endParaRPr/>
          </a:p>
          <a:p>
            <a:pPr marL="342900" marR="0" lvl="0" indent="-342900" algn="l" rtl="0">
              <a:lnSpc>
                <a:spcPct val="100000"/>
              </a:lnSpc>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Use the source documents included within each slide to develop summary-level information that will help guide the Tollgate review</a:t>
            </a:r>
            <a:endParaRPr/>
          </a:p>
          <a:p>
            <a:pPr marL="342900" marR="0" lvl="0" indent="-342900" algn="l" rtl="0">
              <a:lnSpc>
                <a:spcPct val="100000"/>
              </a:lnSpc>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Be prepared to discuss specific questions/content included on each slide before or during the Tollgate review</a:t>
            </a:r>
            <a:endParaRPr/>
          </a:p>
          <a:p>
            <a:pPr marL="342900" marR="0" lvl="0" indent="-342900" algn="l" rtl="0">
              <a:lnSpc>
                <a:spcPct val="100000"/>
              </a:lnSpc>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Once complete, send this template and required documentation to the USSM M3 team (</a:t>
            </a:r>
            <a:r>
              <a:rPr lang="en-US" sz="1800" b="0" i="0" u="sng" strike="noStrike" cap="none">
                <a:solidFill>
                  <a:schemeClr val="hlink"/>
                </a:solidFill>
                <a:latin typeface="Arial"/>
                <a:ea typeface="Arial"/>
                <a:cs typeface="Arial"/>
                <a:sym typeface="Arial"/>
                <a:hlinkClick r:id="rId3"/>
              </a:rPr>
              <a:t>USSM.M3@gsa.gov</a:t>
            </a:r>
            <a:r>
              <a:rPr lang="en-US" sz="1800" b="0" i="0" u="none" strike="noStrike" cap="none">
                <a:solidFill>
                  <a:schemeClr val="dk2"/>
                </a:solidFill>
                <a:latin typeface="Arial"/>
                <a:ea typeface="Arial"/>
                <a:cs typeface="Arial"/>
                <a:sym typeface="Arial"/>
              </a:rPr>
              <a:t>) to schedule a Tollgate review meeting</a:t>
            </a:r>
            <a:endParaRPr/>
          </a:p>
          <a:p>
            <a:pPr marL="342900" marR="0" lvl="0" indent="-342900" algn="l" rtl="0">
              <a:lnSpc>
                <a:spcPct val="100000"/>
              </a:lnSpc>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Direct any questions on content or information that should be included in this presentation to the USSM M3 team (</a:t>
            </a:r>
            <a:r>
              <a:rPr lang="en-US" sz="1800" b="0" i="0" u="sng" strike="noStrike" cap="none">
                <a:solidFill>
                  <a:schemeClr val="hlink"/>
                </a:solidFill>
                <a:latin typeface="Arial"/>
                <a:ea typeface="Arial"/>
                <a:cs typeface="Arial"/>
                <a:sym typeface="Arial"/>
                <a:hlinkClick r:id="rId3"/>
              </a:rPr>
              <a:t>USSM.M3@gsa.gov</a:t>
            </a:r>
            <a:r>
              <a:rPr lang="en-US" sz="1800" b="0" i="0" u="none" strike="noStrike" cap="none">
                <a:solidFill>
                  <a:schemeClr val="dk2"/>
                </a:solidFill>
                <a:latin typeface="Arial"/>
                <a:ea typeface="Arial"/>
                <a:cs typeface="Arial"/>
                <a:sym typeface="Arial"/>
              </a:rPr>
              <a:t>)</a:t>
            </a:r>
            <a:endParaRPr/>
          </a:p>
          <a:p>
            <a:pPr marL="342900" marR="0" lvl="0" indent="-342900" algn="l" rtl="0">
              <a:lnSpc>
                <a:spcPct val="100000"/>
              </a:lnSpc>
              <a:spcBef>
                <a:spcPts val="1200"/>
              </a:spcBef>
              <a:spcAft>
                <a:spcPts val="0"/>
              </a:spcAft>
              <a:buClr>
                <a:schemeClr val="dk2"/>
              </a:buClr>
              <a:buSzPts val="45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42"/>
          <p:cNvGraphicFramePr/>
          <p:nvPr/>
        </p:nvGraphicFramePr>
        <p:xfrm>
          <a:off x="381000" y="5163374"/>
          <a:ext cx="8382000" cy="1219340"/>
        </p:xfrm>
        <a:graphic>
          <a:graphicData uri="http://schemas.openxmlformats.org/drawingml/2006/table">
            <a:tbl>
              <a:tblPr>
                <a:noFill/>
                <a:tableStyleId>{E9574E53-F893-405C-B378-945EDF25D201}</a:tableStyleId>
              </a:tblPr>
              <a:tblGrid>
                <a:gridCol w="4191000"/>
                <a:gridCol w="4191000"/>
              </a:tblGrid>
              <a:tr h="168900">
                <a:tc gridSpan="2">
                  <a:txBody>
                    <a:bodyPr/>
                    <a:lstStyle/>
                    <a:p>
                      <a:pPr marL="0" marR="0" lvl="0" indent="0" algn="ctr" rtl="0">
                        <a:lnSpc>
                          <a:spcPct val="100000"/>
                        </a:lnSpc>
                        <a:spcBef>
                          <a:spcPts val="0"/>
                        </a:spcBef>
                        <a:spcAft>
                          <a:spcPts val="0"/>
                        </a:spcAft>
                        <a:buClr>
                          <a:srgbClr val="000000"/>
                        </a:buClr>
                        <a:buSzPts val="250"/>
                        <a:buFont typeface="Arial Narrow"/>
                        <a:buNone/>
                      </a:pPr>
                      <a:r>
                        <a:rPr lang="en-US" sz="1100" b="1" u="none" strike="noStrike" cap="none">
                          <a:solidFill>
                            <a:schemeClr val="lt1"/>
                          </a:solidFill>
                          <a:latin typeface="Arial Narrow"/>
                          <a:ea typeface="Arial Narrow"/>
                          <a:cs typeface="Arial Narrow"/>
                          <a:sym typeface="Arial Narrow"/>
                        </a:rPr>
                        <a:t>Exit Criteria (to move into Phase 2)</a:t>
                      </a:r>
                      <a:endParaRPr sz="1100" b="1">
                        <a:solidFill>
                          <a:schemeClr val="lt1"/>
                        </a:solidFil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rgbClr val="197193"/>
                    </a:solidFill>
                  </a:tcPr>
                </a:tc>
                <a:tc hMerge="1">
                  <a:txBody>
                    <a:bodyPr/>
                    <a:lstStyle/>
                    <a:p>
                      <a:endParaRPr lang="en-US"/>
                    </a:p>
                  </a:txBody>
                  <a:tcPr/>
                </a:tc>
              </a:tr>
              <a:tr h="956775">
                <a:tc>
                  <a:txBody>
                    <a:bodyPr/>
                    <a:lstStyle/>
                    <a:p>
                      <a:pPr marL="228600" marR="0" lvl="0" indent="-228600" algn="l" rtl="0">
                        <a:lnSpc>
                          <a:spcPct val="100000"/>
                        </a:lnSpc>
                        <a:spcBef>
                          <a:spcPts val="0"/>
                        </a:spcBef>
                        <a:spcAft>
                          <a:spcPts val="0"/>
                        </a:spcAft>
                        <a:buClr>
                          <a:schemeClr val="dk2"/>
                        </a:buClr>
                        <a:buSzPts val="1000"/>
                        <a:buFont typeface="Arial Narrow"/>
                        <a:buChar char="✓"/>
                      </a:pPr>
                      <a:r>
                        <a:rPr lang="en-US" sz="1000">
                          <a:solidFill>
                            <a:schemeClr val="dk2"/>
                          </a:solidFill>
                          <a:latin typeface="Arial Narrow"/>
                          <a:ea typeface="Arial Narrow"/>
                          <a:cs typeface="Arial Narrow"/>
                          <a:sym typeface="Arial Narrow"/>
                        </a:rPr>
                        <a:t>PMO</a:t>
                      </a:r>
                      <a:r>
                        <a:rPr lang="en-US" sz="1000" u="none" strike="noStrike" cap="none">
                          <a:solidFill>
                            <a:schemeClr val="dk2"/>
                          </a:solidFill>
                          <a:latin typeface="Arial Narrow"/>
                          <a:ea typeface="Arial Narrow"/>
                          <a:cs typeface="Arial Narrow"/>
                          <a:sym typeface="Arial Narrow"/>
                        </a:rPr>
                        <a:t> and Governance Structure Defined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Resources On Boarded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Mitigation Plans in Place for Major Risks/Issues</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Initial</a:t>
                      </a:r>
                      <a:r>
                        <a:rPr lang="en-US" sz="1000">
                          <a:solidFill>
                            <a:srgbClr val="00FF00"/>
                          </a:solidFill>
                          <a:latin typeface="Arial Narrow"/>
                          <a:ea typeface="Arial Narrow"/>
                          <a:cs typeface="Arial Narrow"/>
                          <a:sym typeface="Arial Narrow"/>
                        </a:rPr>
                        <a:t> </a:t>
                      </a:r>
                      <a:r>
                        <a:rPr lang="en-US" sz="1000">
                          <a:latin typeface="Arial Narrow"/>
                          <a:ea typeface="Arial Narrow"/>
                          <a:cs typeface="Arial Narrow"/>
                          <a:sym typeface="Arial Narrow"/>
                        </a:rPr>
                        <a:t>Master </a:t>
                      </a:r>
                      <a:r>
                        <a:rPr lang="en-US" sz="1000" u="none" strike="noStrike" cap="none">
                          <a:latin typeface="Arial Narrow"/>
                          <a:ea typeface="Arial Narrow"/>
                          <a:cs typeface="Arial Narrow"/>
                          <a:sym typeface="Arial Narrow"/>
                        </a:rPr>
                        <a:t>S</a:t>
                      </a:r>
                      <a:r>
                        <a:rPr lang="en-US" sz="1000" u="none" strike="noStrike" cap="none">
                          <a:solidFill>
                            <a:schemeClr val="dk2"/>
                          </a:solidFill>
                          <a:latin typeface="Arial Narrow"/>
                          <a:ea typeface="Arial Narrow"/>
                          <a:cs typeface="Arial Narrow"/>
                          <a:sym typeface="Arial Narrow"/>
                        </a:rPr>
                        <a:t>chedule Defined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LCCE Developed</a:t>
                      </a:r>
                      <a:endParaRPr sz="1000">
                        <a:latin typeface="Arial Narrow"/>
                        <a:ea typeface="Arial Narrow"/>
                        <a:cs typeface="Arial Narrow"/>
                        <a:sym typeface="Arial Narrow"/>
                      </a:endParaRPr>
                    </a:p>
                  </a:txBody>
                  <a:tcPr marL="68650" marR="68650" marT="34325" marB="343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Procurement Approach Defined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Change Management Strategies Defined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u="none" strike="noStrike" cap="none">
                          <a:solidFill>
                            <a:schemeClr val="dk2"/>
                          </a:solidFill>
                          <a:latin typeface="Arial Narrow"/>
                          <a:ea typeface="Arial Narrow"/>
                          <a:cs typeface="Arial Narrow"/>
                          <a:sym typeface="Arial Narrow"/>
                        </a:rPr>
                        <a:t>Data Quality Assessed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i="0" u="none" strike="noStrike" cap="none">
                          <a:solidFill>
                            <a:schemeClr val="dk2"/>
                          </a:solidFill>
                          <a:latin typeface="Arial Narrow"/>
                          <a:ea typeface="Arial Narrow"/>
                          <a:cs typeface="Arial Narrow"/>
                          <a:sym typeface="Arial Narrow"/>
                        </a:rPr>
                        <a:t>Risks and Issues Management Defined</a:t>
                      </a:r>
                      <a:endParaRPr sz="1000">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i="0" u="none" strike="noStrike" cap="none">
                          <a:solidFill>
                            <a:schemeClr val="dk2"/>
                          </a:solidFill>
                          <a:latin typeface="Arial Narrow"/>
                          <a:ea typeface="Arial Narrow"/>
                          <a:cs typeface="Arial Narrow"/>
                          <a:sym typeface="Arial Narrow"/>
                        </a:rPr>
                        <a:t>Business Capabilities</a:t>
                      </a:r>
                      <a:endParaRPr sz="1000" i="0" u="none" strike="noStrike" cap="none">
                        <a:solidFill>
                          <a:schemeClr val="dk2"/>
                        </a:solidFill>
                        <a:latin typeface="Arial Narrow"/>
                        <a:ea typeface="Arial Narrow"/>
                        <a:cs typeface="Arial Narrow"/>
                        <a:sym typeface="Arial Narrow"/>
                      </a:endParaRPr>
                    </a:p>
                    <a:p>
                      <a:pPr marL="228600" marR="0" lvl="0" indent="-228600" algn="l" rtl="0">
                        <a:lnSpc>
                          <a:spcPct val="100000"/>
                        </a:lnSpc>
                        <a:spcBef>
                          <a:spcPts val="0"/>
                        </a:spcBef>
                        <a:spcAft>
                          <a:spcPts val="0"/>
                        </a:spcAft>
                        <a:buClr>
                          <a:schemeClr val="dk2"/>
                        </a:buClr>
                        <a:buSzPts val="1000"/>
                        <a:buFont typeface="Arial Narrow"/>
                        <a:buChar char="✓"/>
                      </a:pPr>
                      <a:r>
                        <a:rPr lang="en-US" sz="1000" i="0" u="none" strike="noStrike" cap="none">
                          <a:solidFill>
                            <a:schemeClr val="dk2"/>
                          </a:solidFill>
                          <a:latin typeface="Arial Narrow"/>
                          <a:ea typeface="Arial Narrow"/>
                          <a:cs typeface="Arial Narrow"/>
                          <a:sym typeface="Arial Narrow"/>
                        </a:rPr>
                        <a:t>Performance and Success Metrics Defined</a:t>
                      </a:r>
                      <a:endParaRPr sz="1000">
                        <a:latin typeface="Arial Narrow"/>
                        <a:ea typeface="Arial Narrow"/>
                        <a:cs typeface="Arial Narrow"/>
                        <a:sym typeface="Arial Narrow"/>
                      </a:endParaRPr>
                    </a:p>
                  </a:txBody>
                  <a:tcPr marL="68650" marR="68650" marT="34325" marB="343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
        <p:nvSpPr>
          <p:cNvPr id="144" name="Google Shape;144;p42"/>
          <p:cNvSpPr txBox="1">
            <a:spLocks noGrp="1"/>
          </p:cNvSpPr>
          <p:nvPr>
            <p:ph type="title"/>
          </p:nvPr>
        </p:nvSpPr>
        <p:spPr>
          <a:xfrm>
            <a:off x="268010" y="273183"/>
            <a:ext cx="8412600" cy="46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2520"/>
              <a:buFont typeface="Arial"/>
              <a:buNone/>
            </a:pPr>
            <a:r>
              <a:rPr lang="en-US" sz="2520" b="0" i="0" u="none" strike="noStrike" cap="none">
                <a:solidFill>
                  <a:schemeClr val="accent1"/>
                </a:solidFill>
                <a:latin typeface="Arial"/>
                <a:ea typeface="Arial"/>
                <a:cs typeface="Arial"/>
                <a:sym typeface="Arial"/>
              </a:rPr>
              <a:t>Documentation Required for Phase 1 Tollgate Review </a:t>
            </a:r>
            <a:endParaRPr sz="2520" b="0" i="0" u="none" strike="noStrike" cap="none">
              <a:solidFill>
                <a:srgbClr val="FF0000"/>
              </a:solidFill>
              <a:latin typeface="Arial"/>
              <a:ea typeface="Arial"/>
              <a:cs typeface="Arial"/>
              <a:sym typeface="Arial"/>
            </a:endParaRPr>
          </a:p>
        </p:txBody>
      </p:sp>
      <p:sp>
        <p:nvSpPr>
          <p:cNvPr id="145" name="Google Shape;145;p42"/>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400"/>
              <a:buFont typeface="Arial"/>
              <a:buNone/>
            </a:pPr>
            <a:r>
              <a:rPr lang="en-US" sz="1600" b="0" i="0" u="none" strike="noStrike" cap="none" dirty="0">
                <a:solidFill>
                  <a:schemeClr val="accent2"/>
                </a:solidFill>
                <a:latin typeface="Arial Narrow"/>
                <a:ea typeface="Arial Narrow"/>
                <a:cs typeface="Arial Narrow"/>
                <a:sym typeface="Arial Narrow"/>
              </a:rPr>
              <a:t>The following documentation is required in guiding a discussion to demonstrate readiness and gain approval for Phase 1. Agencies purchasing transaction processing services only will identify relevant activities and artifacts for their project using the </a:t>
            </a:r>
            <a:r>
              <a:rPr lang="en-US" sz="1600" b="0" i="0" u="sng" strike="noStrike" cap="none" dirty="0">
                <a:solidFill>
                  <a:schemeClr val="hlink"/>
                </a:solidFill>
                <a:latin typeface="Arial Narrow"/>
                <a:ea typeface="Arial Narrow"/>
                <a:cs typeface="Arial Narrow"/>
                <a:sym typeface="Arial Narrow"/>
                <a:hlinkClick r:id="rId3"/>
              </a:rPr>
              <a:t>M3 </a:t>
            </a:r>
            <a:r>
              <a:rPr lang="en-US" sz="1600" b="0" i="0" u="sng" strike="noStrike" cap="none" dirty="0">
                <a:solidFill>
                  <a:schemeClr val="accent3"/>
                </a:solidFill>
                <a:latin typeface="Arial Narrow"/>
                <a:ea typeface="Arial Narrow"/>
                <a:cs typeface="Arial Narrow"/>
                <a:sym typeface="Arial Narrow"/>
                <a:hlinkClick r:id="rId3"/>
              </a:rPr>
              <a:t>Services </a:t>
            </a:r>
            <a:r>
              <a:rPr lang="en-US" sz="1600" b="0" i="0" u="sng" strike="noStrike" cap="none" dirty="0">
                <a:solidFill>
                  <a:schemeClr val="hlink"/>
                </a:solidFill>
                <a:latin typeface="Arial Narrow"/>
                <a:ea typeface="Arial Narrow"/>
                <a:cs typeface="Arial Narrow"/>
                <a:sym typeface="Arial Narrow"/>
                <a:hlinkClick r:id="rId3"/>
              </a:rPr>
              <a:t>Tailoring Guide</a:t>
            </a:r>
            <a:r>
              <a:rPr lang="en-US" sz="1600" b="0" i="0" u="none" strike="noStrike" cap="none" dirty="0">
                <a:solidFill>
                  <a:schemeClr val="accent2"/>
                </a:solidFill>
                <a:latin typeface="Arial Narrow"/>
                <a:ea typeface="Arial Narrow"/>
                <a:cs typeface="Arial Narrow"/>
                <a:sym typeface="Arial Narrow"/>
              </a:rPr>
              <a:t>.</a:t>
            </a:r>
            <a:endParaRPr dirty="0"/>
          </a:p>
        </p:txBody>
      </p:sp>
      <p:graphicFrame>
        <p:nvGraphicFramePr>
          <p:cNvPr id="146" name="Google Shape;146;p42"/>
          <p:cNvGraphicFramePr/>
          <p:nvPr/>
        </p:nvGraphicFramePr>
        <p:xfrm>
          <a:off x="4632007" y="1579834"/>
          <a:ext cx="4141200" cy="3380540"/>
        </p:xfrm>
        <a:graphic>
          <a:graphicData uri="http://schemas.openxmlformats.org/drawingml/2006/table">
            <a:tbl>
              <a:tblPr>
                <a:noFill/>
                <a:tableStyleId>{E9574E53-F893-405C-B378-945EDF25D201}</a:tableStyleId>
              </a:tblPr>
              <a:tblGrid>
                <a:gridCol w="3621000"/>
                <a:gridCol w="520200"/>
              </a:tblGrid>
              <a:tr h="219350">
                <a:tc gridSpan="2">
                  <a:txBody>
                    <a:bodyPr/>
                    <a:lstStyle/>
                    <a:p>
                      <a:pPr marL="0" marR="0" lvl="0" indent="0" algn="ctr" rtl="0">
                        <a:lnSpc>
                          <a:spcPct val="100000"/>
                        </a:lnSpc>
                        <a:spcBef>
                          <a:spcPts val="0"/>
                        </a:spcBef>
                        <a:spcAft>
                          <a:spcPts val="0"/>
                        </a:spcAft>
                        <a:buClr>
                          <a:schemeClr val="lt1"/>
                        </a:buClr>
                        <a:buSzPts val="275"/>
                        <a:buFont typeface="Arial Narrow"/>
                        <a:buNone/>
                      </a:pPr>
                      <a:r>
                        <a:rPr lang="en-US" sz="1100" b="1" u="none" strike="noStrike" cap="none">
                          <a:solidFill>
                            <a:schemeClr val="lt1"/>
                          </a:solidFill>
                          <a:latin typeface="Arial Narrow"/>
                          <a:ea typeface="Arial Narrow"/>
                          <a:cs typeface="Arial Narrow"/>
                          <a:sym typeface="Arial Narrow"/>
                        </a:rPr>
                        <a:t>Information Contained in Tollgate Review Discussion</a:t>
                      </a:r>
                      <a:endParaRPr sz="1100">
                        <a:latin typeface="Arial Narrow"/>
                        <a:ea typeface="Arial Narrow"/>
                        <a:cs typeface="Arial Narrow"/>
                        <a:sym typeface="Arial Narrow"/>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rgbClr val="197193"/>
                    </a:solidFill>
                  </a:tcPr>
                </a:tc>
                <a:tc hMerge="1">
                  <a:txBody>
                    <a:bodyPr/>
                    <a:lstStyle/>
                    <a:p>
                      <a:endParaRPr lang="en-US"/>
                    </a:p>
                  </a:txBody>
                  <a:tcPr/>
                </a:tc>
              </a:tr>
              <a:tr h="3144250">
                <a:tc>
                  <a:txBody>
                    <a:bodyPr/>
                    <a:lstStyle/>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cap="none">
                          <a:latin typeface="Arial Narrow"/>
                          <a:ea typeface="Arial Narrow"/>
                          <a:cs typeface="Arial Narrow"/>
                          <a:sym typeface="Arial Narrow"/>
                        </a:rPr>
                        <a:t>M3 </a:t>
                      </a:r>
                      <a:r>
                        <a:rPr lang="en-US" sz="1000" i="0" u="none" strike="noStrike" cap="none">
                          <a:solidFill>
                            <a:schemeClr val="dk1"/>
                          </a:solidFill>
                          <a:latin typeface="Arial Narrow"/>
                          <a:ea typeface="Arial Narrow"/>
                          <a:cs typeface="Arial Narrow"/>
                          <a:sym typeface="Arial Narrow"/>
                        </a:rPr>
                        <a:t>Risk Assessment Tool</a:t>
                      </a:r>
                      <a:endParaRPr sz="1000">
                        <a:solidFill>
                          <a:srgbClr val="00FF00"/>
                        </a:solidFill>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Initia</a:t>
                      </a:r>
                      <a:r>
                        <a:rPr lang="en-US" sz="1000" i="0" u="none" strike="noStrike" cap="none">
                          <a:latin typeface="Arial Narrow"/>
                          <a:ea typeface="Arial Narrow"/>
                          <a:cs typeface="Arial Narrow"/>
                          <a:sym typeface="Arial Narrow"/>
                        </a:rPr>
                        <a:t>l Master S</a:t>
                      </a:r>
                      <a:r>
                        <a:rPr lang="en-US" sz="1000" i="0" u="none" strike="noStrike" cap="none">
                          <a:solidFill>
                            <a:schemeClr val="dk1"/>
                          </a:solidFill>
                          <a:latin typeface="Arial Narrow"/>
                          <a:ea typeface="Arial Narrow"/>
                          <a:cs typeface="Arial Narrow"/>
                          <a:sym typeface="Arial Narrow"/>
                        </a:rPr>
                        <a:t>chedule Overview</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LCCE</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HR/Staffing Plan</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Procurement Approach</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IV&amp;V Plan</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Program Governance Model</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Scope of Services Overview</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rgbClr val="000000"/>
                        </a:buClr>
                        <a:buSzPts val="1000"/>
                        <a:buFont typeface="Arial Narrow"/>
                        <a:buAutoNum type="arabicPeriod"/>
                      </a:pPr>
                      <a:r>
                        <a:rPr lang="en-US" sz="1000">
                          <a:latin typeface="Arial Narrow"/>
                          <a:ea typeface="Arial Narrow"/>
                          <a:cs typeface="Arial Narrow"/>
                          <a:sym typeface="Arial Narrow"/>
                        </a:rPr>
                        <a:t>Business Capabilities</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Change Management and Communications Approach</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Data Management/Data Quality Approach</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Baseline and Target Performance Success Metrics</a:t>
                      </a:r>
                      <a:endParaRPr sz="1000">
                        <a:latin typeface="Arial Narrow"/>
                        <a:ea typeface="Arial Narrow"/>
                        <a:cs typeface="Arial Narrow"/>
                        <a:sym typeface="Arial Narrow"/>
                      </a:endParaRPr>
                    </a:p>
                    <a:p>
                      <a:pPr marL="400050" marR="0" lvl="0" indent="-225425" algn="l" rtl="0">
                        <a:lnSpc>
                          <a:spcPct val="100000"/>
                        </a:lnSpc>
                        <a:spcBef>
                          <a:spcPts val="0"/>
                        </a:spcBef>
                        <a:spcAft>
                          <a:spcPts val="0"/>
                        </a:spcAft>
                        <a:buClr>
                          <a:schemeClr val="dk1"/>
                        </a:buClr>
                        <a:buSzPts val="1000"/>
                        <a:buFont typeface="Arial Narrow"/>
                        <a:buAutoNum type="arabicPeriod"/>
                      </a:pPr>
                      <a:r>
                        <a:rPr lang="en-US" sz="1000" i="0" u="none" strike="noStrike" cap="none">
                          <a:solidFill>
                            <a:schemeClr val="dk1"/>
                          </a:solidFill>
                          <a:latin typeface="Arial Narrow"/>
                          <a:ea typeface="Arial Narrow"/>
                          <a:cs typeface="Arial Narrow"/>
                          <a:sym typeface="Arial Narrow"/>
                        </a:rPr>
                        <a:t>Top Risks</a:t>
                      </a:r>
                      <a:endParaRPr sz="1000">
                        <a:latin typeface="Arial Narrow"/>
                        <a:ea typeface="Arial Narrow"/>
                        <a:cs typeface="Arial Narrow"/>
                        <a:sym typeface="Arial Narrow"/>
                      </a:endParaRPr>
                    </a:p>
                    <a:p>
                      <a:pPr marL="0" marR="0" lvl="0" indent="0" algn="l" rtl="0">
                        <a:lnSpc>
                          <a:spcPct val="100000"/>
                        </a:lnSpc>
                        <a:spcBef>
                          <a:spcPts val="0"/>
                        </a:spcBef>
                        <a:spcAft>
                          <a:spcPts val="0"/>
                        </a:spcAft>
                        <a:buClr>
                          <a:schemeClr val="dk1"/>
                        </a:buClr>
                        <a:buSzPts val="225"/>
                        <a:buFont typeface="Noto Sans Symbols"/>
                        <a:buNone/>
                      </a:pPr>
                      <a:endParaRPr sz="1000" u="none" strike="noStrike" cap="none">
                        <a:solidFill>
                          <a:schemeClr val="dk2"/>
                        </a:solidFill>
                        <a:latin typeface="Arial Narrow"/>
                        <a:ea typeface="Arial Narrow"/>
                        <a:cs typeface="Arial Narrow"/>
                        <a:sym typeface="Arial Narrow"/>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5"/>
                        <a:buFont typeface="Noto Sans Symbols"/>
                        <a:buNone/>
                      </a:pPr>
                      <a:endParaRPr sz="900" b="0" u="none" strike="noStrike" cap="none">
                        <a:solidFill>
                          <a:schemeClr val="dk2"/>
                        </a:solidFill>
                        <a:latin typeface="Arial Narrow"/>
                        <a:ea typeface="Arial Narrow"/>
                        <a:cs typeface="Arial Narrow"/>
                        <a:sym typeface="Arial Narrow"/>
                      </a:endParaRPr>
                    </a:p>
                  </a:txBody>
                  <a:tcPr marL="68650" marR="68650" marT="34325" marB="34325">
                    <a:lnL w="12700" cap="flat" cmpd="sng">
                      <a:solidFill>
                        <a:schemeClr val="lt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graphicFrame>
        <p:nvGraphicFramePr>
          <p:cNvPr id="147" name="Google Shape;147;p42"/>
          <p:cNvGraphicFramePr/>
          <p:nvPr>
            <p:extLst>
              <p:ext uri="{D42A27DB-BD31-4B8C-83A1-F6EECF244321}">
                <p14:modId xmlns:p14="http://schemas.microsoft.com/office/powerpoint/2010/main" val="821512707"/>
              </p:ext>
            </p:extLst>
          </p:nvPr>
        </p:nvGraphicFramePr>
        <p:xfrm>
          <a:off x="365760" y="1583099"/>
          <a:ext cx="4141200" cy="3381740"/>
        </p:xfrm>
        <a:graphic>
          <a:graphicData uri="http://schemas.openxmlformats.org/drawingml/2006/table">
            <a:tbl>
              <a:tblPr>
                <a:noFill/>
                <a:tableStyleId>{E9574E53-F893-405C-B378-945EDF25D201}</a:tableStyleId>
              </a:tblPr>
              <a:tblGrid>
                <a:gridCol w="2070600"/>
                <a:gridCol w="2070600"/>
              </a:tblGrid>
              <a:tr h="232350">
                <a:tc gridSpan="2">
                  <a:txBody>
                    <a:bodyPr/>
                    <a:lstStyle/>
                    <a:p>
                      <a:pPr marL="0" marR="0" lvl="0" indent="0" algn="ctr" rtl="0">
                        <a:lnSpc>
                          <a:spcPct val="100000"/>
                        </a:lnSpc>
                        <a:spcBef>
                          <a:spcPts val="0"/>
                        </a:spcBef>
                        <a:spcAft>
                          <a:spcPts val="0"/>
                        </a:spcAft>
                        <a:buClr>
                          <a:srgbClr val="000000"/>
                        </a:buClr>
                        <a:buSzPts val="250"/>
                        <a:buFont typeface="Arial Narrow"/>
                        <a:buNone/>
                      </a:pPr>
                      <a:r>
                        <a:rPr lang="en-US" sz="1100" b="1" u="none" strike="noStrike" cap="none" dirty="0">
                          <a:solidFill>
                            <a:schemeClr val="lt1"/>
                          </a:solidFill>
                          <a:latin typeface="Arial Narrow"/>
                          <a:ea typeface="Arial Narrow"/>
                          <a:cs typeface="Arial Narrow"/>
                          <a:sym typeface="Arial Narrow"/>
                        </a:rPr>
                        <a:t>Phase 1 Documentation</a:t>
                      </a:r>
                      <a:endParaRPr sz="1100" b="1" dirty="0">
                        <a:solidFill>
                          <a:schemeClr val="lt1"/>
                        </a:solidFil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rgbClr val="197193"/>
                    </a:solidFill>
                  </a:tcPr>
                </a:tc>
                <a:tc hMerge="1">
                  <a:txBody>
                    <a:bodyPr/>
                    <a:lstStyle/>
                    <a:p>
                      <a:endParaRPr lang="en-US"/>
                    </a:p>
                  </a:txBody>
                  <a:tcPr/>
                </a:tc>
              </a:tr>
              <a:tr h="3145450">
                <a:tc>
                  <a:txBody>
                    <a:bodyPr/>
                    <a:lstStyle/>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4"/>
                        </a:rPr>
                        <a:t>HR/Staffing Plan</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rgbClr val="000000"/>
                        </a:buClr>
                        <a:buSzPts val="1000"/>
                        <a:buFont typeface="Arial Narrow"/>
                        <a:buChar char="•"/>
                      </a:pPr>
                      <a:r>
                        <a:rPr lang="en-US" sz="1000" dirty="0">
                          <a:latin typeface="Arial Narrow"/>
                          <a:ea typeface="Arial Narrow"/>
                          <a:cs typeface="Arial Narrow"/>
                          <a:sym typeface="Arial Narrow"/>
                        </a:rPr>
                        <a:t>Independent Verification &amp; Validation (</a:t>
                      </a:r>
                      <a:r>
                        <a:rPr lang="en-US" sz="1000" i="0" u="none" strike="noStrike" cap="none" dirty="0">
                          <a:latin typeface="Arial Narrow"/>
                          <a:ea typeface="Arial Narrow"/>
                          <a:cs typeface="Arial Narrow"/>
                          <a:sym typeface="Arial Narrow"/>
                        </a:rPr>
                        <a:t>IV&amp;V) Plan</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6"/>
                        </a:rPr>
                        <a:t>Governance Charter</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rgbClr val="000000"/>
                        </a:buClr>
                        <a:buSzPts val="1000"/>
                        <a:buFont typeface="Arial Narrow"/>
                        <a:buChar char="•"/>
                      </a:pPr>
                      <a:r>
                        <a:rPr lang="en-US" sz="1000" dirty="0">
                          <a:latin typeface="Arial Narrow"/>
                          <a:ea typeface="Arial Narrow"/>
                          <a:cs typeface="Arial Narrow"/>
                          <a:sym typeface="Arial Narrow"/>
                        </a:rPr>
                        <a:t>Life Cycle Cost Estimate (</a:t>
                      </a:r>
                      <a:r>
                        <a:rPr lang="en-US" sz="1000" i="0" u="none" strike="noStrike" cap="none" dirty="0">
                          <a:latin typeface="Arial Narrow"/>
                          <a:ea typeface="Arial Narrow"/>
                          <a:cs typeface="Arial Narrow"/>
                          <a:sym typeface="Arial Narrow"/>
                        </a:rPr>
                        <a:t>LCCE</a:t>
                      </a:r>
                      <a:r>
                        <a:rPr lang="en-US" sz="1000" dirty="0">
                          <a:latin typeface="Arial Narrow"/>
                          <a:ea typeface="Arial Narrow"/>
                          <a:cs typeface="Arial Narrow"/>
                          <a:sym typeface="Arial Narrow"/>
                        </a:rPr>
                        <a:t>)</a:t>
                      </a:r>
                      <a:endParaRPr sz="1000" dirty="0">
                        <a:latin typeface="Arial Narrow"/>
                        <a:ea typeface="Arial Narrow"/>
                        <a:cs typeface="Arial Narrow"/>
                        <a:sym typeface="Arial Narrow"/>
                      </a:endParaRPr>
                    </a:p>
                    <a:p>
                      <a:pPr marL="171450" lvl="0" indent="-171450" rtl="0">
                        <a:spcBef>
                          <a:spcPts val="0"/>
                        </a:spcBef>
                        <a:spcAft>
                          <a:spcPts val="0"/>
                        </a:spcAft>
                        <a:buClr>
                          <a:srgbClr val="000000"/>
                        </a:buClr>
                        <a:buSzPts val="1000"/>
                        <a:buFont typeface="Arial Narrow"/>
                        <a:buChar char="•"/>
                      </a:pPr>
                      <a:r>
                        <a:rPr lang="en-US" sz="1000" dirty="0">
                          <a:latin typeface="Arial Narrow"/>
                          <a:ea typeface="Arial Narrow"/>
                          <a:cs typeface="Arial Narrow"/>
                          <a:sym typeface="Arial Narrow"/>
                          <a:hlinkClick r:id="rId7"/>
                        </a:rPr>
                        <a:t>Initial Master Schedule</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8"/>
                        </a:rPr>
                        <a:t>Baseline and Target Performance and Success Metrics</a:t>
                      </a:r>
                      <a:endParaRPr sz="1000" dirty="0">
                        <a:solidFill>
                          <a:srgbClr val="00FF00"/>
                        </a:solidFill>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Business Capabilities</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chemeClr val="dk2"/>
                        </a:buClr>
                        <a:buSzPts val="1000"/>
                        <a:buFont typeface="Arial"/>
                        <a:buChar char="•"/>
                      </a:pPr>
                      <a:r>
                        <a:rPr lang="en-US" sz="1000" i="0" u="sng" strike="noStrike" cap="none" dirty="0">
                          <a:solidFill>
                            <a:schemeClr val="hlink"/>
                          </a:solidFill>
                          <a:latin typeface="Arial Narrow"/>
                          <a:ea typeface="Arial Narrow"/>
                          <a:cs typeface="Arial Narrow"/>
                          <a:sym typeface="Arial Narrow"/>
                          <a:hlinkClick r:id="rId9"/>
                        </a:rPr>
                        <a:t>M</a:t>
                      </a:r>
                      <a:r>
                        <a:rPr lang="en-US" sz="1000" u="sng" dirty="0">
                          <a:solidFill>
                            <a:schemeClr val="hlink"/>
                          </a:solidFill>
                          <a:latin typeface="Arial Narrow"/>
                          <a:ea typeface="Arial Narrow"/>
                          <a:cs typeface="Arial Narrow"/>
                          <a:sym typeface="Arial Narrow"/>
                          <a:hlinkClick r:id="rId9"/>
                        </a:rPr>
                        <a:t>3</a:t>
                      </a:r>
                      <a:r>
                        <a:rPr lang="en-US" sz="1000" i="0" u="sng" strike="noStrike" cap="none" dirty="0">
                          <a:solidFill>
                            <a:schemeClr val="hlink"/>
                          </a:solidFill>
                          <a:latin typeface="Arial Narrow"/>
                          <a:ea typeface="Arial Narrow"/>
                          <a:cs typeface="Arial Narrow"/>
                          <a:sym typeface="Arial Narrow"/>
                          <a:hlinkClick r:id="rId9"/>
                        </a:rPr>
                        <a:t> Risk Assessment Tool</a:t>
                      </a:r>
                      <a:r>
                        <a:rPr lang="en-US" sz="1000" dirty="0">
                          <a:solidFill>
                            <a:srgbClr val="00FF00"/>
                          </a:solidFill>
                          <a:latin typeface="Arial Narrow"/>
                          <a:ea typeface="Arial Narrow"/>
                          <a:cs typeface="Arial Narrow"/>
                          <a:sym typeface="Arial Narrow"/>
                        </a:rPr>
                        <a:t> </a:t>
                      </a:r>
                      <a:r>
                        <a:rPr lang="en-US" sz="1000" dirty="0">
                          <a:latin typeface="Arial Narrow"/>
                          <a:ea typeface="Arial Narrow"/>
                          <a:cs typeface="Arial Narrow"/>
                          <a:sym typeface="Arial Narrow"/>
                        </a:rPr>
                        <a:t> </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Program Charter</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Program Management Plan</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10"/>
                        </a:rPr>
                        <a:t>Status Reports/Dashboard</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11"/>
                        </a:rPr>
                        <a:t>Risk Management Plan</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u="sng" dirty="0">
                          <a:solidFill>
                            <a:schemeClr val="hlink"/>
                          </a:solidFill>
                          <a:latin typeface="Arial Narrow"/>
                          <a:ea typeface="Arial Narrow"/>
                          <a:cs typeface="Arial Narrow"/>
                          <a:sym typeface="Arial Narrow"/>
                          <a:hlinkClick r:id="rId12"/>
                        </a:rPr>
                        <a:t>Risks, Actions, Issues, and Decisions </a:t>
                      </a:r>
                      <a:r>
                        <a:rPr lang="en-US" sz="1000" i="0" u="sng" strike="noStrike" cap="none" dirty="0">
                          <a:solidFill>
                            <a:schemeClr val="hlink"/>
                          </a:solidFill>
                          <a:latin typeface="Arial Narrow"/>
                          <a:ea typeface="Arial Narrow"/>
                          <a:cs typeface="Arial Narrow"/>
                          <a:sym typeface="Arial Narrow"/>
                          <a:hlinkClick r:id="rId12"/>
                        </a:rPr>
                        <a:t>(RAID) Log</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Procurement Plan</a:t>
                      </a:r>
                      <a:endParaRPr sz="1000" dirty="0">
                        <a:latin typeface="Arial Narrow"/>
                        <a:ea typeface="Arial Narrow"/>
                        <a:cs typeface="Arial Narrow"/>
                        <a:sym typeface="Arial Narrow"/>
                      </a:endParaRPr>
                    </a:p>
                    <a:p>
                      <a:pPr marL="171450" marR="0" lvl="0" indent="-107950" algn="l" rtl="0">
                        <a:lnSpc>
                          <a:spcPct val="100000"/>
                        </a:lnSpc>
                        <a:spcBef>
                          <a:spcPts val="0"/>
                        </a:spcBef>
                        <a:spcAft>
                          <a:spcPts val="0"/>
                        </a:spcAft>
                        <a:buClr>
                          <a:schemeClr val="dk2"/>
                        </a:buClr>
                        <a:buSzPts val="1000"/>
                        <a:buFont typeface="Arial"/>
                        <a:buNone/>
                      </a:pPr>
                      <a:endParaRPr sz="1000" i="0" u="none" strike="noStrike" cap="none" dirty="0">
                        <a:solidFill>
                          <a:schemeClr val="dk2"/>
                        </a:solidFill>
                        <a:latin typeface="Arial Narrow"/>
                        <a:ea typeface="Arial Narrow"/>
                        <a:cs typeface="Arial Narrow"/>
                        <a:sym typeface="Arial Narrow"/>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2"/>
                        </a:buClr>
                        <a:buSzPts val="1000"/>
                        <a:buFont typeface="Arial Narrow"/>
                        <a:buChar char="•"/>
                      </a:pPr>
                      <a:r>
                        <a:rPr lang="en-US" sz="1000" dirty="0">
                          <a:latin typeface="Arial Narrow"/>
                          <a:ea typeface="Arial Narrow"/>
                          <a:cs typeface="Arial Narrow"/>
                          <a:sym typeface="Arial Narrow"/>
                        </a:rPr>
                        <a:t>Quality Assurance Surveillance Plan </a:t>
                      </a:r>
                      <a:r>
                        <a:rPr lang="en-US" sz="1000" dirty="0">
                          <a:solidFill>
                            <a:schemeClr val="dk1"/>
                          </a:solidFill>
                          <a:latin typeface="Arial Narrow"/>
                          <a:ea typeface="Arial Narrow"/>
                          <a:cs typeface="Arial Narrow"/>
                          <a:sym typeface="Arial Narrow"/>
                        </a:rPr>
                        <a:t>(</a:t>
                      </a:r>
                      <a:r>
                        <a:rPr lang="en-US" sz="1000" i="0" u="none" strike="noStrike" cap="none" dirty="0">
                          <a:solidFill>
                            <a:schemeClr val="dk2"/>
                          </a:solidFill>
                          <a:latin typeface="Arial Narrow"/>
                          <a:ea typeface="Arial Narrow"/>
                          <a:cs typeface="Arial Narrow"/>
                          <a:sym typeface="Arial Narrow"/>
                        </a:rPr>
                        <a:t>QASP)</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13"/>
                        </a:rPr>
                        <a:t>Requirements Management Plan</a:t>
                      </a:r>
                      <a:endParaRPr sz="1000" u="none" strike="noStrike" cap="none"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hlinkClick r:id="rId14"/>
                        </a:rPr>
                        <a:t>Stakeholder Analysis</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15"/>
                        </a:rPr>
                        <a:t>Communications Plan</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Migration and </a:t>
                      </a:r>
                      <a:r>
                        <a:rPr lang="en-US" sz="1000" dirty="0">
                          <a:solidFill>
                            <a:schemeClr val="dk1"/>
                          </a:solidFill>
                          <a:latin typeface="Arial Narrow"/>
                          <a:ea typeface="Arial Narrow"/>
                          <a:cs typeface="Arial Narrow"/>
                          <a:sym typeface="Arial Narrow"/>
                        </a:rPr>
                        <a:t>O&amp;M </a:t>
                      </a:r>
                      <a:r>
                        <a:rPr lang="en-US" sz="1000" i="0" u="none" strike="noStrike" cap="none" dirty="0">
                          <a:solidFill>
                            <a:schemeClr val="dk2"/>
                          </a:solidFill>
                          <a:latin typeface="Arial Narrow"/>
                          <a:ea typeface="Arial Narrow"/>
                          <a:cs typeface="Arial Narrow"/>
                          <a:sym typeface="Arial Narrow"/>
                        </a:rPr>
                        <a:t>training needs</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As-Is Workforce Documentation </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Change Readiness Assessment</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sng" strike="noStrike" cap="none" dirty="0">
                          <a:solidFill>
                            <a:schemeClr val="hlink"/>
                          </a:solidFill>
                          <a:latin typeface="Arial Narrow"/>
                          <a:ea typeface="Arial Narrow"/>
                          <a:cs typeface="Arial Narrow"/>
                          <a:sym typeface="Arial Narrow"/>
                          <a:hlinkClick r:id="rId16"/>
                        </a:rPr>
                        <a:t>As-Is Systems Environment  </a:t>
                      </a:r>
                      <a:endParaRPr sz="1000" i="0" u="sng" strike="noStrike" cap="none" dirty="0">
                        <a:solidFill>
                          <a:schemeClr val="hlink"/>
                        </a:solidFill>
                        <a:latin typeface="Arial Narrow"/>
                        <a:ea typeface="Arial Narrow"/>
                        <a:cs typeface="Arial Narrow"/>
                        <a:sym typeface="Arial Narrow"/>
                        <a:hlinkClick r:id="rId5"/>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Target State Systems Environment</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Data Governance Model </a:t>
                      </a:r>
                      <a:endParaRPr sz="1000" dirty="0">
                        <a:latin typeface="Arial Narrow"/>
                        <a:ea typeface="Arial Narrow"/>
                        <a:cs typeface="Arial Narrow"/>
                        <a:sym typeface="Arial Narrow"/>
                      </a:endParaRPr>
                    </a:p>
                    <a:p>
                      <a:pPr marL="171450" marR="0" lvl="0" indent="-171450" algn="l" rtl="0">
                        <a:lnSpc>
                          <a:spcPct val="100000"/>
                        </a:lnSpc>
                        <a:spcBef>
                          <a:spcPts val="0"/>
                        </a:spcBef>
                        <a:spcAft>
                          <a:spcPts val="0"/>
                        </a:spcAft>
                        <a:buClr>
                          <a:schemeClr val="dk2"/>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rPr>
                        <a:t>Data Cleansing Plan </a:t>
                      </a:r>
                      <a:endParaRPr sz="1000" i="0" u="none" strike="noStrike" cap="none" dirty="0">
                        <a:solidFill>
                          <a:schemeClr val="dk2"/>
                        </a:solidFill>
                        <a:latin typeface="Arial Narrow"/>
                        <a:ea typeface="Arial Narrow"/>
                        <a:cs typeface="Arial Narrow"/>
                        <a:sym typeface="Arial Narrow"/>
                      </a:endParaRPr>
                    </a:p>
                    <a:p>
                      <a:pPr marL="171450" lvl="0" indent="-171450" rtl="0">
                        <a:spcBef>
                          <a:spcPts val="0"/>
                        </a:spcBef>
                        <a:spcAft>
                          <a:spcPts val="0"/>
                        </a:spcAft>
                        <a:buClr>
                          <a:srgbClr val="000000"/>
                        </a:buClr>
                        <a:buSzPts val="1000"/>
                        <a:buFont typeface="Arial Narrow"/>
                        <a:buChar char="•"/>
                      </a:pPr>
                      <a:r>
                        <a:rPr lang="en-US" sz="1000" dirty="0">
                          <a:solidFill>
                            <a:schemeClr val="bg2"/>
                          </a:solidFill>
                          <a:latin typeface="Arial Narrow"/>
                          <a:ea typeface="Arial Narrow"/>
                          <a:cs typeface="Arial Narrow"/>
                          <a:sym typeface="Arial Narrow"/>
                        </a:rPr>
                        <a:t>Business Needs Workbook</a:t>
                      </a:r>
                      <a:endParaRPr sz="1000" dirty="0">
                        <a:solidFill>
                          <a:schemeClr val="bg2"/>
                        </a:solidFill>
                        <a:latin typeface="Arial Narrow"/>
                        <a:ea typeface="Arial Narrow"/>
                        <a:cs typeface="Arial Narrow"/>
                        <a:sym typeface="Arial Narrow"/>
                      </a:endParaRPr>
                    </a:p>
                    <a:p>
                      <a:pPr marL="171450" lvl="0" indent="-171450" rtl="0">
                        <a:spcBef>
                          <a:spcPts val="0"/>
                        </a:spcBef>
                        <a:spcAft>
                          <a:spcPts val="0"/>
                        </a:spcAft>
                        <a:buClr>
                          <a:srgbClr val="000000"/>
                        </a:buClr>
                        <a:buSzPts val="1000"/>
                        <a:buFont typeface="Arial Narrow"/>
                        <a:buChar char="•"/>
                      </a:pPr>
                      <a:r>
                        <a:rPr lang="en-US" sz="1000" i="0" u="none" strike="noStrike" cap="none" dirty="0">
                          <a:solidFill>
                            <a:schemeClr val="dk2"/>
                          </a:solidFill>
                          <a:latin typeface="Arial Narrow"/>
                          <a:ea typeface="Arial Narrow"/>
                          <a:cs typeface="Arial Narrow"/>
                          <a:sym typeface="Arial Narrow"/>
                          <a:hlinkClick r:id="rId17"/>
                        </a:rPr>
                        <a:t>Target State Concept of Operations</a:t>
                      </a:r>
                      <a:endParaRPr sz="1000" i="0" u="none" strike="noStrike" cap="none" dirty="0">
                        <a:solidFill>
                          <a:schemeClr val="dk2"/>
                        </a:solidFill>
                        <a:latin typeface="Arial Narrow"/>
                        <a:ea typeface="Arial Narrow"/>
                        <a:cs typeface="Arial Narrow"/>
                        <a:sym typeface="Arial Narrow"/>
                      </a:endParaRPr>
                    </a:p>
                  </a:txBody>
                  <a:tcPr marL="68650" marR="68650" marT="34325" marB="34325">
                    <a:lnL w="12700" cap="flat" cmpd="sng">
                      <a:solidFill>
                        <a:schemeClr val="lt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43"/>
          <p:cNvPicPr preferRelativeResize="0"/>
          <p:nvPr/>
        </p:nvPicPr>
        <p:blipFill rotWithShape="1">
          <a:blip r:embed="rId3">
            <a:alphaModFix/>
          </a:blip>
          <a:srcRect/>
          <a:stretch/>
        </p:blipFill>
        <p:spPr>
          <a:xfrm>
            <a:off x="228600" y="1565275"/>
            <a:ext cx="8763000" cy="4454525"/>
          </a:xfrm>
          <a:prstGeom prst="rect">
            <a:avLst/>
          </a:prstGeom>
          <a:noFill/>
          <a:ln>
            <a:noFill/>
          </a:ln>
        </p:spPr>
      </p:pic>
      <p:sp>
        <p:nvSpPr>
          <p:cNvPr id="153" name="Google Shape;153;p43"/>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Determine the risk rating at the end of Phase 1 using the </a:t>
            </a:r>
            <a:r>
              <a:rPr lang="en-US" sz="2000" b="0" i="0" u="sng" strike="noStrike" cap="none">
                <a:solidFill>
                  <a:schemeClr val="hlink"/>
                </a:solidFill>
                <a:latin typeface="Arial"/>
                <a:ea typeface="Arial"/>
                <a:cs typeface="Arial"/>
                <a:sym typeface="Arial"/>
                <a:hlinkClick r:id="rId4"/>
              </a:rPr>
              <a:t>M3 </a:t>
            </a:r>
            <a:r>
              <a:rPr lang="en-US" u="sng">
                <a:solidFill>
                  <a:schemeClr val="hlink"/>
                </a:solidFill>
                <a:hlinkClick r:id="rId4"/>
              </a:rPr>
              <a:t>R</a:t>
            </a:r>
            <a:r>
              <a:rPr lang="en-US" sz="2000" b="0" i="0" u="sng" strike="noStrike" cap="none">
                <a:solidFill>
                  <a:schemeClr val="hlink"/>
                </a:solidFill>
                <a:latin typeface="Arial"/>
                <a:ea typeface="Arial"/>
                <a:cs typeface="Arial"/>
                <a:sym typeface="Arial"/>
                <a:hlinkClick r:id="rId4"/>
              </a:rPr>
              <a:t>isk Assessment Tool</a:t>
            </a:r>
            <a:r>
              <a:rPr lang="en-US" sz="2000" b="0" i="0" u="none" strike="noStrike" cap="none">
                <a:solidFill>
                  <a:srgbClr val="575757"/>
                </a:solidFill>
                <a:latin typeface="Arial"/>
                <a:ea typeface="Arial"/>
                <a:cs typeface="Arial"/>
                <a:sym typeface="Arial"/>
              </a:rPr>
              <a:t> and submit with tollgate review material.</a:t>
            </a:r>
            <a:endParaRPr/>
          </a:p>
        </p:txBody>
      </p:sp>
      <p:sp>
        <p:nvSpPr>
          <p:cNvPr id="154" name="Google Shape;154;p43"/>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a:t>M3 </a:t>
            </a:r>
            <a:r>
              <a:rPr lang="en-US" sz="2800" b="0" i="0" u="none" strike="noStrike" cap="none">
                <a:solidFill>
                  <a:schemeClr val="accent2"/>
                </a:solidFill>
                <a:latin typeface="Arial"/>
                <a:ea typeface="Arial"/>
                <a:cs typeface="Arial"/>
                <a:sym typeface="Arial"/>
              </a:rPr>
              <a:t>Risk Assessment Tool</a:t>
            </a:r>
            <a:endParaRPr/>
          </a:p>
        </p:txBody>
      </p:sp>
      <p:pic>
        <p:nvPicPr>
          <p:cNvPr id="155" name="Google Shape;155;p43"/>
          <p:cNvPicPr preferRelativeResize="0"/>
          <p:nvPr/>
        </p:nvPicPr>
        <p:blipFill rotWithShape="1">
          <a:blip r:embed="rId5">
            <a:alphaModFix/>
          </a:blip>
          <a:srcRect/>
          <a:stretch/>
        </p:blipFill>
        <p:spPr>
          <a:xfrm>
            <a:off x="2305833" y="2429669"/>
            <a:ext cx="5791200" cy="2725736"/>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4"/>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an overview of the Initial Master Schedule as of Phase 1 </a:t>
            </a:r>
            <a:endParaRPr/>
          </a:p>
        </p:txBody>
      </p:sp>
      <p:sp>
        <p:nvSpPr>
          <p:cNvPr id="162" name="Google Shape;162;p44"/>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Initial Master Schedule Overview</a:t>
            </a:r>
            <a:endParaRPr/>
          </a:p>
        </p:txBody>
      </p:sp>
      <p:sp>
        <p:nvSpPr>
          <p:cNvPr id="163" name="Google Shape;163;p44"/>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Provide a summary of the Master Schedule timeline, which should include:  </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Major activities and critical path milestones over the lifecycle of the program</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Expected Tollgate timeline</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Schedule constraints (e.g., contract end dates, system retirements)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Whether activities and milestones are on- or off-track</a:t>
            </a:r>
            <a:endParaRPr/>
          </a:p>
          <a:p>
            <a:pPr marL="0" marR="0" lvl="0" indent="0" algn="l" rtl="0">
              <a:lnSpc>
                <a:spcPct val="100000"/>
              </a:lnSpc>
              <a:spcBef>
                <a:spcPts val="120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**Provide information by month and year</a:t>
            </a:r>
            <a:endParaRPr/>
          </a:p>
          <a:p>
            <a:pPr marL="0" marR="0" lvl="0" indent="0" algn="l" rtl="0">
              <a:lnSpc>
                <a:spcPct val="100000"/>
              </a:lnSpc>
              <a:spcBef>
                <a:spcPts val="1200"/>
              </a:spcBef>
              <a:spcAft>
                <a:spcPts val="0"/>
              </a:spcAft>
              <a:buClr>
                <a:schemeClr val="dk2"/>
              </a:buClr>
              <a:buSzPts val="350"/>
              <a:buFont typeface="Arial"/>
              <a:buNone/>
            </a:pPr>
            <a:endParaRPr sz="1400" b="0" i="0" u="none" strike="noStrike" cap="none">
              <a:solidFill>
                <a:schemeClr val="dk2"/>
              </a:solidFill>
              <a:latin typeface="Arial"/>
              <a:ea typeface="Arial"/>
              <a:cs typeface="Arial"/>
              <a:sym typeface="Arial"/>
            </a:endParaRPr>
          </a:p>
        </p:txBody>
      </p:sp>
      <p:graphicFrame>
        <p:nvGraphicFramePr>
          <p:cNvPr id="164" name="Google Shape;164;p44"/>
          <p:cNvGraphicFramePr/>
          <p:nvPr/>
        </p:nvGraphicFramePr>
        <p:xfrm>
          <a:off x="6475546" y="6129475"/>
          <a:ext cx="2578450" cy="487700"/>
        </p:xfrm>
        <a:graphic>
          <a:graphicData uri="http://schemas.openxmlformats.org/drawingml/2006/table">
            <a:tbl>
              <a:tblPr firstRow="1" bandRow="1">
                <a:noFill/>
                <a:tableStyleId>{421F1D26-A8E2-44CD-96A6-758F64E7E614}</a:tableStyleId>
              </a:tblPr>
              <a:tblGrid>
                <a:gridCol w="2578450"/>
              </a:tblGrid>
              <a:tr h="182875">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latin typeface="Arial"/>
                          <a:ea typeface="Arial"/>
                          <a:cs typeface="Arial"/>
                          <a:sym typeface="Arial"/>
                        </a:rPr>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0725">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latin typeface="Arial"/>
                          <a:ea typeface="Arial"/>
                          <a:cs typeface="Arial"/>
                          <a:sym typeface="Arial"/>
                        </a:rPr>
                        <a:t>Master Schedule</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pic>
        <p:nvPicPr>
          <p:cNvPr id="165" name="Google Shape;165;p44"/>
          <p:cNvPicPr preferRelativeResize="0"/>
          <p:nvPr/>
        </p:nvPicPr>
        <p:blipFill rotWithShape="1">
          <a:blip r:embed="rId3">
            <a:alphaModFix/>
          </a:blip>
          <a:srcRect/>
          <a:stretch/>
        </p:blipFill>
        <p:spPr>
          <a:xfrm>
            <a:off x="1919198" y="3757087"/>
            <a:ext cx="4550428" cy="2445200"/>
          </a:xfrm>
          <a:prstGeom prst="rect">
            <a:avLst/>
          </a:prstGeom>
          <a:noFill/>
          <a:ln>
            <a:noFill/>
          </a:ln>
        </p:spPr>
      </p:pic>
      <p:sp>
        <p:nvSpPr>
          <p:cNvPr id="166" name="Google Shape;166;p44"/>
          <p:cNvSpPr txBox="1"/>
          <p:nvPr/>
        </p:nvSpPr>
        <p:spPr>
          <a:xfrm rot="-2314511">
            <a:off x="2763976" y="4889491"/>
            <a:ext cx="3269973" cy="3693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SzPts val="600"/>
              <a:buFont typeface="Arial"/>
              <a:buNone/>
            </a:pPr>
            <a:r>
              <a:rPr lang="en-US" sz="2400" b="0" i="0" u="none" strike="noStrike" cap="none">
                <a:solidFill>
                  <a:srgbClr val="BFBFBF"/>
                </a:solidFill>
                <a:latin typeface="Arial"/>
                <a:ea typeface="Arial"/>
                <a:cs typeface="Arial"/>
                <a:sym typeface="Arial"/>
              </a:rPr>
              <a:t>ILLUSTRATIVE</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45"/>
          <p:cNvGraphicFramePr/>
          <p:nvPr/>
        </p:nvGraphicFramePr>
        <p:xfrm>
          <a:off x="365760" y="1849188"/>
          <a:ext cx="8512250" cy="4275705"/>
        </p:xfrm>
        <a:graphic>
          <a:graphicData uri="http://schemas.openxmlformats.org/drawingml/2006/table">
            <a:tbl>
              <a:tblPr>
                <a:noFill/>
                <a:tableStyleId>{E9574E53-F893-405C-B378-945EDF25D201}</a:tableStyleId>
              </a:tblPr>
              <a:tblGrid>
                <a:gridCol w="934175"/>
                <a:gridCol w="1057575"/>
                <a:gridCol w="557775"/>
                <a:gridCol w="603500"/>
                <a:gridCol w="603500"/>
                <a:gridCol w="603500"/>
                <a:gridCol w="731525"/>
                <a:gridCol w="1481075"/>
                <a:gridCol w="708350"/>
                <a:gridCol w="1231275"/>
              </a:tblGrid>
              <a:tr h="130950">
                <a:tc gridSpan="10">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Estimated Costs for Migration  and Operations and Maintenance (O&amp;M)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6325">
                <a:tc>
                  <a:txBody>
                    <a:bodyPr/>
                    <a:lstStyle/>
                    <a:p>
                      <a:pPr marL="0" marR="0" lvl="0" indent="0" algn="l" rtl="0">
                        <a:spcBef>
                          <a:spcPts val="0"/>
                        </a:spcBef>
                        <a:spcAft>
                          <a:spcPts val="0"/>
                        </a:spcAft>
                        <a:buNone/>
                      </a:pPr>
                      <a:r>
                        <a:rPr lang="en-US" sz="900" b="1" i="0" u="none" strike="noStrike" cap="none">
                          <a:solidFill>
                            <a:srgbClr val="FFFFFF"/>
                          </a:solidFill>
                          <a:latin typeface="Calibri"/>
                          <a:ea typeface="Calibri"/>
                          <a:cs typeface="Calibri"/>
                          <a:sym typeface="Calibri"/>
                        </a:rPr>
                        <a:t>Responsible Party (Provider, Agency, Other)</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l" rtl="0">
                        <a:spcBef>
                          <a:spcPts val="0"/>
                        </a:spcBef>
                        <a:spcAft>
                          <a:spcPts val="0"/>
                        </a:spcAft>
                        <a:buNone/>
                      </a:pPr>
                      <a:r>
                        <a:rPr lang="en-US" sz="900" b="1" i="0" u="none" strike="noStrike" cap="none">
                          <a:solidFill>
                            <a:srgbClr val="FFFFFF"/>
                          </a:solidFill>
                          <a:latin typeface="Calibri"/>
                          <a:ea typeface="Calibri"/>
                          <a:cs typeface="Calibri"/>
                          <a:sym typeface="Calibri"/>
                        </a:rPr>
                        <a:t>Migration Cost Category / Work stream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N+1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N+2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N+3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Total CPM</a:t>
                      </a:r>
                      <a:endParaRPr sz="900" b="1" i="0" u="none" strike="noStrike" cap="none">
                        <a:solidFill>
                          <a:srgbClr val="FFFFFF"/>
                        </a:solidFill>
                        <a:latin typeface="Calibri"/>
                        <a:ea typeface="Calibri"/>
                        <a:cs typeface="Calibri"/>
                        <a:sym typeface="Calibri"/>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Cost Calculation</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l" rtl="0">
                        <a:spcBef>
                          <a:spcPts val="0"/>
                        </a:spcBef>
                        <a:spcAft>
                          <a:spcPts val="0"/>
                        </a:spcAft>
                        <a:buNone/>
                      </a:pPr>
                      <a:r>
                        <a:rPr lang="en-US" sz="1000" b="1" i="0" u="none" strike="noStrike" cap="none">
                          <a:solidFill>
                            <a:srgbClr val="FFFFFF"/>
                          </a:solidFill>
                          <a:latin typeface="Calibri"/>
                          <a:ea typeface="Calibri"/>
                          <a:cs typeface="Calibri"/>
                          <a:sym typeface="Calibri"/>
                        </a:rPr>
                        <a:t>Required FTEs</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l" rtl="0">
                        <a:spcBef>
                          <a:spcPts val="0"/>
                        </a:spcBef>
                        <a:spcAft>
                          <a:spcPts val="0"/>
                        </a:spcAft>
                        <a:buNone/>
                      </a:pPr>
                      <a:r>
                        <a:rPr lang="en-US" sz="1000" b="1" i="0" u="none" strike="noStrike" cap="none">
                          <a:solidFill>
                            <a:srgbClr val="FFFFFF"/>
                          </a:solidFill>
                          <a:latin typeface="Calibri"/>
                          <a:ea typeface="Calibri"/>
                          <a:cs typeface="Calibri"/>
                          <a:sym typeface="Calibri"/>
                        </a:rPr>
                        <a:t>Notes/Assumptions</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r>
              <a:tr h="88950">
                <a:tc gridSpan="10">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 </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63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Program Management Support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Data Conversion Support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63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Change Mgmt./Train</a:t>
                      </a: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Business Process Reengineering</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Systems Engineering</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63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&lt;Project or Organization Determined&gt;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i="0" u="none" strike="noStrike" cap="none">
                          <a:solidFill>
                            <a:srgbClr val="000000"/>
                          </a:solidFill>
                          <a:latin typeface="Calibri"/>
                          <a:ea typeface="Calibri"/>
                          <a:cs typeface="Calibri"/>
                          <a:sym typeface="Calibri"/>
                        </a:rPr>
                        <a:t>Total Migration</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25125">
                <a:tc gridSpan="10">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 </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Provider</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&lt;Service Layer 1&gt;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Provider</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&lt;Service Layer 2&gt;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Agency</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&lt;Agency Cost&gt;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i="0" u="none" strike="noStrike" cap="none">
                          <a:solidFill>
                            <a:srgbClr val="000000"/>
                          </a:solidFill>
                          <a:latin typeface="Calibri"/>
                          <a:ea typeface="Calibri"/>
                          <a:cs typeface="Calibri"/>
                          <a:sym typeface="Calibri"/>
                        </a:rPr>
                        <a:t>Total O&amp;M</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Grand Total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r>
            </a:tbl>
          </a:graphicData>
        </a:graphic>
      </p:graphicFrame>
      <p:sp>
        <p:nvSpPr>
          <p:cNvPr id="173" name="Google Shape;173;p45"/>
          <p:cNvSpPr txBox="1">
            <a:spLocks noGrp="1"/>
          </p:cNvSpPr>
          <p:nvPr>
            <p:ph type="body" idx="1"/>
          </p:nvPr>
        </p:nvSpPr>
        <p:spPr>
          <a:xfrm>
            <a:off x="365760" y="737378"/>
            <a:ext cx="8412600" cy="757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the estimated cost based on the LCCE*.</a:t>
            </a:r>
            <a:endParaRPr sz="2000" b="0" i="0" u="none" strike="noStrike" cap="none">
              <a:solidFill>
                <a:srgbClr val="575757"/>
              </a:solidFill>
              <a:latin typeface="Arial"/>
              <a:ea typeface="Arial"/>
              <a:cs typeface="Arial"/>
              <a:sym typeface="Arial"/>
            </a:endParaRPr>
          </a:p>
        </p:txBody>
      </p:sp>
      <p:sp>
        <p:nvSpPr>
          <p:cNvPr id="174" name="Google Shape;174;p45"/>
          <p:cNvSpPr txBox="1">
            <a:spLocks noGrp="1"/>
          </p:cNvSpPr>
          <p:nvPr>
            <p:ph type="title"/>
          </p:nvPr>
        </p:nvSpPr>
        <p:spPr>
          <a:xfrm>
            <a:off x="365710" y="267883"/>
            <a:ext cx="8412600" cy="469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accent2"/>
              </a:buClr>
              <a:buSzPts val="2800"/>
              <a:buFont typeface="Arial"/>
              <a:buNone/>
            </a:pPr>
            <a:r>
              <a:rPr lang="en-US" sz="2800" b="0" i="0" u="none" strike="noStrike" cap="none">
                <a:solidFill>
                  <a:schemeClr val="accent2"/>
                </a:solidFill>
                <a:latin typeface="Arial"/>
                <a:ea typeface="Arial"/>
                <a:cs typeface="Arial"/>
                <a:sym typeface="Arial"/>
              </a:rPr>
              <a:t>Life</a:t>
            </a:r>
            <a:r>
              <a:rPr lang="en-US"/>
              <a:t> C</a:t>
            </a:r>
            <a:r>
              <a:rPr lang="en-US" sz="2800" b="0" i="0" u="none" strike="noStrike" cap="none">
                <a:solidFill>
                  <a:schemeClr val="accent2"/>
                </a:solidFill>
                <a:latin typeface="Arial"/>
                <a:ea typeface="Arial"/>
                <a:cs typeface="Arial"/>
                <a:sym typeface="Arial"/>
              </a:rPr>
              <a:t>ycle Cost Estimate</a:t>
            </a:r>
            <a:endParaRPr/>
          </a:p>
        </p:txBody>
      </p:sp>
      <p:sp>
        <p:nvSpPr>
          <p:cNvPr id="175" name="Google Shape;175;p45"/>
          <p:cNvSpPr txBox="1">
            <a:spLocks noGrp="1"/>
          </p:cNvSpPr>
          <p:nvPr>
            <p:ph type="body" idx="2"/>
          </p:nvPr>
        </p:nvSpPr>
        <p:spPr>
          <a:xfrm>
            <a:off x="365700" y="1098044"/>
            <a:ext cx="8412600" cy="657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Develop the life cycle cost information for Phase 1 based on any changes or refinement in scope of the program from when the Major IT Business Case was developed</a:t>
            </a:r>
            <a:endParaRPr sz="1400" b="0" i="1" u="none" strike="noStrike" cap="none">
              <a:solidFill>
                <a:schemeClr val="dk2"/>
              </a:solidFill>
              <a:latin typeface="Arial"/>
              <a:ea typeface="Arial"/>
              <a:cs typeface="Arial"/>
              <a:sym typeface="Arial"/>
            </a:endParaRPr>
          </a:p>
        </p:txBody>
      </p:sp>
      <p:sp>
        <p:nvSpPr>
          <p:cNvPr id="176" name="Google Shape;176;p45"/>
          <p:cNvSpPr txBox="1"/>
          <p:nvPr/>
        </p:nvSpPr>
        <p:spPr>
          <a:xfrm rot="-2314511">
            <a:off x="2853269" y="4170483"/>
            <a:ext cx="3269974" cy="3693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SzPts val="600"/>
              <a:buFont typeface="Arial"/>
              <a:buNone/>
            </a:pPr>
            <a:r>
              <a:rPr lang="en-US" sz="2400" b="0" i="0" u="none" strike="noStrike" cap="none">
                <a:solidFill>
                  <a:srgbClr val="BFBFBF"/>
                </a:solidFill>
                <a:latin typeface="Arial"/>
                <a:ea typeface="Arial"/>
                <a:cs typeface="Arial"/>
                <a:sym typeface="Arial"/>
              </a:rPr>
              <a:t>ILLUSTRATIVE</a:t>
            </a:r>
            <a:endParaRPr sz="2400" b="0" i="0" u="none" strike="noStrike" cap="none">
              <a:solidFill>
                <a:srgbClr val="BFBFBF"/>
              </a:solidFill>
              <a:latin typeface="Arial"/>
              <a:ea typeface="Arial"/>
              <a:cs typeface="Arial"/>
              <a:sym typeface="Arial"/>
            </a:endParaRPr>
          </a:p>
        </p:txBody>
      </p:sp>
      <p:graphicFrame>
        <p:nvGraphicFramePr>
          <p:cNvPr id="177" name="Google Shape;177;p45"/>
          <p:cNvGraphicFramePr/>
          <p:nvPr/>
        </p:nvGraphicFramePr>
        <p:xfrm>
          <a:off x="6317690" y="6283334"/>
          <a:ext cx="2560325" cy="48770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spcBef>
                          <a:spcPts val="0"/>
                        </a:spcBef>
                        <a:spcAft>
                          <a:spcPts val="0"/>
                        </a:spcAft>
                        <a:buNone/>
                      </a:pPr>
                      <a:r>
                        <a:rPr lang="en-US" sz="1000" u="none" strike="noStrike" cap="none"/>
                        <a:t>Source Documentation from Playbook</a:t>
                      </a:r>
                      <a:endParaRPr sz="1000" u="none" strike="noStrike" cap="none"/>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0725">
                <a:tc>
                  <a:txBody>
                    <a:bodyPr/>
                    <a:lstStyle/>
                    <a:p>
                      <a:pPr marL="114300" marR="0" lvl="0" indent="-114300" algn="l" rtl="0">
                        <a:spcBef>
                          <a:spcPts val="0"/>
                        </a:spcBef>
                        <a:spcAft>
                          <a:spcPts val="0"/>
                        </a:spcAft>
                        <a:buClr>
                          <a:schemeClr val="dk1"/>
                        </a:buClr>
                        <a:buSzPts val="1000"/>
                        <a:buFont typeface="Noto Sans Symbols"/>
                        <a:buChar char="▪"/>
                      </a:pPr>
                      <a:r>
                        <a:rPr lang="en-US" sz="1000" u="none" strike="noStrike" cap="none"/>
                        <a:t>LCCE</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
        <p:nvSpPr>
          <p:cNvPr id="178" name="Google Shape;178;p45"/>
          <p:cNvSpPr txBox="1"/>
          <p:nvPr/>
        </p:nvSpPr>
        <p:spPr>
          <a:xfrm>
            <a:off x="373711" y="6297433"/>
            <a:ext cx="5756745" cy="338554"/>
          </a:xfrm>
          <a:prstGeom prst="rect">
            <a:avLst/>
          </a:prstGeom>
          <a:noFill/>
          <a:ln>
            <a:noFill/>
          </a:ln>
        </p:spPr>
        <p:txBody>
          <a:bodyPr spcFirstLastPara="1" wrap="square" lIns="0" tIns="0" rIns="0" bIns="0" anchor="t" anchorCtr="0">
            <a:noAutofit/>
          </a:bodyPr>
          <a:lstStyle/>
          <a:p>
            <a:pPr marL="0" marR="0" lvl="0" indent="-17462" algn="l" rtl="0">
              <a:lnSpc>
                <a:spcPct val="100000"/>
              </a:lnSpc>
              <a:spcBef>
                <a:spcPts val="0"/>
              </a:spcBef>
              <a:spcAft>
                <a:spcPts val="0"/>
              </a:spcAft>
              <a:buClr>
                <a:srgbClr val="313131"/>
              </a:buClr>
              <a:buSzPts val="275"/>
              <a:buFont typeface="Arial"/>
              <a:buChar char="‏"/>
            </a:pPr>
            <a:r>
              <a:rPr lang="en-US" sz="1100" b="0" i="0" u="none" strike="noStrike" cap="none">
                <a:solidFill>
                  <a:srgbClr val="575757"/>
                </a:solidFill>
                <a:latin typeface="Arial"/>
                <a:ea typeface="Arial"/>
                <a:cs typeface="Arial"/>
                <a:sym typeface="Arial"/>
              </a:rPr>
              <a:t>*T</a:t>
            </a:r>
            <a:r>
              <a:rPr lang="en-US" sz="1100" b="0" i="0" u="none" strike="noStrike" cap="none">
                <a:solidFill>
                  <a:srgbClr val="313131"/>
                </a:solidFill>
                <a:latin typeface="Arial"/>
                <a:ea typeface="Arial"/>
                <a:cs typeface="Arial"/>
                <a:sym typeface="Arial"/>
              </a:rPr>
              <a:t>o avoid duplication of effort, agencies are encouraged to use their existing budgetary documentation, when available, to provide cost estimates.</a:t>
            </a:r>
            <a:endParaRPr sz="1100" b="0" i="0" u="none" strike="noStrike" cap="none">
              <a:solidFill>
                <a:srgbClr val="313131"/>
              </a:solidFill>
              <a:latin typeface="Arial"/>
              <a:ea typeface="Arial"/>
              <a:cs typeface="Arial"/>
              <a:sym typeface="Aria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6"/>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latin typeface="Arial"/>
                <a:ea typeface="Arial"/>
                <a:cs typeface="Arial"/>
                <a:sym typeface="Arial"/>
              </a:rPr>
              <a:t>Provide an Organization Chart and indicate required number of full time equivalents (FTEs)/resources, existing resource gaps, and plan to fill resource gaps</a:t>
            </a:r>
            <a:endParaRPr/>
          </a:p>
        </p:txBody>
      </p:sp>
      <p:sp>
        <p:nvSpPr>
          <p:cNvPr id="185" name="Google Shape;185;p46"/>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Human Resources/Staffing Plan Overview</a:t>
            </a:r>
            <a:endParaRPr/>
          </a:p>
        </p:txBody>
      </p:sp>
      <p:sp>
        <p:nvSpPr>
          <p:cNvPr id="186" name="Google Shape;186;p46"/>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endParaRPr sz="1400" b="0" i="1" u="none" strike="noStrike" cap="none">
              <a:solidFill>
                <a:schemeClr val="dk2"/>
              </a:solidFill>
              <a:latin typeface="Arial"/>
              <a:ea typeface="Arial"/>
              <a:cs typeface="Arial"/>
              <a:sym typeface="Arial"/>
            </a:endParaRPr>
          </a:p>
          <a:p>
            <a:pPr marL="0" marR="0" lvl="0" indent="0" algn="l" rtl="0">
              <a:lnSpc>
                <a:spcPct val="100000"/>
              </a:lnSpc>
              <a:spcBef>
                <a:spcPts val="120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Include the following:</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roles and responsibilities needed for the customer migration team in Phase 2</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Total number of resources needed and total number of resources staffed</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percentage of time required for each position on the customer migration team</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Vacant positions and plan to fill each position</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For each role, indicate if resources are in an acting, detailed, or contractor-filled position </a:t>
            </a:r>
            <a:endParaRPr/>
          </a:p>
          <a:p>
            <a:pPr marL="0" marR="0" lvl="0" indent="0" algn="l" rtl="0">
              <a:lnSpc>
                <a:spcPct val="100000"/>
              </a:lnSpc>
              <a:spcBef>
                <a:spcPts val="1200"/>
              </a:spcBef>
              <a:spcAft>
                <a:spcPts val="0"/>
              </a:spcAft>
              <a:buClr>
                <a:schemeClr val="dk2"/>
              </a:buClr>
              <a:buSzPts val="350"/>
              <a:buFont typeface="Arial"/>
              <a:buNone/>
            </a:pPr>
            <a:endParaRPr sz="1400" b="0" i="1" u="none" strike="noStrike" cap="none">
              <a:solidFill>
                <a:schemeClr val="dk2"/>
              </a:solidFill>
              <a:latin typeface="Arial"/>
              <a:ea typeface="Arial"/>
              <a:cs typeface="Arial"/>
              <a:sym typeface="Arial"/>
            </a:endParaRPr>
          </a:p>
        </p:txBody>
      </p:sp>
      <p:graphicFrame>
        <p:nvGraphicFramePr>
          <p:cNvPr id="187" name="Google Shape;187;p46"/>
          <p:cNvGraphicFramePr/>
          <p:nvPr/>
        </p:nvGraphicFramePr>
        <p:xfrm>
          <a:off x="6475546" y="6129475"/>
          <a:ext cx="2560325" cy="49335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Human Resources/Staffing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aphicFrame>
        <p:nvGraphicFramePr>
          <p:cNvPr id="193" name="Google Shape;193;p47"/>
          <p:cNvGraphicFramePr/>
          <p:nvPr/>
        </p:nvGraphicFramePr>
        <p:xfrm>
          <a:off x="365832" y="3209473"/>
          <a:ext cx="8412450" cy="2509240"/>
        </p:xfrm>
        <a:graphic>
          <a:graphicData uri="http://schemas.openxmlformats.org/drawingml/2006/table">
            <a:tbl>
              <a:tblPr firstRow="1" bandRow="1">
                <a:noFill/>
                <a:tableStyleId>{421F1D26-A8E2-44CD-96A6-758F64E7E614}</a:tableStyleId>
              </a:tblPr>
              <a:tblGrid>
                <a:gridCol w="2575625"/>
                <a:gridCol w="1287825"/>
                <a:gridCol w="1137250"/>
                <a:gridCol w="1137250"/>
                <a:gridCol w="1137250"/>
                <a:gridCol w="1137250"/>
              </a:tblGrid>
              <a:tr h="157500">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Planned Procurement (including Scope)</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Acquisition Strategy</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Status*</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dk1"/>
                        </a:buClr>
                        <a:buSzPts val="275"/>
                        <a:buFont typeface="Arial"/>
                        <a:buNone/>
                      </a:pPr>
                      <a:r>
                        <a:rPr lang="en-US" sz="1100" u="none" strike="noStrike" cap="none">
                          <a:latin typeface="Arial"/>
                          <a:ea typeface="Arial"/>
                          <a:cs typeface="Arial"/>
                          <a:sym typeface="Arial"/>
                        </a:rPr>
                        <a:t>Planned Contract Value</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dk1"/>
                        </a:buClr>
                        <a:buSzPts val="275"/>
                        <a:buFont typeface="Arial"/>
                        <a:buNone/>
                      </a:pPr>
                      <a:r>
                        <a:rPr lang="en-US" sz="1100" u="none" strike="noStrike" cap="none">
                          <a:latin typeface="Arial"/>
                          <a:ea typeface="Arial"/>
                          <a:cs typeface="Arial"/>
                          <a:sym typeface="Arial"/>
                        </a:rPr>
                        <a:t>Expected</a:t>
                      </a:r>
                      <a:endParaRPr/>
                    </a:p>
                    <a:p>
                      <a:pPr marL="0" marR="0" lvl="0" indent="0" algn="ctr" rtl="0">
                        <a:lnSpc>
                          <a:spcPct val="100000"/>
                        </a:lnSpc>
                        <a:spcBef>
                          <a:spcPts val="0"/>
                        </a:spcBef>
                        <a:spcAft>
                          <a:spcPts val="0"/>
                        </a:spcAft>
                        <a:buClr>
                          <a:schemeClr val="dk1"/>
                        </a:buClr>
                        <a:buSzPts val="275"/>
                        <a:buFont typeface="Arial"/>
                        <a:buNone/>
                      </a:pPr>
                      <a:r>
                        <a:rPr lang="en-US" sz="1100" u="none" strike="noStrike" cap="none">
                          <a:latin typeface="Arial"/>
                          <a:ea typeface="Arial"/>
                          <a:cs typeface="Arial"/>
                          <a:sym typeface="Arial"/>
                        </a:rPr>
                        <a:t>Award Date</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lt1"/>
                        </a:buClr>
                        <a:buSzPts val="275"/>
                        <a:buFont typeface="Arial"/>
                        <a:buNone/>
                      </a:pPr>
                      <a:r>
                        <a:rPr lang="en-US" sz="1100" u="none" strike="noStrike" cap="none">
                          <a:solidFill>
                            <a:schemeClr val="lt1"/>
                          </a:solidFill>
                          <a:latin typeface="Arial"/>
                          <a:ea typeface="Arial"/>
                          <a:cs typeface="Arial"/>
                          <a:sym typeface="Arial"/>
                        </a:rPr>
                        <a:t>Expected</a:t>
                      </a:r>
                      <a:r>
                        <a:rPr lang="en-US" sz="1100" u="none" strike="noStrike" cap="none">
                          <a:solidFill>
                            <a:srgbClr val="FF0000"/>
                          </a:solidFill>
                          <a:latin typeface="Arial"/>
                          <a:ea typeface="Arial"/>
                          <a:cs typeface="Arial"/>
                          <a:sym typeface="Arial"/>
                        </a:rPr>
                        <a:t> </a:t>
                      </a:r>
                      <a:r>
                        <a:rPr lang="en-US" sz="1100" u="none" strike="noStrike" cap="none">
                          <a:latin typeface="Arial"/>
                          <a:ea typeface="Arial"/>
                          <a:cs typeface="Arial"/>
                          <a:sym typeface="Arial"/>
                        </a:rPr>
                        <a:t>Period of Performance </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341525">
                <a:tc>
                  <a:txBody>
                    <a:bodyPr/>
                    <a:lstStyle/>
                    <a:p>
                      <a:pPr marL="0" marR="0" lvl="0" indent="0" algn="l" rtl="0">
                        <a:lnSpc>
                          <a:spcPct val="100000"/>
                        </a:lnSpc>
                        <a:spcBef>
                          <a:spcPts val="0"/>
                        </a:spcBef>
                        <a:spcAft>
                          <a:spcPts val="0"/>
                        </a:spcAft>
                        <a:buClr>
                          <a:schemeClr val="lt2"/>
                        </a:buClr>
                        <a:buSzPts val="275"/>
                        <a:buFont typeface="Noto Sans Symbols"/>
                        <a:buNone/>
                      </a:pPr>
                      <a:r>
                        <a:rPr lang="en-US" sz="1100" b="1" i="1" u="none" strike="noStrike" cap="none">
                          <a:solidFill>
                            <a:schemeClr val="lt2"/>
                          </a:solidFill>
                          <a:latin typeface="Arial"/>
                          <a:ea typeface="Arial"/>
                          <a:cs typeface="Arial"/>
                          <a:sym typeface="Arial"/>
                        </a:rPr>
                        <a:t>Data Conversion: </a:t>
                      </a:r>
                      <a:r>
                        <a:rPr lang="en-US" sz="1100" b="0" i="1" u="none" strike="noStrike" cap="none">
                          <a:solidFill>
                            <a:schemeClr val="lt2"/>
                          </a:solidFill>
                          <a:latin typeface="Arial"/>
                          <a:ea typeface="Arial"/>
                          <a:cs typeface="Arial"/>
                          <a:sym typeface="Arial"/>
                        </a:rPr>
                        <a:t>Provide services to extract and translate data from legacy application…</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i="1"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1"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
        <p:nvSpPr>
          <p:cNvPr id="194" name="Google Shape;194;p47"/>
          <p:cNvSpPr txBox="1">
            <a:spLocks noGrp="1"/>
          </p:cNvSpPr>
          <p:nvPr>
            <p:ph type="body" idx="1"/>
          </p:nvPr>
        </p:nvSpPr>
        <p:spPr>
          <a:xfrm>
            <a:off x="365750" y="782623"/>
            <a:ext cx="8412600" cy="493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the details around planned procurements to support the migration</a:t>
            </a:r>
            <a:endParaRPr/>
          </a:p>
        </p:txBody>
      </p:sp>
      <p:sp>
        <p:nvSpPr>
          <p:cNvPr id="195" name="Google Shape;195;p47"/>
          <p:cNvSpPr txBox="1">
            <a:spLocks noGrp="1"/>
          </p:cNvSpPr>
          <p:nvPr>
            <p:ph type="title"/>
          </p:nvPr>
        </p:nvSpPr>
        <p:spPr>
          <a:xfrm>
            <a:off x="347560" y="313133"/>
            <a:ext cx="8412600" cy="469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Procurement Approach</a:t>
            </a:r>
            <a:endParaRPr/>
          </a:p>
        </p:txBody>
      </p:sp>
      <p:sp>
        <p:nvSpPr>
          <p:cNvPr id="196" name="Google Shape;196;p47"/>
          <p:cNvSpPr txBox="1">
            <a:spLocks noGrp="1"/>
          </p:cNvSpPr>
          <p:nvPr>
            <p:ph type="body" idx="2"/>
          </p:nvPr>
        </p:nvSpPr>
        <p:spPr>
          <a:xfrm>
            <a:off x="422900" y="1275832"/>
            <a:ext cx="8412600" cy="180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Potential data points could include:</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An overview of the approach to conducting market research to select a provider, including how Requests for Information (RFIs) or Interagency Agreements (IAAs) will be used to further market research efforts and ultimately select a provider</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Potential additional support needed based on resourcing plan, legacy system support needs, data cleansing, and Independent Verification and Validation (IV&amp;V)</a:t>
            </a:r>
            <a:endParaRPr/>
          </a:p>
        </p:txBody>
      </p:sp>
      <p:graphicFrame>
        <p:nvGraphicFramePr>
          <p:cNvPr id="197" name="Google Shape;197;p47"/>
          <p:cNvGraphicFramePr/>
          <p:nvPr/>
        </p:nvGraphicFramePr>
        <p:xfrm>
          <a:off x="6475546" y="6129475"/>
          <a:ext cx="2560325" cy="493350"/>
        </p:xfrm>
        <a:graphic>
          <a:graphicData uri="http://schemas.openxmlformats.org/drawingml/2006/table">
            <a:tbl>
              <a:tblPr firstRow="1" bandRow="1">
                <a:noFill/>
                <a:tableStyleId>{421F1D26-A8E2-44CD-96A6-758F64E7E614}</a:tableStyleId>
              </a:tblPr>
              <a:tblGrid>
                <a:gridCol w="2560325"/>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Procurement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r>
            </a:tbl>
          </a:graphicData>
        </a:graphic>
      </p:graphicFrame>
      <p:sp>
        <p:nvSpPr>
          <p:cNvPr id="198" name="Google Shape;198;p47"/>
          <p:cNvSpPr txBox="1"/>
          <p:nvPr/>
        </p:nvSpPr>
        <p:spPr>
          <a:xfrm rot="-2314511">
            <a:off x="2734841" y="4386894"/>
            <a:ext cx="3269973" cy="3693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SzPts val="600"/>
              <a:buFont typeface="Arial"/>
              <a:buNone/>
            </a:pPr>
            <a:r>
              <a:rPr lang="en-US" sz="2400" b="0" i="0" u="none" strike="noStrike" cap="none">
                <a:solidFill>
                  <a:srgbClr val="BFBFBF"/>
                </a:solidFill>
                <a:latin typeface="Arial"/>
                <a:ea typeface="Arial"/>
                <a:cs typeface="Arial"/>
                <a:sym typeface="Arial"/>
              </a:rPr>
              <a:t>ILLUSTRATIVE</a:t>
            </a:r>
            <a:endParaRPr/>
          </a:p>
        </p:txBody>
      </p:sp>
      <p:sp>
        <p:nvSpPr>
          <p:cNvPr id="199" name="Google Shape;199;p47"/>
          <p:cNvSpPr txBox="1"/>
          <p:nvPr/>
        </p:nvSpPr>
        <p:spPr>
          <a:xfrm>
            <a:off x="347632" y="5866794"/>
            <a:ext cx="8899538" cy="153887"/>
          </a:xfrm>
          <a:prstGeom prst="rect">
            <a:avLst/>
          </a:prstGeom>
          <a:noFill/>
          <a:ln>
            <a:noFill/>
          </a:ln>
        </p:spPr>
        <p:txBody>
          <a:bodyPr spcFirstLastPara="1" wrap="square" lIns="0" tIns="0" rIns="0" bIns="0" anchor="t" anchorCtr="0">
            <a:noAutofit/>
          </a:bodyPr>
          <a:lstStyle/>
          <a:p>
            <a:pPr marL="0" marR="0" lvl="0" indent="-15875" algn="l" rtl="0">
              <a:lnSpc>
                <a:spcPct val="100000"/>
              </a:lnSpc>
              <a:spcBef>
                <a:spcPts val="0"/>
              </a:spcBef>
              <a:spcAft>
                <a:spcPts val="0"/>
              </a:spcAft>
              <a:buClr>
                <a:schemeClr val="dk2"/>
              </a:buClr>
              <a:buSzPts val="250"/>
              <a:buFont typeface="Arial"/>
              <a:buChar char="‏"/>
            </a:pPr>
            <a:r>
              <a:rPr lang="en-US" sz="1000" b="0" i="1" u="none" strike="noStrike" cap="none">
                <a:solidFill>
                  <a:schemeClr val="dk2"/>
                </a:solidFill>
                <a:latin typeface="Arial"/>
                <a:ea typeface="Arial"/>
                <a:cs typeface="Arial"/>
                <a:sym typeface="Arial"/>
              </a:rPr>
              <a:t>*Statuses may include: Early Planning, Requirements Defined, Request for Proposal (RFP) Released, Award Complete</a:t>
            </a:r>
            <a:endParaRPr/>
          </a:p>
        </p:txBody>
      </p:sp>
    </p:spTree>
  </p:cSld>
  <p:clrMapOvr>
    <a:masterClrMapping/>
  </p:clrMapOvr>
  <p:transition>
    <p:fade/>
  </p:transition>
</p:sld>
</file>

<file path=ppt/theme/theme1.xml><?xml version="1.0" encoding="utf-8"?>
<a:theme xmlns:a="http://schemas.openxmlformats.org/drawingml/2006/main" name="Deloitte Brand">
  <a:themeElements>
    <a:clrScheme name="US Deloitte Color">
      <a:dk1>
        <a:srgbClr val="000000"/>
      </a:dk1>
      <a:lt1>
        <a:srgbClr val="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loitte Brand">
  <a:themeElements>
    <a:clrScheme name="US Deloitte Color">
      <a:dk1>
        <a:srgbClr val="000000"/>
      </a:dk1>
      <a:lt1>
        <a:srgbClr val="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1759</Words>
  <Application>Microsoft Office PowerPoint</Application>
  <PresentationFormat>On-screen Show (4:3)</PresentationFormat>
  <Paragraphs>303</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Noto Sans Symbols</vt:lpstr>
      <vt:lpstr>Arial Narrow</vt:lpstr>
      <vt:lpstr>Deloitte Brand</vt:lpstr>
      <vt:lpstr>1_Deloitte Brand</vt:lpstr>
      <vt:lpstr>   Phase 1 Tollgate Review Discussion Template</vt:lpstr>
      <vt:lpstr>Questions to be Answered</vt:lpstr>
      <vt:lpstr>Instructions for Completing This Template </vt:lpstr>
      <vt:lpstr>Documentation Required for Phase 1 Tollgate Review </vt:lpstr>
      <vt:lpstr>M3 Risk Assessment Tool</vt:lpstr>
      <vt:lpstr>Initial Master Schedule Overview</vt:lpstr>
      <vt:lpstr>Life Cycle Cost Estimate</vt:lpstr>
      <vt:lpstr>Human Resources/Staffing Plan Overview</vt:lpstr>
      <vt:lpstr>Procurement Approach</vt:lpstr>
      <vt:lpstr>Independent Verification and Validation Plan</vt:lpstr>
      <vt:lpstr>Program Governance Model</vt:lpstr>
      <vt:lpstr>Scope of Services Overview</vt:lpstr>
      <vt:lpstr>Change Management and Communications Approach</vt:lpstr>
      <vt:lpstr>Data Management/Data Quality Approach</vt:lpstr>
      <vt:lpstr>Baseline and Target Performance Success Metrics</vt:lpstr>
      <vt:lpstr>Top Risks</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Tollgate Review Discussion Template</dc:title>
  <dc:creator>ElaineCRieman</dc:creator>
  <cp:lastModifiedBy>MichelleRAnderson</cp:lastModifiedBy>
  <cp:revision>3</cp:revision>
  <dcterms:modified xsi:type="dcterms:W3CDTF">2018-08-30T18:37:31Z</dcterms:modified>
</cp:coreProperties>
</file>