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459981F-B0BE-4E2A-BA8B-20797240A79B}">
  <a:tblStyle styleId="{A459981F-B0BE-4E2A-BA8B-20797240A79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/>
      <a:tcStyle>
        <a:tcBdr/>
        <a:fill>
          <a:solidFill>
            <a:srgbClr val="CACB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FB315B-D353-4E1A-952B-5F9980EEE7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9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9" y="0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75" y="1162050"/>
            <a:ext cx="4184649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890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09d15c9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4109d15c98_1_105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4109d15c98_1_105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only or primary imag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65760" y="1897602"/>
            <a:ext cx="462895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primary image">
  <p:cSld name="Divider with primary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econdary image">
  <p:cSld name="Divider with secondary imag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65125" y="1818067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 only or primary imag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3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primary image">
  <p:cSld name="Divider with primary imag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secondary image">
  <p:cSld name="Divider with secondary imag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76225" algn="l" rtl="0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663439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539496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575757"/>
                </a:solidFill>
              </a:defRPr>
            </a:lvl1pPr>
            <a:lvl2pPr lvl="1">
              <a:buNone/>
              <a:defRPr>
                <a:solidFill>
                  <a:srgbClr val="575757"/>
                </a:solidFill>
              </a:defRPr>
            </a:lvl2pPr>
            <a:lvl3pPr lvl="2">
              <a:buNone/>
              <a:defRPr>
                <a:solidFill>
                  <a:srgbClr val="575757"/>
                </a:solidFill>
              </a:defRPr>
            </a:lvl3pPr>
            <a:lvl4pPr lvl="3">
              <a:buNone/>
              <a:defRPr>
                <a:solidFill>
                  <a:srgbClr val="575757"/>
                </a:solidFill>
              </a:defRPr>
            </a:lvl4pPr>
            <a:lvl5pPr lvl="4">
              <a:buNone/>
              <a:defRPr>
                <a:solidFill>
                  <a:srgbClr val="575757"/>
                </a:solidFill>
              </a:defRPr>
            </a:lvl5pPr>
            <a:lvl6pPr lvl="5">
              <a:buNone/>
              <a:defRPr>
                <a:solidFill>
                  <a:srgbClr val="575757"/>
                </a:solidFill>
              </a:defRPr>
            </a:lvl6pPr>
            <a:lvl7pPr lvl="6">
              <a:buNone/>
              <a:defRPr>
                <a:solidFill>
                  <a:srgbClr val="575757"/>
                </a:solidFill>
              </a:defRPr>
            </a:lvl7pPr>
            <a:lvl8pPr lvl="7">
              <a:buNone/>
              <a:defRPr>
                <a:solidFill>
                  <a:srgbClr val="575757"/>
                </a:solidFill>
              </a:defRPr>
            </a:lvl8pPr>
            <a:lvl9pPr lvl="8">
              <a:buNone/>
              <a:defRPr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SM.M3@gsa.g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ssm.gov/assets/files/M3-Playbook-HR-Staffing-Plan-Template.docx" TargetMode="External"/><Relationship Id="rId3" Type="http://schemas.openxmlformats.org/officeDocument/2006/relationships/hyperlink" Target="https://ussm.gov/assets/files/Tailoring-Guide8.29.18.xlsx" TargetMode="External"/><Relationship Id="rId7" Type="http://schemas.openxmlformats.org/officeDocument/2006/relationships/hyperlink" Target="https://ussm.gov/assets/files/M3PlaybookScheduleTemplate8.29.18.xlsx" TargetMode="External"/><Relationship Id="rId12" Type="http://schemas.openxmlformats.org/officeDocument/2006/relationships/hyperlink" Target="https://s3.amazonaws.com/sitesusa/wp-content/uploads/sites/1041/2016/07/M3-Playbook-Communications-Plan-Template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sitesusa/wp-content/uploads/sites/1041/2017/08/Business-Needs-Workbook.xlsx" TargetMode="External"/><Relationship Id="rId11" Type="http://schemas.openxmlformats.org/officeDocument/2006/relationships/hyperlink" Target="https://s3.amazonaws.com/sitesusa/wp-content/uploads/sites/1041/2016/07/M3-Playbook-RAID-Log-Template.xlsx" TargetMode="External"/><Relationship Id="rId5" Type="http://schemas.openxmlformats.org/officeDocument/2006/relationships/hyperlink" Target="https://s3.amazonaws.com/sitesusa/wp-content/uploads/sites/1041/2017/08/Risk-Assessment-Tool.xlsm" TargetMode="External"/><Relationship Id="rId10" Type="http://schemas.openxmlformats.org/officeDocument/2006/relationships/hyperlink" Target="https://s3.amazonaws.com/sitesusa/wp-content/uploads/sites/1041/2017/08/Risk-Management-Plan-Template.docx" TargetMode="External"/><Relationship Id="rId4" Type="http://schemas.openxmlformats.org/officeDocument/2006/relationships/hyperlink" Target="https://s3.amazonaws.com/sitesusa/wp-content/uploads/sites/1041/2016/07/M3-Playbook-Provider-Assessment-Template.docx" TargetMode="External"/><Relationship Id="rId9" Type="http://schemas.openxmlformats.org/officeDocument/2006/relationships/hyperlink" Target="https://s3.amazonaws.com/sitesusa/wp-content/uploads/sites/1041/2016/07/M3-Playbook-Status-Report-Dashboard-Template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3.amazonaws.com/sitesusa/wp-content/uploads/sites/1041/2017/08/Risk-Assessment-Tool.xls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>
            <a:spLocks noGrp="1"/>
          </p:cNvSpPr>
          <p:nvPr>
            <p:ph type="ctrTitle"/>
          </p:nvPr>
        </p:nvSpPr>
        <p:spPr>
          <a:xfrm>
            <a:off x="365759" y="2536797"/>
            <a:ext cx="745426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Phase 2 Tollgate Review Discussion Template</a:t>
            </a:r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subTitle" idx="1"/>
          </p:nvPr>
        </p:nvSpPr>
        <p:spPr>
          <a:xfrm>
            <a:off x="365759" y="3417950"/>
            <a:ext cx="7304547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GSA, Unified Shared Services Management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Month, Year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Organization Chart an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d indicate required number of </a:t>
            </a:r>
            <a:r>
              <a:rPr lang="en-US"/>
              <a:t>full time equivalents (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FTEs)/resources, existing resource gaps, and plan to fill resource gaps</a:t>
            </a:r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Human Resources/Staffing Plan Overview (Provider)</a:t>
            </a:r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body" idx="2"/>
          </p:nvPr>
        </p:nvSpPr>
        <p:spPr>
          <a:xfrm>
            <a:off x="365700" y="1809377"/>
            <a:ext cx="8412600" cy="4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provider migration team for Phase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provider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Human Resources/Staffing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be which services the organization desires for migration and </a:t>
            </a:r>
            <a:r>
              <a:rPr lang="en-US"/>
              <a:t>Operations and Maintenance (O&amp;M)</a:t>
            </a:r>
            <a:endParaRPr/>
          </a:p>
        </p:txBody>
      </p:sp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Scope of Services Overview</a:t>
            </a:r>
            <a:endParaRPr/>
          </a:p>
        </p:txBody>
      </p:sp>
      <p:graphicFrame>
        <p:nvGraphicFramePr>
          <p:cNvPr id="249" name="Google Shape;249;p49"/>
          <p:cNvGraphicFramePr/>
          <p:nvPr/>
        </p:nvGraphicFramePr>
        <p:xfrm>
          <a:off x="6475546" y="59436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21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 Needs Workbook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Draft </a:t>
                      </a: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Request for Proposal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(RFP) (Appl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ies to Commercial Only)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49"/>
          <p:cNvSpPr/>
          <p:nvPr/>
        </p:nvSpPr>
        <p:spPr>
          <a:xfrm>
            <a:off x="1986321" y="1582653"/>
            <a:ext cx="878767" cy="181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Migration</a:t>
            </a:r>
            <a:endParaRPr/>
          </a:p>
        </p:txBody>
      </p:sp>
      <p:sp>
        <p:nvSpPr>
          <p:cNvPr id="251" name="Google Shape;251;p49"/>
          <p:cNvSpPr/>
          <p:nvPr/>
        </p:nvSpPr>
        <p:spPr>
          <a:xfrm>
            <a:off x="6446432" y="1575728"/>
            <a:ext cx="543740" cy="195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O&amp;M</a:t>
            </a:r>
            <a:endParaRPr/>
          </a:p>
        </p:txBody>
      </p:sp>
      <p:sp>
        <p:nvSpPr>
          <p:cNvPr id="252" name="Google Shape;252;p49"/>
          <p:cNvSpPr/>
          <p:nvPr/>
        </p:nvSpPr>
        <p:spPr>
          <a:xfrm>
            <a:off x="4597401" y="2132925"/>
            <a:ext cx="418084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 required O&amp;M services, including: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Desired service (e.g., Financial Management, HR, Acquisition)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(e.g., Payable Management)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 of services (i.e., transaction processing, business application support)</a:t>
            </a:r>
            <a:endParaRPr/>
          </a:p>
        </p:txBody>
      </p:sp>
      <p:sp>
        <p:nvSpPr>
          <p:cNvPr id="253" name="Google Shape;253;p49"/>
          <p:cNvSpPr/>
          <p:nvPr/>
        </p:nvSpPr>
        <p:spPr>
          <a:xfrm>
            <a:off x="365759" y="2087226"/>
            <a:ext cx="40792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 required migration services (e.g., training, data conversion, systems integration) from the provider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details around planned procurements to support the migration</a:t>
            </a:r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Procurement Approach</a:t>
            </a:r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Potential data points could include: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Planned procurements for future phases, including provide</a:t>
            </a:r>
            <a:r>
              <a:rPr lang="en-US" sz="1400" b="0" i="1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400" i="1">
                <a:solidFill>
                  <a:srgbClr val="575757"/>
                </a:solidFill>
              </a:rPr>
              <a:t>Request for Proposals (RFPs) </a:t>
            </a:r>
            <a:r>
              <a:rPr lang="en-US" sz="1400" b="0" i="1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Commercial):</a:t>
            </a:r>
            <a:endParaRPr/>
          </a:p>
        </p:txBody>
      </p:sp>
      <p:graphicFrame>
        <p:nvGraphicFramePr>
          <p:cNvPr id="261" name="Google Shape;261;p50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Procurement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50"/>
          <p:cNvGraphicFramePr/>
          <p:nvPr/>
        </p:nvGraphicFramePr>
        <p:xfrm>
          <a:off x="300007" y="2712400"/>
          <a:ext cx="8412450" cy="250924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75625"/>
                <a:gridCol w="1287825"/>
                <a:gridCol w="1137250"/>
                <a:gridCol w="1137250"/>
                <a:gridCol w="1137250"/>
                <a:gridCol w="1137250"/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Procurement (including Scope)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Acquisition Strategy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Status*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Contract Value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Award Date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r>
                        <a:rPr lang="en-US" sz="11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Period of Performance 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services to extract and translate data from legacy application…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50"/>
          <p:cNvSpPr txBox="1"/>
          <p:nvPr/>
        </p:nvSpPr>
        <p:spPr>
          <a:xfrm rot="-2314511">
            <a:off x="2918884" y="3548835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264" name="Google Shape;264;p50"/>
          <p:cNvSpPr txBox="1"/>
          <p:nvPr/>
        </p:nvSpPr>
        <p:spPr>
          <a:xfrm>
            <a:off x="300007" y="5367212"/>
            <a:ext cx="8899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5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Char char="‏"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*Statuses may include: Early Planning, Requirements Defined, RFP Released, Award Complete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approach and strategy for change management, communications, and stakeholder management</a:t>
            </a:r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597369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Change Management and Communications Approach</a:t>
            </a:r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stakeholders that will be impacted by the migration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change management activities that are planned for the program lifecycle with activity owners for the following: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Business Process Re-engineering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Workforce Alignment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51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Communications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expected impact on labor relations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Labor Relations Strategy</a:t>
            </a:r>
            <a:endParaRPr/>
          </a:p>
        </p:txBody>
      </p:sp>
      <p:sp>
        <p:nvSpPr>
          <p:cNvPr id="280" name="Google Shape;280;p52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 information: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the collective bargaining agreements that are impacted?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plan to negotiate with unions?</a:t>
            </a:r>
            <a:endParaRPr/>
          </a:p>
        </p:txBody>
      </p:sp>
      <p:graphicFrame>
        <p:nvGraphicFramePr>
          <p:cNvPr id="281" name="Google Shape;281;p52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Labor Relations Strategy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overview of the data management and quality approach including an overview of findings from the initial data assessment</a:t>
            </a:r>
            <a:endParaRPr/>
          </a:p>
        </p:txBody>
      </p:sp>
      <p:sp>
        <p:nvSpPr>
          <p:cNvPr id="287" name="Google Shape;287;p5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Management/Data Quality Approach</a:t>
            </a:r>
            <a:endParaRPr/>
          </a:p>
        </p:txBody>
      </p:sp>
      <p:sp>
        <p:nvSpPr>
          <p:cNvPr id="288" name="Google Shape;288;p5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Considering providing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results of your data quality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cleansing activities that have already begun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timeline for future data cleansing activities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Success criteria used to measure data quality</a:t>
            </a:r>
            <a:endParaRPr/>
          </a:p>
        </p:txBody>
      </p:sp>
      <p:graphicFrame>
        <p:nvGraphicFramePr>
          <p:cNvPr id="289" name="Google Shape;289;p53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Governance Model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Cleansing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top 5 – 10 risks identified to date and proposed mitigation strategies</a:t>
            </a:r>
            <a:endParaRPr/>
          </a:p>
        </p:txBody>
      </p:sp>
      <p:sp>
        <p:nvSpPr>
          <p:cNvPr id="295" name="Google Shape;295;p5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Top Risks</a:t>
            </a:r>
            <a:endParaRPr/>
          </a:p>
        </p:txBody>
      </p:sp>
      <p:graphicFrame>
        <p:nvGraphicFramePr>
          <p:cNvPr id="296" name="Google Shape;296;p54"/>
          <p:cNvGraphicFramePr/>
          <p:nvPr/>
        </p:nvGraphicFramePr>
        <p:xfrm>
          <a:off x="383343" y="1557320"/>
          <a:ext cx="8376775" cy="31528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834650"/>
                <a:gridCol w="773175"/>
                <a:gridCol w="914400"/>
                <a:gridCol w="1371600"/>
                <a:gridCol w="2482950"/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Risk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Mitigation </a:t>
                      </a: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&lt;Risk 1: If adequate resources are not dedicated to data cleansing, then cleansing activities will be delayed and the quality of the conversion will be reduced&gt;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Manager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&lt;Dedicate additional resources to support data cleansing efforts no later than 5/5&gt;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54"/>
          <p:cNvGraphicFramePr/>
          <p:nvPr/>
        </p:nvGraphicFramePr>
        <p:xfrm>
          <a:off x="6464571" y="59649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Risks, Actions, Issues, and Decisions (RAID) </a:t>
                      </a: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 Log</a:t>
                      </a:r>
                      <a:r>
                        <a:rPr lang="en-US" sz="1000" u="none" strike="noStrike" cap="none"/>
                        <a:t> 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Risk Management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Please describe the activities planned for the next 30, 60, and 90 days</a:t>
            </a:r>
            <a:endParaRPr/>
          </a:p>
        </p:txBody>
      </p:sp>
      <p:sp>
        <p:nvSpPr>
          <p:cNvPr id="303" name="Google Shape;303;p5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This template is intended to guide a Tollgate Review discussion between a Customer, USSM, and the Tollgate review team</a:t>
            </a:r>
            <a:endParaRPr/>
          </a:p>
        </p:txBody>
      </p:sp>
      <p:sp>
        <p:nvSpPr>
          <p:cNvPr id="163" name="Google Shape;163;p4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Questions to be Answered</a:t>
            </a:r>
            <a:endParaRPr/>
          </a:p>
        </p:txBody>
      </p:sp>
      <p:sp>
        <p:nvSpPr>
          <p:cNvPr id="164" name="Google Shape;164;p40"/>
          <p:cNvSpPr/>
          <p:nvPr/>
        </p:nvSpPr>
        <p:spPr>
          <a:xfrm rot="-5400000" flipH="1">
            <a:off x="-1766325" y="3760753"/>
            <a:ext cx="4476000" cy="456600"/>
          </a:xfrm>
          <a:prstGeom prst="chevron">
            <a:avLst>
              <a:gd name="adj" fmla="val 325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"/>
              <a:buFont typeface="Arial Narrow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2. Selection</a:t>
            </a:r>
            <a:endParaRPr/>
          </a:p>
        </p:txBody>
      </p:sp>
      <p:graphicFrame>
        <p:nvGraphicFramePr>
          <p:cNvPr id="165" name="Google Shape;165;p40"/>
          <p:cNvGraphicFramePr/>
          <p:nvPr/>
        </p:nvGraphicFramePr>
        <p:xfrm>
          <a:off x="828712" y="1434061"/>
          <a:ext cx="7967950" cy="480066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08425"/>
                <a:gridCol w="5302025"/>
                <a:gridCol w="2457500"/>
              </a:tblGrid>
              <a:tr h="2140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Questions to Be Answered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Reviewers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5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Does the proposed solution offered by the provider meet standard requirements identified by the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Service Area Managing Partner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 including federal requirements, and USSM approved mission-specific requirements needed by the agency?  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Service Area Managing Partner</a:t>
                      </a:r>
                      <a:r>
                        <a:rPr lang="en-US" sz="120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en-US" sz="1200"/>
                        <a:t>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Has there been sufficient market research conducted on providers?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Service Area Managing Partner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; USSM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How inclusive is the risk analysis?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migration schedule realistic and achievable?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Is the selected provider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adequately resourced and prepared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to support the new customer 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the migration planning and migration phases?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customer adequately resourced and is the organization ready to begin the migration planning Phase?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 scope of services and migration planning phase roles and responsibilities adequately defined and understood between customer and provider?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the program have adequate plans to mitigate key risks and issues, and have contingency plans?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strike="noStrike" cap="none"/>
                        <a:t>USSM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Has the LCCE been updated to reflect business requirements, and is it reasonable?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Resource Management Office (RMO) (C &amp; Provider P); USSM; Office of the Federal Chief Information Officer (OFCIO)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Do the customer and provider efforts align with each office initiative? 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strike="noStrike" cap="none"/>
                        <a:t>M-Offices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This template is intended to guide a Tollgate Review Discussion between a Customer, USSM, and the Tollgate review team</a:t>
            </a:r>
            <a:endParaRPr/>
          </a:p>
        </p:txBody>
      </p:sp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Instructions for Completing This Template </a:t>
            </a:r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use this template: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source documents included within each slide to develop summary-level information that will help guide the Tollgate review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prepared to discuss specific questions/content included on each slide before or during the Tollgate review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complete, send this template and required documentation to the USSM M3 team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USSM.M3@gsa.gov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schedule a Tollgate review me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any questions on content or information that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included in this presentation to the USSM M3 team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USSM.M3@gsa.gov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Documentation Required for Phase 2 Tollgate Review</a:t>
            </a:r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1"/>
          </p:nvPr>
        </p:nvSpPr>
        <p:spPr>
          <a:xfrm>
            <a:off x="381000" y="60960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The following documentation is required in guiding a discussion to demonstrate readiness and gain approval for Phase 2. Agencies purchasing transaction processing services only will identify relevant activities and artifacts for their project using the </a:t>
            </a:r>
            <a:r>
              <a:rPr lang="en-US" sz="1600" u="sng" dirty="0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M3 Services </a:t>
            </a:r>
            <a:r>
              <a:rPr lang="en-US" sz="1600" u="sng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T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ailoring Guide.</a:t>
            </a:r>
            <a:endParaRPr sz="1600" b="0" i="0" u="none" strike="noStrike" cap="none" dirty="0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81" name="Google Shape;181;p42"/>
          <p:cNvGraphicFramePr/>
          <p:nvPr>
            <p:extLst>
              <p:ext uri="{D42A27DB-BD31-4B8C-83A1-F6EECF244321}">
                <p14:modId xmlns:p14="http://schemas.microsoft.com/office/powerpoint/2010/main" val="3445006575"/>
              </p:ext>
            </p:extLst>
          </p:nvPr>
        </p:nvGraphicFramePr>
        <p:xfrm>
          <a:off x="4632007" y="1370816"/>
          <a:ext cx="4141200" cy="3761715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3530000"/>
                <a:gridCol w="611200"/>
              </a:tblGrid>
              <a:tr h="157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Information Contained in Tollgate Review Discussion</a:t>
                      </a:r>
                      <a:endParaRPr dirty="0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5425">
                <a:tc>
                  <a:txBody>
                    <a:bodyPr/>
                    <a:lstStyle/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M3 </a:t>
                      </a:r>
                      <a:r>
                        <a:rPr lang="en-US" sz="1000" b="0" i="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Risk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Assessment Tool </a:t>
                      </a:r>
                      <a:endParaRPr dirty="0">
                        <a:solidFill>
                          <a:srgbClr val="00FF00"/>
                        </a:solidFill>
                      </a:endParaRPr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Initial </a:t>
                      </a: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Master</a:t>
                      </a:r>
                      <a:r>
                        <a:rPr lang="en-US" sz="1000" b="0" i="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Sc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hedule Overview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LCCE</a:t>
                      </a:r>
                      <a:endParaRPr sz="1000" dirty="0">
                        <a:solidFill>
                          <a:srgbClr val="00FF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Provider Selection Summary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HR/Staffing Plan Update (Customer)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HR/Staffing Plan Overview (Provider)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Scope of Services (Overview)</a:t>
                      </a:r>
                      <a:endParaRPr sz="1000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Business Needs Workbook</a:t>
                      </a:r>
                      <a:endParaRPr sz="1000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Procurement Approach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Management and Communication Approach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Labor Relations Strategy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Management/Data Quality Approach</a:t>
                      </a:r>
                      <a:endParaRPr dirty="0"/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Draft RFI and Responses (Commercial Only)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Top </a:t>
                      </a:r>
                      <a:r>
                        <a:rPr lang="en-US" sz="1000" b="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Risks</a:t>
                      </a:r>
                    </a:p>
                    <a:p>
                      <a:pPr marL="342900" marR="0" lvl="0" indent="-225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Decommission Plan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 dirty="0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 dirty="0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42"/>
          <p:cNvGraphicFramePr/>
          <p:nvPr>
            <p:extLst>
              <p:ext uri="{D42A27DB-BD31-4B8C-83A1-F6EECF244321}">
                <p14:modId xmlns:p14="http://schemas.microsoft.com/office/powerpoint/2010/main" val="1825668709"/>
              </p:ext>
            </p:extLst>
          </p:nvPr>
        </p:nvGraphicFramePr>
        <p:xfrm>
          <a:off x="365760" y="5214848"/>
          <a:ext cx="8412500" cy="1219340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4206250"/>
                <a:gridCol w="4206250"/>
              </a:tblGrid>
              <a:tr h="157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Exit Criteria (to move into Phase 3)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12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Provider Selected (Federal Only)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RFP Drafted (Commercial Only)</a:t>
                      </a:r>
                      <a:endParaRPr sz="1000">
                        <a:solidFill>
                          <a:schemeClr val="tx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Business Needs Workbook</a:t>
                      </a:r>
                      <a:endParaRPr sz="1000">
                        <a:solidFill>
                          <a:schemeClr val="tx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Mitigation Plans in Place for Major Risks/Issues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Initial Master Schedule Updated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Staffing Plan Ready for Execution</a:t>
                      </a:r>
                      <a:endParaRPr sz="1000" dirty="0">
                        <a:solidFill>
                          <a:schemeClr val="tx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Cleansing Commenced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LCCE Updated for Engagement, Migration, and O&amp;M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Communications to Stakeholder Delivered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chemeClr val="tx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tx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42"/>
          <p:cNvGraphicFramePr/>
          <p:nvPr>
            <p:extLst>
              <p:ext uri="{D42A27DB-BD31-4B8C-83A1-F6EECF244321}">
                <p14:modId xmlns:p14="http://schemas.microsoft.com/office/powerpoint/2010/main" val="1292519906"/>
              </p:ext>
            </p:extLst>
          </p:nvPr>
        </p:nvGraphicFramePr>
        <p:xfrm>
          <a:off x="360712" y="1370816"/>
          <a:ext cx="4141200" cy="3761715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2070600"/>
                <a:gridCol w="2070600"/>
              </a:tblGrid>
              <a:tr h="223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Phase 2 Documentation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542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4"/>
                        </a:rPr>
                        <a:t>Provider Assessment Report </a:t>
                      </a:r>
                      <a:r>
                        <a:rPr lang="en-US" sz="1000" u="sng" strike="noStrike" cap="none" dirty="0" smtClean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4"/>
                        </a:rPr>
                        <a:t> (Federal </a:t>
                      </a: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4"/>
                        </a:rPr>
                        <a:t>Only)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Engagement Phase </a:t>
                      </a:r>
                      <a:r>
                        <a:rPr lang="en-US" sz="100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Interagency A</a:t>
                      </a: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greement</a:t>
                      </a:r>
                      <a:r>
                        <a:rPr lang="en-US" sz="100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(I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AA) (Federal Only)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Cleansing Plan</a:t>
                      </a:r>
                      <a:endParaRPr dirty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Draft 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Request for Proposal (Commercial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Only)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i="0" u="sng" cap="none" dirty="0">
                          <a:solidFill>
                            <a:schemeClr val="accent3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M3 </a:t>
                      </a:r>
                      <a:r>
                        <a:rPr lang="en-US" sz="1000" i="0" u="sng" strike="noStrike" cap="none" dirty="0">
                          <a:solidFill>
                            <a:schemeClr val="accent3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Ri</a:t>
                      </a:r>
                      <a:r>
                        <a:rPr lang="en-US" sz="1000" i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sk Assessment Tool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000" i="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6"/>
                        </a:rPr>
                        <a:t>Business Needs Workbook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Evaluation Criteria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</a:t>
                      </a:r>
                      <a:r>
                        <a:rPr lang="en-US" sz="1000" i="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raft Re</a:t>
                      </a: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quest for Information (</a:t>
                      </a:r>
                      <a:r>
                        <a:rPr lang="en-US" sz="1000" i="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RF</a:t>
                      </a:r>
                      <a:r>
                        <a:rPr lang="en-US" sz="100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I) and Responses (Commercial Only)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Implementation Approach/Schedule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Price Estimates for Engagement, Migration, an</a:t>
                      </a:r>
                      <a:r>
                        <a:rPr lang="en-US" sz="100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 Operations and Maint</a:t>
                      </a: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enance</a:t>
                      </a:r>
                      <a:r>
                        <a:rPr lang="en-US" sz="100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</a:t>
                      </a:r>
                      <a:r>
                        <a:rPr lang="en-US" sz="100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O&amp;M)</a:t>
                      </a:r>
                      <a:endParaRPr sz="1000" u="none" strike="noStrike" cap="none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Char char="•"/>
                      </a:pP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Business Process Reengineering Strategy</a:t>
                      </a:r>
                      <a:endParaRPr sz="1000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Char char="•"/>
                      </a:pP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Validated As-Is Process </a:t>
                      </a:r>
                      <a:r>
                        <a:rPr lang="en-US" sz="1000" dirty="0" smtClean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Maps</a:t>
                      </a:r>
                      <a:endParaRPr sz="1000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dirty="0" smtClean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Life Cycle Cost Estimate (L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CCE)</a:t>
                      </a:r>
                      <a:r>
                        <a:rPr lang="en-US" sz="100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for Engagement, Migration, and O&amp;M</a:t>
                      </a:r>
                      <a:endParaRPr lang="en-US" sz="1000"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Procurement Plan</a:t>
                      </a:r>
                      <a:endParaRPr lang="en-US" sz="1000"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sng" strike="noStrike" cap="none" dirty="0" smtClean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7"/>
                        </a:rPr>
                        <a:t>Initial </a:t>
                      </a:r>
                      <a:r>
                        <a:rPr lang="en-US" sz="1000" u="sng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7"/>
                        </a:rPr>
                        <a:t>Master </a:t>
                      </a: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7"/>
                        </a:rPr>
                        <a:t>Schedule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7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8"/>
                        </a:rPr>
                        <a:t>HR/Staffing 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Program Management Plan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Independent Verification and Validation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IV&amp;V) 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9"/>
                        </a:rPr>
                        <a:t>Status Reports/Dashboards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0"/>
                        </a:rPr>
                        <a:t>Risk Management Plan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1"/>
                        </a:rPr>
                        <a:t>Risks, Actions, Issues, and Decisions</a:t>
                      </a:r>
                      <a:r>
                        <a:rPr lang="en-US" sz="1000" dirty="0">
                          <a:solidFill>
                            <a:srgbClr val="00FF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1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1"/>
                        </a:rPr>
                        <a:t>(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1"/>
                        </a:rPr>
                        <a:t>RAID) Log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Labor Relations Strategy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Management Plan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Communications Plan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Baseline Readiness Assessment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Cleansing Scripts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Char char="•"/>
                      </a:pPr>
                      <a:r>
                        <a:rPr lang="en-US" sz="10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Decommission Plan</a:t>
                      </a:r>
                      <a:endParaRPr sz="1000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71600"/>
            <a:ext cx="88392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45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Determine the risk rating at the end of Phase 2 using the </a:t>
            </a:r>
            <a:r>
              <a:rPr lang="en-US" sz="1800" b="0" i="0" u="sng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M3 </a:t>
            </a:r>
            <a:r>
              <a:rPr lang="en-US" sz="1800" u="sng" dirty="0">
                <a:solidFill>
                  <a:schemeClr val="hlink"/>
                </a:solidFill>
                <a:hlinkClick r:id="rId4"/>
              </a:rPr>
              <a:t>R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isk Assessment Tool </a:t>
            </a:r>
            <a:r>
              <a:rPr lang="en-US" sz="18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and submit with tollgate review material.</a:t>
            </a:r>
            <a:endParaRPr dirty="0"/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/>
              <a:t>M3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Risk Assessment Tool</a:t>
            </a:r>
            <a:endParaRPr/>
          </a:p>
        </p:txBody>
      </p:sp>
      <p:sp>
        <p:nvSpPr>
          <p:cNvPr id="191" name="Google Shape;191;p43"/>
          <p:cNvSpPr txBox="1"/>
          <p:nvPr/>
        </p:nvSpPr>
        <p:spPr>
          <a:xfrm rot="-1152150">
            <a:off x="2125487" y="3606613"/>
            <a:ext cx="3566583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‏"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overview of the </a:t>
            </a:r>
            <a:r>
              <a:rPr lang="en-US" sz="2000" b="0" i="0" u="none" strike="noStrike" cap="none" dirty="0" smtClean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lang="en-US" sz="20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Master Schedule as of Phase 2 </a:t>
            </a:r>
            <a:endParaRPr dirty="0"/>
          </a:p>
        </p:txBody>
      </p:sp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Master Schedule Overview</a:t>
            </a:r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an updated Master Schedule, which should include in addition: 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Estimated migration schedule from Provider Selection (Federal Only)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Estimated RFP release and award timeline (Commercial Only)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**Provide information by month and year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44"/>
          <p:cNvGraphicFramePr/>
          <p:nvPr>
            <p:extLst>
              <p:ext uri="{D42A27DB-BD31-4B8C-83A1-F6EECF244321}">
                <p14:modId xmlns:p14="http://schemas.microsoft.com/office/powerpoint/2010/main" val="3196949391"/>
              </p:ext>
            </p:extLst>
          </p:nvPr>
        </p:nvGraphicFramePr>
        <p:xfrm>
          <a:off x="6475546" y="6129475"/>
          <a:ext cx="2578450" cy="4877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78450"/>
              </a:tblGrid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Source Documentation from Playbook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0725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Master </a:t>
                      </a: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01" name="Google Shape;20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198" y="3757087"/>
            <a:ext cx="4550428" cy="24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4"/>
          <p:cNvSpPr txBox="1"/>
          <p:nvPr/>
        </p:nvSpPr>
        <p:spPr>
          <a:xfrm rot="-2314511">
            <a:off x="2763976" y="4889491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45"/>
          <p:cNvGraphicFramePr/>
          <p:nvPr/>
        </p:nvGraphicFramePr>
        <p:xfrm>
          <a:off x="365760" y="1849188"/>
          <a:ext cx="8512250" cy="4275705"/>
        </p:xfrm>
        <a:graphic>
          <a:graphicData uri="http://schemas.openxmlformats.org/drawingml/2006/table">
            <a:tbl>
              <a:tblPr>
                <a:noFill/>
                <a:tableStyleId>{24FB315B-D353-4E1A-952B-5F9980EEE747}</a:tableStyleId>
              </a:tblPr>
              <a:tblGrid>
                <a:gridCol w="934175"/>
                <a:gridCol w="1057575"/>
                <a:gridCol w="557775"/>
                <a:gridCol w="603500"/>
                <a:gridCol w="603500"/>
                <a:gridCol w="603500"/>
                <a:gridCol w="731525"/>
                <a:gridCol w="1481075"/>
                <a:gridCol w="708350"/>
                <a:gridCol w="1231275"/>
              </a:tblGrid>
              <a:tr h="130950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Costs for Migration  and Operations and Maintenance (O&amp;M)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Responsible Party (Provider, Agency, Other)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Migration Cost Category / Work stream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N+1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N+2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FY N+3 CPM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CPM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Calculation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Required FTEs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Notes/Assumptions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</a:tr>
              <a:tr h="88950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Management Support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Conversion Support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Mgmt./Train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Process Reengineering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Systems Engineering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&lt;Project or Organization Determined&gt;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Migration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5125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&lt;Service Layer 1&gt;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&lt;Service Layer 2&gt;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Agency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&lt;Agency Cost&gt;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O&amp;M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 </a:t>
                      </a:r>
                      <a:endParaRPr/>
                    </a:p>
                  </a:txBody>
                  <a:tcPr marL="5700" marR="5700" marT="57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700" marR="5700" marT="570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45"/>
          <p:cNvSpPr txBox="1">
            <a:spLocks noGrp="1"/>
          </p:cNvSpPr>
          <p:nvPr>
            <p:ph type="body" idx="1"/>
          </p:nvPr>
        </p:nvSpPr>
        <p:spPr>
          <a:xfrm>
            <a:off x="365760" y="689753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estimated cost based on the LCCE*.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Life</a:t>
            </a:r>
            <a:r>
              <a:rPr lang="en-US"/>
              <a:t> C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ycle Cost Estimate</a:t>
            </a:r>
            <a:endParaRPr/>
          </a:p>
        </p:txBody>
      </p:sp>
      <p:sp>
        <p:nvSpPr>
          <p:cNvPr id="211" name="Google Shape;211;p45"/>
          <p:cNvSpPr txBox="1">
            <a:spLocks noGrp="1"/>
          </p:cNvSpPr>
          <p:nvPr>
            <p:ph type="body" idx="2"/>
          </p:nvPr>
        </p:nvSpPr>
        <p:spPr>
          <a:xfrm>
            <a:off x="358983" y="96469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 the life</a:t>
            </a:r>
            <a:r>
              <a:rPr lang="en-US" sz="1400" i="1"/>
              <a:t> c</a:t>
            </a: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ycle cost information for Phase 2 based on any changes or refinement in scope of the program from when the Major IT Business Case was developed</a:t>
            </a: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 rot="-2314511">
            <a:off x="2853269" y="4170483"/>
            <a:ext cx="3269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 sz="2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45"/>
          <p:cNvGraphicFramePr/>
          <p:nvPr/>
        </p:nvGraphicFramePr>
        <p:xfrm>
          <a:off x="6317690" y="6283334"/>
          <a:ext cx="2560325" cy="4877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0725">
                <a:tc>
                  <a:txBody>
                    <a:bodyPr/>
                    <a:lstStyle/>
                    <a:p>
                      <a:pPr marL="11430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LCCE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45"/>
          <p:cNvSpPr txBox="1"/>
          <p:nvPr/>
        </p:nvSpPr>
        <p:spPr>
          <a:xfrm>
            <a:off x="373711" y="6297433"/>
            <a:ext cx="57567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74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Char char="‏"/>
            </a:pP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*To avoid duplication of effort, agencies are encouraged to use their existing budgetary documentation, when available, to provide cost estimates.</a:t>
            </a:r>
            <a:endParaRPr sz="1100" b="0" i="0" u="none" strike="noStrike" cap="non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Provider Selection Summary</a:t>
            </a:r>
            <a:endParaRPr/>
          </a:p>
        </p:txBody>
      </p:sp>
      <p:sp>
        <p:nvSpPr>
          <p:cNvPr id="220" name="Google Shape;220;p4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overview of how a provider was selected or will be selected based on decision to use a commercial or federal provider</a:t>
            </a:r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body" idx="2"/>
          </p:nvPr>
        </p:nvSpPr>
        <p:spPr>
          <a:xfrm>
            <a:off x="365760" y="1849768"/>
            <a:ext cx="4114800" cy="439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results of your market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Federal provider was selected, criteria used for selection, and the rationale for selecting the provider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body" idx="3"/>
          </p:nvPr>
        </p:nvSpPr>
        <p:spPr>
          <a:xfrm>
            <a:off x="4663439" y="1849768"/>
            <a:ext cx="4114800" cy="439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an overview of: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results of your market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justification for using a commercial provider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scope of services you will be requesting within the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>
                <a:solidFill>
                  <a:srgbClr val="000000"/>
                </a:solidFill>
              </a:rPr>
              <a:t>Request for Proposal (RFP)</a:t>
            </a:r>
            <a:endParaRPr>
              <a:solidFill>
                <a:srgbClr val="0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timeline and plan for issuing the RFP</a:t>
            </a:r>
            <a:endParaRPr/>
          </a:p>
        </p:txBody>
      </p:sp>
      <p:sp>
        <p:nvSpPr>
          <p:cNvPr id="223" name="Google Shape;223;p46"/>
          <p:cNvSpPr/>
          <p:nvPr/>
        </p:nvSpPr>
        <p:spPr>
          <a:xfrm>
            <a:off x="1726633" y="1562976"/>
            <a:ext cx="1398139" cy="195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Federal Provider</a:t>
            </a:r>
            <a:endParaRPr/>
          </a:p>
        </p:txBody>
      </p:sp>
      <p:sp>
        <p:nvSpPr>
          <p:cNvPr id="224" name="Google Shape;224;p46"/>
          <p:cNvSpPr/>
          <p:nvPr/>
        </p:nvSpPr>
        <p:spPr>
          <a:xfrm>
            <a:off x="5853321" y="1569901"/>
            <a:ext cx="1729962" cy="181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Provider</a:t>
            </a:r>
            <a:endParaRPr/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6475546" y="6129475"/>
          <a:ext cx="2578450" cy="48770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78450"/>
              </a:tblGrid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0725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 Assessment Report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Organization Chart and indicate required number of full time equivalents (FTEs)/resources, existing resource gaps, and plan to fill resource gaps</a:t>
            </a:r>
            <a:endParaRPr/>
          </a:p>
        </p:txBody>
      </p:sp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Human Resources/Staffing Plan Update (Customer)</a:t>
            </a:r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body" idx="2"/>
          </p:nvPr>
        </p:nvSpPr>
        <p:spPr>
          <a:xfrm>
            <a:off x="365760" y="1756786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customer migration team for Phase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customer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47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{A459981F-B0BE-4E2A-BA8B-20797240A79B}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Human Resources/Staffing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18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loitte Brand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1723</Words>
  <Application>Microsoft Office PowerPoint</Application>
  <PresentationFormat>On-screen Show (4:3)</PresentationFormat>
  <Paragraphs>293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Noto Sans Symbols</vt:lpstr>
      <vt:lpstr>2018</vt:lpstr>
      <vt:lpstr>1_Deloitte Brand</vt:lpstr>
      <vt:lpstr>    Phase 2 Tollgate Review Discussion Template</vt:lpstr>
      <vt:lpstr>Questions to be Answered</vt:lpstr>
      <vt:lpstr>Instructions for Completing This Template </vt:lpstr>
      <vt:lpstr>Documentation Required for Phase 2 Tollgate Review</vt:lpstr>
      <vt:lpstr>M3 Risk Assessment Tool</vt:lpstr>
      <vt:lpstr>Initial Master Schedule Overview</vt:lpstr>
      <vt:lpstr>Life Cycle Cost Estimate</vt:lpstr>
      <vt:lpstr>Provider Selection Summary</vt:lpstr>
      <vt:lpstr>Human Resources/Staffing Plan Update (Customer)</vt:lpstr>
      <vt:lpstr>Human Resources/Staffing Plan Overview (Provider)</vt:lpstr>
      <vt:lpstr>Scope of Services Overview</vt:lpstr>
      <vt:lpstr>Procurement Approach</vt:lpstr>
      <vt:lpstr>Change Management and Communications Approach</vt:lpstr>
      <vt:lpstr>Labor Relations Strategy</vt:lpstr>
      <vt:lpstr>Data Management/Data Quality Approach</vt:lpstr>
      <vt:lpstr>Top Risks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Tollgate Review Discussion Template</dc:title>
  <dc:creator>ElaineCRieman</dc:creator>
  <cp:lastModifiedBy>ElaineCRieman</cp:lastModifiedBy>
  <cp:revision>4</cp:revision>
  <dcterms:modified xsi:type="dcterms:W3CDTF">2018-09-13T17:29:46Z</dcterms:modified>
</cp:coreProperties>
</file>