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3" r:id="rId1"/>
    <p:sldMasterId id="214748373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7023100" cy="93091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rial Narrow" panose="020B0606020202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3393905-D836-4CC2-B628-312EB2ECF6C8}">
  <a:tblStyle styleId="{73393905-D836-4CC2-B628-312EB2ECF6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/>
      <a:tcStyle>
        <a:tcBdr/>
        <a:fill>
          <a:solidFill>
            <a:srgbClr val="CACB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5EFC70-273C-4643-85BE-EEDBF480354D}" styleName="Table_1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9124A3-A9D9-4DCF-9059-7409478CDEA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7532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6050" y="1163637"/>
            <a:ext cx="4190999" cy="31432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267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1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0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f34e9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f34e9f04_0_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3ff34e9f04_0_0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4100" cy="467100"/>
          </a:xfrm>
          <a:prstGeom prst="rect">
            <a:avLst/>
          </a:prstGeom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may not be the best way to show this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of the interfaces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2 pic – End state system and end state operating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only or primary imag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5760" y="1897602"/>
            <a:ext cx="462895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primary image">
  <p:cSld name="Divider with primary imag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econdary image">
  <p:cSld name="Divider with secondary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65125" y="1818067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7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71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 only or primary image" type="title">
  <p:cSld name="TITL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2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7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3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7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7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76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7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77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77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7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78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7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79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1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primary image">
  <p:cSld name="Divider with primary image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secondary image">
  <p:cSld name="Divider with secondary imag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5"/>
          <p:cNvSpPr txBox="1">
            <a:spLocks noGrp="1"/>
          </p:cNvSpPr>
          <p:nvPr>
            <p:ph type="body" idx="1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6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7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8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539496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4663439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70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70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SM.M3@gsa.g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3.amazonaws.com/sitesusa/wp-content/uploads/sites/1041/2016/07/M3-Playbook-Status-Report-Dashboard-Template.pptx" TargetMode="External"/><Relationship Id="rId13" Type="http://schemas.openxmlformats.org/officeDocument/2006/relationships/hyperlink" Target="https://ussm.gov/assets/files/M3-Playbook-Migration-Phase-IAA-Terms-and-Conditions-Template.8.27.18.docx" TargetMode="External"/><Relationship Id="rId18" Type="http://schemas.openxmlformats.org/officeDocument/2006/relationships/hyperlink" Target="https://s3.amazonaws.com/sitesusa/wp-content/uploads/sites/1041/2016/07/M3-Playbook-As-Is-System-Inventory-Template.xlsx" TargetMode="External"/><Relationship Id="rId3" Type="http://schemas.openxmlformats.org/officeDocument/2006/relationships/hyperlink" Target="https://ussm.gov/assets/files/Tailoring-Guide8.29.18.xlsx" TargetMode="External"/><Relationship Id="rId21" Type="http://schemas.openxmlformats.org/officeDocument/2006/relationships/hyperlink" Target="https://s3.amazonaws.com/sitesusa/wp-content/uploads/sites/1041/2016/07/M3-Playbook-Data-Conversion-Plan-Template.docx" TargetMode="External"/><Relationship Id="rId7" Type="http://schemas.openxmlformats.org/officeDocument/2006/relationships/hyperlink" Target="https://s3.amazonaws.com/sitesusa/wp-content/uploads/sites/1041/2016/07/M3-Playbook-Governance-Charter-Template.docx" TargetMode="External"/><Relationship Id="rId12" Type="http://schemas.openxmlformats.org/officeDocument/2006/relationships/hyperlink" Target="https://s3.amazonaws.com/sitesusa/wp-content/uploads/sites/1041/2016/07/M3-Playbook-RAID-Log-Template.xlsx" TargetMode="External"/><Relationship Id="rId17" Type="http://schemas.openxmlformats.org/officeDocument/2006/relationships/hyperlink" Target="https://s3.amazonaws.com/sitesusa/wp-content/uploads/sites/1041/2016/07/M3-Playbook-Requirements-Traceability-Matrix-Template.xlsx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ussm.gov/files/2017/08/Requirements-Management-Plan.docx" TargetMode="External"/><Relationship Id="rId20" Type="http://schemas.openxmlformats.org/officeDocument/2006/relationships/hyperlink" Target="https://s3.amazonaws.com/sitesusa/wp-content/uploads/sites/1041/2016/07/M3-Playbook-Configuration-Management-Plan-Template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sm.gov/assets/files/M3PlaybookScheduleTemplate8.29.18.xlsx" TargetMode="External"/><Relationship Id="rId11" Type="http://schemas.openxmlformats.org/officeDocument/2006/relationships/hyperlink" Target="https://s3.amazonaws.com/sitesusa/wp-content/uploads/sites/1041/2017/08/Risk-Management-Plan-Template.docx" TargetMode="External"/><Relationship Id="rId5" Type="http://schemas.openxmlformats.org/officeDocument/2006/relationships/hyperlink" Target="https://ussm.gov/assets/files/M3-Playbook-HR-Staffing-Plan-Template.docx" TargetMode="External"/><Relationship Id="rId15" Type="http://schemas.openxmlformats.org/officeDocument/2006/relationships/hyperlink" Target="https://s3.amazonaws.com/sitesusa/wp-content/uploads/sites/1041/2016/07/M3-Playbook-Training-Plan-Template.docx" TargetMode="External"/><Relationship Id="rId10" Type="http://schemas.openxmlformats.org/officeDocument/2006/relationships/hyperlink" Target="https://s3.amazonaws.com/sitesusa/wp-content/uploads/sites/1041/2016/07/M3-Playbook-Lessons-Learned-Report-Template.docx" TargetMode="External"/><Relationship Id="rId19" Type="http://schemas.openxmlformats.org/officeDocument/2006/relationships/hyperlink" Target="https://s3.amazonaws.com/sitesusa/wp-content/uploads/sites/1041/2016/07/M3-Playbook-Test-Plan-Template.docx" TargetMode="External"/><Relationship Id="rId4" Type="http://schemas.openxmlformats.org/officeDocument/2006/relationships/hyperlink" Target="https://s3.amazonaws.com/sitesusa/wp-content/uploads/sites/1041/2017/08/Risk-Assessment-Tool.xlsm" TargetMode="External"/><Relationship Id="rId9" Type="http://schemas.openxmlformats.org/officeDocument/2006/relationships/hyperlink" Target="https://s3.amazonaws.com/sitesusa/wp-content/uploads/sites/1041/2016/07/M3-Playbook-Change-Request-Log-Template.docx" TargetMode="External"/><Relationship Id="rId14" Type="http://schemas.openxmlformats.org/officeDocument/2006/relationships/hyperlink" Target="https://s3.amazonaws.com/sitesusa/wp-content/uploads/sites/1041/2016/07/M3-Playbook-Communications-Plan-Template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3.amazonaws.com/sitesusa/wp-content/uploads/sites/1041/2017/08/Risk-Assessment-Tool.xl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9"/>
          <p:cNvSpPr txBox="1">
            <a:spLocks noGrp="1"/>
          </p:cNvSpPr>
          <p:nvPr>
            <p:ph type="ctrTitle"/>
          </p:nvPr>
        </p:nvSpPr>
        <p:spPr>
          <a:xfrm>
            <a:off x="365759" y="2536797"/>
            <a:ext cx="745426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Phase 3 Tollgate Review Discussion Template</a:t>
            </a:r>
            <a:endParaRPr dirty="0"/>
          </a:p>
        </p:txBody>
      </p:sp>
      <p:sp>
        <p:nvSpPr>
          <p:cNvPr id="291" name="Google Shape;291;p89"/>
          <p:cNvSpPr txBox="1">
            <a:spLocks noGrp="1"/>
          </p:cNvSpPr>
          <p:nvPr>
            <p:ph type="subTitle" idx="1"/>
          </p:nvPr>
        </p:nvSpPr>
        <p:spPr>
          <a:xfrm>
            <a:off x="365759" y="3417950"/>
            <a:ext cx="730454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GSA, Unified Shared Services Management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Month, Year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99"/>
          <p:cNvGraphicFramePr/>
          <p:nvPr/>
        </p:nvGraphicFramePr>
        <p:xfrm>
          <a:off x="365760" y="1849188"/>
          <a:ext cx="8512250" cy="4275705"/>
        </p:xfrm>
        <a:graphic>
          <a:graphicData uri="http://schemas.openxmlformats.org/drawingml/2006/table">
            <a:tbl>
              <a:tblPr>
                <a:noFill/>
                <a:tableStyleId>{FF9124A3-A9D9-4DCF-9059-7409478CDEA2}</a:tableStyleId>
              </a:tblPr>
              <a:tblGrid>
                <a:gridCol w="934175"/>
                <a:gridCol w="1057575"/>
                <a:gridCol w="557775"/>
                <a:gridCol w="603500"/>
                <a:gridCol w="603500"/>
                <a:gridCol w="603500"/>
                <a:gridCol w="731525"/>
                <a:gridCol w="1481075"/>
                <a:gridCol w="708350"/>
                <a:gridCol w="1231275"/>
              </a:tblGrid>
              <a:tr h="130950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Costs for Migration  and Operations and Maintenance (O&amp;M)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 Party (Provider, Agency, Other)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Migration Cost Category / Work stream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N+1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N+2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N+3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CPM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Calculation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Required FTEs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Notes/Assumptions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</a:tr>
              <a:tr h="88950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Management Support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Conversion Support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Mgmt./Train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Process Reengineering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Systems Engineering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&lt;Project or Organization Determined&gt;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Migration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5125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&lt;Service Layer 1&gt;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&lt;Service Layer 2&gt;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&lt;Agency Cost&gt;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O&amp;M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 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76" name="Google Shape;376;p99"/>
          <p:cNvSpPr txBox="1">
            <a:spLocks noGrp="1"/>
          </p:cNvSpPr>
          <p:nvPr>
            <p:ph type="body" idx="1"/>
          </p:nvPr>
        </p:nvSpPr>
        <p:spPr>
          <a:xfrm>
            <a:off x="365760" y="689753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estimated cost based on the LCCE*.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Life Cycle Cost Estimate</a:t>
            </a:r>
            <a:endParaRPr/>
          </a:p>
        </p:txBody>
      </p:sp>
      <p:sp>
        <p:nvSpPr>
          <p:cNvPr id="378" name="Google Shape;378;p99"/>
          <p:cNvSpPr txBox="1">
            <a:spLocks noGrp="1"/>
          </p:cNvSpPr>
          <p:nvPr>
            <p:ph type="body" idx="2"/>
          </p:nvPr>
        </p:nvSpPr>
        <p:spPr>
          <a:xfrm>
            <a:off x="358983" y="96469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 the life cycle cost information for Phase 3 based on any changes or refinement in scope of the program from when the Major IT Business Case was developed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9"/>
          <p:cNvSpPr txBox="1"/>
          <p:nvPr/>
        </p:nvSpPr>
        <p:spPr>
          <a:xfrm rot="-2314511">
            <a:off x="2853269" y="4170483"/>
            <a:ext cx="3269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 sz="2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99"/>
          <p:cNvGraphicFramePr/>
          <p:nvPr/>
        </p:nvGraphicFramePr>
        <p:xfrm>
          <a:off x="6317690" y="6283334"/>
          <a:ext cx="2560325" cy="4877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LCCE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99"/>
          <p:cNvSpPr txBox="1"/>
          <p:nvPr/>
        </p:nvSpPr>
        <p:spPr>
          <a:xfrm>
            <a:off x="373711" y="6297433"/>
            <a:ext cx="57567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74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Char char="‏"/>
            </a:pP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*To avoid duplication of effort, agencies are encouraged to use their existing budgetary documentation, when available, to provide cost estimates.</a:t>
            </a:r>
            <a:endParaRPr sz="1100" b="0" i="0" u="none" strike="noStrike" cap="non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tion Chart and indicate required number of </a:t>
            </a:r>
            <a:r>
              <a:rPr lang="en-US"/>
              <a:t>full time equivalents (FTEs)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/r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esources, existing resource gaps, and plan to fill resource gaps</a:t>
            </a:r>
            <a:endParaRPr/>
          </a:p>
        </p:txBody>
      </p:sp>
      <p:sp>
        <p:nvSpPr>
          <p:cNvPr id="387" name="Google Shape;387;p10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Human Resources/Staffing Plan Update (Customer)</a:t>
            </a:r>
            <a:endParaRPr/>
          </a:p>
        </p:txBody>
      </p:sp>
      <p:sp>
        <p:nvSpPr>
          <p:cNvPr id="388" name="Google Shape;388;p100"/>
          <p:cNvSpPr txBox="1">
            <a:spLocks noGrp="1"/>
          </p:cNvSpPr>
          <p:nvPr>
            <p:ph type="body" idx="2"/>
          </p:nvPr>
        </p:nvSpPr>
        <p:spPr>
          <a:xfrm>
            <a:off x="365760" y="1868762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customer migration team for Phase 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customer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100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Human Resources/Staffing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Organization Chart and indicate required 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lang="en-US"/>
              <a:t>full time equivalents (FTEs)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/resources, existing resource gap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s, and plan to fill resource gaps</a:t>
            </a:r>
            <a:endParaRPr/>
          </a:p>
        </p:txBody>
      </p:sp>
      <p:sp>
        <p:nvSpPr>
          <p:cNvPr id="395" name="Google Shape;395;p10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Human Resources/Staffing Plan Update (Provider)</a:t>
            </a:r>
            <a:endParaRPr/>
          </a:p>
        </p:txBody>
      </p:sp>
      <p:sp>
        <p:nvSpPr>
          <p:cNvPr id="396" name="Google Shape;396;p101"/>
          <p:cNvSpPr txBox="1">
            <a:spLocks noGrp="1"/>
          </p:cNvSpPr>
          <p:nvPr>
            <p:ph type="body" idx="2"/>
          </p:nvPr>
        </p:nvSpPr>
        <p:spPr>
          <a:xfrm>
            <a:off x="365710" y="1868762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provider migration team for Phase 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provider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101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Human Resources/Staffing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2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details around planned and awarded procurements to support the migration</a:t>
            </a:r>
            <a:endParaRPr/>
          </a:p>
        </p:txBody>
      </p:sp>
      <p:sp>
        <p:nvSpPr>
          <p:cNvPr id="403" name="Google Shape;403;p10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Procurement Approach (Customer)</a:t>
            </a:r>
            <a:endParaRPr/>
          </a:p>
        </p:txBody>
      </p:sp>
      <p:sp>
        <p:nvSpPr>
          <p:cNvPr id="404" name="Google Shape;404;p102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planned and awarded procurements, including the provider Requests for Proposal (RFPs) (Commercial only) using the table below: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i="1"/>
              <a:t>Have </a:t>
            </a:r>
            <a:r>
              <a:rPr lang="en-US" sz="1400" i="1">
                <a:solidFill>
                  <a:srgbClr val="575757"/>
                </a:solidFill>
              </a:rPr>
              <a:t>Operations and Maintenance (O&amp;M) Service Level Agreements (SLAs) be</a:t>
            </a:r>
            <a:r>
              <a:rPr lang="en-US" sz="1400" i="1"/>
              <a:t>en defined?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i="1"/>
          </a:p>
        </p:txBody>
      </p:sp>
      <p:graphicFrame>
        <p:nvGraphicFramePr>
          <p:cNvPr id="405" name="Google Shape;405;p102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Procurement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102"/>
          <p:cNvGraphicFramePr/>
          <p:nvPr/>
        </p:nvGraphicFramePr>
        <p:xfrm>
          <a:off x="347632" y="2224075"/>
          <a:ext cx="8412450" cy="250924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575625"/>
                <a:gridCol w="1287825"/>
                <a:gridCol w="1137250"/>
                <a:gridCol w="1137250"/>
                <a:gridCol w="1137250"/>
                <a:gridCol w="1137250"/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Procurement (including Scope)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Acquisition Strategy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Status*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Contract Value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Award Date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r>
                        <a:rPr lang="en-US" sz="11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Period of Performance 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services to extract and translate data from legacy application…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07" name="Google Shape;407;p102"/>
          <p:cNvSpPr txBox="1"/>
          <p:nvPr/>
        </p:nvSpPr>
        <p:spPr>
          <a:xfrm rot="-2314511">
            <a:off x="2918884" y="3548835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408" name="Google Shape;408;p102"/>
          <p:cNvSpPr txBox="1"/>
          <p:nvPr/>
        </p:nvSpPr>
        <p:spPr>
          <a:xfrm>
            <a:off x="347632" y="4761896"/>
            <a:ext cx="8899538" cy="1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Char char="‏"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*Statuses may include: Early Planning, Requirements Defined, RFP Released, Award Complete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details around planned and awarded procurements to support the migration</a:t>
            </a:r>
            <a:endParaRPr/>
          </a:p>
        </p:txBody>
      </p:sp>
      <p:sp>
        <p:nvSpPr>
          <p:cNvPr id="414" name="Google Shape;414;p10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Procurement Approach (Provider, Federal)</a:t>
            </a:r>
            <a:endParaRPr/>
          </a:p>
        </p:txBody>
      </p:sp>
      <p:sp>
        <p:nvSpPr>
          <p:cNvPr id="415" name="Google Shape;415;p10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planned and awarded procurements using the table below: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6" name="Google Shape;416;p103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Procurement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Google Shape;417;p103"/>
          <p:cNvGraphicFramePr/>
          <p:nvPr/>
        </p:nvGraphicFramePr>
        <p:xfrm>
          <a:off x="347632" y="2224075"/>
          <a:ext cx="8412450" cy="250924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575625"/>
                <a:gridCol w="1287825"/>
                <a:gridCol w="1137250"/>
                <a:gridCol w="1137250"/>
                <a:gridCol w="1137250"/>
                <a:gridCol w="1137250"/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Procurement (including Scope)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Acquisition Strategy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Status*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Contract Value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Award Date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r>
                        <a:rPr lang="en-US" sz="11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Period of Performance 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services to extract and translate data from legacy application…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103"/>
          <p:cNvSpPr txBox="1"/>
          <p:nvPr/>
        </p:nvSpPr>
        <p:spPr>
          <a:xfrm rot="-2314511">
            <a:off x="2918884" y="3548835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419" name="Google Shape;419;p103"/>
          <p:cNvSpPr txBox="1"/>
          <p:nvPr/>
        </p:nvSpPr>
        <p:spPr>
          <a:xfrm>
            <a:off x="347632" y="4761896"/>
            <a:ext cx="8899538" cy="1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Char char="‏"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*Statuses may include: Early Planning, Requirements Defined, RFP Released, Award Complete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approach and strategy for change management, communications, and stakeholder management</a:t>
            </a:r>
            <a:endParaRPr/>
          </a:p>
        </p:txBody>
      </p:sp>
      <p:sp>
        <p:nvSpPr>
          <p:cNvPr id="426" name="Google Shape;426;p10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778239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Change Management and Communications Approach</a:t>
            </a:r>
            <a:endParaRPr/>
          </a:p>
        </p:txBody>
      </p:sp>
      <p:sp>
        <p:nvSpPr>
          <p:cNvPr id="427" name="Google Shape;427;p104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stakeholders that will be impacted by the migration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change management activities that are planned for the program lifecycle with activity owners for the following: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 Process Re-engineering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Workforce Alignment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104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Communications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program’s training approach including delivery method, schedule dependencies, and post Go-Live support</a:t>
            </a:r>
            <a:endParaRPr/>
          </a:p>
        </p:txBody>
      </p:sp>
      <p:sp>
        <p:nvSpPr>
          <p:cNvPr id="434" name="Google Shape;434;p10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Training Approach</a:t>
            </a:r>
            <a:endParaRPr/>
          </a:p>
        </p:txBody>
      </p:sp>
      <p:sp>
        <p:nvSpPr>
          <p:cNvPr id="435" name="Google Shape;435;p105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information on: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roles and responsibilities between the customer and provider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curriculum, delivery method(s), and number of end users to be trained for each topic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to post-Go-Live support (e.g., refresher training offered by provider, centrally stored recorded trainings)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105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Training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help desk strategy for </a:t>
            </a:r>
            <a:r>
              <a:rPr lang="en-US"/>
              <a:t>Operations and Maintenance (O&amp;M)</a:t>
            </a:r>
            <a:endParaRPr/>
          </a:p>
        </p:txBody>
      </p:sp>
      <p:sp>
        <p:nvSpPr>
          <p:cNvPr id="442" name="Google Shape;442;p10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Help Desk Approach</a:t>
            </a:r>
            <a:endParaRPr/>
          </a:p>
        </p:txBody>
      </p:sp>
      <p:sp>
        <p:nvSpPr>
          <p:cNvPr id="443" name="Google Shape;443;p106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an overview of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services that will be acquired from the provider for help desk support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strategy for tiering help desk support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to escalating inquiries, incidents, and issues</a:t>
            </a:r>
            <a:endParaRPr/>
          </a:p>
        </p:txBody>
      </p:sp>
      <p:graphicFrame>
        <p:nvGraphicFramePr>
          <p:cNvPr id="444" name="Google Shape;444;p106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Integrated Help Desk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overview of the data management and quality approach including an overview of findings from the initial data assessment</a:t>
            </a:r>
            <a:endParaRPr/>
          </a:p>
        </p:txBody>
      </p:sp>
      <p:sp>
        <p:nvSpPr>
          <p:cNvPr id="450" name="Google Shape;450;p10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Management/Data Quality Approach</a:t>
            </a:r>
            <a:endParaRPr/>
          </a:p>
        </p:txBody>
      </p:sp>
      <p:sp>
        <p:nvSpPr>
          <p:cNvPr id="451" name="Google Shape;451;p107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results of your data quality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cleansing activities that have already begun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timeline for future data cleansing activities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Success criteria used to measure data quality</a:t>
            </a:r>
            <a:endParaRPr/>
          </a:p>
        </p:txBody>
      </p:sp>
      <p:graphicFrame>
        <p:nvGraphicFramePr>
          <p:cNvPr id="452" name="Google Shape;452;p107"/>
          <p:cNvGraphicFramePr/>
          <p:nvPr/>
        </p:nvGraphicFramePr>
        <p:xfrm>
          <a:off x="6278119" y="6109703"/>
          <a:ext cx="2743200" cy="6401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Governance Model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Cleansing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integrated program’s governance model </a:t>
            </a:r>
            <a:endParaRPr/>
          </a:p>
        </p:txBody>
      </p:sp>
      <p:sp>
        <p:nvSpPr>
          <p:cNvPr id="458" name="Google Shape;458;p10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Integrated Program Governance Model</a:t>
            </a:r>
            <a:endParaRPr/>
          </a:p>
        </p:txBody>
      </p:sp>
      <p:sp>
        <p:nvSpPr>
          <p:cNvPr id="459" name="Google Shape;459;p108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providing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governance structure, which identifies the roles, responsibilities, and which offices are represented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description of integration points between customer and provider governance groups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process, cadence, and timeline to make decisions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 and criteria used to escalate decisions, issues, and risks</a:t>
            </a:r>
            <a:endParaRPr/>
          </a:p>
        </p:txBody>
      </p:sp>
      <p:graphicFrame>
        <p:nvGraphicFramePr>
          <p:cNvPr id="460" name="Google Shape;460;p108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Governance Charter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This template is intended to guide a Tollgate Review discussion between a Customer, USSM, and the Tollgate review team</a:t>
            </a:r>
            <a:endParaRPr/>
          </a:p>
        </p:txBody>
      </p:sp>
      <p:sp>
        <p:nvSpPr>
          <p:cNvPr id="298" name="Google Shape;298;p9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Questions to be Answered</a:t>
            </a:r>
            <a:endParaRPr/>
          </a:p>
        </p:txBody>
      </p:sp>
      <p:sp>
        <p:nvSpPr>
          <p:cNvPr id="299" name="Google Shape;299;p90"/>
          <p:cNvSpPr/>
          <p:nvPr/>
        </p:nvSpPr>
        <p:spPr>
          <a:xfrm rot="-5400000" flipH="1">
            <a:off x="-1346775" y="3335825"/>
            <a:ext cx="3636900" cy="456600"/>
          </a:xfrm>
          <a:prstGeom prst="chevron">
            <a:avLst>
              <a:gd name="adj" fmla="val 325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"/>
              <a:buFont typeface="Arial Narrow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3. Engagement</a:t>
            </a:r>
            <a:endParaRPr/>
          </a:p>
        </p:txBody>
      </p:sp>
      <p:graphicFrame>
        <p:nvGraphicFramePr>
          <p:cNvPr id="300" name="Google Shape;300;p90"/>
          <p:cNvGraphicFramePr/>
          <p:nvPr/>
        </p:nvGraphicFramePr>
        <p:xfrm>
          <a:off x="828712" y="1434061"/>
          <a:ext cx="8021075" cy="396112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08300"/>
                <a:gridCol w="5604050"/>
                <a:gridCol w="2208725"/>
              </a:tblGrid>
              <a:tr h="3278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Questions to Be Answered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Reviewers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Are the fit-gap analysis results in alignment with maintaining standard solutions to the extent possible?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Service Area Managing Partner </a:t>
                      </a:r>
                      <a:endParaRPr strike="sngStrik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4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How inclusive is the risk analysis?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How inclusive is the integrated master schedule?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schedule realistic and achievable?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selected provider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adequately resourced and prepared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to support the new customer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the migration phases?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customer adequately resourced and is the organization ready to begin the migration phase?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 scope of services and migration phase roles and responsibilities adequately defined and understood between customer and provider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migration and O&amp;M service level agreements adequate to maintain performance requirements?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the program have adequate plans to mitigate key risks and issues?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/>
                        <a:t>USSM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/>
                        <a:t>Has the </a:t>
                      </a: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Life Cycle Cost Estimate (LCCE) </a:t>
                      </a:r>
                      <a:r>
                        <a:rPr lang="en-US" sz="1200" u="none" strike="noStrike" cap="none"/>
                        <a:t>been updated to reflect business requirements, and is it reasonable?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Resource Management Office (RMO) (C&amp;P); USSM; Office of the Federal Chief Information Officer (OFCIO)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overall lessons learned from the Engagement Phase </a:t>
            </a:r>
            <a:endParaRPr/>
          </a:p>
        </p:txBody>
      </p:sp>
      <p:sp>
        <p:nvSpPr>
          <p:cNvPr id="466" name="Google Shape;466;p10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467" name="Google Shape;467;p10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an overview of: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worked well during the phase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could be improved during future implementations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Recommendations to be incorporated for the Migration phase</a:t>
            </a:r>
            <a:endParaRPr/>
          </a:p>
        </p:txBody>
      </p:sp>
      <p:graphicFrame>
        <p:nvGraphicFramePr>
          <p:cNvPr id="468" name="Google Shape;468;p109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Lessons Learned Report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Please describe the activities planned for the next 30, 60, and 90 days</a:t>
            </a:r>
            <a:endParaRPr/>
          </a:p>
        </p:txBody>
      </p:sp>
      <p:sp>
        <p:nvSpPr>
          <p:cNvPr id="474" name="Google Shape;474;p1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This template is intended to guide a Tollgate Review Discussion between a Customer, USSM, and the Tollgate review team</a:t>
            </a:r>
            <a:endParaRPr/>
          </a:p>
        </p:txBody>
      </p:sp>
      <p:sp>
        <p:nvSpPr>
          <p:cNvPr id="307" name="Google Shape;307;p9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Instructions for Completing This Template </a:t>
            </a:r>
            <a:endParaRPr/>
          </a:p>
        </p:txBody>
      </p:sp>
      <p:sp>
        <p:nvSpPr>
          <p:cNvPr id="308" name="Google Shape;308;p9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use this template: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source documents included within each slide to develop summary-level information that will help guide the Tollgate review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prepared to discuss specific questions/content included on each slide before or during the Tollgate review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complete, send this template and required documentation to the USSM M3 team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USSM.M3@gsa.gov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sc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hedule a Tollgate review meeting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any questions on content or information that should be included in this presentation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USSM M3 team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USSM.M3@gsa.gov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Documentation Required for Phase 3 Tollgate Review</a:t>
            </a:r>
            <a:endParaRPr/>
          </a:p>
        </p:txBody>
      </p:sp>
      <p:sp>
        <p:nvSpPr>
          <p:cNvPr id="315" name="Google Shape;315;p92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The following documentation is required in guiding a discussion to demonstrate readiness and gain approval for Phase 3. Agencies purchasing transaction processing services only will identify relevant activities and artifacts for their project using the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M3 </a:t>
            </a:r>
            <a:r>
              <a:rPr lang="en-US" sz="1600" b="0" i="0" u="sng" strike="noStrike" cap="none" dirty="0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Ser</a:t>
            </a:r>
            <a:r>
              <a:rPr lang="en-US" sz="1600" u="sng" dirty="0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vices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Tailoring Guide</a:t>
            </a: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dirty="0"/>
          </a:p>
        </p:txBody>
      </p:sp>
      <p:graphicFrame>
        <p:nvGraphicFramePr>
          <p:cNvPr id="316" name="Google Shape;316;p92"/>
          <p:cNvGraphicFramePr/>
          <p:nvPr/>
        </p:nvGraphicFramePr>
        <p:xfrm>
          <a:off x="4632007" y="1370816"/>
          <a:ext cx="4141200" cy="4233050"/>
        </p:xfrm>
        <a:graphic>
          <a:graphicData uri="http://schemas.openxmlformats.org/drawingml/2006/table">
            <a:tbl>
              <a:tblPr>
                <a:noFill/>
                <a:tableStyleId>{0A5EFC70-273C-4643-85BE-EEDBF480354D}</a:tableStyleId>
              </a:tblPr>
              <a:tblGrid>
                <a:gridCol w="3758350"/>
                <a:gridCol w="382850"/>
              </a:tblGrid>
              <a:tr h="25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Information Contained in Tollgate Review Discussion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2050">
                <a:tc>
                  <a:txBody>
                    <a:bodyPr/>
                    <a:lstStyle/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i="0" u="non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M3 </a:t>
                      </a: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</a:t>
                      </a: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isk Assessment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Tool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Target State Solution Scope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Fit-Gap Analysis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Migration Plan, Schedule, and Release Approach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Top Risks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LCCE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HR/Staffing Plan (Customer)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HR/Staffing Plan (Provider)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Procurement Approach (Customer)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Procurement Approach (Provider, Federal) 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Management and Communications Approach 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Training Approach 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Contact Center Approach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Management/Data Quality Approach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Governance Model</a:t>
                      </a:r>
                      <a:endParaRPr/>
                    </a:p>
                    <a:p>
                      <a:pPr marL="3429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AutoNum type="arabicPeriod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Lessons Learned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92"/>
          <p:cNvGraphicFramePr/>
          <p:nvPr/>
        </p:nvGraphicFramePr>
        <p:xfrm>
          <a:off x="380988" y="5648325"/>
          <a:ext cx="8412500" cy="853580"/>
        </p:xfrm>
        <a:graphic>
          <a:graphicData uri="http://schemas.openxmlformats.org/drawingml/2006/table">
            <a:tbl>
              <a:tblPr>
                <a:noFill/>
                <a:tableStyleId>{0A5EFC70-273C-4643-85BE-EEDBF480354D}</a:tableStyleId>
              </a:tblPr>
              <a:tblGrid>
                <a:gridCol w="4206250"/>
                <a:gridCol w="4206250"/>
              </a:tblGrid>
              <a:tr h="157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Exit Criteria (to move into Phase 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Fit-</a:t>
                      </a: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</a:t>
                      </a: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 Analysis Completed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PMO and Governance Process Integrated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LCCE Updated for Migration and O&amp;M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Migration Approach Finalized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Integrated Master Schedule Drafted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SLAs for O&amp;M Defined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900" u="none" strike="noStrike" cap="non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Criteria Approved</a:t>
                      </a:r>
                      <a:endParaRPr/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92"/>
          <p:cNvGraphicFramePr/>
          <p:nvPr>
            <p:extLst>
              <p:ext uri="{D42A27DB-BD31-4B8C-83A1-F6EECF244321}">
                <p14:modId xmlns:p14="http://schemas.microsoft.com/office/powerpoint/2010/main" val="12609209"/>
              </p:ext>
            </p:extLst>
          </p:nvPr>
        </p:nvGraphicFramePr>
        <p:xfrm>
          <a:off x="360712" y="1370816"/>
          <a:ext cx="4141200" cy="4060076"/>
        </p:xfrm>
        <a:graphic>
          <a:graphicData uri="http://schemas.openxmlformats.org/drawingml/2006/table">
            <a:tbl>
              <a:tblPr>
                <a:noFill/>
                <a:tableStyleId>{0A5EFC70-273C-4643-85BE-EEDBF480354D}</a:tableStyleId>
              </a:tblPr>
              <a:tblGrid>
                <a:gridCol w="2070600"/>
                <a:gridCol w="2070600"/>
              </a:tblGrid>
              <a:tr h="182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Phase 3 Documentation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0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Implementation Approach/Timeline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LCCE for Migration and O&amp;M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Gap Analysis Report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Cleansing Plan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O&amp;M </a:t>
                      </a:r>
                      <a:r>
                        <a:rPr lang="en-US" sz="92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Ser</a:t>
                      </a:r>
                      <a:r>
                        <a:rPr lang="en-US" sz="920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vice Level Agreements </a:t>
                      </a:r>
                      <a:r>
                        <a:rPr lang="en-US" sz="920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</a:t>
                      </a:r>
                      <a:r>
                        <a:rPr lang="en-US" sz="92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SLAs)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Criteria for Go-Live Assessment </a:t>
                      </a:r>
                      <a:endParaRPr dirty="0">
                        <a:solidFill>
                          <a:srgbClr val="00FF00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Intent to Exercise Migration Option (Commercial)</a:t>
                      </a:r>
                      <a:endParaRPr dirty="0"/>
                    </a:p>
                    <a:p>
                      <a:pPr marL="171450" marR="0" lvl="0" indent="-1675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 i="0" u="sng" cap="none" dirty="0">
                          <a:solidFill>
                            <a:schemeClr val="accent3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M3</a:t>
                      </a:r>
                      <a:r>
                        <a:rPr lang="en-US" sz="900" i="0" u="sng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 </a:t>
                      </a:r>
                      <a:r>
                        <a:rPr lang="en-US" sz="900" i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Risk Assessment Tool</a:t>
                      </a:r>
                      <a:r>
                        <a:rPr lang="en-US" sz="900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900" i="0" u="none" strike="noStrike" cap="none" dirty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675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Charter</a:t>
                      </a:r>
                      <a:endParaRPr sz="900" dirty="0"/>
                    </a:p>
                    <a:p>
                      <a:pPr marL="171450" marR="0" lvl="0" indent="-1675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 Narrow"/>
                        <a:buChar char="•"/>
                      </a:pPr>
                      <a:r>
                        <a:rPr lang="en-US" sz="90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HR/Staffing Plan</a:t>
                      </a:r>
                      <a:r>
                        <a:rPr lang="en-US" sz="90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 </a:t>
                      </a:r>
                      <a:endParaRPr sz="900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lvl="0" indent="-167554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 Narrow"/>
                        <a:buChar char="•"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6"/>
                        </a:rPr>
                        <a:t>Integrated Master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6"/>
                        </a:rPr>
                        <a:t>Schedule (IMS)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lvl="0" indent="-167554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 Narrow"/>
                        <a:buChar char="•"/>
                      </a:pPr>
                      <a:r>
                        <a:rPr lang="en-US" sz="900" u="none" strike="noStrike" cap="none" dirty="0" smtClean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Management Plan </a:t>
                      </a:r>
                      <a:endParaRPr sz="900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675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 b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Independent Verification and Va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lidation (</a:t>
                      </a:r>
                      <a:r>
                        <a:rPr lang="en-US" sz="900" b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IV&amp;V) Plan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675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7"/>
                        </a:rPr>
                        <a:t>Governance Charter </a:t>
                      </a:r>
                      <a:endParaRPr lang="en-US" sz="900" b="0" u="sng" strike="noStrike" cap="none" dirty="0" smtClean="0">
                        <a:solidFill>
                          <a:schemeClr val="hlink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6755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="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Migration Approach, including Technical Strategies</a:t>
                      </a:r>
                      <a:endParaRPr lang="en-US" sz="900"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Procurement 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8"/>
                        </a:rPr>
                        <a:t>Status Reports/Dashboards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Request Log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9"/>
                        </a:rPr>
                        <a:t>Change Request Form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0"/>
                        </a:rPr>
                        <a:t>Lessons Learned Report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1"/>
                        </a:rPr>
                        <a:t>Risk Management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Risks, Actions, Issues</a:t>
                      </a:r>
                      <a:r>
                        <a:rPr lang="en-US" sz="920" u="sng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, and Decisions (</a:t>
                      </a: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RAID) </a:t>
                      </a:r>
                      <a:r>
                        <a:rPr lang="en-US" sz="920" b="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Log</a:t>
                      </a:r>
                      <a:endParaRPr dirty="0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20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3"/>
                        </a:rPr>
                        <a:t>Migration Phase IAA Terms and Conditions</a:t>
                      </a:r>
                      <a:r>
                        <a:rPr lang="en-US" sz="920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(Federal Only)</a:t>
                      </a:r>
                      <a:endParaRPr lang="en-US" sz="920" b="0" u="none" strike="noStrike" cap="none" dirty="0" smtClean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Labor 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Relations Strategy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Management Plan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4"/>
                        </a:rPr>
                        <a:t>Communications Plan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Readiness Assessment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Workforce Assessment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5"/>
                        </a:rPr>
                        <a:t>Training Plan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6"/>
                        </a:rPr>
                        <a:t>Requirements Management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7"/>
                        </a:rPr>
                        <a:t>Requirements Traceability Matrix (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7"/>
                        </a:rPr>
                        <a:t>RTM)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Validated and Updated </a:t>
                      </a: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8"/>
                        </a:rPr>
                        <a:t>As-Is Systems Environment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Target State Systems Environment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9"/>
                        </a:rPr>
                        <a:t>Test Plan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20"/>
                        </a:rPr>
                        <a:t>Configuration Management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 err="1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CooP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and Disaster Recovery Plan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Interface Strategy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Enhancement Strategy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Cleansing Scripts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Documented Data Structure and Mapping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21"/>
                        </a:rPr>
                        <a:t>Data Conversion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Target State Concept of Operations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61"/>
                        <a:buFont typeface="Arial"/>
                        <a:buChar char="•"/>
                      </a:pPr>
                      <a:r>
                        <a:rPr lang="en-US" sz="920" b="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Contact </a:t>
                      </a:r>
                      <a:r>
                        <a:rPr lang="en-US" sz="920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Center Strategy </a:t>
                      </a:r>
                      <a:endParaRPr dirty="0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0"/>
            <a:ext cx="8839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94"/>
          <p:cNvSpPr txBox="1">
            <a:spLocks noGrp="1"/>
          </p:cNvSpPr>
          <p:nvPr>
            <p:ph type="body" idx="1"/>
          </p:nvPr>
        </p:nvSpPr>
        <p:spPr>
          <a:xfrm>
            <a:off x="228601" y="782620"/>
            <a:ext cx="87630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Determine the risk rating at the end of Phase 3 using the </a:t>
            </a:r>
            <a:r>
              <a:rPr lang="en-US" sz="2000" b="0" i="0" u="sng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M3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isk Assessment Tool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 and submit with tollgate review material.</a:t>
            </a:r>
            <a:endParaRPr/>
          </a:p>
        </p:txBody>
      </p:sp>
      <p:sp>
        <p:nvSpPr>
          <p:cNvPr id="335" name="Google Shape;335;p94"/>
          <p:cNvSpPr txBox="1">
            <a:spLocks noGrp="1"/>
          </p:cNvSpPr>
          <p:nvPr>
            <p:ph type="title"/>
          </p:nvPr>
        </p:nvSpPr>
        <p:spPr>
          <a:xfrm>
            <a:off x="228610" y="31313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Risk Assessment Tool</a:t>
            </a:r>
            <a:endParaRPr/>
          </a:p>
        </p:txBody>
      </p:sp>
      <p:sp>
        <p:nvSpPr>
          <p:cNvPr id="336" name="Google Shape;336;p94"/>
          <p:cNvSpPr txBox="1"/>
          <p:nvPr/>
        </p:nvSpPr>
        <p:spPr>
          <a:xfrm rot="-1152150">
            <a:off x="2341639" y="3845123"/>
            <a:ext cx="4014102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‏"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Target State Systems Environment based on the scope of the migration</a:t>
            </a:r>
            <a:endParaRPr/>
          </a:p>
        </p:txBody>
      </p:sp>
      <p:sp>
        <p:nvSpPr>
          <p:cNvPr id="343" name="Google Shape;343;p9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Target State Solution Scope</a:t>
            </a:r>
            <a:endParaRPr/>
          </a:p>
        </p:txBody>
      </p:sp>
      <p:sp>
        <p:nvSpPr>
          <p:cNvPr id="344" name="Google Shape;344;p95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an overview and a diagram of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systems that will be managed by the provider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customer or third-party systems that will be impacted by the migration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transformation or implementation initiatives that need to be coordinated in parallel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new or impacted interfaces</a:t>
            </a:r>
            <a:endParaRPr/>
          </a:p>
        </p:txBody>
      </p:sp>
      <p:graphicFrame>
        <p:nvGraphicFramePr>
          <p:cNvPr id="345" name="Google Shape;345;p95"/>
          <p:cNvGraphicFramePr/>
          <p:nvPr/>
        </p:nvGraphicFramePr>
        <p:xfrm>
          <a:off x="6278119" y="6109703"/>
          <a:ext cx="2743200" cy="6147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Target State Systems Environment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 description of the major gaps identified, the associated gap solutions, and the impact to the implementation</a:t>
            </a:r>
            <a:endParaRPr/>
          </a:p>
        </p:txBody>
      </p:sp>
      <p:sp>
        <p:nvSpPr>
          <p:cNvPr id="351" name="Google Shape;351;p9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Fit-Gap Analysis</a:t>
            </a:r>
            <a:endParaRPr/>
          </a:p>
        </p:txBody>
      </p:sp>
      <p:sp>
        <p:nvSpPr>
          <p:cNvPr id="352" name="Google Shape;352;p96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Mandatory or mission-critical gaps and the categories they fall in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largest gap areas, and the plan to fill these gaps</a:t>
            </a:r>
            <a:endParaRPr/>
          </a:p>
        </p:txBody>
      </p:sp>
      <p:graphicFrame>
        <p:nvGraphicFramePr>
          <p:cNvPr id="353" name="Google Shape;353;p96"/>
          <p:cNvGraphicFramePr/>
          <p:nvPr/>
        </p:nvGraphicFramePr>
        <p:xfrm>
          <a:off x="6278119" y="6109703"/>
          <a:ext cx="2743200" cy="6401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Gap Analysis Report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Gap Analysis Register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 description of the major elements of the implementation approach including key dependencies</a:t>
            </a:r>
            <a:endParaRPr/>
          </a:p>
        </p:txBody>
      </p:sp>
      <p:sp>
        <p:nvSpPr>
          <p:cNvPr id="359" name="Google Shape;359;p9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Migration Plan, Schedule, and Release Approach</a:t>
            </a:r>
            <a:endParaRPr/>
          </a:p>
        </p:txBody>
      </p:sp>
      <p:sp>
        <p:nvSpPr>
          <p:cNvPr id="360" name="Google Shape;360;p97"/>
          <p:cNvSpPr txBox="1">
            <a:spLocks noGrp="1"/>
          </p:cNvSpPr>
          <p:nvPr>
            <p:ph type="body" idx="2"/>
          </p:nvPr>
        </p:nvSpPr>
        <p:spPr>
          <a:xfrm>
            <a:off x="365760" y="1668462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 description of: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schedule for releases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critical path milestones and dependencies that must be achieved for a successful migration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schedule for data conversion, testing, and retiring legacy systems</a:t>
            </a:r>
            <a:endParaRPr dirty="0"/>
          </a:p>
        </p:txBody>
      </p:sp>
      <p:graphicFrame>
        <p:nvGraphicFramePr>
          <p:cNvPr id="361" name="Google Shape;361;p97"/>
          <p:cNvGraphicFramePr/>
          <p:nvPr/>
        </p:nvGraphicFramePr>
        <p:xfrm>
          <a:off x="6226169" y="6078453"/>
          <a:ext cx="2763750" cy="6401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6375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Integrated Master Schedule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Implementation Approach/Timeline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top 5 – 10 integrated migration risks identified to date by the customer and provider and proposed mitigation strategies</a:t>
            </a:r>
            <a:endParaRPr/>
          </a:p>
        </p:txBody>
      </p:sp>
      <p:sp>
        <p:nvSpPr>
          <p:cNvPr id="367" name="Google Shape;367;p9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 Risks</a:t>
            </a:r>
            <a:endParaRPr/>
          </a:p>
        </p:txBody>
      </p:sp>
      <p:graphicFrame>
        <p:nvGraphicFramePr>
          <p:cNvPr id="368" name="Google Shape;368;p98"/>
          <p:cNvGraphicFramePr/>
          <p:nvPr/>
        </p:nvGraphicFramePr>
        <p:xfrm>
          <a:off x="383343" y="1557320"/>
          <a:ext cx="8376775" cy="31528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834650"/>
                <a:gridCol w="773175"/>
                <a:gridCol w="914400"/>
                <a:gridCol w="1371600"/>
                <a:gridCol w="2482950"/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Risk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Mitigation </a:t>
                      </a: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&lt;Risk 1: If adequate resources are not dedicated to data cleansing, then cleansing activities will be delayed and the quality of the conversion will be reduced&gt;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&lt;Dedicate additional resources to support data cleansing efforts no later than 4/20&gt;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Google Shape;369;p98"/>
          <p:cNvGraphicFramePr/>
          <p:nvPr/>
        </p:nvGraphicFramePr>
        <p:xfrm>
          <a:off x="6277169" y="5945103"/>
          <a:ext cx="2743200" cy="7925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Risks, Actions, Issues, and Decisions (RAID) </a:t>
                      </a: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Log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Risk Management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Microsoft Office PowerPoint</Application>
  <PresentationFormat>On-screen Show (4:3)</PresentationFormat>
  <Paragraphs>357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Noto Sans Symbols</vt:lpstr>
      <vt:lpstr>Calibri</vt:lpstr>
      <vt:lpstr>Arial Narrow</vt:lpstr>
      <vt:lpstr>Deloitte Brand</vt:lpstr>
      <vt:lpstr>1_Deloitte Brand</vt:lpstr>
      <vt:lpstr>    Phase 3 Tollgate Review Discussion Template</vt:lpstr>
      <vt:lpstr>Questions to be Answered</vt:lpstr>
      <vt:lpstr>Instructions for Completing This Template </vt:lpstr>
      <vt:lpstr>Documentation Required for Phase 3 Tollgate Review</vt:lpstr>
      <vt:lpstr>Risk Assessment Tool</vt:lpstr>
      <vt:lpstr>Target State Solution Scope</vt:lpstr>
      <vt:lpstr>Fit-Gap Analysis</vt:lpstr>
      <vt:lpstr>Migration Plan, Schedule, and Release Approach</vt:lpstr>
      <vt:lpstr>Top Risks</vt:lpstr>
      <vt:lpstr>Life Cycle Cost Estimate</vt:lpstr>
      <vt:lpstr>Human Resources/Staffing Plan Update (Customer)</vt:lpstr>
      <vt:lpstr>Human Resources/Staffing Plan Update (Provider)</vt:lpstr>
      <vt:lpstr>Procurement Approach (Customer)</vt:lpstr>
      <vt:lpstr>Procurement Approach (Provider, Federal)</vt:lpstr>
      <vt:lpstr>Change Management and Communications Approach</vt:lpstr>
      <vt:lpstr>Training Approach</vt:lpstr>
      <vt:lpstr>Help Desk Approach</vt:lpstr>
      <vt:lpstr>Data Management/Data Quality Approach</vt:lpstr>
      <vt:lpstr>Integrated Program Governance Model</vt:lpstr>
      <vt:lpstr>Lessons Learned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Phase 3 Tollgate Review Discussion Template</dc:title>
  <dc:creator>ElaineCRieman</dc:creator>
  <cp:lastModifiedBy>ElaineCRieman</cp:lastModifiedBy>
  <cp:revision>1</cp:revision>
  <dcterms:modified xsi:type="dcterms:W3CDTF">2018-08-30T15:01:45Z</dcterms:modified>
</cp:coreProperties>
</file>