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7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7023100" cy="93091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Arial Narrow" panose="020B0606020202030204" pitchFamily="34" charset="0"/>
      <p:regular r:id="rId32"/>
      <p:bold r:id="rId33"/>
      <p:italic r:id="rId34"/>
      <p:boldItalic r:id="rId35"/>
    </p:embeddedFont>
    <p:embeddedFont>
      <p:font typeface="Wingdings 2" panose="05020102010507070707" pitchFamily="18" charset="2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3B9A78D-0DDE-4B67-8C26-E2D5724AA2BC}">
  <a:tblStyle styleId="{13B9A78D-0DDE-4B67-8C26-E2D5724AA2B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B"/>
          </a:solidFill>
        </a:fill>
      </a:tcStyle>
    </a:wholeTbl>
    <a:band1H>
      <a:tcTxStyle b="off" i="off"/>
      <a:tcStyle>
        <a:tcBdr/>
        <a:fill>
          <a:solidFill>
            <a:srgbClr val="CACBD5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CBD5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5D99C29-6C1B-4DF7-9D69-BF1BEBB90558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CC8C6028-9A98-45AB-B8D0-6A7D9F59DD5E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-9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43978" cy="46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7532" y="0"/>
            <a:ext cx="3043978" cy="46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16050" y="1163637"/>
            <a:ext cx="4190999" cy="314324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41885"/>
            <a:ext cx="3043978" cy="46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7532" y="8841885"/>
            <a:ext cx="3043978" cy="46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14873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:notes"/>
          <p:cNvSpPr txBox="1">
            <a:spLocks noGrp="1"/>
          </p:cNvSpPr>
          <p:nvPr>
            <p:ph type="sldNum" idx="12"/>
          </p:nvPr>
        </p:nvSpPr>
        <p:spPr>
          <a:xfrm>
            <a:off x="3977532" y="8841885"/>
            <a:ext cx="3043978" cy="46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3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3:notes"/>
          <p:cNvSpPr txBox="1">
            <a:spLocks noGrp="1"/>
          </p:cNvSpPr>
          <p:nvPr>
            <p:ph type="sldNum" idx="12"/>
          </p:nvPr>
        </p:nvSpPr>
        <p:spPr>
          <a:xfrm>
            <a:off x="3977532" y="8841885"/>
            <a:ext cx="3043978" cy="46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ff4389b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ff4389b28_0_0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0" cy="36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3ff4389b28_0_0:notes"/>
          <p:cNvSpPr txBox="1">
            <a:spLocks noGrp="1"/>
          </p:cNvSpPr>
          <p:nvPr>
            <p:ph type="sldNum" idx="12"/>
          </p:nvPr>
        </p:nvSpPr>
        <p:spPr>
          <a:xfrm>
            <a:off x="3977532" y="8841885"/>
            <a:ext cx="3044100" cy="467100"/>
          </a:xfrm>
          <a:prstGeom prst="rect">
            <a:avLst/>
          </a:prstGeom>
        </p:spPr>
        <p:txBody>
          <a:bodyPr spcFirstLastPara="1" wrap="square" lIns="91575" tIns="45775" rIns="91575" bIns="457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text only or primary imag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65760" y="1897602"/>
            <a:ext cx="4628955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65760" y="2778756"/>
            <a:ext cx="4629600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Medium Blue">
  <p:cSld name="Divider Medium Blue">
    <p:bg>
      <p:bgPr>
        <a:solidFill>
          <a:schemeClr val="accent3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‏"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◦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Dark Blue">
  <p:cSld name="Divider Dark Blue">
    <p:bg>
      <p:bgPr>
        <a:solidFill>
          <a:schemeClr val="accen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‏"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◦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Green">
  <p:cSld name="Divider Green">
    <p:bg>
      <p:bgPr>
        <a:solidFill>
          <a:schemeClr val="accent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‏"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◦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ith primary image">
  <p:cSld name="Divider with primary imag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‏"/>
              <a:defRPr sz="6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rial"/>
              <a:buChar char="◦"/>
              <a:defRPr sz="6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ith secondary image">
  <p:cSld name="Divider with secondary imag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>
            <a:spLocks noGrp="1"/>
          </p:cNvSpPr>
          <p:nvPr>
            <p:ph type="body" idx="1"/>
          </p:nvPr>
        </p:nvSpPr>
        <p:spPr>
          <a:xfrm>
            <a:off x="365125" y="1818067"/>
            <a:ext cx="2811073" cy="3007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‏"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33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33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Char char="−"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33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Char char="◦"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33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Char char="−"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statement Medium Blue">
  <p:cSld name="Key statement Medium Blue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365760" y="319065"/>
            <a:ext cx="6845093" cy="598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76225" algn="l" rtl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Char char="‏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◦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statement Dark Blue">
  <p:cSld name="Key statement Dark Blue">
    <p:bg>
      <p:bgPr>
        <a:solidFill>
          <a:schemeClr val="accen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body" idx="1"/>
          </p:nvPr>
        </p:nvSpPr>
        <p:spPr>
          <a:xfrm>
            <a:off x="365760" y="319065"/>
            <a:ext cx="6845093" cy="598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76225" algn="l" rtl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Char char="‏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◦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statement Green">
  <p:cSld name="Key statement Green">
    <p:bg>
      <p:bgPr>
        <a:solidFill>
          <a:schemeClr val="accent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365760" y="319065"/>
            <a:ext cx="6845093" cy="598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76225" algn="l" rtl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Char char="‏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◦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8412480" cy="4734292"/>
          </a:xfr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9088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1 column text">
  <p:cSld name="Title, subtitle &amp; 1 column 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1 column text">
  <p:cSld name="Title &amp; 1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124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124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onten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5394960" cy="124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365760" y="1611312"/>
            <a:ext cx="5394960" cy="473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2 columns of text">
  <p:cSld name="Title, subtitle &amp; 2 columns of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4114800" cy="473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3"/>
          </p:nvPr>
        </p:nvSpPr>
        <p:spPr>
          <a:xfrm>
            <a:off x="4663439" y="1611312"/>
            <a:ext cx="4114800" cy="473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1 column text with image">
  <p:cSld name="Title, subtitle, 1 column text with imag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411480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411480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4114800" cy="473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1 column text with charts">
  <p:cSld name="Title, subtitle, 1 column text with char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6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4114800" cy="473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124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4343400" y="6481703"/>
            <a:ext cx="4572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8C8C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8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USSM.M3@gsa.go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3.amazonaws.com/sitesusa/wp-content/uploads/sites/1041/2016/07/M3-Playbook-RAID-Log-Template.xlsx" TargetMode="External"/><Relationship Id="rId13" Type="http://schemas.openxmlformats.org/officeDocument/2006/relationships/hyperlink" Target="https://s3.amazonaws.com/sitesusa/wp-content/uploads/sites/1041/2016/07/M3-Playbook-Data-Conversion-Plan-Template.docx" TargetMode="External"/><Relationship Id="rId3" Type="http://schemas.openxmlformats.org/officeDocument/2006/relationships/hyperlink" Target="https://ussm.gov/assets/files/Tailoring-Guide8.29.18.xlsx" TargetMode="External"/><Relationship Id="rId7" Type="http://schemas.openxmlformats.org/officeDocument/2006/relationships/hyperlink" Target="https://s3.amazonaws.com/sitesusa/wp-content/uploads/sites/1041/2017/08/Risk-Management-Plan-Template.docx" TargetMode="External"/><Relationship Id="rId12" Type="http://schemas.openxmlformats.org/officeDocument/2006/relationships/hyperlink" Target="https://s3.amazonaws.com/sitesusa/wp-content/uploads/sites/1041/2016/07/M3-Playbook-Requirements-Traceability-Matrix-Template.xls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3.amazonaws.com/sitesusa/wp-content/uploads/sites/1041/2016/07/M3-Playbook-Status-Report-Dashboard-Template.pptx" TargetMode="External"/><Relationship Id="rId11" Type="http://schemas.openxmlformats.org/officeDocument/2006/relationships/hyperlink" Target="https://s3.amazonaws.com/sitesusa/wp-content/uploads/sites/1041/2016/07/M3-Playbook-Training-Plan-Template.docx" TargetMode="External"/><Relationship Id="rId5" Type="http://schemas.openxmlformats.org/officeDocument/2006/relationships/hyperlink" Target="https://ussm.gov/assets/files/M3PlaybookScheduleTemplate8.29.18.xlsx" TargetMode="External"/><Relationship Id="rId10" Type="http://schemas.openxmlformats.org/officeDocument/2006/relationships/hyperlink" Target="https://s3.amazonaws.com/sitesusa/wp-content/uploads/sites/1041/2016/07/M3-Playbook-Communications-Plan-Template.xlsx" TargetMode="External"/><Relationship Id="rId4" Type="http://schemas.openxmlformats.org/officeDocument/2006/relationships/hyperlink" Target="https://s3.amazonaws.com/sitesusa/wp-content/uploads/sites/1041/2017/08/Risk-Assessment-Tool.xlsm" TargetMode="External"/><Relationship Id="rId9" Type="http://schemas.openxmlformats.org/officeDocument/2006/relationships/hyperlink" Target="https://s3.amazonaws.com/sitesusa/wp-content/uploads/sites/1041/2016/07/M3-Playbook-Governance-Charter-Template.docx" TargetMode="External"/><Relationship Id="rId14" Type="http://schemas.openxmlformats.org/officeDocument/2006/relationships/hyperlink" Target="https://s3.amazonaws.com/sitesusa/wp-content/uploads/sites/1041/2016/07/M3-Playbook-Test-Plan-Template.doc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3.amazonaws.com/sitesusa/wp-content/uploads/sites/1041/2017/08/Risk-Assessment-Tool.xls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ctrTitle"/>
          </p:nvPr>
        </p:nvSpPr>
        <p:spPr>
          <a:xfrm>
            <a:off x="365759" y="2536797"/>
            <a:ext cx="7454265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Phase 4 Tollgate Review Discussion Template</a:t>
            </a:r>
            <a:endParaRPr sz="2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1"/>
          <p:cNvSpPr txBox="1">
            <a:spLocks noGrp="1"/>
          </p:cNvSpPr>
          <p:nvPr>
            <p:ph type="subTitle" idx="1"/>
          </p:nvPr>
        </p:nvSpPr>
        <p:spPr>
          <a:xfrm>
            <a:off x="365759" y="3417950"/>
            <a:ext cx="7304547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GSA, Unified Shared Services Management</a:t>
            </a: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</a:pPr>
            <a:r>
              <a:rPr lang="en-US" sz="20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Month, Year</a:t>
            </a: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>
          <a:xfrm>
            <a:off x="335012" y="87464"/>
            <a:ext cx="8412480" cy="82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Program Management Readiness Criteria </a:t>
            </a:r>
            <a:b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Tasks and Status</a:t>
            </a: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0"/>
          <p:cNvSpPr/>
          <p:nvPr/>
        </p:nvSpPr>
        <p:spPr>
          <a:xfrm>
            <a:off x="383516" y="911088"/>
            <a:ext cx="1920239" cy="4114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 Management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0"/>
          <p:cNvSpPr/>
          <p:nvPr/>
        </p:nvSpPr>
        <p:spPr>
          <a:xfrm>
            <a:off x="2547597" y="911088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Organizational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0"/>
          <p:cNvSpPr/>
          <p:nvPr/>
        </p:nvSpPr>
        <p:spPr>
          <a:xfrm>
            <a:off x="4711676" y="911088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0"/>
          <p:cNvSpPr/>
          <p:nvPr/>
        </p:nvSpPr>
        <p:spPr>
          <a:xfrm>
            <a:off x="6875756" y="911088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Operations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5" name="Google Shape;165;p30"/>
          <p:cNvGraphicFramePr/>
          <p:nvPr/>
        </p:nvGraphicFramePr>
        <p:xfrm>
          <a:off x="365757" y="3533467"/>
          <a:ext cx="8412475" cy="237010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361600"/>
                <a:gridCol w="2511100"/>
                <a:gridCol w="595775"/>
                <a:gridCol w="810500"/>
                <a:gridCol w="1974275"/>
                <a:gridCol w="1041375"/>
                <a:gridCol w="1117850"/>
              </a:tblGrid>
              <a:tr h="31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Owner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Criticality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Go/No-Go Success Criteria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Health Indicator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Program Schedule/work breakdown structure (WBS): </a:t>
                      </a: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Are there any tasks that impact Go-Live that are late or at risk of becoming late?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 tasks impacting Go-Live are on schedule or contain less than 10% variance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Risk/Issue Register: </a:t>
                      </a: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Have all High Severity risks/issues related to the program/release been closed or mitigated?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 risks have been documented and tracked and no High severity risks / issues remain without mitigation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O&amp;M Governance: </a:t>
                      </a: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Are post-implementation governance procedures in place?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Governance procedures have been defined and approved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66" name="Google Shape;166;p30"/>
          <p:cNvGraphicFramePr/>
          <p:nvPr/>
        </p:nvGraphicFramePr>
        <p:xfrm>
          <a:off x="365757" y="1395730"/>
          <a:ext cx="8412450" cy="2004175"/>
        </p:xfrm>
        <a:graphic>
          <a:graphicData uri="http://schemas.openxmlformats.org/drawingml/2006/table">
            <a:tbl>
              <a:tblPr>
                <a:noFill/>
                <a:tableStyleId>{B5D99C29-6C1B-4DF7-9D69-BF1BEBB90558}</a:tableStyleId>
              </a:tblPr>
              <a:tblGrid>
                <a:gridCol w="853450"/>
                <a:gridCol w="1310625"/>
                <a:gridCol w="1311125"/>
                <a:gridCol w="1645750"/>
                <a:gridCol w="1645750"/>
                <a:gridCol w="1645750"/>
              </a:tblGrid>
              <a:tr h="234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endParaRPr sz="11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endParaRPr sz="11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Health Indicator Ratings (count)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endParaRPr sz="11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endParaRPr sz="11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Green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Yellow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Red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</a:tr>
              <a:tr h="364475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Criticality Rating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64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Medium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64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64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p30"/>
          <p:cNvGraphicFramePr/>
          <p:nvPr/>
        </p:nvGraphicFramePr>
        <p:xfrm>
          <a:off x="6475546" y="6129475"/>
          <a:ext cx="2560325" cy="64010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2560325"/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RAID log</a:t>
                      </a:r>
                      <a:endParaRPr sz="1400" u="none" strike="noStrike" cap="none"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Go/No-Go Readiness Criteria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8" name="Google Shape;168;p30"/>
          <p:cNvSpPr txBox="1"/>
          <p:nvPr/>
        </p:nvSpPr>
        <p:spPr>
          <a:xfrm>
            <a:off x="381000" y="6248400"/>
            <a:ext cx="4363670" cy="1846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300"/>
              <a:buFont typeface="Arial"/>
              <a:buNone/>
            </a:pPr>
            <a:r>
              <a:rPr lang="en-US" sz="1200" b="1" i="0" u="none" strike="noStrike" cap="non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Indicates additional summary slide required in presentation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365757" y="6008560"/>
            <a:ext cx="7863842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organization should tailor or add criteria based on the nature of the migration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0"/>
          <p:cNvSpPr/>
          <p:nvPr/>
        </p:nvSpPr>
        <p:spPr>
          <a:xfrm>
            <a:off x="383516" y="939583"/>
            <a:ext cx="1920239" cy="4114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 Management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0"/>
          <p:cNvSpPr/>
          <p:nvPr/>
        </p:nvSpPr>
        <p:spPr>
          <a:xfrm>
            <a:off x="2547597" y="939583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Organizational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0"/>
          <p:cNvSpPr/>
          <p:nvPr/>
        </p:nvSpPr>
        <p:spPr>
          <a:xfrm>
            <a:off x="4711676" y="939583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0"/>
          <p:cNvSpPr/>
          <p:nvPr/>
        </p:nvSpPr>
        <p:spPr>
          <a:xfrm>
            <a:off x="6875756" y="939583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Operations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0"/>
          <p:cNvSpPr/>
          <p:nvPr/>
        </p:nvSpPr>
        <p:spPr>
          <a:xfrm>
            <a:off x="6875756" y="944223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Operations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0"/>
          <p:cNvSpPr/>
          <p:nvPr/>
        </p:nvSpPr>
        <p:spPr>
          <a:xfrm>
            <a:off x="383516" y="972716"/>
            <a:ext cx="1920239" cy="4114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 Management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0"/>
          <p:cNvSpPr/>
          <p:nvPr/>
        </p:nvSpPr>
        <p:spPr>
          <a:xfrm>
            <a:off x="2547597" y="972716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Organizational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0"/>
          <p:cNvSpPr/>
          <p:nvPr/>
        </p:nvSpPr>
        <p:spPr>
          <a:xfrm>
            <a:off x="4711676" y="972716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365710" y="305208"/>
            <a:ext cx="8412600" cy="7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Program Management Readiness Criteria </a:t>
            </a:r>
            <a:b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Tasks and Status</a:t>
            </a: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3" name="Google Shape;183;p31"/>
          <p:cNvGraphicFramePr/>
          <p:nvPr/>
        </p:nvGraphicFramePr>
        <p:xfrm>
          <a:off x="374632" y="2390181"/>
          <a:ext cx="8412500" cy="181239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343525"/>
                <a:gridCol w="2510950"/>
                <a:gridCol w="645175"/>
                <a:gridCol w="841675"/>
                <a:gridCol w="1943100"/>
                <a:gridCol w="991200"/>
                <a:gridCol w="1136875"/>
              </a:tblGrid>
              <a:tr h="31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Owner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Criticality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Go/No-Go Success Criteria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Health Indicator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Contingency Plan: </a:t>
                      </a: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Are all necessary implementation contingency plans in place for roll back procedures?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 contingency plans have been developed and approved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1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&lt;Organization Defined&gt;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1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&lt;Organization Defined&gt;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84" name="Google Shape;184;p31"/>
          <p:cNvGraphicFramePr/>
          <p:nvPr/>
        </p:nvGraphicFramePr>
        <p:xfrm>
          <a:off x="6475546" y="5867400"/>
          <a:ext cx="2560325" cy="79250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2560325"/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RAID log</a:t>
                      </a:r>
                      <a:endParaRPr sz="1400" u="none" strike="noStrike" cap="none"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Go/No-Go Readiness Criteria</a:t>
                      </a:r>
                      <a:endParaRPr sz="1000" u="none" strike="noStrike" cap="none"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Contingency Plan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85" name="Google Shape;185;p31"/>
          <p:cNvSpPr txBox="1"/>
          <p:nvPr/>
        </p:nvSpPr>
        <p:spPr>
          <a:xfrm>
            <a:off x="228600" y="6139934"/>
            <a:ext cx="4363670" cy="1846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-19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300"/>
              <a:buFont typeface="Arial"/>
              <a:buChar char="‏"/>
            </a:pPr>
            <a:r>
              <a:rPr lang="en-US" sz="1200" b="1" i="0" u="none" strike="noStrike" cap="non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Indicates additional summary slide required in presentation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1"/>
          <p:cNvSpPr/>
          <p:nvPr/>
        </p:nvSpPr>
        <p:spPr>
          <a:xfrm>
            <a:off x="356880" y="1694044"/>
            <a:ext cx="19203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 Management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1"/>
          <p:cNvSpPr/>
          <p:nvPr/>
        </p:nvSpPr>
        <p:spPr>
          <a:xfrm>
            <a:off x="2520959" y="1694044"/>
            <a:ext cx="1920300" cy="411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Organizational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1"/>
          <p:cNvSpPr/>
          <p:nvPr/>
        </p:nvSpPr>
        <p:spPr>
          <a:xfrm>
            <a:off x="4685039" y="1694044"/>
            <a:ext cx="1920300" cy="411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1"/>
          <p:cNvSpPr/>
          <p:nvPr/>
        </p:nvSpPr>
        <p:spPr>
          <a:xfrm>
            <a:off x="6849118" y="1694044"/>
            <a:ext cx="1920300" cy="411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Operations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365760" y="844966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Please provide a summary of the risks and issues of the program</a:t>
            </a:r>
            <a:endParaRPr sz="2000" b="0" i="0" u="none" strike="noStrike" cap="non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325"/>
              <a:buFont typeface="Arial"/>
              <a:buNone/>
            </a:pPr>
            <a:endParaRPr sz="1300" b="0" i="0" u="none" strike="noStrike" cap="non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Risk and Issue Summary</a:t>
            </a: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6" name="Google Shape;196;p32"/>
          <p:cNvGraphicFramePr/>
          <p:nvPr/>
        </p:nvGraphicFramePr>
        <p:xfrm>
          <a:off x="838201" y="1184258"/>
          <a:ext cx="6814825" cy="2327525"/>
        </p:xfrm>
        <a:graphic>
          <a:graphicData uri="http://schemas.openxmlformats.org/drawingml/2006/table">
            <a:tbl>
              <a:tblPr>
                <a:noFill/>
                <a:tableStyleId>{B5D99C29-6C1B-4DF7-9D69-BF1BEBB90558}</a:tableStyleId>
              </a:tblPr>
              <a:tblGrid>
                <a:gridCol w="914400"/>
                <a:gridCol w="1066800"/>
                <a:gridCol w="1017700"/>
                <a:gridCol w="1271975"/>
                <a:gridCol w="1271975"/>
                <a:gridCol w="1271975"/>
              </a:tblGrid>
              <a:tr h="44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16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16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4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Risk Status (count)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4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16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5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Closed/ Cancelled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5"/>
                        <a:buFont typeface="Arial"/>
                        <a:buNone/>
                      </a:pPr>
                      <a:r>
                        <a:rPr lang="en-US" sz="13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Deferred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5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 Progress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5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Grand Total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</a:tr>
              <a:tr h="356775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4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Risk Severity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5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5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</a:tr>
              <a:tr h="356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5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Medium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</a:tr>
              <a:tr h="356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5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</a:tr>
              <a:tr h="356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5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Grand Total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7" name="Google Shape;197;p32"/>
          <p:cNvGraphicFramePr/>
          <p:nvPr/>
        </p:nvGraphicFramePr>
        <p:xfrm>
          <a:off x="838200" y="3608450"/>
          <a:ext cx="6805175" cy="2411350"/>
        </p:xfrm>
        <a:graphic>
          <a:graphicData uri="http://schemas.openxmlformats.org/drawingml/2006/table">
            <a:tbl>
              <a:tblPr>
                <a:noFill/>
                <a:tableStyleId>{13B9A78D-0DDE-4B67-8C26-E2D5724AA2BC}</a:tableStyleId>
              </a:tblPr>
              <a:tblGrid>
                <a:gridCol w="898175"/>
                <a:gridCol w="1161300"/>
                <a:gridCol w="1581900"/>
                <a:gridCol w="1581900"/>
                <a:gridCol w="1581900"/>
              </a:tblGrid>
              <a:tr h="462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4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Issue Status (count)</a:t>
                      </a:r>
                      <a:endParaRPr sz="1400" u="none" strike="noStrike" cap="none"/>
                    </a:p>
                  </a:txBody>
                  <a:tcPr marL="0" marR="0" marT="0" marB="0" anchor="ctr"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5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Closed/ 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5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Cancelled</a:t>
                      </a:r>
                      <a:endParaRPr sz="1400" u="none" strike="noStrike" cap="none"/>
                    </a:p>
                  </a:txBody>
                  <a:tcPr marL="0" marR="0" marT="0" marB="0" anchor="ctr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5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 Progress</a:t>
                      </a:r>
                      <a:endParaRPr sz="1400" u="none" strike="noStrike" cap="none"/>
                    </a:p>
                  </a:txBody>
                  <a:tcPr marL="0" marR="0" marT="0" marB="0" anchor="ctr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5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Grand Total</a:t>
                      </a:r>
                      <a:endParaRPr sz="1400" u="none" strike="noStrike" cap="none"/>
                    </a:p>
                  </a:txBody>
                  <a:tcPr marL="0" marR="0" marT="0" marB="0" anchor="ctr">
                    <a:solidFill>
                      <a:srgbClr val="E8E8E8"/>
                    </a:solidFill>
                  </a:tcPr>
                </a:tc>
              </a:tr>
              <a:tr h="369625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4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Issue Priority</a:t>
                      </a:r>
                      <a:endParaRPr sz="1400" u="none" strike="noStrike" cap="none"/>
                    </a:p>
                  </a:txBody>
                  <a:tcPr marL="0" marR="0" marT="0" marB="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5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 sz="1400" u="none" strike="noStrike" cap="none"/>
                    </a:p>
                  </a:txBody>
                  <a:tcPr marL="0" marR="0" marT="0" marB="0" anchor="ctr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rgbClr val="D0D8E8"/>
                    </a:solidFill>
                  </a:tcPr>
                </a:tc>
              </a:tr>
              <a:tr h="369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5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Medium</a:t>
                      </a:r>
                      <a:endParaRPr sz="1400" u="none" strike="noStrike" cap="none"/>
                    </a:p>
                  </a:txBody>
                  <a:tcPr marL="0" marR="0" marT="0" marB="0" anchor="ctr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rgbClr val="D0D8E8"/>
                    </a:solidFill>
                  </a:tcPr>
                </a:tc>
              </a:tr>
              <a:tr h="369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5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</a:t>
                      </a:r>
                      <a:endParaRPr sz="1400" u="none" strike="noStrike" cap="none"/>
                    </a:p>
                  </a:txBody>
                  <a:tcPr marL="0" marR="0" marT="0" marB="0" anchor="ctr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rgbClr val="D0D8E8"/>
                    </a:solidFill>
                  </a:tcPr>
                </a:tc>
              </a:tr>
              <a:tr h="369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5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Grand Total</a:t>
                      </a:r>
                      <a:endParaRPr sz="1400" u="none" strike="noStrike" cap="none"/>
                    </a:p>
                  </a:txBody>
                  <a:tcPr marL="0" marR="0" marT="0" marB="0" anchor="ctr"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endParaRPr sz="1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8" name="Google Shape;198;p32"/>
          <p:cNvGraphicFramePr/>
          <p:nvPr/>
        </p:nvGraphicFramePr>
        <p:xfrm>
          <a:off x="6475546" y="6212250"/>
          <a:ext cx="2560325" cy="49335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2560325"/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RAID log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Describe the contingency plan in place if a No-Go decision is made or if rollback procedures need to be executed</a:t>
            </a:r>
            <a:endParaRPr sz="2000" b="0" i="0" u="none" strike="noStrike" cap="non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Describe impacts on systems, data, workforce, costs, and migration team</a:t>
            </a:r>
            <a:endParaRPr sz="2000" b="0" i="0" u="none" strike="noStrike" cap="non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3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Contingency Plan</a:t>
            </a: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5" name="Google Shape;205;p33"/>
          <p:cNvGraphicFramePr/>
          <p:nvPr/>
        </p:nvGraphicFramePr>
        <p:xfrm>
          <a:off x="6475546" y="6202850"/>
          <a:ext cx="2560325" cy="49335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2560325"/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Contingency Plan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Organizational Readiness Criteria Tasks and Status</a:t>
            </a: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1" name="Google Shape;211;p34"/>
          <p:cNvGraphicFramePr/>
          <p:nvPr/>
        </p:nvGraphicFramePr>
        <p:xfrm>
          <a:off x="243855" y="1447800"/>
          <a:ext cx="8412450" cy="1905050"/>
        </p:xfrm>
        <a:graphic>
          <a:graphicData uri="http://schemas.openxmlformats.org/drawingml/2006/table">
            <a:tbl>
              <a:tblPr>
                <a:noFill/>
                <a:tableStyleId>{B5D99C29-6C1B-4DF7-9D69-BF1BEBB90558}</a:tableStyleId>
              </a:tblPr>
              <a:tblGrid>
                <a:gridCol w="853450"/>
                <a:gridCol w="1310625"/>
                <a:gridCol w="1311125"/>
                <a:gridCol w="1645750"/>
                <a:gridCol w="1645750"/>
                <a:gridCol w="1645750"/>
              </a:tblGrid>
              <a:tr h="222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endParaRPr sz="11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endParaRPr sz="11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Health Indicator Ratings (count)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6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endParaRPr sz="11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endParaRPr sz="11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Green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Yellow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Red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</a:tr>
              <a:tr h="346450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Criticality Rating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46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Medium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46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46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sp>
        <p:nvSpPr>
          <p:cNvPr id="212" name="Google Shape;212;p34"/>
          <p:cNvSpPr/>
          <p:nvPr/>
        </p:nvSpPr>
        <p:spPr>
          <a:xfrm>
            <a:off x="365761" y="791818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Management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4"/>
          <p:cNvSpPr/>
          <p:nvPr/>
        </p:nvSpPr>
        <p:spPr>
          <a:xfrm>
            <a:off x="2529841" y="791818"/>
            <a:ext cx="1920239" cy="4114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Organizational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4"/>
          <p:cNvSpPr/>
          <p:nvPr/>
        </p:nvSpPr>
        <p:spPr>
          <a:xfrm>
            <a:off x="4693921" y="791818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4"/>
          <p:cNvSpPr/>
          <p:nvPr/>
        </p:nvSpPr>
        <p:spPr>
          <a:xfrm>
            <a:off x="6858000" y="791818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Operations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6" name="Google Shape;216;p34"/>
          <p:cNvGraphicFramePr/>
          <p:nvPr/>
        </p:nvGraphicFramePr>
        <p:xfrm>
          <a:off x="365757" y="3581400"/>
          <a:ext cx="8412500" cy="237010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337050"/>
                <a:gridCol w="2715800"/>
                <a:gridCol w="665025"/>
                <a:gridCol w="852050"/>
                <a:gridCol w="1922325"/>
                <a:gridCol w="802400"/>
                <a:gridCol w="1117850"/>
              </a:tblGrid>
              <a:tr h="31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Owner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Criticality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 / No-Go Success Criteria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Health Indicator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Union Agreement: </a:t>
                      </a: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Are all union negotiations and agreements regarding testing and training complete?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Union agreements have met requirements of collective bargaining agreements for testing, training , and staffing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Training Delivery: </a:t>
                      </a: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Have training materials</a:t>
                      </a:r>
                      <a:r>
                        <a:rPr lang="en-US" sz="105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been developed? Have training sessions been planned and scheduled for end users?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 training sessions have been planned and scheduled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4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Target State Business Processes: </a:t>
                      </a: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Have the business process changes about retained organization been documented?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Business process changes have been documented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217" name="Google Shape;217;p34"/>
          <p:cNvGraphicFramePr/>
          <p:nvPr/>
        </p:nvGraphicFramePr>
        <p:xfrm>
          <a:off x="6475546" y="6019800"/>
          <a:ext cx="2560325" cy="79250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2560325"/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RAID log</a:t>
                      </a:r>
                      <a:endParaRPr sz="1400" u="none" strike="noStrike" cap="none"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Readiness Assessment</a:t>
                      </a:r>
                      <a:endParaRPr sz="1400" u="none" strike="noStrike" cap="none"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Go/No-Go Readiness Criteria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Organizational Readiness Criteria Tasks and Status</a:t>
            </a: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3" name="Google Shape;223;p35"/>
          <p:cNvGraphicFramePr/>
          <p:nvPr/>
        </p:nvGraphicFramePr>
        <p:xfrm>
          <a:off x="365757" y="1790106"/>
          <a:ext cx="8412525" cy="229245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344925"/>
                <a:gridCol w="2102750"/>
                <a:gridCol w="729900"/>
                <a:gridCol w="862450"/>
                <a:gridCol w="1922325"/>
                <a:gridCol w="1226700"/>
                <a:gridCol w="1223475"/>
              </a:tblGrid>
              <a:tr h="31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Owner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Criticality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Go/No-Go Success Criteria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Health Indicator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Communications Delivery: </a:t>
                      </a: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Have end user Go-Live communications on been drafted and scheduled? Have the future state process changes been communicated?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3"/>
                        <a:buFont typeface="Arial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3"/>
                        <a:buFont typeface="Arial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 communications have been planned, drafted, and delivered per the work plan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1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&lt;Organization Defined&gt;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1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&lt;Organization Defined&gt;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24" name="Google Shape;224;p35"/>
          <p:cNvSpPr/>
          <p:nvPr/>
        </p:nvSpPr>
        <p:spPr>
          <a:xfrm>
            <a:off x="365761" y="791818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Management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2529841" y="791818"/>
            <a:ext cx="1920239" cy="4114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Organizational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693921" y="791818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5"/>
          <p:cNvSpPr/>
          <p:nvPr/>
        </p:nvSpPr>
        <p:spPr>
          <a:xfrm>
            <a:off x="6858000" y="791818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Operations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8" name="Google Shape;228;p35"/>
          <p:cNvGraphicFramePr/>
          <p:nvPr/>
        </p:nvGraphicFramePr>
        <p:xfrm>
          <a:off x="6475546" y="5867400"/>
          <a:ext cx="2560325" cy="79250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2560325"/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RAID log</a:t>
                      </a:r>
                      <a:endParaRPr sz="1400" u="none" strike="noStrike" cap="none"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Communications Plan</a:t>
                      </a:r>
                      <a:endParaRPr sz="1000" u="none" strike="noStrike" cap="none"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Go/No-Go Readiness Criteria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Technology Readiness Criteria Tasks and Status</a:t>
            </a: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4" name="Google Shape;234;p36"/>
          <p:cNvGraphicFramePr/>
          <p:nvPr/>
        </p:nvGraphicFramePr>
        <p:xfrm>
          <a:off x="365757" y="1447800"/>
          <a:ext cx="8412450" cy="2004175"/>
        </p:xfrm>
        <a:graphic>
          <a:graphicData uri="http://schemas.openxmlformats.org/drawingml/2006/table">
            <a:tbl>
              <a:tblPr>
                <a:noFill/>
                <a:tableStyleId>{B5D99C29-6C1B-4DF7-9D69-BF1BEBB90558}</a:tableStyleId>
              </a:tblPr>
              <a:tblGrid>
                <a:gridCol w="853450"/>
                <a:gridCol w="1310625"/>
                <a:gridCol w="1311125"/>
                <a:gridCol w="1645750"/>
                <a:gridCol w="1645750"/>
                <a:gridCol w="1645750"/>
              </a:tblGrid>
              <a:tr h="234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endParaRPr sz="11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endParaRPr sz="11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Health Indicator Ratings (count)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endParaRPr sz="11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endParaRPr sz="11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Green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Yellow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Red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</a:tr>
              <a:tr h="364475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Criticality Rating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64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Medium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64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64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5" name="Google Shape;235;p36"/>
          <p:cNvGraphicFramePr/>
          <p:nvPr/>
        </p:nvGraphicFramePr>
        <p:xfrm>
          <a:off x="365757" y="3585536"/>
          <a:ext cx="8412475" cy="237010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331775"/>
                <a:gridCol w="2518650"/>
                <a:gridCol w="649250"/>
                <a:gridCol w="820875"/>
                <a:gridCol w="1766450"/>
                <a:gridCol w="1194750"/>
                <a:gridCol w="1130725"/>
              </a:tblGrid>
              <a:tr h="31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Owner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Criticality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 / No-Go Success Criteria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Health Indicator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Baselined Requirements: </a:t>
                      </a: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Have all requirements been baselined and placed under change control?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 requirements have been baselined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Account Code Structure and Data Mapping: </a:t>
                      </a: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 the new structure defined and applied to relevant data (e.g., interfaces or data conversion)?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1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1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Account code structure and data mappings have been defined and approved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4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Configuration Changes: </a:t>
                      </a: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Have all configuration changes been documented (e.g., updated master data tables)?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 configuration changes have been implemented and tested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36" name="Google Shape;236;p36"/>
          <p:cNvSpPr txBox="1"/>
          <p:nvPr/>
        </p:nvSpPr>
        <p:spPr>
          <a:xfrm>
            <a:off x="208330" y="6172200"/>
            <a:ext cx="4363670" cy="1846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-19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300"/>
              <a:buFont typeface="Arial"/>
              <a:buChar char="‏"/>
            </a:pPr>
            <a:r>
              <a:rPr lang="en-US" sz="1200" b="1" i="0" u="none" strike="noStrike" cap="non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Indicates additional summary slide required in presentation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6"/>
          <p:cNvSpPr/>
          <p:nvPr/>
        </p:nvSpPr>
        <p:spPr>
          <a:xfrm>
            <a:off x="365761" y="791818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Management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6"/>
          <p:cNvSpPr/>
          <p:nvPr/>
        </p:nvSpPr>
        <p:spPr>
          <a:xfrm>
            <a:off x="2529841" y="791818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Organizational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6"/>
          <p:cNvSpPr/>
          <p:nvPr/>
        </p:nvSpPr>
        <p:spPr>
          <a:xfrm>
            <a:off x="4693921" y="791818"/>
            <a:ext cx="1920239" cy="4114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6"/>
          <p:cNvSpPr/>
          <p:nvPr/>
        </p:nvSpPr>
        <p:spPr>
          <a:xfrm>
            <a:off x="6858000" y="791818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Operations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1" name="Google Shape;241;p36"/>
          <p:cNvGraphicFramePr/>
          <p:nvPr/>
        </p:nvGraphicFramePr>
        <p:xfrm>
          <a:off x="6475546" y="6019800"/>
          <a:ext cx="2560325" cy="79250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2560325"/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RAID log</a:t>
                      </a:r>
                      <a:endParaRPr sz="1400" u="none" strike="noStrike" cap="none"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RTM</a:t>
                      </a:r>
                      <a:endParaRPr sz="1400" u="none" strike="noStrike" cap="none"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Go/No-Go Readiness Criteria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Technology Readiness Criteria Tasks and Status</a:t>
            </a: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7" name="Google Shape;247;p37"/>
          <p:cNvGraphicFramePr/>
          <p:nvPr/>
        </p:nvGraphicFramePr>
        <p:xfrm>
          <a:off x="365757" y="1386420"/>
          <a:ext cx="8412500" cy="394758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329375"/>
                <a:gridCol w="2440125"/>
                <a:gridCol w="667825"/>
                <a:gridCol w="914400"/>
                <a:gridCol w="1932700"/>
                <a:gridCol w="1065900"/>
                <a:gridCol w="1062175"/>
              </a:tblGrid>
              <a:tr h="31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Owner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Criticality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 / No-Go Success Criteria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Health Indicator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Interfaces:</a:t>
                      </a:r>
                      <a:r>
                        <a:rPr lang="en-US" sz="105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Have all interfaces been designed, developed, and tested?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3"/>
                        <a:buFont typeface="Arial"/>
                        <a:buNone/>
                      </a:pPr>
                      <a:endParaRPr sz="105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3"/>
                        <a:buFont typeface="Arial"/>
                        <a:buNone/>
                      </a:pPr>
                      <a:endParaRPr sz="105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 critical issues remain after mock data conversion or user acceptance testing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Testing: </a:t>
                      </a:r>
                      <a:r>
                        <a:rPr lang="en-US" sz="105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Have all defects rated high or critical been closed? For those that remain open has a plan been established to address the requirement?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3"/>
                        <a:buFont typeface="Arial"/>
                        <a:buNone/>
                      </a:pPr>
                      <a:endParaRPr sz="105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3"/>
                        <a:buFont typeface="Arial"/>
                        <a:buNone/>
                      </a:pPr>
                      <a:endParaRPr sz="105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 test cases have been completed and assigned an outcome. For defects that remain open, a workaround has been developed and approved to meet the business requirement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Conversion: </a:t>
                      </a:r>
                      <a:r>
                        <a:rPr lang="en-US" sz="105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Have all of the planned mock conversions been completed and met the exit criteria?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3"/>
                        <a:buFont typeface="Arial"/>
                        <a:buNone/>
                      </a:pPr>
                      <a:endParaRPr sz="105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3"/>
                        <a:buFont typeface="Arial"/>
                        <a:buNone/>
                      </a:pPr>
                      <a:endParaRPr sz="105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Mock conversions have been completed and meet the exit criteria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Cutover Plan: </a:t>
                      </a:r>
                      <a:r>
                        <a:rPr lang="en-US" sz="105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Are all tasks identified in the cutover plan on track for completion?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3"/>
                        <a:buFont typeface="Arial"/>
                        <a:buNone/>
                      </a:pPr>
                      <a:endParaRPr sz="105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3"/>
                        <a:buFont typeface="Arial"/>
                        <a:buNone/>
                      </a:pPr>
                      <a:endParaRPr sz="105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 issues have been identified in cutover activities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Change Management Log and Disposition: </a:t>
                      </a: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Have all change requests been tracked and dispositioned?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 change requests have been tracked and dispositioned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48" name="Google Shape;248;p37"/>
          <p:cNvSpPr txBox="1"/>
          <p:nvPr/>
        </p:nvSpPr>
        <p:spPr>
          <a:xfrm>
            <a:off x="104165" y="6248400"/>
            <a:ext cx="4363670" cy="1846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-19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300"/>
              <a:buFont typeface="Arial"/>
              <a:buChar char="‏"/>
            </a:pPr>
            <a:r>
              <a:rPr lang="en-US" sz="1200" b="1" i="0" u="none" strike="noStrike" cap="non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Indicates additional summary slide required in presentation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7"/>
          <p:cNvSpPr/>
          <p:nvPr/>
        </p:nvSpPr>
        <p:spPr>
          <a:xfrm>
            <a:off x="365761" y="791818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Management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7"/>
          <p:cNvSpPr/>
          <p:nvPr/>
        </p:nvSpPr>
        <p:spPr>
          <a:xfrm>
            <a:off x="2529841" y="791818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Organizational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7"/>
          <p:cNvSpPr/>
          <p:nvPr/>
        </p:nvSpPr>
        <p:spPr>
          <a:xfrm>
            <a:off x="4693921" y="791818"/>
            <a:ext cx="1920239" cy="4114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7"/>
          <p:cNvSpPr/>
          <p:nvPr/>
        </p:nvSpPr>
        <p:spPr>
          <a:xfrm>
            <a:off x="6858000" y="791818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Operations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3" name="Google Shape;253;p37"/>
          <p:cNvGraphicFramePr/>
          <p:nvPr/>
        </p:nvGraphicFramePr>
        <p:xfrm>
          <a:off x="6475546" y="5486400"/>
          <a:ext cx="2560325" cy="124970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2560325"/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RAID log</a:t>
                      </a:r>
                      <a:endParaRPr sz="1400" u="none" strike="noStrike" cap="none"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Interface Control Document</a:t>
                      </a:r>
                      <a:endParaRPr sz="1400" u="none" strike="noStrike" cap="none"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Test Results Reports</a:t>
                      </a:r>
                      <a:endParaRPr sz="1400" u="none" strike="noStrike" cap="none"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Conversion Defect Log</a:t>
                      </a:r>
                      <a:endParaRPr sz="1400" u="none" strike="noStrike" cap="none"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Change Request Log</a:t>
                      </a:r>
                      <a:endParaRPr sz="1000" u="none" strike="noStrike" cap="none"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Go/No-Go Readiness Criteria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Summarize the test results, including number of scripts executed and passed and outstanding high priority defects that remain</a:t>
            </a:r>
            <a:endParaRPr sz="2000" b="0" i="0" u="none" strike="noStrike" cap="non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8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Test Results</a:t>
            </a: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0" name="Google Shape;260;p38"/>
          <p:cNvGraphicFramePr/>
          <p:nvPr/>
        </p:nvGraphicFramePr>
        <p:xfrm>
          <a:off x="6450696" y="6207275"/>
          <a:ext cx="2560325" cy="49335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2560325"/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Test Results Reports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Summarize the results of mock conversion of the number of records for conversion, percentage converted successfully, percentage not converted successfully, and outstanding high priority defects and issues that remain</a:t>
            </a:r>
            <a:endParaRPr sz="2000" b="0" i="0" u="none" strike="noStrike" cap="non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9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Conversion Results</a:t>
            </a: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7" name="Google Shape;267;p39"/>
          <p:cNvGraphicFramePr/>
          <p:nvPr/>
        </p:nvGraphicFramePr>
        <p:xfrm>
          <a:off x="6463121" y="6219700"/>
          <a:ext cx="2560325" cy="49335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2560325"/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Test Results Reports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This template is intended to guide a Tollgate Review discussion between a Customer, USSM, and the Tollgate review team</a:t>
            </a:r>
            <a:endParaRPr sz="2000" b="0" i="0" u="none" strike="noStrike" cap="non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Questions to be Answered</a:t>
            </a: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2"/>
          <p:cNvSpPr/>
          <p:nvPr/>
        </p:nvSpPr>
        <p:spPr>
          <a:xfrm rot="-5400000" flipH="1">
            <a:off x="-1097275" y="3096725"/>
            <a:ext cx="3158700" cy="456600"/>
          </a:xfrm>
          <a:prstGeom prst="chevron">
            <a:avLst>
              <a:gd name="adj" fmla="val 3255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"/>
              <a:buFont typeface="Arial Narrow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4. Migration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9" name="Google Shape;79;p22"/>
          <p:cNvGraphicFramePr/>
          <p:nvPr/>
        </p:nvGraphicFramePr>
        <p:xfrm>
          <a:off x="828712" y="1434061"/>
          <a:ext cx="7977375" cy="342905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208300"/>
                <a:gridCol w="5471325"/>
                <a:gridCol w="2297750"/>
              </a:tblGrid>
              <a:tr h="3094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5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lt1"/>
                          </a:solidFill>
                        </a:rPr>
                        <a:t>Questions to Be Answered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5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lt1"/>
                          </a:solidFill>
                        </a:rPr>
                        <a:t>Reviewers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63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Are there still gaps between common business requirements? Are they warranted?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</a:rPr>
                        <a:t>Service Area Managing Partner</a:t>
                      </a:r>
                      <a:r>
                        <a:rPr lang="en-US" sz="1200" u="none" strike="noStrike" cap="none">
                          <a:solidFill>
                            <a:srgbClr val="00FF00"/>
                          </a:solidFill>
                        </a:rPr>
                        <a:t> 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What is the level of confidence in the comprehensive risk assessment of the health of the project to identify major challenges and a mitigation strategy?</a:t>
                      </a:r>
                      <a:endParaRPr sz="1400" u="none" strike="noStrike" cap="none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Is the provider adequately prepared and resourced to deploy the solution and support the customer during O&amp;M?</a:t>
                      </a:r>
                      <a:endParaRPr sz="1400" u="none" strike="noStrike" cap="none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Is the customer adequately prepared and resourced to go-live and operate during O&amp;M?</a:t>
                      </a:r>
                      <a:endParaRPr sz="1400" u="none" strike="noStrike" cap="none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Are adequate plans in place to address known issues that will arise during O&amp;M?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en-US" sz="1200" u="none" strike="noStrike" cap="none"/>
                        <a:t>USSM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9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If there are changes to the total migration cost, are they reasonable? Current/future budget impact? 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</a:rPr>
                        <a:t>Resource Management Office (RMO) (C&amp;P); USSM; Office of the Federal Chief Information Officer (OFCIO)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1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Does the effort align with each office initiative? 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"/>
                        <a:buFont typeface="Arial"/>
                        <a:buNone/>
                      </a:pPr>
                      <a:r>
                        <a:rPr lang="en-US" sz="1200" u="none" strike="noStrike" cap="none"/>
                        <a:t>M-Offices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>
            <a:spLocks noGrp="1"/>
          </p:cNvSpPr>
          <p:nvPr>
            <p:ph type="title"/>
          </p:nvPr>
        </p:nvSpPr>
        <p:spPr>
          <a:xfrm>
            <a:off x="365760" y="159026"/>
            <a:ext cx="8412480" cy="60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Business Operations Readiness Criteria </a:t>
            </a:r>
            <a:b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Tasks and Status</a:t>
            </a: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3" name="Google Shape;273;p40"/>
          <p:cNvGraphicFramePr/>
          <p:nvPr/>
        </p:nvGraphicFramePr>
        <p:xfrm>
          <a:off x="365757" y="1437294"/>
          <a:ext cx="8412450" cy="2004175"/>
        </p:xfrm>
        <a:graphic>
          <a:graphicData uri="http://schemas.openxmlformats.org/drawingml/2006/table">
            <a:tbl>
              <a:tblPr>
                <a:noFill/>
                <a:tableStyleId>{B5D99C29-6C1B-4DF7-9D69-BF1BEBB90558}</a:tableStyleId>
              </a:tblPr>
              <a:tblGrid>
                <a:gridCol w="508125"/>
                <a:gridCol w="1655950"/>
                <a:gridCol w="1311125"/>
                <a:gridCol w="1645750"/>
                <a:gridCol w="1645750"/>
                <a:gridCol w="1645750"/>
              </a:tblGrid>
              <a:tr h="234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endParaRPr sz="11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endParaRPr sz="11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Health Indicator Ratings (count)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endParaRPr sz="11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endParaRPr sz="11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Green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Yellow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Red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</a:tr>
              <a:tr h="364475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Criticality Rating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64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Medium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64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64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4" name="Google Shape;274;p40"/>
          <p:cNvGraphicFramePr/>
          <p:nvPr/>
        </p:nvGraphicFramePr>
        <p:xfrm>
          <a:off x="365757" y="3575030"/>
          <a:ext cx="8412475" cy="269014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335125"/>
                <a:gridCol w="2707325"/>
                <a:gridCol w="592275"/>
                <a:gridCol w="810500"/>
                <a:gridCol w="1828800"/>
                <a:gridCol w="1036900"/>
                <a:gridCol w="1101550"/>
              </a:tblGrid>
              <a:tr h="122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Owner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Criticality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 / No-Go Success Criteria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Health Indicator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11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 Resource Readiness: </a:t>
                      </a: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Does</a:t>
                      </a:r>
                      <a:b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 have resources in place and trained to perform O&amp;M activities? Are contracts in place to supplement O&amp;M resources?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 organization has required resources identified and trained to support O&amp;M processes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2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Provider Readiness: </a:t>
                      </a:r>
                      <a:r>
                        <a:rPr lang="en-US" sz="105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Does the provider have the people, facilities, equipment, training, and technology to support ongoing transaction processing based on anticipated volume?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Provider resources and infrastructure are in place to support expected transaction volumes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2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O&amp;M Contracts/Service Level Agreements (SLAs): </a:t>
                      </a: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Are the O&amp;M contracts and SLAs defined and awarded?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O&amp;M IAA and SLAs have been defined and awarded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75" name="Google Shape;275;p40"/>
          <p:cNvSpPr/>
          <p:nvPr/>
        </p:nvSpPr>
        <p:spPr>
          <a:xfrm>
            <a:off x="365761" y="926991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Management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0"/>
          <p:cNvSpPr/>
          <p:nvPr/>
        </p:nvSpPr>
        <p:spPr>
          <a:xfrm>
            <a:off x="2529841" y="926991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Organizational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0"/>
          <p:cNvSpPr/>
          <p:nvPr/>
        </p:nvSpPr>
        <p:spPr>
          <a:xfrm>
            <a:off x="4693921" y="926991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0"/>
          <p:cNvSpPr/>
          <p:nvPr/>
        </p:nvSpPr>
        <p:spPr>
          <a:xfrm>
            <a:off x="6858000" y="926991"/>
            <a:ext cx="1920239" cy="4114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Business Operations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9" name="Google Shape;279;p40"/>
          <p:cNvGraphicFramePr/>
          <p:nvPr/>
        </p:nvGraphicFramePr>
        <p:xfrm>
          <a:off x="6475546" y="6288450"/>
          <a:ext cx="2560325" cy="49335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2560325"/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Service Level Agreements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>
            <a:spLocks noGrp="1"/>
          </p:cNvSpPr>
          <p:nvPr>
            <p:ph type="title"/>
          </p:nvPr>
        </p:nvSpPr>
        <p:spPr>
          <a:xfrm>
            <a:off x="365760" y="206734"/>
            <a:ext cx="8412480" cy="720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Business Operations Readiness Criteria </a:t>
            </a:r>
            <a:b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Tasks and Status</a:t>
            </a: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5" name="Google Shape;285;p41"/>
          <p:cNvGraphicFramePr/>
          <p:nvPr/>
        </p:nvGraphicFramePr>
        <p:xfrm>
          <a:off x="365757" y="1530330"/>
          <a:ext cx="8412475" cy="4788865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423075"/>
                <a:gridCol w="2427325"/>
                <a:gridCol w="773950"/>
                <a:gridCol w="1210025"/>
                <a:gridCol w="1793775"/>
                <a:gridCol w="788875"/>
                <a:gridCol w="995450"/>
              </a:tblGrid>
              <a:tr h="31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Owner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Criticality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Go/No-Go Success Criteria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Health Indicator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O&amp;M Procedures: </a:t>
                      </a: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Have the O&amp;M procedures been created? Are people in place to support these processes?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O&amp;M procedures have been establish and individuals have been identified and trained to perform O&amp;M support processes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21.</a:t>
                      </a: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Help Desk: </a:t>
                      </a: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Have the Help Desk processes and procedures been defined? Is the provider Help Desk prepared for deployment? Do end users know how to access the help desk?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Help Desk procedures have been established and individuals have been identified and trained to perform duties; end users have been made aware of how to access the help desk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Reporting: </a:t>
                      </a: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Have reports been designed and tested?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Reports have been tested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System of Records Notice (SORN): </a:t>
                      </a: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Are all required notices in place?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SORNs have been approved for required applications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Security Reviews/Authorization to Operate (ATO): </a:t>
                      </a: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Have all required security reviews, assessments, and approvals been completed and have any necessary ATO requests been received?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ATOs have been approved for custom development (if applicable)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86" name="Google Shape;286;p41"/>
          <p:cNvSpPr txBox="1"/>
          <p:nvPr/>
        </p:nvSpPr>
        <p:spPr>
          <a:xfrm>
            <a:off x="68655" y="6470323"/>
            <a:ext cx="4363670" cy="1846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-19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300"/>
              <a:buFont typeface="Arial"/>
              <a:buChar char="‏"/>
            </a:pPr>
            <a:r>
              <a:rPr lang="en-US" sz="1200" b="1" i="0" u="none" strike="noStrike" cap="non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Indicates additional summary slide required in presentation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1"/>
          <p:cNvSpPr/>
          <p:nvPr/>
        </p:nvSpPr>
        <p:spPr>
          <a:xfrm>
            <a:off x="365761" y="1014455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Management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1"/>
          <p:cNvSpPr/>
          <p:nvPr/>
        </p:nvSpPr>
        <p:spPr>
          <a:xfrm>
            <a:off x="2529841" y="1014455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Organizational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1"/>
          <p:cNvSpPr/>
          <p:nvPr/>
        </p:nvSpPr>
        <p:spPr>
          <a:xfrm>
            <a:off x="4693921" y="1014455"/>
            <a:ext cx="1920239" cy="41148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1"/>
          <p:cNvSpPr/>
          <p:nvPr/>
        </p:nvSpPr>
        <p:spPr>
          <a:xfrm>
            <a:off x="6858000" y="1014455"/>
            <a:ext cx="1920239" cy="4114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Business Operations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1" name="Google Shape;291;p41"/>
          <p:cNvGraphicFramePr/>
          <p:nvPr/>
        </p:nvGraphicFramePr>
        <p:xfrm>
          <a:off x="6475546" y="6172200"/>
          <a:ext cx="2560325" cy="64010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2560325"/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Security Documentation</a:t>
                      </a:r>
                      <a:endParaRPr sz="1400" u="none" strike="noStrike" cap="none"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Service Level Agreements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>
            <a:spLocks noGrp="1"/>
          </p:cNvSpPr>
          <p:nvPr>
            <p:ph type="title"/>
          </p:nvPr>
        </p:nvSpPr>
        <p:spPr>
          <a:xfrm>
            <a:off x="365711" y="303551"/>
            <a:ext cx="84126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Business Operations Readiness Criteria </a:t>
            </a:r>
            <a:b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Tasks and Status</a:t>
            </a: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7" name="Google Shape;297;p42"/>
          <p:cNvGraphicFramePr/>
          <p:nvPr/>
        </p:nvGraphicFramePr>
        <p:xfrm>
          <a:off x="365757" y="2066331"/>
          <a:ext cx="8412475" cy="166137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383300"/>
                <a:gridCol w="2416400"/>
                <a:gridCol w="1025400"/>
                <a:gridCol w="1025400"/>
                <a:gridCol w="1785700"/>
                <a:gridCol w="756700"/>
                <a:gridCol w="1019575"/>
              </a:tblGrid>
              <a:tr h="31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Owner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Criticality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Go/No-Go Success Criteria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Health Indicator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Business Continuity/Disaster Recovery: </a:t>
                      </a: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Are business continuity and disaster recovery plans defined and understood?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Business continuity and disaster recovery plans have been defined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Personally Identifiable Information (PII): </a:t>
                      </a: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Are protocols in place to securely transfer PII?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PII protocols are in place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98" name="Google Shape;298;p42"/>
          <p:cNvSpPr/>
          <p:nvPr/>
        </p:nvSpPr>
        <p:spPr>
          <a:xfrm>
            <a:off x="365761" y="1401999"/>
            <a:ext cx="1920300" cy="411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Management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2"/>
          <p:cNvSpPr/>
          <p:nvPr/>
        </p:nvSpPr>
        <p:spPr>
          <a:xfrm>
            <a:off x="2529841" y="1401999"/>
            <a:ext cx="1920300" cy="411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Organizational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2"/>
          <p:cNvSpPr/>
          <p:nvPr/>
        </p:nvSpPr>
        <p:spPr>
          <a:xfrm>
            <a:off x="4693921" y="1401999"/>
            <a:ext cx="1920300" cy="411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2"/>
          <p:cNvSpPr/>
          <p:nvPr/>
        </p:nvSpPr>
        <p:spPr>
          <a:xfrm>
            <a:off x="6858000" y="1401999"/>
            <a:ext cx="19203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Business Operations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2" name="Google Shape;302;p42"/>
          <p:cNvGraphicFramePr/>
          <p:nvPr/>
        </p:nvGraphicFramePr>
        <p:xfrm>
          <a:off x="6438296" y="6083050"/>
          <a:ext cx="2560325" cy="64010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2560325"/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Privacy Documentation</a:t>
                      </a:r>
                      <a:endParaRPr sz="1400" u="none" strike="noStrike" cap="none"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Readiness Assessment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3"/>
          <p:cNvSpPr txBox="1">
            <a:spLocks noGrp="1"/>
          </p:cNvSpPr>
          <p:nvPr>
            <p:ph type="title"/>
          </p:nvPr>
        </p:nvSpPr>
        <p:spPr>
          <a:xfrm>
            <a:off x="365710" y="390933"/>
            <a:ext cx="84126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Readiness Criteria Tasks and Status</a:t>
            </a: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8" name="Google Shape;308;p43"/>
          <p:cNvGraphicFramePr/>
          <p:nvPr/>
        </p:nvGraphicFramePr>
        <p:xfrm>
          <a:off x="365757" y="2056806"/>
          <a:ext cx="8412500" cy="126368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326750"/>
                <a:gridCol w="2353100"/>
                <a:gridCol w="1104375"/>
                <a:gridCol w="1104375"/>
                <a:gridCol w="1676400"/>
                <a:gridCol w="801350"/>
                <a:gridCol w="1046150"/>
              </a:tblGrid>
              <a:tr h="31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Owner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Criticality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Go/No-Go Success Criteria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Health Indicator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1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&lt;Organization Defined&gt;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endParaRPr sz="105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3"/>
                        <a:buFont typeface="Noto Sans Symbols"/>
                        <a:buNone/>
                      </a:pPr>
                      <a:r>
                        <a:rPr lang="en-US" sz="1050" b="0" i="1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&lt;Organization Defined&gt;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Arial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3"/>
                        <a:buFont typeface="Noto Sans Symbols"/>
                        <a:buNone/>
                      </a:pPr>
                      <a:endParaRPr sz="1050" b="0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09" name="Google Shape;309;p43"/>
          <p:cNvSpPr/>
          <p:nvPr/>
        </p:nvSpPr>
        <p:spPr>
          <a:xfrm>
            <a:off x="365761" y="1058518"/>
            <a:ext cx="1920300" cy="411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Management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3"/>
          <p:cNvSpPr/>
          <p:nvPr/>
        </p:nvSpPr>
        <p:spPr>
          <a:xfrm>
            <a:off x="2529841" y="1058518"/>
            <a:ext cx="1920300" cy="411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Organizational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3"/>
          <p:cNvSpPr/>
          <p:nvPr/>
        </p:nvSpPr>
        <p:spPr>
          <a:xfrm>
            <a:off x="4693921" y="1058518"/>
            <a:ext cx="1920300" cy="411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3"/>
          <p:cNvSpPr/>
          <p:nvPr/>
        </p:nvSpPr>
        <p:spPr>
          <a:xfrm>
            <a:off x="6858000" y="1058518"/>
            <a:ext cx="19203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Business Operations Readiness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Describe the O&amp;M Procedures in place to manage both systems and services, including resources from the customer and provider to support procedures</a:t>
            </a:r>
            <a:endParaRPr sz="2000" b="0" i="0" u="none" strike="noStrike" cap="non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Operations and Maintenance Procedures</a:t>
            </a: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9" name="Google Shape;319;p44"/>
          <p:cNvGraphicFramePr/>
          <p:nvPr/>
        </p:nvGraphicFramePr>
        <p:xfrm>
          <a:off x="6475546" y="6207275"/>
          <a:ext cx="2560325" cy="49335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2560325"/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Service Level Agreement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Describe the help desk and customer care options available to end users for support and the escalation procedures in place for issue resolution</a:t>
            </a:r>
            <a:endParaRPr sz="2000" b="0" i="0" u="none" strike="noStrike" cap="non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5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Help Desk</a:t>
            </a: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6" name="Google Shape;326;p45"/>
          <p:cNvGraphicFramePr/>
          <p:nvPr/>
        </p:nvGraphicFramePr>
        <p:xfrm>
          <a:off x="6450721" y="6194850"/>
          <a:ext cx="2560325" cy="49335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2560325"/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Service Level Agreement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This template is intended to guide a Tollgate Review Discussion between a Customer, USSM, and the Tollgate review team</a:t>
            </a:r>
            <a:endParaRPr sz="2000" b="0" i="0" u="none" strike="noStrike" cap="non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3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Instructions for Completing This Template </a:t>
            </a: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3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 use this template: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the source documents included within each slide to develop summary-level information that will help guide the Tollgate review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 prepared to discuss specific questions/content included on each slide before or during the Tollgate review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Once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complete, send this template and required documentation to the USSM M3 team (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USSM.M3@gsa.gov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)to schedule a Tol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lgate review meeting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Direct any questions on content or information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should be included in this presentation to the USSM M3 team (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USSM.M3@gsa.gov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title"/>
          </p:nvPr>
        </p:nvSpPr>
        <p:spPr>
          <a:xfrm>
            <a:off x="370810" y="295683"/>
            <a:ext cx="84126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None/>
            </a:pPr>
            <a:r>
              <a:rPr lang="en-US"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Documentation Required for Phase 4 Tollgate Review</a:t>
            </a:r>
            <a:endParaRPr sz="2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 txBox="1">
            <a:spLocks noGrp="1"/>
          </p:cNvSpPr>
          <p:nvPr>
            <p:ph type="body" idx="1"/>
          </p:nvPr>
        </p:nvSpPr>
        <p:spPr>
          <a:xfrm>
            <a:off x="462250" y="609600"/>
            <a:ext cx="84126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BC00"/>
              </a:buClr>
              <a:buSzPts val="4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The following documentation is required in guiding a discussion to demonstrate readiness and gain approval for Phase 4. Agencies purchasing transaction processing services only will identify relevant activities and artifacts for their project using the </a:t>
            </a:r>
            <a:r>
              <a:rPr lang="en-US" sz="1600" b="0" i="0" u="sng" strike="noStrike" cap="none" dirty="0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3"/>
              </a:rPr>
              <a:t>M3 Services Tailoring Guide</a:t>
            </a:r>
            <a:r>
              <a:rPr lang="en-US" sz="1600" b="0" i="0" u="none" strike="noStrike" cap="none" dirty="0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endParaRPr sz="18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5" name="Google Shape;95;p24"/>
          <p:cNvGraphicFramePr/>
          <p:nvPr/>
        </p:nvGraphicFramePr>
        <p:xfrm>
          <a:off x="365750" y="5977750"/>
          <a:ext cx="8412500" cy="550565"/>
        </p:xfrm>
        <a:graphic>
          <a:graphicData uri="http://schemas.openxmlformats.org/drawingml/2006/table">
            <a:tbl>
              <a:tblPr>
                <a:noFill/>
                <a:tableStyleId>{B5D99C29-6C1B-4DF7-9D69-BF1BEBB90558}</a:tableStyleId>
              </a:tblPr>
              <a:tblGrid>
                <a:gridCol w="4206250"/>
                <a:gridCol w="4206250"/>
              </a:tblGrid>
              <a:tr h="1552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 Narrow"/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Exit Criteria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71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4275"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1000"/>
                        <a:buFont typeface="Noto Sans Symbols"/>
                        <a:buChar char="✓"/>
                      </a:pPr>
                      <a:r>
                        <a:rPr lang="en-US" sz="1000" u="none" strike="noStrike" cap="none">
                          <a:solidFill>
                            <a:srgbClr val="31313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Go/No-Go Criteria Met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endParaRPr sz="1100" u="none" strike="noStrike" cap="none">
                        <a:solidFill>
                          <a:srgbClr val="31313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68650" marR="68650" marT="34325" marB="343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96" name="Google Shape;96;p24"/>
          <p:cNvGraphicFramePr/>
          <p:nvPr/>
        </p:nvGraphicFramePr>
        <p:xfrm>
          <a:off x="4637057" y="1370815"/>
          <a:ext cx="4141200" cy="4442600"/>
        </p:xfrm>
        <a:graphic>
          <a:graphicData uri="http://schemas.openxmlformats.org/drawingml/2006/table">
            <a:tbl>
              <a:tblPr>
                <a:noFill/>
                <a:tableStyleId>{B5D99C29-6C1B-4DF7-9D69-BF1BEBB90558}</a:tableStyleId>
              </a:tblPr>
              <a:tblGrid>
                <a:gridCol w="3413375"/>
                <a:gridCol w="727825"/>
              </a:tblGrid>
              <a:tr h="2585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"/>
                        <a:buFont typeface="Arial Narrow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lt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Information Contained in Tollgate Review Discussion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71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84075">
                <a:tc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M3 </a:t>
                      </a: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Risk Assessment Tool</a:t>
                      </a:r>
                      <a:endParaRPr sz="1400" u="none" strike="noStrike" cap="none"/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Program Management Readiness Criteria Tasks and Status </a:t>
                      </a:r>
                      <a:endParaRPr sz="1400" u="none" strike="noStrike" cap="none"/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Organizational Readiness Criteria Tasks and Status </a:t>
                      </a:r>
                      <a:endParaRPr sz="1400" u="none" strike="noStrike" cap="none"/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Technology Readiness Criteria Tasks and Status </a:t>
                      </a:r>
                      <a:endParaRPr sz="1400" u="none" strike="noStrike" cap="none"/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Business Operations Readiness Criteria Tasks and Status</a:t>
                      </a:r>
                      <a:endParaRPr sz="1400" u="none" strike="noStrike" cap="none"/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Contingency Plan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Risk and Issues Summary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Test Results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Data Conversion Results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Noto Sans Symbols"/>
                        <a:buNone/>
                      </a:pPr>
                      <a:endParaRPr sz="1000" b="0" u="none" strike="noStrike" cap="none">
                        <a:solidFill>
                          <a:schemeClr val="dk2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Noto Sans Symbols"/>
                        <a:buNone/>
                      </a:pPr>
                      <a:endParaRPr sz="900" b="0" u="none" strike="noStrike" cap="none">
                        <a:solidFill>
                          <a:schemeClr val="dk2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97" name="Google Shape;97;p24"/>
          <p:cNvGraphicFramePr/>
          <p:nvPr>
            <p:extLst>
              <p:ext uri="{D42A27DB-BD31-4B8C-83A1-F6EECF244321}">
                <p14:modId xmlns:p14="http://schemas.microsoft.com/office/powerpoint/2010/main" val="2537327072"/>
              </p:ext>
            </p:extLst>
          </p:nvPr>
        </p:nvGraphicFramePr>
        <p:xfrm>
          <a:off x="365762" y="1370816"/>
          <a:ext cx="4141200" cy="4526166"/>
        </p:xfrm>
        <a:graphic>
          <a:graphicData uri="http://schemas.openxmlformats.org/drawingml/2006/table">
            <a:tbl>
              <a:tblPr>
                <a:noFill/>
                <a:tableStyleId>{B5D99C29-6C1B-4DF7-9D69-BF1BEBB90558}</a:tableStyleId>
              </a:tblPr>
              <a:tblGrid>
                <a:gridCol w="2070600"/>
                <a:gridCol w="2070600"/>
              </a:tblGrid>
              <a:tr h="234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 Narrow"/>
                        <a:buNone/>
                      </a:pPr>
                      <a:r>
                        <a:rPr lang="en-US" sz="1100" b="1" u="none" strike="noStrike" cap="none" dirty="0">
                          <a:solidFill>
                            <a:schemeClr val="lt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Documentation for USSM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71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99450"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22"/>
                        <a:buFont typeface="Arial"/>
                        <a:buChar char="•"/>
                      </a:pPr>
                      <a:r>
                        <a:rPr lang="en-US" sz="939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Go/No-Go Readiness Criteria</a:t>
                      </a:r>
                      <a:endParaRPr sz="1400" u="none" strike="noStrike" cap="none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22"/>
                        <a:buFont typeface="Arial"/>
                        <a:buChar char="•"/>
                      </a:pPr>
                      <a:r>
                        <a:rPr lang="en-US" sz="939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Go/No-Go Assessment Report</a:t>
                      </a:r>
                      <a:endParaRPr sz="1400" u="none" strike="noStrike" cap="none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22"/>
                        <a:buFont typeface="Arial"/>
                        <a:buChar char="•"/>
                      </a:pPr>
                      <a:r>
                        <a:rPr lang="en-US" sz="939" b="0" i="0" u="sng" strike="noStrike" cap="none" dirty="0">
                          <a:solidFill>
                            <a:schemeClr val="hlink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4"/>
                        </a:rPr>
                        <a:t>M3 Risk Assessment Tool</a:t>
                      </a:r>
                      <a:endParaRPr sz="939" b="0" i="0" u="none" strike="noStrike" cap="none" dirty="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22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939" b="0" u="none" strike="noStrike" cap="none" dirty="0" smtClean="0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Change Request Form</a:t>
                      </a:r>
                      <a:endParaRPr lang="en-US" sz="1400" u="none" strike="noStrike" cap="none" dirty="0" smtClean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22"/>
                        <a:buFont typeface="Arial"/>
                        <a:buChar char="•"/>
                      </a:pPr>
                      <a:r>
                        <a:rPr lang="en-US" sz="939" b="0" u="none" strike="noStrike" cap="none" dirty="0" smtClean="0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Change </a:t>
                      </a:r>
                      <a:r>
                        <a:rPr lang="en-US" sz="939" b="0" u="none" strike="noStrike" cap="none" dirty="0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Request Log</a:t>
                      </a:r>
                      <a:endParaRPr sz="1400" u="none" strike="noStrike" cap="none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22"/>
                        <a:buFont typeface="Arial"/>
                        <a:buChar char="•"/>
                      </a:pPr>
                      <a:r>
                        <a:rPr lang="en-US" sz="939" b="0" u="sng" strike="noStrike" cap="none" dirty="0" smtClean="0">
                          <a:solidFill>
                            <a:schemeClr val="hlink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5"/>
                        </a:rPr>
                        <a:t>Integrated </a:t>
                      </a:r>
                      <a:r>
                        <a:rPr lang="en-US" sz="939" b="0" u="sng" strike="noStrike" cap="none" dirty="0">
                          <a:solidFill>
                            <a:schemeClr val="hlink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5"/>
                        </a:rPr>
                        <a:t>Master </a:t>
                      </a:r>
                      <a:r>
                        <a:rPr lang="en-US" sz="939" b="0" u="sng" strike="noStrike" cap="none" dirty="0" smtClean="0">
                          <a:solidFill>
                            <a:schemeClr val="hlink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5"/>
                        </a:rPr>
                        <a:t>Schedule (IMS)</a:t>
                      </a:r>
                      <a:endParaRPr sz="1400" u="none" strike="noStrike" cap="none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22"/>
                        <a:buFont typeface="Arial"/>
                        <a:buChar char="•"/>
                      </a:pPr>
                      <a:r>
                        <a:rPr lang="en-US" sz="939" b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Program Management Plan</a:t>
                      </a:r>
                      <a:endParaRPr sz="1400" u="none" strike="noStrike" cap="none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22"/>
                        <a:buFont typeface="Arial"/>
                        <a:buChar char="•"/>
                      </a:pPr>
                      <a:r>
                        <a:rPr lang="en-US" sz="939" b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Independent </a:t>
                      </a:r>
                      <a:r>
                        <a:rPr lang="en-US" sz="939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Verification &amp; Validation (</a:t>
                      </a:r>
                      <a:r>
                        <a:rPr lang="en-US" sz="939" b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IV&amp;V) Plan</a:t>
                      </a:r>
                      <a:endParaRPr sz="1400" u="none" strike="noStrike" cap="none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22"/>
                        <a:buFont typeface="Arial"/>
                        <a:buChar char="•"/>
                      </a:pPr>
                      <a:r>
                        <a:rPr lang="en-US" sz="939" b="0" u="sng" strike="noStrike" cap="none" dirty="0">
                          <a:solidFill>
                            <a:schemeClr val="hlink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6"/>
                        </a:rPr>
                        <a:t>Status Reports/Dashboards </a:t>
                      </a:r>
                      <a:endParaRPr sz="1400" u="none" strike="noStrike" cap="none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22"/>
                        <a:buFont typeface="Arial"/>
                        <a:buChar char="•"/>
                      </a:pPr>
                      <a:r>
                        <a:rPr lang="en-US" sz="939" b="0" u="sng" strike="noStrike" cap="none" dirty="0">
                          <a:solidFill>
                            <a:schemeClr val="hlink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7"/>
                        </a:rPr>
                        <a:t>Risk Management Plan </a:t>
                      </a:r>
                      <a:endParaRPr sz="1400" u="none" strike="noStrike" cap="none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22"/>
                        <a:buFont typeface="Arial"/>
                        <a:buChar char="•"/>
                      </a:pPr>
                      <a:r>
                        <a:rPr lang="en-US" sz="939" b="0" u="sng" strike="noStrike" cap="none" dirty="0">
                          <a:solidFill>
                            <a:schemeClr val="hlink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8"/>
                        </a:rPr>
                        <a:t>Risk</a:t>
                      </a:r>
                      <a:r>
                        <a:rPr lang="en-US" sz="939" u="sng" strike="noStrike" cap="none" dirty="0">
                          <a:solidFill>
                            <a:schemeClr val="hlink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8"/>
                        </a:rPr>
                        <a:t>, Actions, Issues, and Decisions (</a:t>
                      </a:r>
                      <a:r>
                        <a:rPr lang="en-US" sz="939" b="0" u="sng" strike="noStrike" cap="none" dirty="0">
                          <a:solidFill>
                            <a:schemeClr val="hlink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8"/>
                        </a:rPr>
                        <a:t>RAID) Log</a:t>
                      </a:r>
                      <a:r>
                        <a:rPr lang="en-US" sz="939" b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</a:t>
                      </a:r>
                      <a:endParaRPr sz="1400" u="none" strike="noStrike" cap="none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22"/>
                        <a:buFont typeface="Arial"/>
                        <a:buChar char="•"/>
                      </a:pPr>
                      <a:r>
                        <a:rPr lang="en-US" sz="939" b="0" u="sng" strike="noStrike" cap="none" dirty="0">
                          <a:solidFill>
                            <a:schemeClr val="hlink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9"/>
                        </a:rPr>
                        <a:t>O&amp;M Governance Charter </a:t>
                      </a:r>
                      <a:endParaRPr sz="1400" u="none" strike="noStrike" cap="none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22"/>
                        <a:buFont typeface="Arial"/>
                        <a:buChar char="•"/>
                      </a:pPr>
                      <a:r>
                        <a:rPr lang="en-US" sz="939" b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O&amp;M Contract or</a:t>
                      </a:r>
                      <a:r>
                        <a:rPr lang="en-US" sz="939" b="0" u="none" strike="noStrike" cap="none" dirty="0">
                          <a:solidFill>
                            <a:srgbClr val="00FF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</a:t>
                      </a:r>
                      <a:r>
                        <a:rPr lang="en-US" sz="939" b="0" u="none" strike="noStrike" cap="none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Interagency Agreement (IAA) 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22"/>
                        <a:buFont typeface="Arial"/>
                        <a:buChar char="•"/>
                      </a:pPr>
                      <a:r>
                        <a:rPr lang="en-US" sz="939" b="0" i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Contingency Plan </a:t>
                      </a:r>
                      <a:endParaRPr sz="1400" u="none" strike="noStrike" cap="none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22"/>
                        <a:buFont typeface="Arial"/>
                        <a:buChar char="•"/>
                      </a:pPr>
                      <a:r>
                        <a:rPr lang="en-US" sz="939" b="0" i="0" u="none" strike="noStrike" cap="none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Life Cycle Cost Es</a:t>
                      </a:r>
                      <a:r>
                        <a:rPr lang="en-US" sz="939" u="none" strike="noStrike" cap="none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timate </a:t>
                      </a:r>
                      <a:r>
                        <a:rPr lang="en-US" sz="939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(L</a:t>
                      </a:r>
                      <a:r>
                        <a:rPr lang="en-US" sz="939" b="0" i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CCE) for O&amp;</a:t>
                      </a:r>
                      <a:r>
                        <a:rPr lang="en-US" sz="939" b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M </a:t>
                      </a:r>
                      <a:endParaRPr sz="1400" u="none" strike="noStrike" cap="none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22"/>
                        <a:buFont typeface="Arial"/>
                        <a:buChar char="•"/>
                      </a:pPr>
                      <a:r>
                        <a:rPr lang="en-US" sz="939" b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Target State Organization Design </a:t>
                      </a:r>
                      <a:endParaRPr sz="1400" u="none" strike="noStrike" cap="none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22"/>
                        <a:buFont typeface="Arial"/>
                        <a:buChar char="•"/>
                      </a:pPr>
                      <a:r>
                        <a:rPr lang="en-US" sz="939" b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Workforce Assessment</a:t>
                      </a:r>
                      <a:endParaRPr sz="1400" u="none" strike="noStrike" cap="none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22"/>
                        <a:buFont typeface="Arial"/>
                        <a:buChar char="•"/>
                      </a:pPr>
                      <a:r>
                        <a:rPr lang="en-US" sz="939" b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Workforce Transition Strategy </a:t>
                      </a:r>
                      <a:endParaRPr sz="1400" u="none" strike="noStrike" cap="none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22"/>
                        <a:buFont typeface="Arial"/>
                        <a:buChar char="•"/>
                      </a:pPr>
                      <a:r>
                        <a:rPr lang="en-US" sz="939" b="0" u="sng" strike="noStrike" cap="none" dirty="0">
                          <a:solidFill>
                            <a:schemeClr val="hlink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10"/>
                        </a:rPr>
                        <a:t>Communications Plan</a:t>
                      </a:r>
                      <a:endParaRPr sz="1400" u="none" strike="noStrike" cap="none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22"/>
                        <a:buFont typeface="Arial"/>
                        <a:buChar char="•"/>
                      </a:pPr>
                      <a:r>
                        <a:rPr lang="en-US" sz="939" b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Targeted Cutover Communications Plan </a:t>
                      </a:r>
                      <a:endParaRPr sz="1400" u="none" strike="noStrike" cap="none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22"/>
                        <a:buFont typeface="Arial"/>
                        <a:buChar char="•"/>
                      </a:pPr>
                      <a:r>
                        <a:rPr lang="en-US" sz="939" b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Readiness Assessment</a:t>
                      </a:r>
                      <a:endParaRPr sz="1400" u="none" strike="noStrike" cap="none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22"/>
                        <a:buFont typeface="Arial"/>
                        <a:buChar char="•"/>
                      </a:pPr>
                      <a:r>
                        <a:rPr lang="en-US" sz="939" b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Change Management Plan</a:t>
                      </a:r>
                      <a:endParaRPr sz="1400" u="none" strike="noStrike" cap="none" dirty="0"/>
                    </a:p>
                    <a:p>
                      <a:pPr marL="171450" marR="0" lvl="0" indent="-17144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22"/>
                        <a:buFont typeface="Arial"/>
                        <a:buChar char="•"/>
                      </a:pPr>
                      <a:r>
                        <a:rPr lang="en-US" sz="940" u="sng" strike="noStrike" cap="none" dirty="0" smtClean="0">
                          <a:solidFill>
                            <a:schemeClr val="hlink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11"/>
                        </a:rPr>
                        <a:t>Training Plan</a:t>
                      </a:r>
                      <a:r>
                        <a:rPr lang="en-US" sz="940" u="none" strike="noStrike" cap="none" dirty="0" smtClean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</a:t>
                      </a:r>
                    </a:p>
                    <a:p>
                      <a:pPr marL="171450" marR="0" lvl="0" indent="-17144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22"/>
                        <a:buFont typeface="Arial"/>
                        <a:buChar char="•"/>
                      </a:pPr>
                      <a:r>
                        <a:rPr lang="en-US" sz="940" u="none" strike="noStrike" cap="none" dirty="0" smtClean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Training Materials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22"/>
                        <a:buFont typeface="Arial"/>
                        <a:buChar char="•"/>
                      </a:pPr>
                      <a:r>
                        <a:rPr lang="en-US" sz="939" b="0" u="none" strike="noStrike" cap="none" dirty="0" smtClean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Training </a:t>
                      </a:r>
                      <a:r>
                        <a:rPr lang="en-US" sz="939" b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Evaluations</a:t>
                      </a:r>
                      <a:endParaRPr sz="1400" u="none" strike="noStrike" cap="none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22"/>
                        <a:buFont typeface="Arial"/>
                        <a:buChar char="•"/>
                      </a:pPr>
                      <a:r>
                        <a:rPr lang="en-US" sz="939" b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Labor Relations Strategy </a:t>
                      </a:r>
                      <a:endParaRPr sz="1400" u="none" strike="noStrike" cap="none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22"/>
                        <a:buFont typeface="Arial"/>
                        <a:buChar char="•"/>
                      </a:pPr>
                      <a:r>
                        <a:rPr lang="en-US" sz="939" b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Security Documentation</a:t>
                      </a:r>
                      <a:endParaRPr sz="1400" u="none" strike="noStrike" cap="none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22"/>
                        <a:buFont typeface="Arial"/>
                        <a:buChar char="•"/>
                      </a:pPr>
                      <a:r>
                        <a:rPr lang="en-US" sz="939" b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Privacy Documentation</a:t>
                      </a:r>
                      <a:endParaRPr sz="1400" u="none" strike="noStrike" cap="none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22"/>
                        <a:buFont typeface="Arial"/>
                        <a:buChar char="•"/>
                      </a:pPr>
                      <a:r>
                        <a:rPr lang="en-US" sz="939" b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Baselined List of ID Credentials</a:t>
                      </a:r>
                      <a:endParaRPr sz="1400" u="none" strike="noStrike" cap="none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22"/>
                        <a:buFont typeface="Arial"/>
                        <a:buChar char="•"/>
                      </a:pPr>
                      <a:r>
                        <a:rPr lang="en-US" sz="939" b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12"/>
                        </a:rPr>
                        <a:t>Re</a:t>
                      </a:r>
                      <a:r>
                        <a:rPr lang="en-US" sz="939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12"/>
                        </a:rPr>
                        <a:t>quirements Traceability Matrix (</a:t>
                      </a:r>
                      <a:r>
                        <a:rPr lang="en-US" sz="939" u="none" strike="noStrike" cap="none" dirty="0" smtClean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12"/>
                        </a:rPr>
                        <a:t>R</a:t>
                      </a:r>
                      <a:r>
                        <a:rPr lang="en-US" sz="939" b="0" u="none" strike="noStrike" cap="none" dirty="0" smtClean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12"/>
                        </a:rPr>
                        <a:t>TM)</a:t>
                      </a:r>
                      <a:endParaRPr sz="1400" u="none" strike="noStrike" cap="none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22"/>
                        <a:buFont typeface="Arial"/>
                        <a:buChar char="•"/>
                      </a:pPr>
                      <a:r>
                        <a:rPr lang="en-US" sz="939" b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Configuration Workbooks </a:t>
                      </a:r>
                      <a:endParaRPr sz="1400" u="none" strike="noStrike" cap="none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22"/>
                        <a:buFont typeface="Arial"/>
                        <a:buChar char="•"/>
                      </a:pPr>
                      <a:r>
                        <a:rPr lang="en-US" sz="939" b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Interface Control Document</a:t>
                      </a:r>
                      <a:endParaRPr sz="1400" u="none" strike="noStrike" cap="none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22"/>
                        <a:buFont typeface="Arial"/>
                        <a:buChar char="•"/>
                      </a:pPr>
                      <a:r>
                        <a:rPr lang="en-US" sz="939" b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Reports Design Document</a:t>
                      </a:r>
                      <a:endParaRPr sz="1400" u="none" strike="sngStrike" cap="none" dirty="0">
                        <a:solidFill>
                          <a:srgbClr val="00FF00"/>
                        </a:solidFill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22"/>
                        <a:buFont typeface="Arial"/>
                        <a:buChar char="•"/>
                      </a:pPr>
                      <a:r>
                        <a:rPr lang="en-US" sz="939" b="0" i="0" u="sng" strike="noStrike" cap="none" dirty="0">
                          <a:solidFill>
                            <a:schemeClr val="hlink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13"/>
                        </a:rPr>
                        <a:t>Data Conversion Plan </a:t>
                      </a:r>
                      <a:endParaRPr sz="1400" u="none" strike="noStrike" cap="none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22"/>
                        <a:buFont typeface="Arial"/>
                        <a:buChar char="•"/>
                      </a:pPr>
                      <a:r>
                        <a:rPr lang="en-US" sz="939" b="0" i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Mock Conversion Report </a:t>
                      </a:r>
                      <a:endParaRPr sz="1400" u="none" strike="noStrike" cap="none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22"/>
                        <a:buFont typeface="Arial"/>
                        <a:buChar char="•"/>
                      </a:pPr>
                      <a:r>
                        <a:rPr lang="en-US" sz="939" b="0" i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Conversion Defect Log</a:t>
                      </a:r>
                      <a:endParaRPr sz="1400" u="none" strike="noStrike" cap="none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22"/>
                        <a:buFont typeface="Arial"/>
                        <a:buChar char="•"/>
                      </a:pPr>
                      <a:r>
                        <a:rPr lang="en-US" sz="939" b="0" i="0" u="sng" strike="noStrike" cap="none" dirty="0">
                          <a:solidFill>
                            <a:schemeClr val="hlink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14"/>
                        </a:rPr>
                        <a:t>Test Plan</a:t>
                      </a:r>
                      <a:r>
                        <a:rPr lang="en-US" sz="939" b="0" i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</a:t>
                      </a:r>
                      <a:endParaRPr sz="1400" u="none" strike="noStrike" cap="none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22"/>
                        <a:buFont typeface="Arial"/>
                        <a:buChar char="•"/>
                      </a:pPr>
                      <a:r>
                        <a:rPr lang="en-US" sz="939" b="0" i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Test Scripts</a:t>
                      </a:r>
                      <a:endParaRPr sz="1400" u="none" strike="noStrike" cap="none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22"/>
                        <a:buFont typeface="Arial"/>
                        <a:buChar char="•"/>
                      </a:pPr>
                      <a:r>
                        <a:rPr lang="en-US" sz="939" b="0" i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Test Results Report </a:t>
                      </a:r>
                      <a:endParaRPr sz="1400" u="none" strike="noStrike" cap="none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22"/>
                        <a:buFont typeface="Arial"/>
                        <a:buChar char="•"/>
                      </a:pPr>
                      <a:r>
                        <a:rPr lang="en-US" sz="939" b="0" i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Test Defect Log </a:t>
                      </a:r>
                      <a:endParaRPr sz="939" b="0" i="0" u="none" strike="noStrike" cap="none" dirty="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171450" marR="0" lvl="0" indent="-16617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39"/>
                        <a:buFont typeface="Arial Narrow"/>
                        <a:buChar char="•"/>
                      </a:pPr>
                      <a:r>
                        <a:rPr lang="en-US" sz="939" u="none" strike="noStrike" cap="none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Decommission Plan</a:t>
                      </a:r>
                      <a:endParaRPr sz="939" u="none" strike="noStrike" cap="none" dirty="0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22"/>
                        <a:buFont typeface="Arial"/>
                        <a:buChar char="•"/>
                      </a:pPr>
                      <a:r>
                        <a:rPr lang="en-US" sz="939" b="0" i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Cutover Plan </a:t>
                      </a:r>
                      <a:endParaRPr sz="1400" u="none" strike="noStrike" cap="none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22"/>
                        <a:buFont typeface="Arial"/>
                        <a:buChar char="•"/>
                      </a:pPr>
                      <a:r>
                        <a:rPr lang="en-US" sz="939" b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O&amp;M Servic</a:t>
                      </a:r>
                      <a:r>
                        <a:rPr lang="en-US" sz="939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 Level Agreements (S</a:t>
                      </a:r>
                      <a:r>
                        <a:rPr lang="en-US" sz="939" b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LAs) </a:t>
                      </a:r>
                      <a:endParaRPr sz="1400" u="none" strike="noStrike" cap="none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22"/>
                        <a:buFont typeface="Arial"/>
                        <a:buChar char="•"/>
                      </a:pPr>
                      <a:r>
                        <a:rPr lang="en-US" sz="939" b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Target State Process</a:t>
                      </a:r>
                      <a:r>
                        <a:rPr lang="en-US" sz="939" b="0" u="none" strike="noStrike" cap="none" dirty="0">
                          <a:solidFill>
                            <a:srgbClr val="00FF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</a:t>
                      </a:r>
                      <a:r>
                        <a:rPr lang="en-US" sz="939" b="0" u="none" strike="noStrike" cap="none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Maps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22"/>
                        <a:buFont typeface="Arial"/>
                        <a:buChar char="•"/>
                      </a:pPr>
                      <a:r>
                        <a:rPr lang="en-US" sz="939" b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Standard Operating Procedures</a:t>
                      </a:r>
                      <a:endParaRPr sz="1400" u="none" strike="noStrike" cap="none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22"/>
                        <a:buFont typeface="Arial"/>
                        <a:buChar char="•"/>
                      </a:pPr>
                      <a:r>
                        <a:rPr lang="en-US" sz="939" b="0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Business Process Reengineering Strategy </a:t>
                      </a:r>
                      <a:endParaRPr sz="1400" u="none" strike="noStrike" cap="none" dirty="0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0"/>
            <a:ext cx="8871045" cy="4953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5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Determine the risk rating during Phase 4 using the 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M3 Risk Assessment Tool </a:t>
            </a:r>
            <a:r>
              <a:rPr lang="en-US" sz="18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and submit with tollgate review material.</a:t>
            </a:r>
            <a:endParaRPr sz="2000" b="0" i="0" u="none" strike="noStrike" cap="non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5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Risk Assessment Tool</a:t>
            </a: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5"/>
          <p:cNvSpPr txBox="1"/>
          <p:nvPr/>
        </p:nvSpPr>
        <p:spPr>
          <a:xfrm rot="-1152150">
            <a:off x="1791192" y="3879571"/>
            <a:ext cx="5613620" cy="55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Char char="‏"/>
            </a:pPr>
            <a:r>
              <a:rPr lang="en-US"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ILLUSTRATIVE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Describe the process for assessing the program’s readiness per the criteria identified</a:t>
            </a:r>
            <a:endParaRPr sz="2000" b="0" i="0" u="none" strike="noStrike" cap="non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6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Overview of Go/No-Go Decision Making Process</a:t>
            </a: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6"/>
          <p:cNvSpPr/>
          <p:nvPr/>
        </p:nvSpPr>
        <p:spPr>
          <a:xfrm>
            <a:off x="365760" y="1557320"/>
            <a:ext cx="8412480" cy="17628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88900" tIns="88900" rIns="88900" bIns="88900" anchor="t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Readiness Categories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6"/>
          <p:cNvSpPr/>
          <p:nvPr/>
        </p:nvSpPr>
        <p:spPr>
          <a:xfrm>
            <a:off x="484231" y="1946731"/>
            <a:ext cx="4023360" cy="5486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75"/>
              <a:buFont typeface="Arial"/>
              <a:buNone/>
            </a:pPr>
            <a:r>
              <a:rPr lang="en-US" sz="1100" b="1" i="0" u="none" strike="noStrike" cap="non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Program Management: </a:t>
            </a:r>
            <a:r>
              <a:rPr lang="en-US" sz="1100" b="0" i="0" u="none" strike="noStrike" cap="non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Program Management processes have been defined and are being followed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6"/>
          <p:cNvSpPr/>
          <p:nvPr/>
        </p:nvSpPr>
        <p:spPr>
          <a:xfrm>
            <a:off x="484231" y="2608713"/>
            <a:ext cx="4023360" cy="5486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75"/>
              <a:buFont typeface="Arial"/>
              <a:buNone/>
            </a:pPr>
            <a:r>
              <a:rPr lang="en-US" sz="1100" b="1" i="0" u="none" strike="noStrike" cap="non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Technology: </a:t>
            </a:r>
            <a:r>
              <a:rPr lang="en-US" sz="1100" b="0" i="0" u="none" strike="noStrike" cap="non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Migration activities have been completed successfully and are ready for deployment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6"/>
          <p:cNvSpPr/>
          <p:nvPr/>
        </p:nvSpPr>
        <p:spPr>
          <a:xfrm>
            <a:off x="4634641" y="1946731"/>
            <a:ext cx="4023360" cy="5486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75"/>
              <a:buFont typeface="Noto Sans Symbols"/>
              <a:buNone/>
            </a:pPr>
            <a:r>
              <a:rPr lang="en-US" sz="1100" b="1" i="0" u="none" strike="noStrike" cap="non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Organizational: </a:t>
            </a:r>
            <a:r>
              <a:rPr lang="en-US" sz="1100" b="0" i="0" u="none" strike="noStrike" cap="non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Human Capital components of the program are ready for end users to adopt new systems and processes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6"/>
          <p:cNvSpPr/>
          <p:nvPr/>
        </p:nvSpPr>
        <p:spPr>
          <a:xfrm>
            <a:off x="4634641" y="2608713"/>
            <a:ext cx="4023360" cy="5486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75"/>
              <a:buFont typeface="Arial"/>
              <a:buNone/>
            </a:pPr>
            <a:r>
              <a:rPr lang="en-US" sz="1100" b="1" i="0" u="none" strike="noStrike" cap="non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Business Operations:</a:t>
            </a:r>
            <a:r>
              <a:rPr lang="en-US" sz="1100" b="0" i="0" u="none" strike="noStrike" cap="non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Processes, infrastructure, and controls are in place for operational environment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7" name="Google Shape;117;p26"/>
          <p:cNvGraphicFramePr/>
          <p:nvPr/>
        </p:nvGraphicFramePr>
        <p:xfrm>
          <a:off x="6475546" y="6129475"/>
          <a:ext cx="2560325" cy="49335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2560325"/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49500"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 u="none" strike="noStrike" cap="none"/>
                        <a:t>Go/No-Go Readiness Criteria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Reference the Criticality/Health Indicator Matrix and definitions below to complete the Readiness Category Health Indicator Summary</a:t>
            </a:r>
            <a:endParaRPr sz="2000" b="0" i="0" u="none" strike="noStrike" cap="non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7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Health Indicator Definitions and Criticality Matrix</a:t>
            </a: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4" name="Google Shape;124;p27"/>
          <p:cNvGraphicFramePr/>
          <p:nvPr/>
        </p:nvGraphicFramePr>
        <p:xfrm>
          <a:off x="365125" y="1445057"/>
          <a:ext cx="8412475" cy="112035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1844675"/>
                <a:gridCol w="6567800"/>
              </a:tblGrid>
              <a:tr h="157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Criticality Definitions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50"/>
                        <a:buFont typeface="Noto Sans Symbols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Approval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50"/>
                        <a:buFont typeface="Noto Sans Symbols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 high criticality tasks meet success criteria; any medium and low tasks that have not met success criteria contain documented issues and corresponding, detailed action plans for resolution by deployment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50"/>
                        <a:buFont typeface="Noto Sans Symbols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Approval Denied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50"/>
                        <a:buFont typeface="Noto Sans Symbols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One or more high criticality tasks has not met the success criteria and are not expected to be complete by deployment, and/or the program/organization has open risks / issues that must be resolved before it can be considered operationally ready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25" name="Google Shape;125;p27"/>
          <p:cNvGraphicFramePr/>
          <p:nvPr/>
        </p:nvGraphicFramePr>
        <p:xfrm>
          <a:off x="365125" y="2661100"/>
          <a:ext cx="8412475" cy="88420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1844675"/>
                <a:gridCol w="6567800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Health Indicator Definitions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"/>
                        <a:buFont typeface="Noto Sans Symbols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Green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50"/>
                        <a:buFont typeface="Noto Sans Symbols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Successfully completed or on track to be successfully completed according to IMS with minimal risk</a:t>
                      </a:r>
                      <a:endParaRPr sz="1400" u="none" strike="noStrike" cap="none"/>
                    </a:p>
                  </a:txBody>
                  <a:tcPr marL="64975" marR="64975" marT="0" marB="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50"/>
                        <a:buFont typeface="Noto Sans Symbols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Yellow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50"/>
                        <a:buFont typeface="Noto Sans Symbols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Risk identified with mitigation plan documented and being tracked towards resolution for deployment</a:t>
                      </a:r>
                      <a:endParaRPr sz="1400" u="none" strike="noStrike" cap="none"/>
                    </a:p>
                  </a:txBody>
                  <a:tcPr marL="64975" marR="64975" marT="0" marB="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"/>
                        <a:buFont typeface="Noto Sans Symbols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Red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50"/>
                        <a:buFont typeface="Noto Sans Symbols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Risk identified with no mitigation plan in place OR not on track to be resolved for deployment</a:t>
                      </a:r>
                      <a:endParaRPr sz="1400" u="none" strike="noStrike" cap="none"/>
                    </a:p>
                  </a:txBody>
                  <a:tcPr marL="64975" marR="64975" marT="0" marB="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26" name="Google Shape;126;p27"/>
          <p:cNvGraphicFramePr/>
          <p:nvPr/>
        </p:nvGraphicFramePr>
        <p:xfrm>
          <a:off x="380999" y="4784457"/>
          <a:ext cx="8396575" cy="1597975"/>
        </p:xfrm>
        <a:graphic>
          <a:graphicData uri="http://schemas.openxmlformats.org/drawingml/2006/table">
            <a:tbl>
              <a:tblPr>
                <a:noFill/>
                <a:tableStyleId>{B5D99C29-6C1B-4DF7-9D69-BF1BEBB90558}</a:tableStyleId>
              </a:tblPr>
              <a:tblGrid>
                <a:gridCol w="762000"/>
                <a:gridCol w="1063975"/>
                <a:gridCol w="1642650"/>
                <a:gridCol w="1642650"/>
                <a:gridCol w="1642650"/>
                <a:gridCol w="1642650"/>
              </a:tblGrid>
              <a:tr h="223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Arial"/>
                        <a:buNone/>
                      </a:pPr>
                      <a:endParaRPr sz="10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Arial"/>
                        <a:buNone/>
                      </a:pPr>
                      <a:endParaRPr sz="10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Health Indicator Ratings (count)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Arial"/>
                        <a:buNone/>
                      </a:pPr>
                      <a:endParaRPr sz="10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Arial"/>
                        <a:buNone/>
                      </a:pPr>
                      <a:endParaRPr sz="10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Green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Yellow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Red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</a:tr>
              <a:tr h="283000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Criticality Rating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Noto Sans Symbols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Noto Sans Symbols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Noto Sans Symbols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Noto Sans Symbols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283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Medium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Noto Sans Symbols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Noto Sans Symbols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Noto Sans Symbols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Noto Sans Symbols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283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Noto Sans Symbols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Noto Sans Symbols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Noto Sans Symbols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Noto Sans Symbols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283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  <a:endParaRPr sz="1400" u="none" strike="noStrike" cap="none"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Noto Sans Symbols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Noto Sans Symbols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Noto Sans Symbols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"/>
                        <a:buFont typeface="Noto Sans Symbols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Google Shape;127;p27"/>
          <p:cNvGraphicFramePr/>
          <p:nvPr/>
        </p:nvGraphicFramePr>
        <p:xfrm>
          <a:off x="6475546" y="6129475"/>
          <a:ext cx="2560325" cy="64010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2560325"/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49500"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 u="none" strike="noStrike" cap="none"/>
                        <a:t>RAID log</a:t>
                      </a:r>
                      <a:endParaRPr sz="1400" u="none" strike="noStrike" cap="none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US" sz="1000" u="none" strike="noStrike" cap="none"/>
                        <a:t>Go/No-Go Readiness Criteria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28" name="Google Shape;128;p27"/>
          <p:cNvGraphicFramePr/>
          <p:nvPr/>
        </p:nvGraphicFramePr>
        <p:xfrm>
          <a:off x="365125" y="3628105"/>
          <a:ext cx="8412475" cy="1073575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1844675"/>
                <a:gridCol w="6567800"/>
              </a:tblGrid>
              <a:tr h="20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Criticality Definitions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84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50"/>
                        <a:buFont typeface="Noto Sans Symbols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50"/>
                        <a:buFont typeface="Noto Sans Symbols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Greater than 10% impact to budget, critical path milestones impacted, cannot meet program milestones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4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50"/>
                        <a:buFont typeface="Noto Sans Symbols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Medium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50"/>
                        <a:buFont typeface="Noto Sans Symbols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Greater than 5% and less than 10% impact budget, no impact to milestones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4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50"/>
                        <a:buFont typeface="Noto Sans Symbols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50"/>
                        <a:buFont typeface="Noto Sans Symbols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Less than 1% impact to budget, no impact to schedule, no impact on ability to meet key dates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Provide the status of each task/artifact in each of the readiness categories listed below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Readiness Category Health Indicator Summary</a:t>
            </a:r>
            <a:endParaRPr lang="en-US" dirty="0"/>
          </a:p>
        </p:txBody>
      </p:sp>
      <p:graphicFrame>
        <p:nvGraphicFramePr>
          <p:cNvPr id="5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614078"/>
              </p:ext>
            </p:extLst>
          </p:nvPr>
        </p:nvGraphicFramePr>
        <p:xfrm>
          <a:off x="365125" y="1938627"/>
          <a:ext cx="4160519" cy="2004138"/>
        </p:xfrm>
        <a:graphic>
          <a:graphicData uri="http://schemas.openxmlformats.org/drawingml/2006/table">
            <a:tbl>
              <a:tblPr/>
              <a:tblGrid>
                <a:gridCol w="251307"/>
                <a:gridCol w="800888"/>
                <a:gridCol w="666516"/>
                <a:gridCol w="813936"/>
                <a:gridCol w="813936"/>
                <a:gridCol w="813936"/>
              </a:tblGrid>
              <a:tr h="2345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Health Indicator Ratings </a:t>
                      </a: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(count)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91440" marB="91440" anchor="b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91440" marB="91440" anchor="b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91440" marB="91440" anchor="b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</a:tr>
              <a:tr h="311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Green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Yellow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Red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</a:tr>
              <a:tr h="36446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Criticality Rating</a:t>
                      </a:r>
                    </a:p>
                  </a:txBody>
                  <a:tcPr marT="0" marB="0" vert="vert27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446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 anchor="ctr" horzOverflow="overflow">
                    <a:lnL cap="flat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446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 anchor="ctr" horzOverflow="overflow">
                    <a:lnL cap="flat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446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 anchor="ctr" horzOverflow="overflow">
                    <a:lnL cap="flat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365123" y="1738475"/>
            <a:ext cx="416052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04725" y="1641809"/>
            <a:ext cx="2190531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1200"/>
              </a:spcBef>
              <a:buSzPct val="25000"/>
            </a:pPr>
            <a:r>
              <a:rPr lang="en-US" sz="1100" b="1" kern="1200" dirty="0" smtClean="0">
                <a:solidFill>
                  <a:srgbClr val="313131"/>
                </a:solidFill>
                <a:ea typeface="+mn-ea"/>
                <a:cs typeface="+mn-cs"/>
              </a:rPr>
              <a:t>Program Management Readiness</a:t>
            </a:r>
            <a:endParaRPr lang="en-US" sz="1100" b="1" kern="1200" dirty="0">
              <a:solidFill>
                <a:srgbClr val="313131"/>
              </a:solidFill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65123" y="4142165"/>
            <a:ext cx="416052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59251" y="4058277"/>
            <a:ext cx="2372264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1200"/>
              </a:spcBef>
              <a:buSzPct val="25000"/>
            </a:pPr>
            <a:r>
              <a:rPr lang="en-US" sz="1100" b="1" kern="1200" dirty="0" smtClean="0">
                <a:solidFill>
                  <a:srgbClr val="313131"/>
                </a:solidFill>
                <a:ea typeface="+mn-ea"/>
                <a:cs typeface="+mn-cs"/>
              </a:rPr>
              <a:t>Technology Readiness</a:t>
            </a:r>
            <a:endParaRPr lang="en-US" sz="1100" b="1" kern="1200" dirty="0">
              <a:solidFill>
                <a:srgbClr val="313131"/>
              </a:solidFill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600693" y="4141365"/>
            <a:ext cx="416052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94821" y="4057477"/>
            <a:ext cx="2372264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1200"/>
              </a:spcBef>
              <a:buSzPct val="25000"/>
              <a:buFont typeface="Arial" panose="020B0604020202020204" pitchFamily="34" charset="0"/>
              <a:buChar char="‏"/>
            </a:pPr>
            <a:r>
              <a:rPr lang="en-US" sz="1100" b="1" kern="1200" dirty="0" smtClean="0">
                <a:solidFill>
                  <a:srgbClr val="313131"/>
                </a:solidFill>
                <a:ea typeface="+mn-ea"/>
                <a:cs typeface="+mn-cs"/>
              </a:rPr>
              <a:t>Business Operations Readiness</a:t>
            </a:r>
            <a:endParaRPr lang="en-US" sz="1100" b="1" kern="1200" dirty="0">
              <a:solidFill>
                <a:srgbClr val="313131"/>
              </a:solidFill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600693" y="1738475"/>
            <a:ext cx="416052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821" y="1654587"/>
            <a:ext cx="2372264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1200"/>
              </a:spcBef>
              <a:buSzPct val="25000"/>
              <a:buFont typeface="Arial" panose="020B0604020202020204" pitchFamily="34" charset="0"/>
              <a:buChar char="‏"/>
            </a:pPr>
            <a:r>
              <a:rPr lang="en-US" sz="1100" b="1" kern="1200" dirty="0" smtClean="0">
                <a:solidFill>
                  <a:srgbClr val="313131"/>
                </a:solidFill>
                <a:ea typeface="+mn-ea"/>
                <a:cs typeface="+mn-cs"/>
              </a:rPr>
              <a:t>Organizational Readiness</a:t>
            </a:r>
            <a:endParaRPr lang="en-US" sz="1100" b="1" kern="1200" dirty="0">
              <a:solidFill>
                <a:srgbClr val="313131"/>
              </a:solidFill>
              <a:ea typeface="+mn-ea"/>
              <a:cs typeface="+mn-cs"/>
            </a:endParaRPr>
          </a:p>
        </p:txBody>
      </p:sp>
      <p:graphicFrame>
        <p:nvGraphicFramePr>
          <p:cNvPr id="21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259619"/>
              </p:ext>
            </p:extLst>
          </p:nvPr>
        </p:nvGraphicFramePr>
        <p:xfrm>
          <a:off x="4647564" y="1907752"/>
          <a:ext cx="4160519" cy="2004138"/>
        </p:xfrm>
        <a:graphic>
          <a:graphicData uri="http://schemas.openxmlformats.org/drawingml/2006/table">
            <a:tbl>
              <a:tblPr/>
              <a:tblGrid>
                <a:gridCol w="251307"/>
                <a:gridCol w="800888"/>
                <a:gridCol w="666516"/>
                <a:gridCol w="813936"/>
                <a:gridCol w="813936"/>
                <a:gridCol w="813936"/>
              </a:tblGrid>
              <a:tr h="2345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Health Indicator Ratings </a:t>
                      </a: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(count)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91440" marB="91440" anchor="b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91440" marB="91440" anchor="b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91440" marB="91440" anchor="b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</a:tr>
              <a:tr h="311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Green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Yellow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Red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</a:tr>
              <a:tr h="36446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Criticality Rating</a:t>
                      </a:r>
                    </a:p>
                  </a:txBody>
                  <a:tcPr marT="0" marB="0" vert="vert27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446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 anchor="ctr" horzOverflow="overflow">
                    <a:lnL cap="flat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446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 anchor="ctr" horzOverflow="overflow">
                    <a:lnL cap="flat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446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 anchor="ctr" horzOverflow="overflow">
                    <a:lnL cap="flat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Group 8"/>
          <p:cNvGraphicFramePr>
            <a:graphicFrameLocks noGrp="1"/>
          </p:cNvGraphicFramePr>
          <p:nvPr>
            <p:extLst/>
          </p:nvPr>
        </p:nvGraphicFramePr>
        <p:xfrm>
          <a:off x="365125" y="4341516"/>
          <a:ext cx="4160519" cy="2004138"/>
        </p:xfrm>
        <a:graphic>
          <a:graphicData uri="http://schemas.openxmlformats.org/drawingml/2006/table">
            <a:tbl>
              <a:tblPr/>
              <a:tblGrid>
                <a:gridCol w="251307"/>
                <a:gridCol w="800888"/>
                <a:gridCol w="666516"/>
                <a:gridCol w="813936"/>
                <a:gridCol w="813936"/>
                <a:gridCol w="813936"/>
              </a:tblGrid>
              <a:tr h="2345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Health Indicator Ratings</a:t>
                      </a: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(count)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91440" marB="91440" anchor="b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91440" marB="91440" anchor="b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91440" marB="91440" anchor="b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</a:tr>
              <a:tr h="311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Green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Yellow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Red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</a:tr>
              <a:tr h="36446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Criticality Rating</a:t>
                      </a:r>
                    </a:p>
                  </a:txBody>
                  <a:tcPr marT="0" marB="0" vert="vert27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446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 anchor="ctr" horzOverflow="overflow">
                    <a:lnL cap="flat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446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 anchor="ctr" horzOverflow="overflow">
                    <a:lnL cap="flat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446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 anchor="ctr" horzOverflow="overflow">
                    <a:lnL cap="flat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8"/>
          <p:cNvGraphicFramePr>
            <a:graphicFrameLocks noGrp="1"/>
          </p:cNvGraphicFramePr>
          <p:nvPr>
            <p:extLst/>
          </p:nvPr>
        </p:nvGraphicFramePr>
        <p:xfrm>
          <a:off x="4647564" y="4310641"/>
          <a:ext cx="4160519" cy="2004138"/>
        </p:xfrm>
        <a:graphic>
          <a:graphicData uri="http://schemas.openxmlformats.org/drawingml/2006/table">
            <a:tbl>
              <a:tblPr/>
              <a:tblGrid>
                <a:gridCol w="251307"/>
                <a:gridCol w="800888"/>
                <a:gridCol w="666516"/>
                <a:gridCol w="813936"/>
                <a:gridCol w="813936"/>
                <a:gridCol w="813936"/>
              </a:tblGrid>
              <a:tr h="2345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Health Indicator Ratings</a:t>
                      </a: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(count)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91440" marB="91440" anchor="b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91440" marB="91440" anchor="b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91440" marB="91440" anchor="b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</a:tr>
              <a:tr h="311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Green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Yellow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Red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</a:tr>
              <a:tr h="36446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Criticality Rating</a:t>
                      </a:r>
                    </a:p>
                  </a:txBody>
                  <a:tcPr marT="0" marB="0" vert="vert27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446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 anchor="ctr" horzOverflow="overflow">
                    <a:lnL cap="flat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446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 anchor="ctr" horzOverflow="overflow">
                    <a:lnL cap="flat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446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 anchor="ctr" horzOverflow="overflow">
                    <a:lnL cap="flat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756083"/>
              </p:ext>
            </p:extLst>
          </p:nvPr>
        </p:nvGraphicFramePr>
        <p:xfrm>
          <a:off x="6475547" y="6129475"/>
          <a:ext cx="25603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/>
              </a:tblGrid>
              <a:tr h="15923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Source</a:t>
                      </a:r>
                      <a:r>
                        <a:rPr lang="en-US" sz="1000" baseline="0" dirty="0" smtClean="0"/>
                        <a:t> Documentation from Playbook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49511">
                <a:tc>
                  <a:txBody>
                    <a:bodyPr/>
                    <a:lstStyle/>
                    <a:p>
                      <a:pPr marL="114300" indent="-114300">
                        <a:buFont typeface="Wingdings" panose="05000000000000000000" pitchFamily="2" charset="2"/>
                        <a:buChar char="§"/>
                      </a:pPr>
                      <a:r>
                        <a:rPr lang="en-US" sz="1000" dirty="0" smtClean="0"/>
                        <a:t>RAID log</a:t>
                      </a:r>
                    </a:p>
                    <a:p>
                      <a:pPr marL="114300" marR="0" lvl="0" indent="-1143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dirty="0" smtClean="0"/>
                        <a:t>Go/No-Go Readiness Criteria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19144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Provide additional justification or action plan to address readiness criteria that has been indicated as </a:t>
            </a:r>
            <a:r>
              <a:rPr lang="en-US" sz="2000" b="1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YELLOW </a:t>
            </a: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2000" b="1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RED. </a:t>
            </a: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Provide details of actions completed for items that were changed from yellow or red to </a:t>
            </a:r>
            <a:r>
              <a:rPr lang="en-US" sz="2000" b="1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GREEN</a:t>
            </a:r>
            <a:endParaRPr sz="2000" b="0" i="0" u="none" strike="noStrike" cap="non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Justification/Action Plan for Unmet Criteria</a:t>
            </a: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4" name="Google Shape;154;p29"/>
          <p:cNvGraphicFramePr/>
          <p:nvPr/>
        </p:nvGraphicFramePr>
        <p:xfrm>
          <a:off x="365760" y="1865586"/>
          <a:ext cx="8412525" cy="451853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1090400"/>
                <a:gridCol w="576050"/>
                <a:gridCol w="1589825"/>
                <a:gridCol w="1718750"/>
                <a:gridCol w="1718750"/>
                <a:gridCol w="1718750"/>
              </a:tblGrid>
              <a:tr h="139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Readiness Category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Task 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 / No-Go Success Criteria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Health Indicator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Justification / Action Plan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514325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Program Management Readiness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Red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Yellow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4325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Organizational Readiness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Yellow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"/>
                        <a:buFont typeface="Noto Sans Symbols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Green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006C2D"/>
                        </a:gs>
                        <a:gs pos="41000">
                          <a:srgbClr val="009E40"/>
                        </a:gs>
                        <a:gs pos="93000">
                          <a:srgbClr val="FFFF00"/>
                        </a:gs>
                        <a:gs pos="100000">
                          <a:srgbClr val="FFFF00"/>
                        </a:gs>
                      </a:gsLst>
                      <a:lin ang="10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4325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Technology Readiness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Yellow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Red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4325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Business Operations Readiness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Yellow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Green</a:t>
                      </a:r>
                      <a:endParaRPr sz="1400" u="none" strike="noStrike" cap="none"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00B050"/>
                        </a:gs>
                        <a:gs pos="42000">
                          <a:srgbClr val="00B050"/>
                        </a:gs>
                        <a:gs pos="100000">
                          <a:srgbClr val="FF0000"/>
                        </a:gs>
                      </a:gsLst>
                      <a:lin ang="10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55" name="Google Shape;155;p29"/>
          <p:cNvGraphicFramePr/>
          <p:nvPr/>
        </p:nvGraphicFramePr>
        <p:xfrm>
          <a:off x="6475546" y="6129475"/>
          <a:ext cx="2560325" cy="640100"/>
        </p:xfrm>
        <a:graphic>
          <a:graphicData uri="http://schemas.openxmlformats.org/drawingml/2006/table">
            <a:tbl>
              <a:tblPr firstRow="1" bandRow="1">
                <a:noFill/>
                <a:tableStyleId>{13B9A78D-0DDE-4B67-8C26-E2D5724AA2BC}</a:tableStyleId>
              </a:tblPr>
              <a:tblGrid>
                <a:gridCol w="2560325"/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RAID log</a:t>
                      </a:r>
                      <a:endParaRPr sz="1400" u="none" strike="noStrike" cap="none"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Go/No-Go Readiness Criteria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loitte Brand">
  <a:themeElements>
    <a:clrScheme name="US Deloitte Color">
      <a:dk1>
        <a:srgbClr val="000000"/>
      </a:dk1>
      <a:lt1>
        <a:srgbClr val="FFFFFF"/>
      </a:lt1>
      <a:dk2>
        <a:srgbClr val="313131"/>
      </a:dk2>
      <a:lt2>
        <a:srgbClr val="8C8C8C"/>
      </a:lt2>
      <a:accent1>
        <a:srgbClr val="002776"/>
      </a:accent1>
      <a:accent2>
        <a:srgbClr val="81BC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BDD203"/>
      </a:accent6>
      <a:hlink>
        <a:srgbClr val="00A1DE"/>
      </a:hlink>
      <a:folHlink>
        <a:srgbClr val="72C7E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2663</Words>
  <Application>Microsoft Office PowerPoint</Application>
  <PresentationFormat>On-screen Show (4:3)</PresentationFormat>
  <Paragraphs>561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Noto Sans Symbols</vt:lpstr>
      <vt:lpstr>Calibri</vt:lpstr>
      <vt:lpstr>Arial Narrow</vt:lpstr>
      <vt:lpstr>Wingdings 2</vt:lpstr>
      <vt:lpstr>Wingdings</vt:lpstr>
      <vt:lpstr>Deloitte Brand</vt:lpstr>
      <vt:lpstr>  Phase 4 Tollgate Review Discussion Template</vt:lpstr>
      <vt:lpstr>Questions to be Answered</vt:lpstr>
      <vt:lpstr>Instructions for Completing This Template </vt:lpstr>
      <vt:lpstr>Documentation Required for Phase 4 Tollgate Review</vt:lpstr>
      <vt:lpstr>Risk Assessment Tool</vt:lpstr>
      <vt:lpstr>Overview of Go/No-Go Decision Making Process</vt:lpstr>
      <vt:lpstr>Health Indicator Definitions and Criticality Matrix</vt:lpstr>
      <vt:lpstr>Readiness Category Health Indicator Summary</vt:lpstr>
      <vt:lpstr>Justification/Action Plan for Unmet Criteria</vt:lpstr>
      <vt:lpstr>Program Management Readiness Criteria  Tasks and Status</vt:lpstr>
      <vt:lpstr>Program Management Readiness Criteria  Tasks and Status</vt:lpstr>
      <vt:lpstr>Risk and Issue Summary</vt:lpstr>
      <vt:lpstr>Contingency Plan</vt:lpstr>
      <vt:lpstr>Organizational Readiness Criteria Tasks and Status</vt:lpstr>
      <vt:lpstr>Organizational Readiness Criteria Tasks and Status</vt:lpstr>
      <vt:lpstr>Technology Readiness Criteria Tasks and Status</vt:lpstr>
      <vt:lpstr>Technology Readiness Criteria Tasks and Status</vt:lpstr>
      <vt:lpstr>Test Results</vt:lpstr>
      <vt:lpstr>Conversion Results</vt:lpstr>
      <vt:lpstr>Business Operations Readiness Criteria  Tasks and Status</vt:lpstr>
      <vt:lpstr>Business Operations Readiness Criteria  Tasks and Status</vt:lpstr>
      <vt:lpstr>Business Operations Readiness Criteria  Tasks and Status</vt:lpstr>
      <vt:lpstr>Readiness Criteria Tasks and Status</vt:lpstr>
      <vt:lpstr>Operations and Maintenance Procedures</vt:lpstr>
      <vt:lpstr>Help Desk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Phase 4 Tollgate Review Discussion Template</dc:title>
  <dc:creator>ElaineCRieman</dc:creator>
  <cp:lastModifiedBy>ElaineCRieman</cp:lastModifiedBy>
  <cp:revision>1</cp:revision>
  <dcterms:modified xsi:type="dcterms:W3CDTF">2018-08-30T15:23:21Z</dcterms:modified>
</cp:coreProperties>
</file>