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3" r:id="rId5"/>
    <p:sldId id="310" r:id="rId6"/>
    <p:sldId id="264" r:id="rId7"/>
    <p:sldId id="265" r:id="rId8"/>
    <p:sldId id="266" r:id="rId9"/>
    <p:sldId id="267" r:id="rId10"/>
    <p:sldId id="268" r:id="rId11"/>
    <p:sldId id="284" r:id="rId12"/>
    <p:sldId id="269" r:id="rId13"/>
    <p:sldId id="285" r:id="rId14"/>
    <p:sldId id="286" r:id="rId15"/>
    <p:sldId id="311" r:id="rId16"/>
    <p:sldId id="287" r:id="rId17"/>
    <p:sldId id="288" r:id="rId18"/>
    <p:sldId id="292" r:id="rId19"/>
    <p:sldId id="291" r:id="rId20"/>
    <p:sldId id="271" r:id="rId21"/>
    <p:sldId id="272" r:id="rId22"/>
    <p:sldId id="293" r:id="rId23"/>
    <p:sldId id="273" r:id="rId24"/>
    <p:sldId id="274" r:id="rId25"/>
    <p:sldId id="275" r:id="rId26"/>
    <p:sldId id="276" r:id="rId27"/>
    <p:sldId id="277" r:id="rId28"/>
    <p:sldId id="294" r:id="rId29"/>
    <p:sldId id="295" r:id="rId30"/>
    <p:sldId id="296" r:id="rId31"/>
    <p:sldId id="300" r:id="rId32"/>
    <p:sldId id="312" r:id="rId33"/>
    <p:sldId id="313" r:id="rId34"/>
    <p:sldId id="301" r:id="rId35"/>
    <p:sldId id="278" r:id="rId36"/>
    <p:sldId id="314" r:id="rId37"/>
    <p:sldId id="306" r:id="rId38"/>
    <p:sldId id="309" r:id="rId39"/>
    <p:sldId id="308" r:id="rId40"/>
    <p:sldId id="316" r:id="rId41"/>
    <p:sldId id="307" r:id="rId42"/>
    <p:sldId id="305" r:id="rId43"/>
    <p:sldId id="279" r:id="rId44"/>
    <p:sldId id="280" r:id="rId45"/>
    <p:sldId id="281" r:id="rId46"/>
    <p:sldId id="282" r:id="rId47"/>
    <p:sldId id="283" r:id="rId48"/>
    <p:sldId id="302" r:id="rId49"/>
    <p:sldId id="303" r:id="rId50"/>
    <p:sldId id="304" r:id="rId51"/>
    <p:sldId id="297" r:id="rId52"/>
    <p:sldId id="298" r:id="rId53"/>
    <p:sldId id="299" r:id="rId54"/>
    <p:sldId id="31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howGuides="1">
      <p:cViewPr varScale="1">
        <p:scale>
          <a:sx n="84" d="100"/>
          <a:sy n="84" d="100"/>
        </p:scale>
        <p:origin x="105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6247A9B-ADF8-4C4D-B31C-4ABD019F9CBD}" type="datetimeFigureOut">
              <a:rPr lang="en-IN" smtClean="0"/>
              <a:t>28-06-2018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6247A9B-ADF8-4C4D-B31C-4ABD019F9CB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247A9B-ADF8-4C4D-B31C-4ABD019F9CBD}"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6247A9B-ADF8-4C4D-B31C-4ABD019F9CBD}" type="datetimeFigureOut">
              <a:rPr lang="en-IN" smtClean="0"/>
              <a:t>28-06-2018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6247A9B-ADF8-4C4D-B31C-4ABD019F9CBD}" type="datetimeFigureOut">
              <a:rPr lang="en-IN" smtClean="0"/>
              <a:t>28-06-2018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47A9B-ADF8-4C4D-B31C-4ABD019F9CBD}" type="datetimeFigureOut">
              <a:rPr lang="en-IN" smtClean="0"/>
              <a:t>28-06-2018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247A9B-ADF8-4C4D-B31C-4ABD019F9CBD}"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6247A9B-ADF8-4C4D-B31C-4ABD019F9CBD}"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5583B3F-11C0-4324-9333-124B4A6DB06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47A9B-ADF8-4C4D-B31C-4ABD019F9CBD}" type="datetimeFigureOut">
              <a:rPr lang="en-IN" smtClean="0"/>
              <a:t>28-06-2018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583B3F-11C0-4324-9333-124B4A6DB06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www.investinblockchain.com/7-signs-bad-cryptocurrency/" TargetMode="External"/><Relationship Id="rId3" Type="http://schemas.openxmlformats.org/officeDocument/2006/relationships/hyperlink" Target="https://economictimes.indiatimes.com/markets/stocks/news/cryptocurrencies-are-like-ponzi-schemes-world-bank-chief-says/articleshow/62830841.cms" TargetMode="External"/><Relationship Id="rId7" Type="http://schemas.openxmlformats.org/officeDocument/2006/relationships/hyperlink" Target="https://economictimes.indiatimes.com/wealth/invest/7-reasons-why-you-should-not-invest-in-bitcoins-cryptocurrencies/articleshow/60891341.cms" TargetMode="External"/><Relationship Id="rId2" Type="http://schemas.openxmlformats.org/officeDocument/2006/relationships/hyperlink" Target="https://coinmarketcap.com/" TargetMode="External"/><Relationship Id="rId1" Type="http://schemas.openxmlformats.org/officeDocument/2006/relationships/slideLayout" Target="../slideLayouts/slideLayout2.xml"/><Relationship Id="rId6" Type="http://schemas.openxmlformats.org/officeDocument/2006/relationships/hyperlink" Target="https://coinpupil.com/altcoins/advantages-disadvantages-of-cryptocurrency/" TargetMode="External"/><Relationship Id="rId5" Type="http://schemas.openxmlformats.org/officeDocument/2006/relationships/hyperlink" Target="https://economictimes.indiatimes.com/markets/stocks/news/anger-shock-confusion-as-rbi-bars-banks-from-cryptocurrencies/articleshow/63638799.cms" TargetMode="External"/><Relationship Id="rId4" Type="http://schemas.openxmlformats.org/officeDocument/2006/relationships/hyperlink" Target="https://economictimes.indiatimes.com/markets/stocks/news/how-cryptocurrencies-split-global-central-banks/articleshow/62715511.cms" TargetMode="External"/><Relationship Id="rId9" Type="http://schemas.openxmlformats.org/officeDocument/2006/relationships/hyperlink" Target="http://thecircular.org/cryptocurrencies-bad-sides-bitcoi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780" y="945444"/>
            <a:ext cx="7772400" cy="1362456"/>
          </a:xfrm>
        </p:spPr>
        <p:txBody>
          <a:bodyPr/>
          <a:lstStyle/>
          <a:p>
            <a:r>
              <a:rPr lang="en-US" sz="4400" u="sng" dirty="0">
                <a:solidFill>
                  <a:schemeClr val="accent3">
                    <a:lumMod val="50000"/>
                  </a:schemeClr>
                </a:solidFill>
                <a:latin typeface="Gill Sans MT" panose="020B0502020104020203" pitchFamily="34" charset="0"/>
              </a:rPr>
              <a:t>Analysis of Cryptocurrencies</a:t>
            </a:r>
            <a:endParaRPr lang="en-IN" sz="4400" dirty="0"/>
          </a:p>
        </p:txBody>
      </p:sp>
      <p:sp>
        <p:nvSpPr>
          <p:cNvPr id="3" name="Text Placeholder 2"/>
          <p:cNvSpPr>
            <a:spLocks noGrp="1"/>
          </p:cNvSpPr>
          <p:nvPr>
            <p:ph type="body" idx="1"/>
          </p:nvPr>
        </p:nvSpPr>
        <p:spPr>
          <a:xfrm>
            <a:off x="530352" y="2704664"/>
            <a:ext cx="7772400" cy="3892688"/>
          </a:xfrm>
        </p:spPr>
        <p:txBody>
          <a:bodyPr>
            <a:normAutofit/>
          </a:bodyPr>
          <a:lstStyle/>
          <a:p>
            <a:pPr algn="r">
              <a:lnSpc>
                <a:spcPct val="250000"/>
              </a:lnSpc>
            </a:pPr>
            <a:r>
              <a:rPr lang="en-US" sz="2400" dirty="0">
                <a:solidFill>
                  <a:srgbClr val="002060"/>
                </a:solidFill>
                <a:latin typeface="Gill Sans MT" panose="020B0502020104020203" pitchFamily="34" charset="0"/>
              </a:rPr>
              <a:t>By - </a:t>
            </a:r>
            <a:r>
              <a:rPr lang="en-US" sz="2400" dirty="0" err="1">
                <a:solidFill>
                  <a:srgbClr val="002060"/>
                </a:solidFill>
                <a:latin typeface="Gill Sans MT" panose="020B0502020104020203" pitchFamily="34" charset="0"/>
              </a:rPr>
              <a:t>Vineet</a:t>
            </a:r>
            <a:r>
              <a:rPr lang="en-US" sz="2400" dirty="0">
                <a:solidFill>
                  <a:srgbClr val="002060"/>
                </a:solidFill>
                <a:latin typeface="Gill Sans MT" panose="020B0502020104020203" pitchFamily="34" charset="0"/>
              </a:rPr>
              <a:t> Kapoor(11910076)</a:t>
            </a:r>
          </a:p>
          <a:p>
            <a:pPr algn="r">
              <a:lnSpc>
                <a:spcPct val="250000"/>
              </a:lnSpc>
            </a:pPr>
            <a:r>
              <a:rPr lang="en-US" sz="2400" dirty="0">
                <a:solidFill>
                  <a:srgbClr val="002060"/>
                </a:solidFill>
                <a:latin typeface="Gill Sans MT" panose="020B0502020104020203" pitchFamily="34" charset="0"/>
              </a:rPr>
              <a:t>I</a:t>
            </a:r>
            <a:r>
              <a:rPr lang="en-IN" sz="2400" dirty="0">
                <a:solidFill>
                  <a:srgbClr val="002060"/>
                </a:solidFill>
                <a:latin typeface="Gill Sans MT" panose="020B0502020104020203" pitchFamily="34" charset="0"/>
              </a:rPr>
              <a:t>SB CBA Practicum</a:t>
            </a:r>
          </a:p>
          <a:p>
            <a:pPr algn="r">
              <a:lnSpc>
                <a:spcPct val="250000"/>
              </a:lnSpc>
            </a:pPr>
            <a:r>
              <a:rPr lang="en-US" sz="2400" dirty="0">
                <a:solidFill>
                  <a:srgbClr val="002060"/>
                </a:solidFill>
                <a:latin typeface="Gill Sans MT" panose="020B0502020104020203" pitchFamily="34" charset="0"/>
              </a:rPr>
              <a:t>2</a:t>
            </a:r>
            <a:r>
              <a:rPr lang="en-IN" sz="2400" dirty="0">
                <a:solidFill>
                  <a:srgbClr val="002060"/>
                </a:solidFill>
                <a:latin typeface="Gill Sans MT" panose="020B0502020104020203" pitchFamily="34" charset="0"/>
              </a:rPr>
              <a:t>8</a:t>
            </a:r>
            <a:r>
              <a:rPr lang="en-IN" sz="2400" baseline="30000" dirty="0">
                <a:solidFill>
                  <a:srgbClr val="002060"/>
                </a:solidFill>
                <a:latin typeface="Gill Sans MT" panose="020B0502020104020203" pitchFamily="34" charset="0"/>
              </a:rPr>
              <a:t>th</a:t>
            </a:r>
            <a:r>
              <a:rPr lang="en-IN" sz="2400" dirty="0">
                <a:solidFill>
                  <a:srgbClr val="002060"/>
                </a:solidFill>
                <a:latin typeface="Gill Sans MT" panose="020B0502020104020203" pitchFamily="34" charset="0"/>
              </a:rPr>
              <a:t> June , 2018</a:t>
            </a:r>
            <a:endParaRPr lang="en-US" sz="2800" dirty="0">
              <a:solidFill>
                <a:srgbClr val="002060"/>
              </a:solidFill>
              <a:latin typeface="Gill Sans MT" panose="020B0502020104020203" pitchFamily="34" charset="0"/>
            </a:endParaRPr>
          </a:p>
          <a:p>
            <a:pPr lvl="5"/>
            <a:endParaRPr lang="en-IN" sz="3200" dirty="0"/>
          </a:p>
        </p:txBody>
      </p:sp>
      <p:pic>
        <p:nvPicPr>
          <p:cNvPr id="4" name="Picture 4" descr="Image result for isb business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2416"/>
            <a:ext cx="38100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isb business analytics">
            <a:extLst>
              <a:ext uri="{FF2B5EF4-FFF2-40B4-BE49-F238E27FC236}">
                <a16:creationId xmlns:a16="http://schemas.microsoft.com/office/drawing/2014/main" id="{7FA34230-6872-4207-9D3C-218B4B80A3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6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12" y="908720"/>
            <a:ext cx="8229600" cy="710952"/>
          </a:xfrm>
        </p:spPr>
        <p:txBody>
          <a:bodyPr>
            <a:normAutofit fontScale="90000"/>
          </a:bodyPr>
          <a:lstStyle/>
          <a:p>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br>
              <a:rPr lang="en-IN" sz="5400" dirty="0"/>
            </a:br>
            <a:r>
              <a:rPr lang="en-IN" sz="4800" dirty="0"/>
              <a:t>Analytic Approach</a:t>
            </a:r>
            <a:endParaRPr lang="en-IN" dirty="0"/>
          </a:p>
        </p:txBody>
      </p:sp>
      <p:sp>
        <p:nvSpPr>
          <p:cNvPr id="3" name="Content Placeholder 2"/>
          <p:cNvSpPr>
            <a:spLocks noGrp="1"/>
          </p:cNvSpPr>
          <p:nvPr>
            <p:ph idx="1"/>
          </p:nvPr>
        </p:nvSpPr>
        <p:spPr>
          <a:xfrm>
            <a:off x="459512" y="1556792"/>
            <a:ext cx="8229600" cy="4389120"/>
          </a:xfrm>
        </p:spPr>
        <p:txBody>
          <a:bodyPr>
            <a:normAutofit fontScale="25000" lnSpcReduction="20000"/>
          </a:bodyPr>
          <a:lstStyle/>
          <a:p>
            <a:pPr marL="0" indent="0">
              <a:buNone/>
            </a:pPr>
            <a:endParaRPr lang="en-IN" sz="3200" dirty="0"/>
          </a:p>
          <a:p>
            <a:r>
              <a:rPr lang="en-IN" sz="8000" dirty="0"/>
              <a:t>Perform ANOVA Hypothesis testing between top four cryptocurrencies to determine if the average daily returns are equal or not.</a:t>
            </a:r>
          </a:p>
          <a:p>
            <a:r>
              <a:rPr lang="en-IN" sz="8000" dirty="0"/>
              <a:t>To analyse the cryptocurrency, which is best to invest with minimum risk.</a:t>
            </a:r>
          </a:p>
          <a:p>
            <a:r>
              <a:rPr lang="en-IN" sz="8000" dirty="0"/>
              <a:t>Check for correlation between different cryptocurrencies.</a:t>
            </a:r>
          </a:p>
          <a:p>
            <a:r>
              <a:rPr lang="en-IN" sz="8000" dirty="0"/>
              <a:t>Check for factors responsible for predicting cryptocurrencies growth.</a:t>
            </a:r>
          </a:p>
          <a:p>
            <a:r>
              <a:rPr lang="en-IN" sz="8000" dirty="0"/>
              <a:t>To analyse growth of cryptocurrency worldwide and regional wise.</a:t>
            </a:r>
          </a:p>
          <a:p>
            <a:r>
              <a:rPr lang="en-IN" sz="8000" dirty="0"/>
              <a:t>To build a classifier model to predict sentiments of tweets from twitter regarding cryptocurrency.</a:t>
            </a:r>
          </a:p>
          <a:p>
            <a:r>
              <a:rPr lang="en-IN" sz="8000" dirty="0"/>
              <a:t>To build a classifier model to predict sentiments of documents from news articles.</a:t>
            </a:r>
          </a:p>
          <a:p>
            <a:r>
              <a:rPr lang="en-IN" sz="8000" dirty="0"/>
              <a:t>Analyse the sentiments of investors, regulators, financial institutions and banks</a:t>
            </a:r>
          </a:p>
        </p:txBody>
      </p:sp>
    </p:spTree>
    <p:extLst>
      <p:ext uri="{BB962C8B-B14F-4D97-AF65-F5344CB8AC3E}">
        <p14:creationId xmlns:p14="http://schemas.microsoft.com/office/powerpoint/2010/main" val="134872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478B-451A-443F-8276-B2150DA1D028}"/>
              </a:ext>
            </a:extLst>
          </p:cNvPr>
          <p:cNvSpPr>
            <a:spLocks noGrp="1"/>
          </p:cNvSpPr>
          <p:nvPr>
            <p:ph type="title"/>
          </p:nvPr>
        </p:nvSpPr>
        <p:spPr>
          <a:xfrm>
            <a:off x="452646" y="908720"/>
            <a:ext cx="8229600" cy="650336"/>
          </a:xfrm>
        </p:spPr>
        <p:txBody>
          <a:bodyPr>
            <a:normAutofit fontScale="90000"/>
          </a:bodyPr>
          <a:lstStyle/>
          <a:p>
            <a:r>
              <a:rPr lang="en-IN" dirty="0"/>
              <a:t>Models</a:t>
            </a:r>
          </a:p>
        </p:txBody>
      </p:sp>
      <p:sp>
        <p:nvSpPr>
          <p:cNvPr id="3" name="Content Placeholder 2">
            <a:extLst>
              <a:ext uri="{FF2B5EF4-FFF2-40B4-BE49-F238E27FC236}">
                <a16:creationId xmlns:a16="http://schemas.microsoft.com/office/drawing/2014/main" id="{3E6FA87D-5EAD-4209-BC72-9D0FD0B626F8}"/>
              </a:ext>
            </a:extLst>
          </p:cNvPr>
          <p:cNvSpPr>
            <a:spLocks noGrp="1"/>
          </p:cNvSpPr>
          <p:nvPr>
            <p:ph idx="1"/>
          </p:nvPr>
        </p:nvSpPr>
        <p:spPr/>
        <p:txBody>
          <a:bodyPr/>
          <a:lstStyle/>
          <a:p>
            <a:r>
              <a:rPr lang="en-IN" sz="2000" dirty="0"/>
              <a:t>Anova Hypothesis testing is used to compare the average daily returns of different four cryptocurrencies.</a:t>
            </a:r>
          </a:p>
          <a:p>
            <a:pPr lvl="0"/>
            <a:r>
              <a:rPr lang="en-IN" sz="2000" dirty="0"/>
              <a:t>F – test is used to find out the currency , which is best to invest considering risk and returns. </a:t>
            </a:r>
          </a:p>
          <a:p>
            <a:pPr lvl="0"/>
            <a:r>
              <a:rPr lang="en-IN" sz="2000" dirty="0"/>
              <a:t>Naïve Bayes model is used on textual data from articles and blogs in Python. </a:t>
            </a:r>
          </a:p>
          <a:p>
            <a:pPr lvl="0"/>
            <a:r>
              <a:rPr lang="en-IN" sz="2000" dirty="0"/>
              <a:t>Max entropy model is used on twitter tweets for prediction of sentiments from tweets in R programming.</a:t>
            </a:r>
          </a:p>
          <a:p>
            <a:pPr marL="0" indent="0">
              <a:buNone/>
            </a:pPr>
            <a:endParaRPr lang="en-IN" dirty="0"/>
          </a:p>
        </p:txBody>
      </p:sp>
      <p:pic>
        <p:nvPicPr>
          <p:cNvPr id="4" name="Picture 3" descr="Image result for isb business analytics">
            <a:extLst>
              <a:ext uri="{FF2B5EF4-FFF2-40B4-BE49-F238E27FC236}">
                <a16:creationId xmlns:a16="http://schemas.microsoft.com/office/drawing/2014/main" id="{A60F9A51-1288-4852-8399-09FB547212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6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a:t>Following are some of the key questions/ hypothesis that we would like to answer/ test:</a:t>
            </a:r>
          </a:p>
          <a:p>
            <a:r>
              <a:rPr lang="en-IN" sz="2000" dirty="0"/>
              <a:t>Perform ANOVA Hypothesis testing between top four cryptocurrencies to determine if the average daily returns are equal or not.</a:t>
            </a:r>
          </a:p>
          <a:p>
            <a:r>
              <a:rPr lang="en-IN" sz="2000" dirty="0"/>
              <a:t>Correlation coefficient between top four cryptocurrencies.</a:t>
            </a:r>
          </a:p>
          <a:p>
            <a:pPr>
              <a:lnSpc>
                <a:spcPct val="80000"/>
              </a:lnSpc>
            </a:pPr>
            <a:r>
              <a:rPr lang="en-IN" sz="2000" dirty="0"/>
              <a:t>Test the compounded polarity score of the views of investors and financial banks regarding cryptocurrency.</a:t>
            </a:r>
          </a:p>
          <a:p>
            <a:endParaRPr lang="en-IN" dirty="0"/>
          </a:p>
        </p:txBody>
      </p:sp>
      <p:sp>
        <p:nvSpPr>
          <p:cNvPr id="5" name="Title 4">
            <a:extLst>
              <a:ext uri="{FF2B5EF4-FFF2-40B4-BE49-F238E27FC236}">
                <a16:creationId xmlns:a16="http://schemas.microsoft.com/office/drawing/2014/main" id="{EB84D36F-40D1-48F8-813C-6F9461C2DB2E}"/>
              </a:ext>
            </a:extLst>
          </p:cNvPr>
          <p:cNvSpPr>
            <a:spLocks noGrp="1"/>
          </p:cNvSpPr>
          <p:nvPr>
            <p:ph type="title"/>
          </p:nvPr>
        </p:nvSpPr>
        <p:spPr>
          <a:xfrm>
            <a:off x="457200" y="692696"/>
            <a:ext cx="8229600" cy="1143000"/>
          </a:xfrm>
        </p:spPr>
        <p:txBody>
          <a:bodyPr>
            <a:normAutofit fontScale="90000"/>
          </a:bodyPr>
          <a:lstStyle/>
          <a:p>
            <a:br>
              <a:rPr lang="en-IN" dirty="0"/>
            </a:br>
            <a:r>
              <a:rPr lang="en-IN" dirty="0"/>
              <a:t>Questions &amp; Hypothesis</a:t>
            </a:r>
          </a:p>
        </p:txBody>
      </p:sp>
      <p:pic>
        <p:nvPicPr>
          <p:cNvPr id="6" name="Picture 5" descr="Image result for isb business analytics">
            <a:extLst>
              <a:ext uri="{FF2B5EF4-FFF2-40B4-BE49-F238E27FC236}">
                <a16:creationId xmlns:a16="http://schemas.microsoft.com/office/drawing/2014/main" id="{F71E138A-DF3D-47F4-884A-D929D68F8E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82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7467-FCCF-413E-AF28-28BD9A7B3753}"/>
              </a:ext>
            </a:extLst>
          </p:cNvPr>
          <p:cNvSpPr>
            <a:spLocks noGrp="1"/>
          </p:cNvSpPr>
          <p:nvPr>
            <p:ph type="title"/>
          </p:nvPr>
        </p:nvSpPr>
        <p:spPr/>
        <p:txBody>
          <a:bodyPr/>
          <a:lstStyle/>
          <a:p>
            <a:r>
              <a:rPr lang="en-IN" dirty="0"/>
              <a:t>Message</a:t>
            </a:r>
          </a:p>
        </p:txBody>
      </p:sp>
      <p:sp>
        <p:nvSpPr>
          <p:cNvPr id="3" name="Content Placeholder 2">
            <a:extLst>
              <a:ext uri="{FF2B5EF4-FFF2-40B4-BE49-F238E27FC236}">
                <a16:creationId xmlns:a16="http://schemas.microsoft.com/office/drawing/2014/main" id="{DA077CC7-BBFA-4F51-953A-9FA524704818}"/>
              </a:ext>
            </a:extLst>
          </p:cNvPr>
          <p:cNvSpPr>
            <a:spLocks noGrp="1"/>
          </p:cNvSpPr>
          <p:nvPr>
            <p:ph idx="1"/>
          </p:nvPr>
        </p:nvSpPr>
        <p:spPr/>
        <p:txBody>
          <a:bodyPr>
            <a:normAutofit fontScale="77500" lnSpcReduction="20000"/>
          </a:bodyPr>
          <a:lstStyle/>
          <a:p>
            <a:pPr lvl="0"/>
            <a:r>
              <a:rPr lang="en-IN" dirty="0"/>
              <a:t>Blockchain is the factor responsible for Cryptocurrencies growth and decline.</a:t>
            </a:r>
          </a:p>
          <a:p>
            <a:pPr lvl="0"/>
            <a:r>
              <a:rPr lang="en-IN" dirty="0"/>
              <a:t>Ethereum is the currency, which can be used for investment, as it’s average daily returns are better than other three cryptocurrencies – Bitcoin, Bitcoin – cash, ripple.</a:t>
            </a:r>
          </a:p>
          <a:p>
            <a:pPr lvl="0"/>
            <a:r>
              <a:rPr lang="en-IN" dirty="0"/>
              <a:t> The pattern of twitter sentiments is similar in US and India, the pattern is like overall sentiment. Japan has a different pattern of sentiments.</a:t>
            </a:r>
          </a:p>
          <a:p>
            <a:pPr lvl="0"/>
            <a:r>
              <a:rPr lang="en-IN" b="1" dirty="0"/>
              <a:t> </a:t>
            </a:r>
            <a:r>
              <a:rPr lang="en-IN" dirty="0"/>
              <a:t>Bitcoin is the currency used for most of the transactions.</a:t>
            </a:r>
          </a:p>
          <a:p>
            <a:pPr lvl="0"/>
            <a:r>
              <a:rPr lang="en-IN" dirty="0"/>
              <a:t>There is high correlation between bitcoin and Ethereum close price.</a:t>
            </a:r>
          </a:p>
          <a:p>
            <a:pPr lvl="0"/>
            <a:r>
              <a:rPr lang="en-IN" dirty="0"/>
              <a:t>The forecast of close price of Bitcoin and Ripple shows that the prices will decline. </a:t>
            </a:r>
          </a:p>
          <a:p>
            <a:pPr lvl="0"/>
            <a:r>
              <a:rPr lang="en-IN" dirty="0"/>
              <a:t>Proportion of neutral and positive sentiments from news articles and blogs are almost similar and greater than negative sentiments.</a:t>
            </a:r>
          </a:p>
          <a:p>
            <a:pPr marL="0" indent="0">
              <a:buNone/>
            </a:pPr>
            <a:endParaRPr lang="en-IN" dirty="0"/>
          </a:p>
        </p:txBody>
      </p:sp>
      <p:pic>
        <p:nvPicPr>
          <p:cNvPr id="4" name="Picture 3" descr="Image result for isb business analytics">
            <a:extLst>
              <a:ext uri="{FF2B5EF4-FFF2-40B4-BE49-F238E27FC236}">
                <a16:creationId xmlns:a16="http://schemas.microsoft.com/office/drawing/2014/main" id="{62DA0655-AE75-4D87-8E62-DF1C239238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41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0D93-CDF7-4A95-AFD2-9376D63D1502}"/>
              </a:ext>
            </a:extLst>
          </p:cNvPr>
          <p:cNvSpPr>
            <a:spLocks noGrp="1"/>
          </p:cNvSpPr>
          <p:nvPr>
            <p:ph type="title"/>
          </p:nvPr>
        </p:nvSpPr>
        <p:spPr/>
        <p:txBody>
          <a:bodyPr/>
          <a:lstStyle/>
          <a:p>
            <a:r>
              <a:rPr lang="en-US" dirty="0"/>
              <a:t>Means</a:t>
            </a:r>
            <a:endParaRPr lang="en-IN" dirty="0"/>
          </a:p>
        </p:txBody>
      </p:sp>
      <p:sp>
        <p:nvSpPr>
          <p:cNvPr id="3" name="Content Placeholder 2">
            <a:extLst>
              <a:ext uri="{FF2B5EF4-FFF2-40B4-BE49-F238E27FC236}">
                <a16:creationId xmlns:a16="http://schemas.microsoft.com/office/drawing/2014/main" id="{CEF4EBA9-9E65-42BB-8578-8E7B1A0F4AB2}"/>
              </a:ext>
            </a:extLst>
          </p:cNvPr>
          <p:cNvSpPr>
            <a:spLocks noGrp="1"/>
          </p:cNvSpPr>
          <p:nvPr>
            <p:ph idx="1"/>
          </p:nvPr>
        </p:nvSpPr>
        <p:spPr/>
        <p:txBody>
          <a:bodyPr>
            <a:normAutofit/>
          </a:bodyPr>
          <a:lstStyle/>
          <a:p>
            <a:r>
              <a:rPr lang="en-IN" sz="2000" dirty="0"/>
              <a:t>Visualization Tools -  Tableau, Python, R.</a:t>
            </a:r>
          </a:p>
          <a:p>
            <a:r>
              <a:rPr lang="en-IN" sz="2000" dirty="0"/>
              <a:t>Collection Tools – R, python.</a:t>
            </a:r>
          </a:p>
          <a:p>
            <a:r>
              <a:rPr lang="en-IN" sz="2000" dirty="0"/>
              <a:t>Modelling Tools – Naïve Bayes and Max Entropy model.</a:t>
            </a:r>
          </a:p>
          <a:p>
            <a:r>
              <a:rPr lang="en-IN" sz="2000" dirty="0"/>
              <a:t>Libraries used – in R: twitter, </a:t>
            </a:r>
            <a:r>
              <a:rPr lang="en-IN" sz="2000" dirty="0" err="1"/>
              <a:t>SnowballC</a:t>
            </a:r>
            <a:r>
              <a:rPr lang="en-IN" sz="2000" dirty="0"/>
              <a:t>, </a:t>
            </a:r>
            <a:r>
              <a:rPr lang="en-IN" sz="2000" dirty="0" err="1"/>
              <a:t>syuzhet</a:t>
            </a:r>
            <a:r>
              <a:rPr lang="en-IN" sz="2000" dirty="0"/>
              <a:t>, tm, </a:t>
            </a:r>
            <a:r>
              <a:rPr lang="en-IN" sz="2000" dirty="0" err="1"/>
              <a:t>ROAuth</a:t>
            </a:r>
            <a:r>
              <a:rPr lang="en-IN" sz="2000" dirty="0"/>
              <a:t>, dplyr, </a:t>
            </a:r>
            <a:r>
              <a:rPr lang="en-IN" sz="2000" dirty="0" err="1"/>
              <a:t>magrittr</a:t>
            </a:r>
            <a:r>
              <a:rPr lang="en-IN" sz="2000" dirty="0"/>
              <a:t>, ggplot2, </a:t>
            </a:r>
            <a:r>
              <a:rPr lang="en-IN" sz="2000" dirty="0" err="1"/>
              <a:t>wordcloud</a:t>
            </a:r>
            <a:r>
              <a:rPr lang="en-IN" sz="2000" dirty="0"/>
              <a:t>, </a:t>
            </a:r>
            <a:r>
              <a:rPr lang="en-IN" sz="2000" dirty="0" err="1"/>
              <a:t>stringr</a:t>
            </a:r>
            <a:r>
              <a:rPr lang="en-IN" sz="2000" dirty="0"/>
              <a:t>, </a:t>
            </a:r>
            <a:r>
              <a:rPr lang="en-IN" sz="2000" dirty="0" err="1"/>
              <a:t>udpipe</a:t>
            </a:r>
            <a:r>
              <a:rPr lang="en-IN" sz="2000" dirty="0"/>
              <a:t>, </a:t>
            </a:r>
            <a:r>
              <a:rPr lang="en-IN" sz="2000" dirty="0" err="1"/>
              <a:t>textrank</a:t>
            </a:r>
            <a:r>
              <a:rPr lang="en-IN" sz="2000" dirty="0"/>
              <a:t>, </a:t>
            </a:r>
            <a:r>
              <a:rPr lang="en-IN" sz="2000" dirty="0" err="1"/>
              <a:t>igraph</a:t>
            </a:r>
            <a:r>
              <a:rPr lang="en-IN" sz="2000" dirty="0"/>
              <a:t>, </a:t>
            </a:r>
            <a:r>
              <a:rPr lang="en-IN" sz="2000" dirty="0" err="1"/>
              <a:t>ggraph</a:t>
            </a:r>
            <a:r>
              <a:rPr lang="en-IN" sz="2000" dirty="0"/>
              <a:t>, </a:t>
            </a:r>
            <a:r>
              <a:rPr lang="en-IN" sz="2000" dirty="0" err="1"/>
              <a:t>qdap</a:t>
            </a:r>
            <a:r>
              <a:rPr lang="en-IN" sz="2000" dirty="0"/>
              <a:t>, </a:t>
            </a:r>
            <a:r>
              <a:rPr lang="en-IN" sz="2000" dirty="0" err="1"/>
              <a:t>tidytext</a:t>
            </a:r>
            <a:r>
              <a:rPr lang="en-IN" sz="2000" dirty="0"/>
              <a:t>, </a:t>
            </a:r>
            <a:r>
              <a:rPr lang="en-IN" sz="2000" dirty="0" err="1"/>
              <a:t>tidyverse</a:t>
            </a:r>
            <a:r>
              <a:rPr lang="en-IN" sz="2000" dirty="0"/>
              <a:t>, sentiment, </a:t>
            </a:r>
            <a:r>
              <a:rPr lang="en-IN" sz="2000" dirty="0" err="1"/>
              <a:t>RColorBrewer</a:t>
            </a:r>
            <a:r>
              <a:rPr lang="en-IN" sz="2000" dirty="0"/>
              <a:t>.</a:t>
            </a:r>
          </a:p>
          <a:p>
            <a:r>
              <a:rPr lang="en-IN" sz="2000" dirty="0"/>
              <a:t>In Python: </a:t>
            </a:r>
            <a:r>
              <a:rPr lang="en-IN" sz="2000" dirty="0" err="1"/>
              <a:t>nltk</a:t>
            </a:r>
            <a:r>
              <a:rPr lang="en-IN" sz="2000" dirty="0"/>
              <a:t>, </a:t>
            </a:r>
            <a:r>
              <a:rPr lang="en-IN" sz="2000" dirty="0" err="1"/>
              <a:t>numpy</a:t>
            </a:r>
            <a:r>
              <a:rPr lang="en-IN" sz="2000" dirty="0"/>
              <a:t>, pandas, </a:t>
            </a:r>
            <a:r>
              <a:rPr lang="en-IN" sz="2000" dirty="0" err="1"/>
              <a:t>tweepy</a:t>
            </a:r>
            <a:r>
              <a:rPr lang="en-IN" sz="2000" dirty="0"/>
              <a:t>, matplotlib, </a:t>
            </a:r>
            <a:r>
              <a:rPr lang="en-IN" sz="2000" dirty="0" err="1"/>
              <a:t>textblob</a:t>
            </a:r>
            <a:r>
              <a:rPr lang="en-IN" sz="2000" dirty="0"/>
              <a:t>, random, selenium </a:t>
            </a:r>
            <a:r>
              <a:rPr lang="en-IN" sz="2000" dirty="0" err="1"/>
              <a:t>webdriver</a:t>
            </a:r>
            <a:r>
              <a:rPr lang="en-IN" sz="2000" dirty="0"/>
              <a:t>, string, seaborn, datetime, </a:t>
            </a:r>
            <a:r>
              <a:rPr lang="en-IN" sz="2000" dirty="0" err="1"/>
              <a:t>scipy</a:t>
            </a:r>
            <a:r>
              <a:rPr lang="en-IN" sz="2000" dirty="0"/>
              <a:t>, </a:t>
            </a:r>
            <a:r>
              <a:rPr lang="en-IN" sz="2000" dirty="0" err="1"/>
              <a:t>beautifulsoup</a:t>
            </a:r>
            <a:r>
              <a:rPr lang="en-IN" sz="2000" dirty="0"/>
              <a:t>, requests</a:t>
            </a:r>
          </a:p>
          <a:p>
            <a:endParaRPr lang="en-IN" dirty="0"/>
          </a:p>
        </p:txBody>
      </p:sp>
      <p:pic>
        <p:nvPicPr>
          <p:cNvPr id="4" name="Picture 3" descr="Image result for isb business analytics">
            <a:extLst>
              <a:ext uri="{FF2B5EF4-FFF2-40B4-BE49-F238E27FC236}">
                <a16:creationId xmlns:a16="http://schemas.microsoft.com/office/drawing/2014/main" id="{63F87850-2073-4FE7-997E-E44F94125D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3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35F2-DBCD-46A4-988C-6FDB87261174}"/>
              </a:ext>
            </a:extLst>
          </p:cNvPr>
          <p:cNvSpPr>
            <a:spLocks noGrp="1"/>
          </p:cNvSpPr>
          <p:nvPr>
            <p:ph type="title"/>
          </p:nvPr>
        </p:nvSpPr>
        <p:spPr>
          <a:xfrm>
            <a:off x="457200" y="1196752"/>
            <a:ext cx="8229600" cy="1143000"/>
          </a:xfrm>
        </p:spPr>
        <p:txBody>
          <a:bodyPr>
            <a:normAutofit fontScale="90000"/>
          </a:bodyPr>
          <a:lstStyle/>
          <a:p>
            <a:r>
              <a:rPr lang="en-IN" dirty="0"/>
              <a:t>Connecting CBA Term – 1 courses</a:t>
            </a:r>
            <a:br>
              <a:rPr lang="en-IN" dirty="0"/>
            </a:br>
            <a:endParaRPr lang="en-IN" dirty="0"/>
          </a:p>
        </p:txBody>
      </p:sp>
      <p:sp>
        <p:nvSpPr>
          <p:cNvPr id="3" name="Content Placeholder 2">
            <a:extLst>
              <a:ext uri="{FF2B5EF4-FFF2-40B4-BE49-F238E27FC236}">
                <a16:creationId xmlns:a16="http://schemas.microsoft.com/office/drawing/2014/main" id="{8EFE192D-F6BE-4795-AABE-6DB341E40B3C}"/>
              </a:ext>
            </a:extLst>
          </p:cNvPr>
          <p:cNvSpPr>
            <a:spLocks noGrp="1"/>
          </p:cNvSpPr>
          <p:nvPr>
            <p:ph idx="1"/>
          </p:nvPr>
        </p:nvSpPr>
        <p:spPr/>
        <p:txBody>
          <a:bodyPr/>
          <a:lstStyle/>
          <a:p>
            <a:pPr>
              <a:lnSpc>
                <a:spcPct val="80000"/>
              </a:lnSpc>
            </a:pPr>
            <a:r>
              <a:rPr lang="en-IN" sz="2000" dirty="0"/>
              <a:t>Statistical Analysis -1 has been used for ANOVA and F-test. Data collection course learning are applied for Web scraping. Text Analysis course modules are applied for Text cleaning, DTM, cluster and Text classification. Data Visualization course is used for making charts, </a:t>
            </a:r>
            <a:r>
              <a:rPr lang="en-IN" sz="2000" dirty="0" err="1"/>
              <a:t>wordclouds</a:t>
            </a:r>
            <a:r>
              <a:rPr lang="en-IN" sz="2000" dirty="0"/>
              <a:t>. </a:t>
            </a:r>
          </a:p>
          <a:p>
            <a:endParaRPr lang="en-IN" dirty="0"/>
          </a:p>
        </p:txBody>
      </p:sp>
      <p:pic>
        <p:nvPicPr>
          <p:cNvPr id="4" name="Picture 3" descr="Image result for isb business analytics">
            <a:extLst>
              <a:ext uri="{FF2B5EF4-FFF2-40B4-BE49-F238E27FC236}">
                <a16:creationId xmlns:a16="http://schemas.microsoft.com/office/drawing/2014/main" id="{CC9BF7F1-256A-408C-8C53-4109334285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2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CB79-135D-45EB-8C38-54FDFA556602}"/>
              </a:ext>
            </a:extLst>
          </p:cNvPr>
          <p:cNvSpPr>
            <a:spLocks noGrp="1"/>
          </p:cNvSpPr>
          <p:nvPr>
            <p:ph type="title"/>
          </p:nvPr>
        </p:nvSpPr>
        <p:spPr>
          <a:xfrm>
            <a:off x="539552" y="620688"/>
            <a:ext cx="8229600" cy="1143000"/>
          </a:xfrm>
        </p:spPr>
        <p:txBody>
          <a:bodyPr>
            <a:normAutofit/>
          </a:bodyPr>
          <a:lstStyle/>
          <a:p>
            <a:r>
              <a:rPr lang="en-IN" dirty="0"/>
              <a:t>Data collection &amp; cleaning</a:t>
            </a:r>
          </a:p>
        </p:txBody>
      </p:sp>
      <p:sp>
        <p:nvSpPr>
          <p:cNvPr id="3" name="Content Placeholder 2">
            <a:extLst>
              <a:ext uri="{FF2B5EF4-FFF2-40B4-BE49-F238E27FC236}">
                <a16:creationId xmlns:a16="http://schemas.microsoft.com/office/drawing/2014/main" id="{E69E9420-187E-4D61-9A77-1CA3E7FD55AD}"/>
              </a:ext>
            </a:extLst>
          </p:cNvPr>
          <p:cNvSpPr>
            <a:spLocks noGrp="1"/>
          </p:cNvSpPr>
          <p:nvPr>
            <p:ph idx="1"/>
          </p:nvPr>
        </p:nvSpPr>
        <p:spPr/>
        <p:txBody>
          <a:bodyPr>
            <a:normAutofit fontScale="92500" lnSpcReduction="20000"/>
          </a:bodyPr>
          <a:lstStyle/>
          <a:p>
            <a:pPr lvl="0"/>
            <a:r>
              <a:rPr lang="en-IN" sz="2400" dirty="0"/>
              <a:t>Twitter, news articles, blogs and coinmarketcap.com were predominantly used as data source for this study.</a:t>
            </a:r>
          </a:p>
          <a:p>
            <a:pPr lvl="0"/>
            <a:r>
              <a:rPr lang="en-IN" sz="2400" dirty="0"/>
              <a:t>Tweets containing hashtags of  “bitcoin”, “</a:t>
            </a:r>
            <a:r>
              <a:rPr lang="en-IN" sz="2400" dirty="0" err="1"/>
              <a:t>ethereum</a:t>
            </a:r>
            <a:r>
              <a:rPr lang="en-IN" sz="2400" dirty="0"/>
              <a:t>”, “blockchain” and “cryptocurrency” in twitter were used.</a:t>
            </a:r>
          </a:p>
          <a:p>
            <a:pPr lvl="0"/>
            <a:r>
              <a:rPr lang="en-IN" sz="2400" dirty="0"/>
              <a:t>Tweets from @user time line of Bitcoin, Ethereum, Ripple, </a:t>
            </a:r>
            <a:r>
              <a:rPr lang="en-IN" sz="2400" dirty="0" err="1"/>
              <a:t>CryptoBoomNews</a:t>
            </a:r>
            <a:r>
              <a:rPr lang="en-IN" sz="2400" dirty="0"/>
              <a:t> and Blockchain were downloaded.</a:t>
            </a:r>
          </a:p>
          <a:p>
            <a:pPr lvl="0"/>
            <a:r>
              <a:rPr lang="en-IN" sz="2400" dirty="0"/>
              <a:t> Cryptocurrency views data from news articles was scraped. From ….</a:t>
            </a:r>
          </a:p>
          <a:p>
            <a:pPr lvl="0"/>
            <a:r>
              <a:rPr lang="en-IN" sz="2400" dirty="0"/>
              <a:t>The historical prices of bitcoin, Ethereum, </a:t>
            </a:r>
            <a:r>
              <a:rPr lang="en-IN" sz="2400" dirty="0" err="1"/>
              <a:t>bitcoincash</a:t>
            </a:r>
            <a:r>
              <a:rPr lang="en-IN" sz="2400" dirty="0"/>
              <a:t> and ripple were scraped from </a:t>
            </a:r>
            <a:r>
              <a:rPr lang="en-IN" sz="2400" dirty="0" err="1"/>
              <a:t>coinmarketcap</a:t>
            </a:r>
            <a:r>
              <a:rPr lang="en-IN" sz="2400" dirty="0"/>
              <a:t> website </a:t>
            </a:r>
          </a:p>
          <a:p>
            <a:r>
              <a:rPr lang="en-IN" sz="2400" dirty="0"/>
              <a:t>The cryptocurrencies last 30days data was downloaded from </a:t>
            </a:r>
            <a:r>
              <a:rPr lang="en-IN" sz="2400" dirty="0" err="1"/>
              <a:t>coinmarketcap</a:t>
            </a:r>
            <a:r>
              <a:rPr lang="en-IN" sz="2400" dirty="0"/>
              <a:t> website.</a:t>
            </a:r>
          </a:p>
          <a:p>
            <a:r>
              <a:rPr lang="en-IN" sz="2400" dirty="0"/>
              <a:t>Except the tweets from twitter and data from articles, the rest of the data was cleaned.  </a:t>
            </a:r>
          </a:p>
          <a:p>
            <a:endParaRPr lang="en-IN" dirty="0"/>
          </a:p>
        </p:txBody>
      </p:sp>
      <p:pic>
        <p:nvPicPr>
          <p:cNvPr id="4" name="Picture 3" descr="Image result for isb business analytics">
            <a:extLst>
              <a:ext uri="{FF2B5EF4-FFF2-40B4-BE49-F238E27FC236}">
                <a16:creationId xmlns:a16="http://schemas.microsoft.com/office/drawing/2014/main" id="{1E72BCAD-9119-4D8F-AC49-EF1BA9CAB5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09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3258-9CF2-4E97-96FB-B88DBE883411}"/>
              </a:ext>
            </a:extLst>
          </p:cNvPr>
          <p:cNvSpPr>
            <a:spLocks noGrp="1"/>
          </p:cNvSpPr>
          <p:nvPr>
            <p:ph type="title"/>
          </p:nvPr>
        </p:nvSpPr>
        <p:spPr>
          <a:xfrm>
            <a:off x="457199" y="2060848"/>
            <a:ext cx="8229600" cy="1143000"/>
          </a:xfrm>
        </p:spPr>
        <p:txBody>
          <a:bodyPr>
            <a:normAutofit fontScale="90000"/>
          </a:bodyPr>
          <a:lstStyle/>
          <a:p>
            <a:br>
              <a:rPr lang="en-IN" b="1" dirty="0"/>
            </a:br>
            <a:br>
              <a:rPr lang="en-IN" b="1" dirty="0"/>
            </a:br>
            <a:r>
              <a:rPr lang="en-IN" b="1" dirty="0"/>
              <a:t>Data Understanding - Analysis &amp; results:</a:t>
            </a:r>
            <a:br>
              <a:rPr lang="en-IN" b="1" dirty="0"/>
            </a:br>
            <a:r>
              <a:rPr lang="en-IN" sz="1800" dirty="0">
                <a:solidFill>
                  <a:schemeClr val="tx1"/>
                </a:solidFill>
              </a:rPr>
              <a:t>The below chart shows comparison of Close price. The green line in the chart corresponds to Bitcoin, red line shows the bitcoin cash, yellow line shows Ethereum. Blue line shows ripple. This chart shows that Bitcoin close price is very high relative to other currencies. At the end of 2017, it gained a lot.</a:t>
            </a:r>
            <a:br>
              <a:rPr lang="en-IN" sz="1600" dirty="0">
                <a:solidFill>
                  <a:schemeClr val="tx1"/>
                </a:solidFill>
              </a:rPr>
            </a:br>
            <a:endParaRPr lang="en-IN" dirty="0">
              <a:solidFill>
                <a:schemeClr val="tx1"/>
              </a:solidFill>
            </a:endParaRPr>
          </a:p>
        </p:txBody>
      </p:sp>
      <p:pic>
        <p:nvPicPr>
          <p:cNvPr id="4" name="Content Placeholder 3" descr="A picture containing screenshot&#10;&#10;Description generated with high confidence">
            <a:extLst>
              <a:ext uri="{FF2B5EF4-FFF2-40B4-BE49-F238E27FC236}">
                <a16:creationId xmlns:a16="http://schemas.microsoft.com/office/drawing/2014/main" id="{8D8BCED4-1618-4C00-84BA-554B0FC3F5D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96158" y="2564904"/>
            <a:ext cx="7151682" cy="3960440"/>
          </a:xfrm>
          <a:prstGeom prst="rect">
            <a:avLst/>
          </a:prstGeom>
        </p:spPr>
      </p:pic>
      <p:pic>
        <p:nvPicPr>
          <p:cNvPr id="5" name="Picture 4" descr="Image result for isb business analytics">
            <a:extLst>
              <a:ext uri="{FF2B5EF4-FFF2-40B4-BE49-F238E27FC236}">
                <a16:creationId xmlns:a16="http://schemas.microsoft.com/office/drawing/2014/main" id="{059793AA-1B93-4D82-9212-AAACFF02AA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08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C3EF-718E-4700-9897-A9B8178F64AD}"/>
              </a:ext>
            </a:extLst>
          </p:cNvPr>
          <p:cNvSpPr>
            <a:spLocks noGrp="1"/>
          </p:cNvSpPr>
          <p:nvPr>
            <p:ph type="title"/>
          </p:nvPr>
        </p:nvSpPr>
        <p:spPr/>
        <p:txBody>
          <a:bodyPr>
            <a:noAutofit/>
          </a:bodyPr>
          <a:lstStyle/>
          <a:p>
            <a:r>
              <a:rPr lang="en-IN" sz="2000" dirty="0">
                <a:solidFill>
                  <a:schemeClr val="tx1"/>
                </a:solidFill>
              </a:rPr>
              <a:t>Correlation between top 4 cryptocurrencies. There is high correlation between bitcoin and </a:t>
            </a:r>
            <a:r>
              <a:rPr lang="en-IN" sz="2000" dirty="0" err="1">
                <a:solidFill>
                  <a:schemeClr val="tx1"/>
                </a:solidFill>
              </a:rPr>
              <a:t>ethereum</a:t>
            </a:r>
            <a:r>
              <a:rPr lang="en-IN" sz="2000" dirty="0">
                <a:solidFill>
                  <a:schemeClr val="tx1"/>
                </a:solidFill>
              </a:rPr>
              <a:t>.</a:t>
            </a:r>
          </a:p>
        </p:txBody>
      </p:sp>
      <p:pic>
        <p:nvPicPr>
          <p:cNvPr id="4" name="Content Placeholder 3" descr="A screenshot of a cell phone&#10;&#10;Description generated with very high confidence">
            <a:extLst>
              <a:ext uri="{FF2B5EF4-FFF2-40B4-BE49-F238E27FC236}">
                <a16:creationId xmlns:a16="http://schemas.microsoft.com/office/drawing/2014/main" id="{E8E78BCA-C6DF-4DB5-8634-97A07203EF5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23728" y="2132856"/>
            <a:ext cx="4109839" cy="2304256"/>
          </a:xfrm>
          <a:prstGeom prst="rect">
            <a:avLst/>
          </a:prstGeom>
        </p:spPr>
      </p:pic>
      <p:pic>
        <p:nvPicPr>
          <p:cNvPr id="5" name="Picture 4" descr="A picture containing crossword puzzle, indoor&#10;&#10;Description generated with very high confidence">
            <a:extLst>
              <a:ext uri="{FF2B5EF4-FFF2-40B4-BE49-F238E27FC236}">
                <a16:creationId xmlns:a16="http://schemas.microsoft.com/office/drawing/2014/main" id="{DB916EE0-0815-41D9-A956-4376A63EE6B4}"/>
              </a:ext>
            </a:extLst>
          </p:cNvPr>
          <p:cNvPicPr/>
          <p:nvPr/>
        </p:nvPicPr>
        <p:blipFill>
          <a:blip r:embed="rId3">
            <a:extLst>
              <a:ext uri="{28A0092B-C50C-407E-A947-70E740481C1C}">
                <a14:useLocalDpi xmlns:a14="http://schemas.microsoft.com/office/drawing/2010/main" val="0"/>
              </a:ext>
            </a:extLst>
          </a:blip>
          <a:stretch>
            <a:fillRect/>
          </a:stretch>
        </p:blipFill>
        <p:spPr>
          <a:xfrm>
            <a:off x="3007072" y="4449688"/>
            <a:ext cx="2343150" cy="1860550"/>
          </a:xfrm>
          <a:prstGeom prst="rect">
            <a:avLst/>
          </a:prstGeom>
        </p:spPr>
      </p:pic>
      <p:pic>
        <p:nvPicPr>
          <p:cNvPr id="6" name="Picture 5" descr="Image result for isb business analytics">
            <a:extLst>
              <a:ext uri="{FF2B5EF4-FFF2-40B4-BE49-F238E27FC236}">
                <a16:creationId xmlns:a16="http://schemas.microsoft.com/office/drawing/2014/main" id="{63C4999F-483F-4639-ACB5-EACEE46738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49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C13A6-5D38-4EF7-B8D5-53E099130E2A}"/>
              </a:ext>
            </a:extLst>
          </p:cNvPr>
          <p:cNvSpPr>
            <a:spLocks noGrp="1"/>
          </p:cNvSpPr>
          <p:nvPr>
            <p:ph idx="1"/>
          </p:nvPr>
        </p:nvSpPr>
        <p:spPr/>
        <p:txBody>
          <a:bodyPr>
            <a:normAutofit/>
          </a:bodyPr>
          <a:lstStyle/>
          <a:p>
            <a:r>
              <a:rPr lang="en-IN" sz="2000" dirty="0">
                <a:latin typeface="+mj-lt"/>
              </a:rPr>
              <a:t>Histogram of close prices of all the four cryptocurrencies. All of them are following a standard normal curve</a:t>
            </a:r>
          </a:p>
        </p:txBody>
      </p:sp>
      <p:pic>
        <p:nvPicPr>
          <p:cNvPr id="4" name="Picture 3" descr="A screenshot of a cell phone&#10;&#10;Description generated with high confidence">
            <a:extLst>
              <a:ext uri="{FF2B5EF4-FFF2-40B4-BE49-F238E27FC236}">
                <a16:creationId xmlns:a16="http://schemas.microsoft.com/office/drawing/2014/main" id="{F33DFA14-8118-41D7-8E28-80A1913CB0F5}"/>
              </a:ext>
            </a:extLst>
          </p:cNvPr>
          <p:cNvPicPr/>
          <p:nvPr/>
        </p:nvPicPr>
        <p:blipFill>
          <a:blip r:embed="rId2">
            <a:extLst>
              <a:ext uri="{28A0092B-C50C-407E-A947-70E740481C1C}">
                <a14:useLocalDpi xmlns:a14="http://schemas.microsoft.com/office/drawing/2010/main" val="0"/>
              </a:ext>
            </a:extLst>
          </a:blip>
          <a:stretch>
            <a:fillRect/>
          </a:stretch>
        </p:blipFill>
        <p:spPr>
          <a:xfrm>
            <a:off x="1763688" y="3501008"/>
            <a:ext cx="3524250" cy="2419350"/>
          </a:xfrm>
          <a:prstGeom prst="rect">
            <a:avLst/>
          </a:prstGeom>
        </p:spPr>
      </p:pic>
      <p:pic>
        <p:nvPicPr>
          <p:cNvPr id="5" name="Picture 4" descr="Image result for isb business analytics">
            <a:extLst>
              <a:ext uri="{FF2B5EF4-FFF2-40B4-BE49-F238E27FC236}">
                <a16:creationId xmlns:a16="http://schemas.microsoft.com/office/drawing/2014/main" id="{0A14D938-09B0-4F9F-B8CF-560E647C21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2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9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3025"/>
            <a:ext cx="8229600" cy="650336"/>
          </a:xfrm>
        </p:spPr>
        <p:txBody>
          <a:bodyPr>
            <a:normAutofit fontScale="90000"/>
          </a:bodyPr>
          <a:lstStyle/>
          <a:p>
            <a:br>
              <a:rPr lang="en-IN" b="1" dirty="0"/>
            </a:br>
            <a:br>
              <a:rPr lang="en-IN" b="1" dirty="0"/>
            </a:br>
            <a:br>
              <a:rPr lang="en-IN" b="1" dirty="0"/>
            </a:br>
            <a:br>
              <a:rPr lang="en-IN" b="1" dirty="0"/>
            </a:br>
            <a:br>
              <a:rPr lang="en-IN" b="1" dirty="0"/>
            </a:br>
            <a:br>
              <a:rPr lang="en-IN" b="1" dirty="0"/>
            </a:br>
            <a:br>
              <a:rPr lang="en-IN" b="1" dirty="0"/>
            </a:br>
            <a:r>
              <a:rPr lang="en-IN" sz="2200" dirty="0">
                <a:solidFill>
                  <a:schemeClr val="tx1"/>
                </a:solidFill>
              </a:rPr>
              <a:t>For Bitcoin, frequency of tweets is relatively higher in May month as compared to June month. 9.3260 is the average daily number of tweets</a:t>
            </a:r>
            <a:br>
              <a:rPr lang="en-IN" sz="1800" dirty="0"/>
            </a:b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195" y="2148193"/>
            <a:ext cx="6427609" cy="396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0575DE15-C366-46CE-A522-27882C1B43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80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solidFill>
                  <a:schemeClr val="tx1"/>
                </a:solidFill>
              </a:rPr>
              <a:t>Only for one day, the frequency of Ethereum tweets saw an </a:t>
            </a:r>
            <a:r>
              <a:rPr lang="en-IN" sz="2000" b="1" dirty="0">
                <a:solidFill>
                  <a:schemeClr val="tx1"/>
                </a:solidFill>
              </a:rPr>
              <a:t>outlier</a:t>
            </a:r>
            <a:r>
              <a:rPr lang="en-IN" sz="2000" dirty="0">
                <a:solidFill>
                  <a:schemeClr val="tx1"/>
                </a:solidFill>
              </a:rPr>
              <a:t>, except that, the average frequency  is 1.53 is the average daily number of tweets.</a:t>
            </a:r>
            <a:br>
              <a:rPr lang="en-IN" sz="1600" dirty="0">
                <a:solidFill>
                  <a:schemeClr val="tx1"/>
                </a:solidFill>
              </a:rPr>
            </a:br>
            <a:endParaRPr lang="en-IN" sz="1600" dirty="0">
              <a:solidFill>
                <a:schemeClr val="tx1"/>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7" y="1844824"/>
            <a:ext cx="8280920" cy="426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94C05B56-A6DE-4D8B-A25A-ABF8DE227B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01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2906-CD64-4567-86B5-D8B3366BEA17}"/>
              </a:ext>
            </a:extLst>
          </p:cNvPr>
          <p:cNvSpPr>
            <a:spLocks noGrp="1"/>
          </p:cNvSpPr>
          <p:nvPr>
            <p:ph type="title"/>
          </p:nvPr>
        </p:nvSpPr>
        <p:spPr/>
        <p:txBody>
          <a:bodyPr>
            <a:noAutofit/>
          </a:bodyPr>
          <a:lstStyle/>
          <a:p>
            <a:r>
              <a:rPr lang="en-IN" sz="2000" dirty="0">
                <a:solidFill>
                  <a:schemeClr val="tx1"/>
                </a:solidFill>
              </a:rPr>
              <a:t>1.8 is the mean of frequency of blockchain tweets on every day. There are few outliers in January and February month. </a:t>
            </a:r>
            <a:br>
              <a:rPr lang="en-IN" sz="1800" dirty="0">
                <a:solidFill>
                  <a:schemeClr val="tx1"/>
                </a:solidFill>
              </a:rPr>
            </a:br>
            <a:endParaRPr lang="en-IN" sz="1800" dirty="0">
              <a:solidFill>
                <a:schemeClr val="tx1"/>
              </a:solidFill>
            </a:endParaRPr>
          </a:p>
        </p:txBody>
      </p:sp>
      <p:pic>
        <p:nvPicPr>
          <p:cNvPr id="4" name="Picture 3">
            <a:extLst>
              <a:ext uri="{FF2B5EF4-FFF2-40B4-BE49-F238E27FC236}">
                <a16:creationId xmlns:a16="http://schemas.microsoft.com/office/drawing/2014/main" id="{5A851B6F-3700-4340-832E-52F86A590D45}"/>
              </a:ext>
            </a:extLst>
          </p:cNvPr>
          <p:cNvPicPr/>
          <p:nvPr/>
        </p:nvPicPr>
        <p:blipFill>
          <a:blip r:embed="rId2"/>
          <a:stretch>
            <a:fillRect/>
          </a:stretch>
        </p:blipFill>
        <p:spPr>
          <a:xfrm>
            <a:off x="457200" y="1935480"/>
            <a:ext cx="6120765" cy="3774440"/>
          </a:xfrm>
          <a:prstGeom prst="rect">
            <a:avLst/>
          </a:prstGeom>
        </p:spPr>
      </p:pic>
      <p:pic>
        <p:nvPicPr>
          <p:cNvPr id="5" name="Picture 4" descr="Image result for isb business analytics">
            <a:extLst>
              <a:ext uri="{FF2B5EF4-FFF2-40B4-BE49-F238E27FC236}">
                <a16:creationId xmlns:a16="http://schemas.microsoft.com/office/drawing/2014/main" id="{35169B24-6960-493B-8F89-5C0CE19B6E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277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solidFill>
                  <a:schemeClr val="tx1"/>
                </a:solidFill>
              </a:rPr>
              <a:t>Followers engagement with bitcoin is decreasing after first </a:t>
            </a:r>
            <a:r>
              <a:rPr lang="en-IN" sz="2000" dirty="0" err="1">
                <a:solidFill>
                  <a:schemeClr val="tx1"/>
                </a:solidFill>
              </a:rPr>
              <a:t>first</a:t>
            </a:r>
            <a:r>
              <a:rPr lang="en-IN" sz="2000" dirty="0">
                <a:solidFill>
                  <a:schemeClr val="tx1"/>
                </a:solidFill>
              </a:rPr>
              <a:t> week of June month. In may month, the number of followers were more than 200 many times as compared to June month. For last 30 days.</a:t>
            </a:r>
            <a:br>
              <a:rPr lang="en-IN" sz="1800" dirty="0">
                <a:solidFill>
                  <a:schemeClr val="tx1"/>
                </a:solidFill>
              </a:rPr>
            </a:br>
            <a:endParaRPr lang="en-IN" sz="1800" dirty="0">
              <a:solidFill>
                <a:schemeClr val="tx1"/>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920879" cy="468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F4491F3E-7213-4746-B5C3-E47EFE6122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66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solidFill>
                  <a:schemeClr val="tx1"/>
                </a:solidFill>
              </a:rPr>
              <a:t>Followers engagement of Ethereum currency are is more at the end of the year 2017. The retweets have increased in 2018 relative to 2017.</a:t>
            </a:r>
            <a:br>
              <a:rPr lang="en-IN" sz="2000" dirty="0">
                <a:solidFill>
                  <a:schemeClr val="tx1"/>
                </a:solidFill>
              </a:rPr>
            </a:br>
            <a:endParaRPr lang="en-IN" sz="2000" dirty="0">
              <a:solidFill>
                <a:schemeClr val="tx1"/>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148192"/>
            <a:ext cx="8136903" cy="430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2D06FE37-F9F4-4E3F-AB71-D8A3D82AF8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73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8229600" cy="1143000"/>
          </a:xfrm>
        </p:spPr>
        <p:txBody>
          <a:bodyPr>
            <a:normAutofit fontScale="90000"/>
          </a:bodyPr>
          <a:lstStyle/>
          <a:p>
            <a:r>
              <a:rPr lang="en-IN" sz="2200" dirty="0" err="1">
                <a:solidFill>
                  <a:schemeClr val="tx1"/>
                </a:solidFill>
              </a:rPr>
              <a:t>Wordcloud</a:t>
            </a:r>
            <a:r>
              <a:rPr lang="en-IN" sz="2200" dirty="0">
                <a:solidFill>
                  <a:schemeClr val="tx1"/>
                </a:solidFill>
              </a:rPr>
              <a:t> of tweets from Bitcoin time line. Most of the words are related to money, block, transaction, system, video, network. </a:t>
            </a:r>
            <a:br>
              <a:rPr lang="en-IN" dirty="0"/>
            </a:b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7848872" cy="453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E3C28E04-653B-4895-B184-213BD3CA72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733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59" y="274341"/>
            <a:ext cx="4320480" cy="1791072"/>
          </a:xfrm>
        </p:spPr>
        <p:txBody>
          <a:bodyPr>
            <a:normAutofit fontScale="90000"/>
          </a:bodyPr>
          <a:lstStyle/>
          <a:p>
            <a:r>
              <a:rPr lang="en-IN" sz="2400" dirty="0" err="1">
                <a:solidFill>
                  <a:schemeClr val="tx1"/>
                </a:solidFill>
              </a:rPr>
              <a:t>Wordcloud</a:t>
            </a:r>
            <a:r>
              <a:rPr lang="en-IN" sz="2400" dirty="0">
                <a:solidFill>
                  <a:schemeClr val="tx1"/>
                </a:solidFill>
              </a:rPr>
              <a:t> of </a:t>
            </a:r>
            <a:r>
              <a:rPr lang="en-IN" sz="2400" dirty="0" err="1">
                <a:solidFill>
                  <a:schemeClr val="tx1"/>
                </a:solidFill>
              </a:rPr>
              <a:t>ethereum</a:t>
            </a:r>
            <a:r>
              <a:rPr lang="en-IN" sz="2400" dirty="0">
                <a:solidFill>
                  <a:schemeClr val="tx1"/>
                </a:solidFill>
              </a:rPr>
              <a:t>, bitcoin, ripple corpus. Most of the words are same as occurred in previous </a:t>
            </a:r>
            <a:r>
              <a:rPr lang="en-IN" sz="2400" dirty="0" err="1">
                <a:solidFill>
                  <a:schemeClr val="tx1"/>
                </a:solidFill>
              </a:rPr>
              <a:t>wordcloud</a:t>
            </a:r>
            <a:br>
              <a:rPr lang="en-IN" sz="2400" dirty="0">
                <a:solidFill>
                  <a:schemeClr val="tx1"/>
                </a:solidFill>
              </a:rPr>
            </a:br>
            <a:endParaRPr lang="en-IN" sz="2400" dirty="0">
              <a:solidFill>
                <a:schemeClr val="tx1"/>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69388"/>
            <a:ext cx="5112567" cy="437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a:extLst>
              <a:ext uri="{FF2B5EF4-FFF2-40B4-BE49-F238E27FC236}">
                <a16:creationId xmlns:a16="http://schemas.microsoft.com/office/drawing/2014/main" id="{7228B4E4-AA95-49D8-A6CF-D9E0FECF353A}"/>
              </a:ext>
            </a:extLst>
          </p:cNvPr>
          <p:cNvSpPr txBox="1">
            <a:spLocks/>
          </p:cNvSpPr>
          <p:nvPr/>
        </p:nvSpPr>
        <p:spPr>
          <a:xfrm>
            <a:off x="4446239" y="274341"/>
            <a:ext cx="4320480" cy="1791072"/>
          </a:xfrm>
          <a:prstGeom prst="rect">
            <a:avLst/>
          </a:prstGeom>
        </p:spPr>
        <p:txBody>
          <a:bodyPr vert="horz" lIns="0" rIns="0" bIns="0" anchor="b">
            <a:normAutofit fontScale="3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5900" dirty="0" err="1">
                <a:solidFill>
                  <a:schemeClr val="tx1"/>
                </a:solidFill>
              </a:rPr>
              <a:t>Wordcloud</a:t>
            </a:r>
            <a:r>
              <a:rPr lang="en-IN" sz="5900" dirty="0">
                <a:solidFill>
                  <a:schemeClr val="tx1"/>
                </a:solidFill>
              </a:rPr>
              <a:t> of common tokens in Cryptocurrency user time line corpus. High frequency occurring words are bitcoin, Ethereum, network, cash.</a:t>
            </a:r>
          </a:p>
          <a:p>
            <a:br>
              <a:rPr lang="en-IN" dirty="0"/>
            </a:br>
            <a:endParaRPr lang="en-IN" dirty="0"/>
          </a:p>
        </p:txBody>
      </p:sp>
      <p:pic>
        <p:nvPicPr>
          <p:cNvPr id="5" name="Picture 4">
            <a:extLst>
              <a:ext uri="{FF2B5EF4-FFF2-40B4-BE49-F238E27FC236}">
                <a16:creationId xmlns:a16="http://schemas.microsoft.com/office/drawing/2014/main" id="{0AA8E133-A614-436E-A276-8B5F3357B155}"/>
              </a:ext>
            </a:extLst>
          </p:cNvPr>
          <p:cNvPicPr/>
          <p:nvPr/>
        </p:nvPicPr>
        <p:blipFill>
          <a:blip r:embed="rId3"/>
          <a:stretch>
            <a:fillRect/>
          </a:stretch>
        </p:blipFill>
        <p:spPr>
          <a:xfrm>
            <a:off x="4571999" y="1847338"/>
            <a:ext cx="4446241" cy="4029933"/>
          </a:xfrm>
          <a:prstGeom prst="rect">
            <a:avLst/>
          </a:prstGeom>
        </p:spPr>
      </p:pic>
      <p:pic>
        <p:nvPicPr>
          <p:cNvPr id="6" name="Picture 5" descr="Image result for isb business analytics">
            <a:extLst>
              <a:ext uri="{FF2B5EF4-FFF2-40B4-BE49-F238E27FC236}">
                <a16:creationId xmlns:a16="http://schemas.microsoft.com/office/drawing/2014/main" id="{D29699A6-EF85-48C9-A66A-EC56627293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23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solidFill>
                  <a:schemeClr val="tx1"/>
                </a:solidFill>
              </a:rPr>
              <a:t>The sentiments are almost neutral. There is not clear pattern of negative and positive sentiments using …. Dictionary.</a:t>
            </a:r>
            <a:br>
              <a:rPr lang="en-IN" sz="2400" dirty="0">
                <a:solidFill>
                  <a:schemeClr val="tx1"/>
                </a:solidFill>
              </a:rPr>
            </a:br>
            <a:endParaRPr lang="en-IN" sz="2400" dirty="0">
              <a:solidFill>
                <a:schemeClr val="tx1"/>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148192"/>
            <a:ext cx="8496943" cy="452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1C0D1B3D-DBBB-4077-9138-3130291CD0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18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D339-951F-4558-852A-61F78B715D9E}"/>
              </a:ext>
            </a:extLst>
          </p:cNvPr>
          <p:cNvSpPr>
            <a:spLocks noGrp="1"/>
          </p:cNvSpPr>
          <p:nvPr>
            <p:ph type="title"/>
          </p:nvPr>
        </p:nvSpPr>
        <p:spPr>
          <a:xfrm>
            <a:off x="282352" y="1061864"/>
            <a:ext cx="4186808" cy="1143000"/>
          </a:xfrm>
        </p:spPr>
        <p:txBody>
          <a:bodyPr>
            <a:noAutofit/>
          </a:bodyPr>
          <a:lstStyle/>
          <a:p>
            <a:r>
              <a:rPr lang="en-IN" sz="2400" dirty="0">
                <a:solidFill>
                  <a:schemeClr val="tx1"/>
                </a:solidFill>
              </a:rPr>
              <a:t>Cooccurrences between words for nouns and adjectives in Cryptocurrencies corpus.</a:t>
            </a:r>
            <a:br>
              <a:rPr lang="en-IN" sz="2400" dirty="0">
                <a:solidFill>
                  <a:schemeClr val="tx1"/>
                </a:solidFill>
              </a:rPr>
            </a:br>
            <a:endParaRPr lang="en-IN" sz="2400" dirty="0">
              <a:solidFill>
                <a:schemeClr val="tx1"/>
              </a:solidFill>
            </a:endParaRPr>
          </a:p>
        </p:txBody>
      </p:sp>
      <p:pic>
        <p:nvPicPr>
          <p:cNvPr id="6" name="Content Placeholder 5">
            <a:extLst>
              <a:ext uri="{FF2B5EF4-FFF2-40B4-BE49-F238E27FC236}">
                <a16:creationId xmlns:a16="http://schemas.microsoft.com/office/drawing/2014/main" id="{86F33D8D-C074-40B5-8338-B5FC0E7EB1F3}"/>
              </a:ext>
            </a:extLst>
          </p:cNvPr>
          <p:cNvPicPr>
            <a:picLocks noGrp="1"/>
          </p:cNvPicPr>
          <p:nvPr>
            <p:ph idx="1"/>
          </p:nvPr>
        </p:nvPicPr>
        <p:blipFill>
          <a:blip r:embed="rId2"/>
          <a:stretch>
            <a:fillRect/>
          </a:stretch>
        </p:blipFill>
        <p:spPr>
          <a:xfrm>
            <a:off x="-94059" y="1794235"/>
            <a:ext cx="4909724" cy="4198135"/>
          </a:xfrm>
          <a:prstGeom prst="rect">
            <a:avLst/>
          </a:prstGeom>
        </p:spPr>
      </p:pic>
      <p:sp>
        <p:nvSpPr>
          <p:cNvPr id="7" name="Title 1">
            <a:extLst>
              <a:ext uri="{FF2B5EF4-FFF2-40B4-BE49-F238E27FC236}">
                <a16:creationId xmlns:a16="http://schemas.microsoft.com/office/drawing/2014/main" id="{2EAA84EB-69EC-41A4-922B-9FDA017E82D2}"/>
              </a:ext>
            </a:extLst>
          </p:cNvPr>
          <p:cNvSpPr txBox="1">
            <a:spLocks/>
          </p:cNvSpPr>
          <p:nvPr/>
        </p:nvSpPr>
        <p:spPr>
          <a:xfrm>
            <a:off x="4469160" y="1057242"/>
            <a:ext cx="442332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2400" dirty="0">
                <a:solidFill>
                  <a:schemeClr val="tx1"/>
                </a:solidFill>
              </a:rPr>
              <a:t>Cooccurrences  between words for nouns and adjectives in Blockchain </a:t>
            </a:r>
          </a:p>
          <a:p>
            <a:r>
              <a:rPr lang="en-IN" sz="2400" dirty="0">
                <a:solidFill>
                  <a:schemeClr val="tx1"/>
                </a:solidFill>
              </a:rPr>
              <a:t>corpus.</a:t>
            </a:r>
            <a:br>
              <a:rPr lang="en-IN" sz="2400" dirty="0">
                <a:solidFill>
                  <a:schemeClr val="tx1"/>
                </a:solidFill>
              </a:rPr>
            </a:br>
            <a:endParaRPr lang="en-IN" sz="2400" dirty="0">
              <a:solidFill>
                <a:schemeClr val="tx1"/>
              </a:solidFill>
            </a:endParaRPr>
          </a:p>
        </p:txBody>
      </p:sp>
      <p:pic>
        <p:nvPicPr>
          <p:cNvPr id="9" name="Picture 8">
            <a:extLst>
              <a:ext uri="{FF2B5EF4-FFF2-40B4-BE49-F238E27FC236}">
                <a16:creationId xmlns:a16="http://schemas.microsoft.com/office/drawing/2014/main" id="{467780C3-3B30-4DDA-BB04-5D82D9FE83B7}"/>
              </a:ext>
            </a:extLst>
          </p:cNvPr>
          <p:cNvPicPr/>
          <p:nvPr/>
        </p:nvPicPr>
        <p:blipFill>
          <a:blip r:embed="rId3"/>
          <a:stretch>
            <a:fillRect/>
          </a:stretch>
        </p:blipFill>
        <p:spPr>
          <a:xfrm>
            <a:off x="4693916" y="1794236"/>
            <a:ext cx="4659850" cy="4371068"/>
          </a:xfrm>
          <a:prstGeom prst="rect">
            <a:avLst/>
          </a:prstGeom>
        </p:spPr>
      </p:pic>
      <p:pic>
        <p:nvPicPr>
          <p:cNvPr id="8" name="Picture 7" descr="Image result for isb business analytics">
            <a:extLst>
              <a:ext uri="{FF2B5EF4-FFF2-40B4-BE49-F238E27FC236}">
                <a16:creationId xmlns:a16="http://schemas.microsoft.com/office/drawing/2014/main" id="{71D06965-6721-4074-B7F0-A5D0AD848E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30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9ABEBBC-2ABD-4D7A-8C52-BFD919E070AB}"/>
              </a:ext>
            </a:extLst>
          </p:cNvPr>
          <p:cNvGraphicFramePr>
            <a:graphicFrameLocks noGrp="1"/>
          </p:cNvGraphicFramePr>
          <p:nvPr>
            <p:ph idx="1"/>
            <p:extLst>
              <p:ext uri="{D42A27DB-BD31-4B8C-83A1-F6EECF244321}">
                <p14:modId xmlns:p14="http://schemas.microsoft.com/office/powerpoint/2010/main" val="2669222269"/>
              </p:ext>
            </p:extLst>
          </p:nvPr>
        </p:nvGraphicFramePr>
        <p:xfrm>
          <a:off x="826748" y="1860848"/>
          <a:ext cx="3692848" cy="4464488"/>
        </p:xfrm>
        <a:graphic>
          <a:graphicData uri="http://schemas.openxmlformats.org/drawingml/2006/table">
            <a:tbl>
              <a:tblPr firstRow="1" firstCol="1" bandRow="1">
                <a:tableStyleId>{5C22544A-7EE6-4342-B048-85BDC9FD1C3A}</a:tableStyleId>
              </a:tblPr>
              <a:tblGrid>
                <a:gridCol w="756812">
                  <a:extLst>
                    <a:ext uri="{9D8B030D-6E8A-4147-A177-3AD203B41FA5}">
                      <a16:colId xmlns:a16="http://schemas.microsoft.com/office/drawing/2014/main" val="2891249501"/>
                    </a:ext>
                  </a:extLst>
                </a:gridCol>
                <a:gridCol w="756812">
                  <a:extLst>
                    <a:ext uri="{9D8B030D-6E8A-4147-A177-3AD203B41FA5}">
                      <a16:colId xmlns:a16="http://schemas.microsoft.com/office/drawing/2014/main" val="153745094"/>
                    </a:ext>
                  </a:extLst>
                </a:gridCol>
                <a:gridCol w="756812">
                  <a:extLst>
                    <a:ext uri="{9D8B030D-6E8A-4147-A177-3AD203B41FA5}">
                      <a16:colId xmlns:a16="http://schemas.microsoft.com/office/drawing/2014/main" val="3854242876"/>
                    </a:ext>
                  </a:extLst>
                </a:gridCol>
                <a:gridCol w="756812">
                  <a:extLst>
                    <a:ext uri="{9D8B030D-6E8A-4147-A177-3AD203B41FA5}">
                      <a16:colId xmlns:a16="http://schemas.microsoft.com/office/drawing/2014/main" val="2383670146"/>
                    </a:ext>
                  </a:extLst>
                </a:gridCol>
                <a:gridCol w="665600">
                  <a:extLst>
                    <a:ext uri="{9D8B030D-6E8A-4147-A177-3AD203B41FA5}">
                      <a16:colId xmlns:a16="http://schemas.microsoft.com/office/drawing/2014/main" val="2539356060"/>
                    </a:ext>
                  </a:extLst>
                </a:gridCol>
              </a:tblGrid>
              <a:tr h="554221">
                <a:tc>
                  <a:txBody>
                    <a:bodyPr/>
                    <a:lstStyle/>
                    <a:p>
                      <a:pPr>
                        <a:lnSpc>
                          <a:spcPct val="107000"/>
                        </a:lnSpc>
                        <a:spcAft>
                          <a:spcPts val="0"/>
                        </a:spcAft>
                      </a:pPr>
                      <a:r>
                        <a:rPr lang="en-IN" sz="1000">
                          <a:effectLst/>
                        </a:rPr>
                        <a:t> </a:t>
                      </a:r>
                      <a:endParaRPr lang="en-IN" sz="1100">
                        <a:effectLst/>
                      </a:endParaRPr>
                    </a:p>
                    <a:p>
                      <a:pPr>
                        <a:lnSpc>
                          <a:spcPts val="865"/>
                        </a:lnSpc>
                        <a:spcAft>
                          <a:spcPts val="0"/>
                        </a:spcAft>
                      </a:pPr>
                      <a:r>
                        <a:rPr lang="en-IN" sz="85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nSpc>
                          <a:spcPct val="107000"/>
                        </a:lnSpc>
                        <a:spcAft>
                          <a:spcPts val="0"/>
                        </a:spcAft>
                      </a:pPr>
                      <a:r>
                        <a:rPr lang="en-IN" sz="1000" b="1">
                          <a:effectLst/>
                        </a:rPr>
                        <a:t>key</a:t>
                      </a:r>
                      <a:endParaRPr lang="en-IN" sz="1100" b="1">
                        <a:effectLst/>
                      </a:endParaRPr>
                    </a:p>
                    <a:p>
                      <a:pPr>
                        <a:lnSpc>
                          <a:spcPts val="865"/>
                        </a:lnSpc>
                        <a:spcAft>
                          <a:spcPts val="0"/>
                        </a:spcAft>
                      </a:pPr>
                      <a:r>
                        <a:rPr lang="en-IN" sz="850" b="1">
                          <a:effectLst/>
                        </a:rPr>
                        <a:t>&lt;chr&gt;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000" b="1">
                          <a:effectLst/>
                        </a:rPr>
                        <a:t>freq</a:t>
                      </a:r>
                      <a:endParaRPr lang="en-IN" sz="1100" b="1">
                        <a:effectLst/>
                      </a:endParaRPr>
                    </a:p>
                    <a:p>
                      <a:pPr algn="r">
                        <a:lnSpc>
                          <a:spcPts val="865"/>
                        </a:lnSpc>
                        <a:spcAft>
                          <a:spcPts val="0"/>
                        </a:spcAft>
                      </a:pPr>
                      <a:r>
                        <a:rPr lang="en-IN" sz="850" b="1">
                          <a:effectLst/>
                        </a:rPr>
                        <a:t>&lt;int&gt;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000" b="1">
                          <a:effectLst/>
                        </a:rPr>
                        <a:t>freq_pct</a:t>
                      </a:r>
                      <a:endParaRPr lang="en-IN" sz="1100" b="1">
                        <a:effectLst/>
                      </a:endParaRPr>
                    </a:p>
                    <a:p>
                      <a:pPr algn="r">
                        <a:lnSpc>
                          <a:spcPts val="865"/>
                        </a:lnSpc>
                        <a:spcAft>
                          <a:spcPts val="0"/>
                        </a:spcAft>
                      </a:pPr>
                      <a:r>
                        <a:rPr lang="en-IN" sz="850" b="1">
                          <a:effectLst/>
                        </a:rPr>
                        <a:t>&lt;dbl&gt;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nSpc>
                          <a:spcPct val="107000"/>
                        </a:lnSpc>
                      </a:pPr>
                      <a:endParaRPr lang="en-IN" sz="1100">
                        <a:effectLst/>
                        <a:latin typeface="Calibri" panose="020F0502020204030204" pitchFamily="34" charset="0"/>
                      </a:endParaRPr>
                    </a:p>
                  </a:txBody>
                  <a:tcPr marL="57150" marR="57150" marT="0" marB="28575" anchor="ctr"/>
                </a:tc>
                <a:extLst>
                  <a:ext uri="{0D108BD9-81ED-4DB2-BD59-A6C34878D82A}">
                    <a16:rowId xmlns:a16="http://schemas.microsoft.com/office/drawing/2014/main" val="1547845409"/>
                  </a:ext>
                </a:extLst>
              </a:tr>
              <a:tr h="393983">
                <a:tc>
                  <a:txBody>
                    <a:bodyPr/>
                    <a:lstStyle/>
                    <a:p>
                      <a:pP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support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32</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4.134367</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2527867086"/>
                  </a:ext>
                </a:extLst>
              </a:tr>
              <a:tr h="393983">
                <a:tc>
                  <a:txBody>
                    <a:bodyPr/>
                    <a:lstStyle/>
                    <a:p>
                      <a:pP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team</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28</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3.617571</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319178836"/>
                  </a:ext>
                </a:extLst>
              </a:tr>
              <a:tr h="393983">
                <a:tc>
                  <a:txBody>
                    <a:bodyPr/>
                    <a:lstStyle/>
                    <a:p>
                      <a:pP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wallet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23</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2.971576</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604168392"/>
                  </a:ext>
                </a:extLst>
              </a:tr>
              <a:tr h="393983">
                <a:tc>
                  <a:txBody>
                    <a:bodyPr/>
                    <a:lstStyle/>
                    <a:p>
                      <a:pP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network</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19</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2.454780</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393763643"/>
                  </a:ext>
                </a:extLst>
              </a:tr>
              <a:tr h="393983">
                <a:tc>
                  <a:txBody>
                    <a:bodyPr/>
                    <a:lstStyle/>
                    <a:p>
                      <a:pP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transaction</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18</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2.325581</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4106938215"/>
                  </a:ext>
                </a:extLst>
              </a:tr>
              <a:tr h="393983">
                <a:tc>
                  <a:txBody>
                    <a:bodyPr/>
                    <a:lstStyle/>
                    <a:p>
                      <a:pP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bitcoin</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16</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2.067183</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4051742302"/>
                  </a:ext>
                </a:extLst>
              </a:tr>
              <a:tr h="393983">
                <a:tc>
                  <a:txBody>
                    <a:bodyPr/>
                    <a:lstStyle/>
                    <a:p>
                      <a:pPr>
                        <a:lnSpc>
                          <a:spcPct val="107000"/>
                        </a:lnSpc>
                        <a:spcAft>
                          <a:spcPts val="0"/>
                        </a:spcAft>
                      </a:pPr>
                      <a:r>
                        <a:rPr lang="en-IN" sz="10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user</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16</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2.067183</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2215377607"/>
                  </a:ext>
                </a:extLst>
              </a:tr>
              <a:tr h="393983">
                <a:tc>
                  <a:txBody>
                    <a:bodyPr/>
                    <a:lstStyle/>
                    <a:p>
                      <a:pP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thanks</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15</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1.937984</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797638706"/>
                  </a:ext>
                </a:extLst>
              </a:tr>
              <a:tr h="393983">
                <a:tc>
                  <a:txBody>
                    <a:bodyPr/>
                    <a:lstStyle/>
                    <a:p>
                      <a:pPr>
                        <a:lnSpc>
                          <a:spcPct val="107000"/>
                        </a:lnSpc>
                        <a:spcAft>
                          <a:spcPts val="0"/>
                        </a:spcAft>
                      </a:pPr>
                      <a:r>
                        <a:rPr lang="en-IN" sz="10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amp</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15</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1.937984</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632239044"/>
                  </a:ext>
                </a:extLst>
              </a:tr>
              <a:tr h="364420">
                <a:tc>
                  <a:txBody>
                    <a:bodyPr/>
                    <a:lstStyle/>
                    <a:p>
                      <a:pPr>
                        <a:lnSpc>
                          <a:spcPct val="107000"/>
                        </a:lnSpc>
                        <a:spcAft>
                          <a:spcPts val="0"/>
                        </a:spcAft>
                      </a:pPr>
                      <a:r>
                        <a:rPr lang="en-IN" sz="10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update</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10</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dirty="0">
                          <a:effectLst/>
                        </a:rPr>
                        <a:t>1.291990</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9525" marR="9525" marT="9525" marB="9525" anchor="ctr"/>
                </a:tc>
                <a:extLst>
                  <a:ext uri="{0D108BD9-81ED-4DB2-BD59-A6C34878D82A}">
                    <a16:rowId xmlns:a16="http://schemas.microsoft.com/office/drawing/2014/main" val="200719594"/>
                  </a:ext>
                </a:extLst>
              </a:tr>
            </a:tbl>
          </a:graphicData>
        </a:graphic>
      </p:graphicFrame>
      <p:graphicFrame>
        <p:nvGraphicFramePr>
          <p:cNvPr id="4" name="Table 3">
            <a:extLst>
              <a:ext uri="{FF2B5EF4-FFF2-40B4-BE49-F238E27FC236}">
                <a16:creationId xmlns:a16="http://schemas.microsoft.com/office/drawing/2014/main" id="{3ACCECC1-CC00-49FC-9488-992A3ED22BCE}"/>
              </a:ext>
            </a:extLst>
          </p:cNvPr>
          <p:cNvGraphicFramePr>
            <a:graphicFrameLocks noGrp="1"/>
          </p:cNvGraphicFramePr>
          <p:nvPr>
            <p:extLst>
              <p:ext uri="{D42A27DB-BD31-4B8C-83A1-F6EECF244321}">
                <p14:modId xmlns:p14="http://schemas.microsoft.com/office/powerpoint/2010/main" val="3877334429"/>
              </p:ext>
            </p:extLst>
          </p:nvPr>
        </p:nvGraphicFramePr>
        <p:xfrm>
          <a:off x="4932043" y="1844824"/>
          <a:ext cx="4211957" cy="4464491"/>
        </p:xfrm>
        <a:graphic>
          <a:graphicData uri="http://schemas.openxmlformats.org/drawingml/2006/table">
            <a:tbl>
              <a:tblPr firstRow="1" firstCol="1" bandRow="1">
                <a:tableStyleId>{5C22544A-7EE6-4342-B048-85BDC9FD1C3A}</a:tableStyleId>
              </a:tblPr>
              <a:tblGrid>
                <a:gridCol w="863198">
                  <a:extLst>
                    <a:ext uri="{9D8B030D-6E8A-4147-A177-3AD203B41FA5}">
                      <a16:colId xmlns:a16="http://schemas.microsoft.com/office/drawing/2014/main" val="2745618697"/>
                    </a:ext>
                  </a:extLst>
                </a:gridCol>
                <a:gridCol w="863198">
                  <a:extLst>
                    <a:ext uri="{9D8B030D-6E8A-4147-A177-3AD203B41FA5}">
                      <a16:colId xmlns:a16="http://schemas.microsoft.com/office/drawing/2014/main" val="2655949984"/>
                    </a:ext>
                  </a:extLst>
                </a:gridCol>
                <a:gridCol w="863198">
                  <a:extLst>
                    <a:ext uri="{9D8B030D-6E8A-4147-A177-3AD203B41FA5}">
                      <a16:colId xmlns:a16="http://schemas.microsoft.com/office/drawing/2014/main" val="139535056"/>
                    </a:ext>
                  </a:extLst>
                </a:gridCol>
                <a:gridCol w="863198">
                  <a:extLst>
                    <a:ext uri="{9D8B030D-6E8A-4147-A177-3AD203B41FA5}">
                      <a16:colId xmlns:a16="http://schemas.microsoft.com/office/drawing/2014/main" val="1637515307"/>
                    </a:ext>
                  </a:extLst>
                </a:gridCol>
                <a:gridCol w="759165">
                  <a:extLst>
                    <a:ext uri="{9D8B030D-6E8A-4147-A177-3AD203B41FA5}">
                      <a16:colId xmlns:a16="http://schemas.microsoft.com/office/drawing/2014/main" val="3948010753"/>
                    </a:ext>
                  </a:extLst>
                </a:gridCol>
              </a:tblGrid>
              <a:tr h="332688">
                <a:tc>
                  <a:txBody>
                    <a:bodyPr/>
                    <a:lstStyle/>
                    <a:p>
                      <a:pPr>
                        <a:lnSpc>
                          <a:spcPct val="107000"/>
                        </a:lnSpc>
                      </a:pPr>
                      <a:endParaRPr lang="en-IN" sz="1100">
                        <a:effectLst/>
                        <a:latin typeface="Calibri" panose="020F0502020204030204" pitchFamily="34" charset="0"/>
                      </a:endParaRPr>
                    </a:p>
                  </a:txBody>
                  <a:tcPr marL="9525" marR="9525" marT="9525" marB="9525" anchor="ctr"/>
                </a:tc>
                <a:tc gridSpan="4">
                  <a:txBody>
                    <a:bodyPr/>
                    <a:lstStyle/>
                    <a:p>
                      <a:pPr>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80735984"/>
                  </a:ext>
                </a:extLst>
              </a:tr>
              <a:tr h="512923">
                <a:tc>
                  <a:txBody>
                    <a:bodyPr/>
                    <a:lstStyle/>
                    <a:p>
                      <a:pPr>
                        <a:lnSpc>
                          <a:spcPts val="865"/>
                        </a:lnSpc>
                        <a:spcAft>
                          <a:spcPts val="0"/>
                        </a:spcAft>
                      </a:pPr>
                      <a:br>
                        <a:rPr lang="en-IN" sz="850">
                          <a:effectLst/>
                        </a:rPr>
                      </a:br>
                      <a:r>
                        <a:rPr lang="en-IN" sz="85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nSpc>
                          <a:spcPct val="107000"/>
                        </a:lnSpc>
                        <a:spcAft>
                          <a:spcPts val="0"/>
                        </a:spcAft>
                      </a:pPr>
                      <a:r>
                        <a:rPr lang="en-IN" sz="1000" b="1">
                          <a:effectLst/>
                        </a:rPr>
                        <a:t>key</a:t>
                      </a:r>
                      <a:endParaRPr lang="en-IN" sz="1100" b="1">
                        <a:effectLst/>
                      </a:endParaRPr>
                    </a:p>
                    <a:p>
                      <a:pPr>
                        <a:lnSpc>
                          <a:spcPts val="865"/>
                        </a:lnSpc>
                        <a:spcAft>
                          <a:spcPts val="0"/>
                        </a:spcAft>
                      </a:pPr>
                      <a:r>
                        <a:rPr lang="en-IN" sz="850" b="1">
                          <a:effectLst/>
                        </a:rPr>
                        <a:t>&lt;chr&gt;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000" b="1">
                          <a:effectLst/>
                        </a:rPr>
                        <a:t>freq</a:t>
                      </a:r>
                      <a:endParaRPr lang="en-IN" sz="1100" b="1">
                        <a:effectLst/>
                      </a:endParaRPr>
                    </a:p>
                    <a:p>
                      <a:pPr algn="r">
                        <a:lnSpc>
                          <a:spcPts val="865"/>
                        </a:lnSpc>
                        <a:spcAft>
                          <a:spcPts val="0"/>
                        </a:spcAft>
                      </a:pPr>
                      <a:r>
                        <a:rPr lang="en-IN" sz="850" b="1">
                          <a:effectLst/>
                        </a:rPr>
                        <a:t>&lt;int&gt;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000" b="1">
                          <a:effectLst/>
                        </a:rPr>
                        <a:t>freq_pct</a:t>
                      </a:r>
                      <a:endParaRPr lang="en-IN" sz="1100" b="1">
                        <a:effectLst/>
                      </a:endParaRPr>
                    </a:p>
                    <a:p>
                      <a:pPr algn="r">
                        <a:lnSpc>
                          <a:spcPts val="865"/>
                        </a:lnSpc>
                        <a:spcAft>
                          <a:spcPts val="0"/>
                        </a:spcAft>
                      </a:pPr>
                      <a:r>
                        <a:rPr lang="en-IN" sz="850" b="1">
                          <a:effectLst/>
                        </a:rPr>
                        <a:t>&lt;dbl&gt;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endParaRPr lang="en-IN"/>
                    </a:p>
                  </a:txBody>
                  <a:tcPr marL="57150" marR="57150" marT="0" marB="28575" anchor="ctr"/>
                </a:tc>
                <a:extLst>
                  <a:ext uri="{0D108BD9-81ED-4DB2-BD59-A6C34878D82A}">
                    <a16:rowId xmlns:a16="http://schemas.microsoft.com/office/drawing/2014/main" val="1730832447"/>
                  </a:ext>
                </a:extLst>
              </a:tr>
              <a:tr h="364624">
                <a:tc>
                  <a:txBody>
                    <a:bodyPr/>
                    <a:lstStyle/>
                    <a:p>
                      <a:pPr>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@tipprbot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54</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1.6922595</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3290021957"/>
                  </a:ext>
                </a:extLst>
              </a:tr>
              <a:tr h="364624">
                <a:tc>
                  <a:txBody>
                    <a:bodyPr/>
                    <a:lstStyle/>
                    <a:p>
                      <a:pP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team</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38</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1.1908493</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1374119819"/>
                  </a:ext>
                </a:extLst>
              </a:tr>
              <a:tr h="364624">
                <a:tc>
                  <a:txBody>
                    <a:bodyPr/>
                    <a:lstStyle/>
                    <a:p>
                      <a:pPr>
                        <a:lnSpc>
                          <a:spcPct val="107000"/>
                        </a:lnSpc>
                        <a:spcAft>
                          <a:spcPts val="0"/>
                        </a:spcAft>
                      </a:pPr>
                      <a:r>
                        <a:rPr lang="en-IN" sz="10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support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37</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1.1595111</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4144799332"/>
                  </a:ext>
                </a:extLst>
              </a:tr>
              <a:tr h="364624">
                <a:tc>
                  <a:txBody>
                    <a:bodyPr/>
                    <a:lstStyle/>
                    <a:p>
                      <a:pP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transaction</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36</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1.1281730</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305718732"/>
                  </a:ext>
                </a:extLst>
              </a:tr>
              <a:tr h="364624">
                <a:tc>
                  <a:txBody>
                    <a:bodyPr/>
                    <a:lstStyle/>
                    <a:p>
                      <a:pPr>
                        <a:lnSpc>
                          <a:spcPct val="107000"/>
                        </a:lnSpc>
                        <a:spcAft>
                          <a:spcPts val="0"/>
                        </a:spcAft>
                      </a:pPr>
                      <a:r>
                        <a:rPr lang="en-IN" sz="10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network</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36</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1.1281730</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1334905720"/>
                  </a:ext>
                </a:extLst>
              </a:tr>
              <a:tr h="364624">
                <a:tc>
                  <a:txBody>
                    <a:bodyPr/>
                    <a:lstStyle/>
                    <a:p>
                      <a:pPr>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people</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32</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1.0028204</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2889054107"/>
                  </a:ext>
                </a:extLst>
              </a:tr>
              <a:tr h="364624">
                <a:tc>
                  <a:txBody>
                    <a:bodyPr/>
                    <a:lstStyle/>
                    <a:p>
                      <a:pPr>
                        <a:lnSpc>
                          <a:spcPct val="107000"/>
                        </a:lnSpc>
                        <a:spcAft>
                          <a:spcPts val="0"/>
                        </a:spcAft>
                      </a:pPr>
                      <a:r>
                        <a:rPr lang="en-IN" sz="10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wallet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29</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dirty="0">
                          <a:effectLst/>
                        </a:rPr>
                        <a:t>0.9088060</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497052801"/>
                  </a:ext>
                </a:extLst>
              </a:tr>
              <a:tr h="364624">
                <a:tc>
                  <a:txBody>
                    <a:bodyPr/>
                    <a:lstStyle/>
                    <a:p>
                      <a:pP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day</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28</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0.8774679</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1962257601"/>
                  </a:ext>
                </a:extLst>
              </a:tr>
              <a:tr h="364624">
                <a:tc>
                  <a:txBody>
                    <a:bodyPr/>
                    <a:lstStyle/>
                    <a:p>
                      <a:pPr>
                        <a:lnSpc>
                          <a:spcPct val="107000"/>
                        </a:lnSpc>
                        <a:spcAft>
                          <a:spcPts val="0"/>
                        </a:spcAft>
                      </a:pPr>
                      <a:r>
                        <a:rPr lang="en-IN" sz="10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user</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27</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dirty="0">
                          <a:effectLst/>
                        </a:rPr>
                        <a:t>0.8461297</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a:p>
                  </a:txBody>
                  <a:tcPr marL="57150" marR="57150" marT="19050" marB="19050" anchor="ctr"/>
                </a:tc>
                <a:extLst>
                  <a:ext uri="{0D108BD9-81ED-4DB2-BD59-A6C34878D82A}">
                    <a16:rowId xmlns:a16="http://schemas.microsoft.com/office/drawing/2014/main" val="3078942293"/>
                  </a:ext>
                </a:extLst>
              </a:tr>
              <a:tr h="337264">
                <a:tc>
                  <a:txBody>
                    <a:bodyPr/>
                    <a:lstStyle/>
                    <a:p>
                      <a:pPr>
                        <a:lnSpc>
                          <a:spcPct val="107000"/>
                        </a:lnSpc>
                        <a:spcAft>
                          <a:spcPts val="0"/>
                        </a:spcAft>
                      </a:pPr>
                      <a:r>
                        <a:rPr lang="en-IN" sz="10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spcAft>
                          <a:spcPts val="0"/>
                        </a:spcAft>
                      </a:pPr>
                      <a:r>
                        <a:rPr lang="en-IN" sz="1000" b="1">
                          <a:effectLst/>
                        </a:rPr>
                        <a:t>money</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a:effectLst/>
                        </a:rPr>
                        <a:t>26</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000" b="1" dirty="0">
                          <a:effectLst/>
                        </a:rPr>
                        <a:t>0.8147916</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endParaRPr lang="en-IN" dirty="0"/>
                    </a:p>
                  </a:txBody>
                  <a:tcPr marL="9525" marR="9525" marT="9525" marB="9525" anchor="ctr"/>
                </a:tc>
                <a:extLst>
                  <a:ext uri="{0D108BD9-81ED-4DB2-BD59-A6C34878D82A}">
                    <a16:rowId xmlns:a16="http://schemas.microsoft.com/office/drawing/2014/main" val="2092675044"/>
                  </a:ext>
                </a:extLst>
              </a:tr>
            </a:tbl>
          </a:graphicData>
        </a:graphic>
      </p:graphicFrame>
      <p:sp>
        <p:nvSpPr>
          <p:cNvPr id="5" name="Title 1">
            <a:extLst>
              <a:ext uri="{FF2B5EF4-FFF2-40B4-BE49-F238E27FC236}">
                <a16:creationId xmlns:a16="http://schemas.microsoft.com/office/drawing/2014/main" id="{8FBE1790-BBFD-4577-9C0E-E21742E0D6D3}"/>
              </a:ext>
            </a:extLst>
          </p:cNvPr>
          <p:cNvSpPr txBox="1">
            <a:spLocks/>
          </p:cNvSpPr>
          <p:nvPr/>
        </p:nvSpPr>
        <p:spPr>
          <a:xfrm>
            <a:off x="4941988" y="777194"/>
            <a:ext cx="442332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1800" b="1" dirty="0">
                <a:solidFill>
                  <a:schemeClr val="tx1"/>
                </a:solidFill>
              </a:rPr>
              <a:t>Top 10 nouns in Cryptocurrencies</a:t>
            </a:r>
            <a:br>
              <a:rPr lang="en-IN" sz="2400" dirty="0">
                <a:solidFill>
                  <a:schemeClr val="tx1"/>
                </a:solidFill>
              </a:rPr>
            </a:br>
            <a:endParaRPr lang="en-IN" sz="2400" dirty="0">
              <a:solidFill>
                <a:schemeClr val="tx1"/>
              </a:solidFill>
            </a:endParaRPr>
          </a:p>
        </p:txBody>
      </p:sp>
      <p:sp>
        <p:nvSpPr>
          <p:cNvPr id="9" name="Rectangle 8">
            <a:extLst>
              <a:ext uri="{FF2B5EF4-FFF2-40B4-BE49-F238E27FC236}">
                <a16:creationId xmlns:a16="http://schemas.microsoft.com/office/drawing/2014/main" id="{BDA834AB-F822-418A-957C-787FB63BC2B4}"/>
              </a:ext>
            </a:extLst>
          </p:cNvPr>
          <p:cNvSpPr/>
          <p:nvPr/>
        </p:nvSpPr>
        <p:spPr>
          <a:xfrm>
            <a:off x="683568" y="1094779"/>
            <a:ext cx="3836028" cy="507831"/>
          </a:xfrm>
          <a:prstGeom prst="rect">
            <a:avLst/>
          </a:prstGeom>
        </p:spPr>
        <p:txBody>
          <a:bodyPr wrap="square">
            <a:spAutoFit/>
          </a:bodyPr>
          <a:lstStyle/>
          <a:p>
            <a:pPr>
              <a:lnSpc>
                <a:spcPct val="150000"/>
              </a:lnSpc>
              <a:spcAft>
                <a:spcPts val="800"/>
              </a:spcAft>
            </a:pPr>
            <a:r>
              <a:rPr lang="en-IN" b="1" dirty="0">
                <a:latin typeface="Calibri" panose="020F0502020204030204" pitchFamily="34" charset="0"/>
                <a:ea typeface="Calibri" panose="020F0502020204030204" pitchFamily="34" charset="0"/>
                <a:cs typeface="Calibri" panose="020F0502020204030204" pitchFamily="34" charset="0"/>
              </a:rPr>
              <a:t>Top 10 nouns in Blockchain corpus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Image result for isb business analytics">
            <a:extLst>
              <a:ext uri="{FF2B5EF4-FFF2-40B4-BE49-F238E27FC236}">
                <a16:creationId xmlns:a16="http://schemas.microsoft.com/office/drawing/2014/main" id="{18E32871-A153-48B1-9D17-737A4A4A04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01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53" y="1340768"/>
            <a:ext cx="8822135" cy="5517232"/>
          </a:xfrm>
        </p:spPr>
        <p:txBody>
          <a:bodyPr>
            <a:noAutofit/>
          </a:bodyPr>
          <a:lstStyle/>
          <a:p>
            <a:r>
              <a:rPr lang="en-IN" dirty="0"/>
              <a:t>Executive Summary</a:t>
            </a:r>
          </a:p>
          <a:p>
            <a:r>
              <a:rPr lang="en-IN" dirty="0"/>
              <a:t>Business Problem</a:t>
            </a:r>
          </a:p>
          <a:p>
            <a:r>
              <a:rPr lang="en-IN" dirty="0"/>
              <a:t>Introduction</a:t>
            </a:r>
          </a:p>
          <a:p>
            <a:r>
              <a:rPr lang="en-IN" dirty="0"/>
              <a:t>Motivation For Study</a:t>
            </a:r>
          </a:p>
          <a:p>
            <a:r>
              <a:rPr lang="en-IN" dirty="0"/>
              <a:t>Methodology &amp; Tools</a:t>
            </a:r>
          </a:p>
          <a:p>
            <a:r>
              <a:rPr lang="en-IN" dirty="0"/>
              <a:t>Models</a:t>
            </a:r>
          </a:p>
          <a:p>
            <a:r>
              <a:rPr lang="en-IN" dirty="0"/>
              <a:t>Message</a:t>
            </a:r>
          </a:p>
          <a:p>
            <a:r>
              <a:rPr lang="en-IN" dirty="0"/>
              <a:t>Means</a:t>
            </a:r>
          </a:p>
          <a:p>
            <a:r>
              <a:rPr lang="en-IN" dirty="0"/>
              <a:t>Analytics Approach</a:t>
            </a:r>
          </a:p>
          <a:p>
            <a:r>
              <a:rPr lang="en-IN" dirty="0"/>
              <a:t>Connecting CBA Term – 1 courses</a:t>
            </a:r>
          </a:p>
          <a:p>
            <a:r>
              <a:rPr lang="en-IN" dirty="0"/>
              <a:t>Data collection &amp; cleaning</a:t>
            </a:r>
          </a:p>
          <a:p>
            <a:endParaRPr lang="en-IN" b="1" dirty="0"/>
          </a:p>
          <a:p>
            <a:r>
              <a:rPr lang="en-IN" dirty="0"/>
              <a:t>Data Understanding</a:t>
            </a:r>
            <a:endParaRPr lang="en-IN" sz="2800" dirty="0"/>
          </a:p>
          <a:p>
            <a:r>
              <a:rPr lang="en-IN" dirty="0"/>
              <a:t>Data Preparation</a:t>
            </a:r>
          </a:p>
          <a:p>
            <a:r>
              <a:rPr lang="en-IN" dirty="0"/>
              <a:t>Analysis &amp; Results </a:t>
            </a:r>
          </a:p>
          <a:p>
            <a:endParaRPr lang="en-IN" sz="3000" dirty="0">
              <a:latin typeface="Gill Sans MT" panose="020B0502020104020203" pitchFamily="34" charset="0"/>
            </a:endParaRPr>
          </a:p>
        </p:txBody>
      </p:sp>
      <p:sp>
        <p:nvSpPr>
          <p:cNvPr id="2" name="Title 1"/>
          <p:cNvSpPr>
            <a:spLocks noGrp="1"/>
          </p:cNvSpPr>
          <p:nvPr>
            <p:ph type="title"/>
          </p:nvPr>
        </p:nvSpPr>
        <p:spPr>
          <a:xfrm>
            <a:off x="1114715" y="404664"/>
            <a:ext cx="7202776" cy="864096"/>
          </a:xfrm>
        </p:spPr>
        <p:txBody>
          <a:bodyPr>
            <a:normAutofit fontScale="90000"/>
          </a:bodyPr>
          <a:lstStyle/>
          <a:p>
            <a:br>
              <a:rPr lang="en-IN" b="1" dirty="0">
                <a:solidFill>
                  <a:schemeClr val="bg1"/>
                </a:solidFill>
                <a:effectLst>
                  <a:outerShdw blurRad="38100" dist="38100" dir="2700000" algn="tl">
                    <a:srgbClr val="000000">
                      <a:alpha val="43137"/>
                    </a:srgbClr>
                  </a:outerShdw>
                </a:effectLst>
                <a:latin typeface="+mn-lt"/>
              </a:rPr>
            </a:br>
            <a:br>
              <a:rPr lang="en-IN" dirty="0"/>
            </a:br>
            <a:br>
              <a:rPr lang="en-IN" dirty="0"/>
            </a:br>
            <a:r>
              <a:rPr lang="en-IN" dirty="0"/>
              <a:t>Table Of Contents</a:t>
            </a:r>
            <a:endParaRPr lang="en-IN" dirty="0">
              <a:solidFill>
                <a:schemeClr val="accent3">
                  <a:lumMod val="50000"/>
                </a:schemeClr>
              </a:solidFill>
              <a:latin typeface="Gill Sans MT" panose="020B0502020104020203" pitchFamily="34" charset="0"/>
            </a:endParaRPr>
          </a:p>
        </p:txBody>
      </p:sp>
      <p:pic>
        <p:nvPicPr>
          <p:cNvPr id="6" name="Picture 5" descr="Image result for isb business analytics">
            <a:extLst>
              <a:ext uri="{FF2B5EF4-FFF2-40B4-BE49-F238E27FC236}">
                <a16:creationId xmlns:a16="http://schemas.microsoft.com/office/drawing/2014/main" id="{8374CF13-3164-41C8-A045-B1D904570A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6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Effect transition="in" filter="fade">
                                      <p:cBhvr>
                                        <p:cTn id="91" dur="1000"/>
                                        <p:tgtEl>
                                          <p:spTgt spid="3">
                                            <p:txEl>
                                              <p:pRg st="13" end="13"/>
                                            </p:txEl>
                                          </p:spTgt>
                                        </p:tgtEl>
                                      </p:cBhvr>
                                    </p:animEffect>
                                    <p:anim calcmode="lin" valueType="num">
                                      <p:cBhvr>
                                        <p:cTn id="9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29850-1EF6-4D40-B0DC-D034EA53EC55}"/>
              </a:ext>
            </a:extLst>
          </p:cNvPr>
          <p:cNvSpPr>
            <a:spLocks noGrp="1"/>
          </p:cNvSpPr>
          <p:nvPr>
            <p:ph idx="1"/>
          </p:nvPr>
        </p:nvSpPr>
        <p:spPr>
          <a:xfrm>
            <a:off x="395536" y="980728"/>
            <a:ext cx="8229600" cy="4389120"/>
          </a:xfrm>
        </p:spPr>
        <p:txBody>
          <a:bodyPr/>
          <a:lstStyle/>
          <a:p>
            <a:r>
              <a:rPr lang="en-IN" b="1" dirty="0">
                <a:latin typeface="+mj-lt"/>
              </a:rPr>
              <a:t>Most positive sentiment line in cryptocurrencies</a:t>
            </a:r>
          </a:p>
          <a:p>
            <a:endParaRPr lang="en-US" dirty="0"/>
          </a:p>
          <a:p>
            <a:pPr marL="0" indent="0">
              <a:buNone/>
            </a:pPr>
            <a:endParaRPr lang="en-US" dirty="0"/>
          </a:p>
          <a:p>
            <a:r>
              <a:rPr lang="en-IN" b="1" dirty="0">
                <a:latin typeface="+mj-lt"/>
              </a:rPr>
              <a:t>Most negative sentiment line in cryptocurrencies.</a:t>
            </a:r>
          </a:p>
          <a:p>
            <a:pPr marL="0" indent="0">
              <a:buNone/>
            </a:pPr>
            <a:endParaRPr lang="en-IN" dirty="0"/>
          </a:p>
          <a:p>
            <a:endParaRPr lang="en-US" dirty="0"/>
          </a:p>
          <a:p>
            <a:r>
              <a:rPr lang="en-IN" b="1" dirty="0">
                <a:latin typeface="+mj-lt"/>
              </a:rPr>
              <a:t>Positive words in the Cryptocurrency corpus</a:t>
            </a:r>
          </a:p>
          <a:p>
            <a:endParaRPr lang="en-US" dirty="0"/>
          </a:p>
          <a:p>
            <a:pPr marL="0" indent="0">
              <a:buNone/>
            </a:pPr>
            <a:endParaRPr lang="en-IN" dirty="0"/>
          </a:p>
        </p:txBody>
      </p:sp>
      <p:sp>
        <p:nvSpPr>
          <p:cNvPr id="5" name="Rectangle 4">
            <a:extLst>
              <a:ext uri="{FF2B5EF4-FFF2-40B4-BE49-F238E27FC236}">
                <a16:creationId xmlns:a16="http://schemas.microsoft.com/office/drawing/2014/main" id="{A64218DA-C57C-471B-844F-DEC0EBBE9403}"/>
              </a:ext>
            </a:extLst>
          </p:cNvPr>
          <p:cNvSpPr/>
          <p:nvPr/>
        </p:nvSpPr>
        <p:spPr>
          <a:xfrm>
            <a:off x="117848" y="1556792"/>
            <a:ext cx="8784976" cy="646331"/>
          </a:xfrm>
          <a:prstGeom prst="rect">
            <a:avLst/>
          </a:prstGeom>
        </p:spPr>
        <p:txBody>
          <a:bodyPr wrap="square">
            <a:spAutoFit/>
          </a:bodyPr>
          <a:lstStyle/>
          <a:p>
            <a:r>
              <a:rPr lang="en-IN" dirty="0"/>
              <a:t>[1] "@</a:t>
            </a:r>
            <a:r>
              <a:rPr lang="en-IN" dirty="0" err="1"/>
              <a:t>DewiPutri</a:t>
            </a:r>
            <a:r>
              <a:rPr lang="en-IN" dirty="0"/>
              <a:t> Hi </a:t>
            </a:r>
            <a:r>
              <a:rPr lang="en-IN" dirty="0" err="1"/>
              <a:t>Dewi</a:t>
            </a:r>
            <a:r>
              <a:rPr lang="en-IN" dirty="0"/>
              <a:t>! Please contact our support team so we can advise &amp;amp; assist on this issue: </a:t>
            </a:r>
            <a:r>
              <a:rPr lang="en-IN" dirty="0" err="1"/>
              <a:t>aVTaYqufM</a:t>
            </a:r>
            <a:r>
              <a:rPr lang="en-IN" dirty="0"/>
              <a:t> Thank you."</a:t>
            </a:r>
          </a:p>
        </p:txBody>
      </p:sp>
      <p:sp>
        <p:nvSpPr>
          <p:cNvPr id="13" name="Rectangle 7">
            <a:extLst>
              <a:ext uri="{FF2B5EF4-FFF2-40B4-BE49-F238E27FC236}">
                <a16:creationId xmlns:a16="http://schemas.microsoft.com/office/drawing/2014/main" id="{5ACDE1EF-D0C1-443E-A853-C84983695893}"/>
              </a:ext>
            </a:extLst>
          </p:cNvPr>
          <p:cNvSpPr>
            <a:spLocks noChangeArrowheads="1"/>
          </p:cNvSpPr>
          <p:nvPr/>
        </p:nvSpPr>
        <p:spPr bwMode="auto">
          <a:xfrm>
            <a:off x="323528" y="3140968"/>
            <a:ext cx="8424936" cy="446276"/>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FFFFFF"/>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300" b="0" i="0" u="none" strike="noStrike" cap="none" normalizeH="0" baseline="0" dirty="0" err="1">
                <a:ln>
                  <a:noFill/>
                </a:ln>
                <a:solidFill>
                  <a:srgbClr val="FFFFFF"/>
                </a:solidFill>
                <a:effectLst/>
                <a:latin typeface="Lucida Console" panose="020B0609040504020204" pitchFamily="49" charset="0"/>
                <a:ea typeface="Times New Roman" panose="02020603050405020304" pitchFamily="18" charset="0"/>
                <a:cs typeface="Courier New" panose="02070309020205020404" pitchFamily="49" charset="0"/>
              </a:rPr>
              <a:t>Rastachildd</a:t>
            </a:r>
            <a:r>
              <a:rPr kumimoji="0" lang="en-US" altLang="en-US" sz="1300" b="0" i="0" u="none" strike="noStrike" cap="none" normalizeH="0" baseline="0" dirty="0">
                <a:ln>
                  <a:noFill/>
                </a:ln>
                <a:solidFill>
                  <a:srgbClr val="FFFFFF"/>
                </a:solidFill>
                <a:effectLst/>
                <a:latin typeface="Lucida Console" panose="020B0609040504020204" pitchFamily="49" charset="0"/>
                <a:ea typeface="Times New Roman" panose="02020603050405020304" pitchFamily="18" charset="0"/>
                <a:cs typeface="Courier New" panose="02070309020205020404" pitchFamily="49" charset="0"/>
              </a:rPr>
              <a:t> Hi there! When the network is congested, this can unfortunately result in delayed transactions."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07ECB313-8FFD-44B6-884C-06C95810DFC3}"/>
              </a:ext>
            </a:extLst>
          </p:cNvPr>
          <p:cNvSpPr>
            <a:spLocks noChangeArrowheads="1"/>
          </p:cNvSpPr>
          <p:nvPr/>
        </p:nvSpPr>
        <p:spPr bwMode="auto">
          <a:xfrm>
            <a:off x="220598" y="4486361"/>
            <a:ext cx="8686800" cy="1708160"/>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Lucida Console" panose="020B0609040504020204" pitchFamily="49" charset="0"/>
                <a:ea typeface="Times New Roman" panose="02020603050405020304" pitchFamily="18" charset="0"/>
                <a:cs typeface="Courier New" panose="02070309020205020404" pitchFamily="49" charset="0"/>
              </a:rPr>
              <a:t>[1] "secure"       "worth"        "like"         "glad"         "cool"         [6] "improving"    "magic"        "work"         "awesome"      "works"       [11] "trust"        "fans"         "available"    "winners"      "cashback"    [16] "nice"         "interesting"  "valuable"     "free"         "reward"      [21] "right"        "innovation"   "amazing"      "encourage"    "excellent"   [26] "successfully" "upgraded"     "popular"      "balanced"     "good"        [31] "useful"       "benefactor"   "recovery"     "sensitive"    "easy"        [36] "better"       "win"          "top"          "benefits"     "great"       [41] "holy"         "worked"       "superior"     "reliably"     "support"     [46] "wow"          "excited"      "enough"       "smart"        "perfectly"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Image result for isb business analytics">
            <a:extLst>
              <a:ext uri="{FF2B5EF4-FFF2-40B4-BE49-F238E27FC236}">
                <a16:creationId xmlns:a16="http://schemas.microsoft.com/office/drawing/2014/main" id="{87216810-308E-481A-96B5-3F8072E41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2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B6F0-78B5-4011-98DB-2B17D33C4D74}"/>
              </a:ext>
            </a:extLst>
          </p:cNvPr>
          <p:cNvSpPr>
            <a:spLocks noGrp="1"/>
          </p:cNvSpPr>
          <p:nvPr>
            <p:ph type="title"/>
          </p:nvPr>
        </p:nvSpPr>
        <p:spPr>
          <a:xfrm>
            <a:off x="457200" y="908720"/>
            <a:ext cx="8229600" cy="1143000"/>
          </a:xfrm>
        </p:spPr>
        <p:txBody>
          <a:bodyPr>
            <a:normAutofit fontScale="90000"/>
          </a:bodyPr>
          <a:lstStyle/>
          <a:p>
            <a:r>
              <a:rPr lang="en-IN" sz="3600" b="1" dirty="0">
                <a:solidFill>
                  <a:schemeClr val="tx1"/>
                </a:solidFill>
              </a:rPr>
              <a:t>Negative words in cryptocurrency corpus</a:t>
            </a:r>
            <a:br>
              <a:rPr lang="en-IN" dirty="0"/>
            </a:br>
            <a:endParaRPr lang="en-IN" dirty="0"/>
          </a:p>
        </p:txBody>
      </p:sp>
      <p:sp>
        <p:nvSpPr>
          <p:cNvPr id="4" name="Rectangle 1">
            <a:extLst>
              <a:ext uri="{FF2B5EF4-FFF2-40B4-BE49-F238E27FC236}">
                <a16:creationId xmlns:a16="http://schemas.microsoft.com/office/drawing/2014/main" id="{5585697D-CEDA-4A74-A4D6-7BC4232F40E7}"/>
              </a:ext>
            </a:extLst>
          </p:cNvPr>
          <p:cNvSpPr>
            <a:spLocks noGrp="1" noChangeArrowheads="1"/>
          </p:cNvSpPr>
          <p:nvPr>
            <p:ph idx="1"/>
          </p:nvPr>
        </p:nvSpPr>
        <p:spPr bwMode="auto">
          <a:xfrm>
            <a:off x="457200" y="1579912"/>
            <a:ext cx="7200800" cy="1708160"/>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Lucida Console" panose="020B0609040504020204" pitchFamily="49" charset="0"/>
                <a:ea typeface="Times New Roman" panose="02020603050405020304" pitchFamily="18" charset="0"/>
                <a:cs typeface="Courier New" panose="02070309020205020404" pitchFamily="49" charset="0"/>
              </a:rPr>
              <a:t>[1] "warning"       "failure"       "useless"       "worse"         [5] "corrupt"       "crash"         "criminal"      "set up"        [9] "concerns"      "lost"          "miss"          "inadequate"   [13] "volatile"      "limit"         "irony"         "confuse"      [17] "accuse"        "hedge"         "lie"           "hard"         [21] "dangerous"     "incorrectly"   "delusions"     "drawbacks"    [25] "funny"         "lack"          "cripple"       "choppy"       [29] "slower"        "cheap"         "overwhelming"  "self interest"[33] "lose"          "harass"        "fanatics"      "punish"       [37] "disagree"      "steal"         "crazy"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B5613306-DB73-430F-8D50-1FDEAA63E147}"/>
              </a:ext>
            </a:extLst>
          </p:cNvPr>
          <p:cNvSpPr txBox="1">
            <a:spLocks/>
          </p:cNvSpPr>
          <p:nvPr/>
        </p:nvSpPr>
        <p:spPr>
          <a:xfrm>
            <a:off x="457200" y="3595283"/>
            <a:ext cx="8311952" cy="1107594"/>
          </a:xfrm>
          <a:prstGeom prst="rect">
            <a:avLst/>
          </a:prstGeom>
        </p:spPr>
        <p:txBody>
          <a:bodyPr vert="horz" lIns="0" rIns="0" bIns="0" anchor="b">
            <a:normAutofit fontScale="900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600" b="1" dirty="0">
                <a:solidFill>
                  <a:schemeClr val="tx1"/>
                </a:solidFill>
              </a:rPr>
              <a:t>Hashtags in cryptocurrency corpus</a:t>
            </a:r>
            <a:br>
              <a:rPr lang="en-IN" dirty="0"/>
            </a:br>
            <a:endParaRPr lang="en-IN" dirty="0"/>
          </a:p>
        </p:txBody>
      </p:sp>
      <p:pic>
        <p:nvPicPr>
          <p:cNvPr id="6" name="Picture 5" descr="Image result for isb business analytics">
            <a:extLst>
              <a:ext uri="{FF2B5EF4-FFF2-40B4-BE49-F238E27FC236}">
                <a16:creationId xmlns:a16="http://schemas.microsoft.com/office/drawing/2014/main" id="{BE8AA528-CA4B-40C5-AF1C-46D94DD99D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81AF518-CECF-41D1-A02B-FB9F233F5093}"/>
              </a:ext>
            </a:extLst>
          </p:cNvPr>
          <p:cNvSpPr/>
          <p:nvPr/>
        </p:nvSpPr>
        <p:spPr>
          <a:xfrm>
            <a:off x="257240" y="4149080"/>
            <a:ext cx="8892480" cy="2585323"/>
          </a:xfrm>
          <a:prstGeom prst="rect">
            <a:avLst/>
          </a:prstGeom>
        </p:spPr>
        <p:txBody>
          <a:bodyPr wrap="square">
            <a:spAutoFit/>
          </a:bodyPr>
          <a:lstStyle/>
          <a:p>
            <a:r>
              <a:rPr lang="en-IN" dirty="0" err="1"/>
              <a:t>crypto_hashtags</a:t>
            </a:r>
            <a:endParaRPr lang="en-IN" dirty="0"/>
          </a:p>
          <a:p>
            <a:r>
              <a:rPr lang="en-IN" dirty="0"/>
              <a:t>#cryptocurrency     #blockchain         #crypto     #Blockchain            #ICO </a:t>
            </a:r>
          </a:p>
          <a:p>
            <a:r>
              <a:rPr lang="en-IN" dirty="0"/>
              <a:t>            339             155             117             115             112 </a:t>
            </a:r>
          </a:p>
          <a:p>
            <a:r>
              <a:rPr lang="en-IN" dirty="0"/>
              <a:t>       #bitcoin       #</a:t>
            </a:r>
            <a:r>
              <a:rPr lang="en-IN" dirty="0" err="1"/>
              <a:t>ethereum</a:t>
            </a:r>
            <a:r>
              <a:rPr lang="en-IN" dirty="0"/>
              <a:t>         #Crypto #Cryptocurrency            #</a:t>
            </a:r>
            <a:r>
              <a:rPr lang="en-IN" dirty="0" err="1"/>
              <a:t>ico</a:t>
            </a:r>
            <a:r>
              <a:rPr lang="en-IN" dirty="0"/>
              <a:t> </a:t>
            </a:r>
          </a:p>
          <a:p>
            <a:r>
              <a:rPr lang="en-IN" dirty="0"/>
              <a:t>            110              84              83              71              45 </a:t>
            </a:r>
          </a:p>
          <a:p>
            <a:r>
              <a:rPr lang="en-IN" dirty="0"/>
              <a:t>           #</a:t>
            </a:r>
            <a:r>
              <a:rPr lang="en-IN" dirty="0" err="1"/>
              <a:t>btc</a:t>
            </a:r>
            <a:r>
              <a:rPr lang="en-IN" dirty="0"/>
              <a:t>        #Bitcoin        #airdrop         #bounty           #ARAW </a:t>
            </a:r>
          </a:p>
          <a:p>
            <a:r>
              <a:rPr lang="en-IN" dirty="0"/>
              <a:t>             43              39              36              35              32 </a:t>
            </a:r>
          </a:p>
          <a:p>
            <a:r>
              <a:rPr lang="en-IN" dirty="0"/>
              <a:t>      #Ethereum      #</a:t>
            </a:r>
            <a:r>
              <a:rPr lang="en-IN" dirty="0" err="1"/>
              <a:t>tokensale</a:t>
            </a:r>
            <a:r>
              <a:rPr lang="en-IN" dirty="0"/>
              <a:t>        #Airdrop            #eth            #ETH </a:t>
            </a:r>
          </a:p>
          <a:p>
            <a:r>
              <a:rPr lang="en-IN" dirty="0"/>
              <a:t>             32              30              26              24              24 </a:t>
            </a:r>
          </a:p>
        </p:txBody>
      </p:sp>
    </p:spTree>
    <p:extLst>
      <p:ext uri="{BB962C8B-B14F-4D97-AF65-F5344CB8AC3E}">
        <p14:creationId xmlns:p14="http://schemas.microsoft.com/office/powerpoint/2010/main" val="2556980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13A83B-3F22-4042-B6F7-B7BFD9328744}"/>
              </a:ext>
            </a:extLst>
          </p:cNvPr>
          <p:cNvSpPr/>
          <p:nvPr/>
        </p:nvSpPr>
        <p:spPr>
          <a:xfrm>
            <a:off x="683568" y="2698879"/>
            <a:ext cx="7416824" cy="2862322"/>
          </a:xfrm>
          <a:prstGeom prst="rect">
            <a:avLst/>
          </a:prstGeom>
        </p:spPr>
        <p:txBody>
          <a:bodyPr wrap="square">
            <a:spAutoFit/>
          </a:bodyPr>
          <a:lstStyle/>
          <a:p>
            <a:r>
              <a:rPr lang="en-IN" dirty="0"/>
              <a:t>[1] "list"</a:t>
            </a:r>
          </a:p>
          <a:p>
            <a:r>
              <a:rPr lang="en-IN" dirty="0" err="1"/>
              <a:t>btc_hashtags</a:t>
            </a:r>
            <a:endParaRPr lang="en-IN" dirty="0"/>
          </a:p>
          <a:p>
            <a:r>
              <a:rPr lang="en-IN" dirty="0"/>
              <a:t>       #bitcoin        #Bitcoin     #blockchain #cryptocurrency         #crypto </a:t>
            </a:r>
          </a:p>
          <a:p>
            <a:r>
              <a:rPr lang="en-IN" dirty="0"/>
              <a:t>            212             145             118             106             103 </a:t>
            </a:r>
          </a:p>
          <a:p>
            <a:r>
              <a:rPr lang="en-IN" dirty="0"/>
              <a:t>      #</a:t>
            </a:r>
            <a:r>
              <a:rPr lang="en-IN" dirty="0" err="1"/>
              <a:t>ethereum</a:t>
            </a:r>
            <a:r>
              <a:rPr lang="en-IN" dirty="0"/>
              <a:t>            #ICO     #Blockchain         #Crypto            #</a:t>
            </a:r>
            <a:r>
              <a:rPr lang="en-IN" dirty="0" err="1"/>
              <a:t>btc</a:t>
            </a:r>
            <a:r>
              <a:rPr lang="en-IN" dirty="0"/>
              <a:t> </a:t>
            </a:r>
          </a:p>
          <a:p>
            <a:r>
              <a:rPr lang="en-IN" dirty="0"/>
              <a:t>             85              74              49              43              36 </a:t>
            </a:r>
          </a:p>
          <a:p>
            <a:r>
              <a:rPr lang="en-IN" dirty="0"/>
              <a:t>       #Airdrop      #</a:t>
            </a:r>
            <a:r>
              <a:rPr lang="en-IN" dirty="0" err="1"/>
              <a:t>TokenSale</a:t>
            </a:r>
            <a:r>
              <a:rPr lang="en-IN" dirty="0"/>
              <a:t>       #Ethereum            #BTC          #ether </a:t>
            </a:r>
          </a:p>
          <a:p>
            <a:r>
              <a:rPr lang="en-IN" dirty="0"/>
              <a:t>             35              34              33              30              23 </a:t>
            </a:r>
          </a:p>
          <a:p>
            <a:r>
              <a:rPr lang="en-IN" dirty="0"/>
              <a:t>           #</a:t>
            </a:r>
            <a:r>
              <a:rPr lang="en-IN" dirty="0" err="1"/>
              <a:t>ico</a:t>
            </a:r>
            <a:r>
              <a:rPr lang="en-IN" dirty="0"/>
              <a:t>            #ETH        #finance        #</a:t>
            </a:r>
            <a:r>
              <a:rPr lang="en-IN" dirty="0" err="1"/>
              <a:t>shopera</a:t>
            </a:r>
            <a:r>
              <a:rPr lang="en-IN" dirty="0"/>
              <a:t> #Cryptocurrency </a:t>
            </a:r>
          </a:p>
          <a:p>
            <a:r>
              <a:rPr lang="en-IN" dirty="0"/>
              <a:t>             23              18              17              17              16 </a:t>
            </a:r>
          </a:p>
        </p:txBody>
      </p:sp>
      <p:sp>
        <p:nvSpPr>
          <p:cNvPr id="6" name="Title 1">
            <a:extLst>
              <a:ext uri="{FF2B5EF4-FFF2-40B4-BE49-F238E27FC236}">
                <a16:creationId xmlns:a16="http://schemas.microsoft.com/office/drawing/2014/main" id="{30870AE4-E9A5-488E-B67F-B8DD2C5762EB}"/>
              </a:ext>
            </a:extLst>
          </p:cNvPr>
          <p:cNvSpPr txBox="1">
            <a:spLocks/>
          </p:cNvSpPr>
          <p:nvPr/>
        </p:nvSpPr>
        <p:spPr>
          <a:xfrm>
            <a:off x="467544" y="1124744"/>
            <a:ext cx="8311952" cy="1107594"/>
          </a:xfrm>
          <a:prstGeom prst="rect">
            <a:avLst/>
          </a:prstGeom>
        </p:spPr>
        <p:txBody>
          <a:bodyPr vert="horz" lIns="0" rIns="0" bIns="0" anchor="b">
            <a:normAutofit fontScale="900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sz="3600" b="1" dirty="0">
                <a:solidFill>
                  <a:schemeClr val="tx1"/>
                </a:solidFill>
              </a:rPr>
              <a:t>Hashtags in Bitcoin corpus</a:t>
            </a:r>
            <a:br>
              <a:rPr lang="en-IN" dirty="0"/>
            </a:br>
            <a:endParaRPr lang="en-IN" dirty="0"/>
          </a:p>
        </p:txBody>
      </p:sp>
    </p:spTree>
    <p:extLst>
      <p:ext uri="{BB962C8B-B14F-4D97-AF65-F5344CB8AC3E}">
        <p14:creationId xmlns:p14="http://schemas.microsoft.com/office/powerpoint/2010/main" val="373980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5987-D089-4B40-8254-55B9A6CB12D7}"/>
              </a:ext>
            </a:extLst>
          </p:cNvPr>
          <p:cNvSpPr>
            <a:spLocks noGrp="1"/>
          </p:cNvSpPr>
          <p:nvPr>
            <p:ph type="title"/>
          </p:nvPr>
        </p:nvSpPr>
        <p:spPr/>
        <p:txBody>
          <a:bodyPr>
            <a:normAutofit/>
          </a:bodyPr>
          <a:lstStyle/>
          <a:p>
            <a:r>
              <a:rPr lang="en-US" sz="3200" b="1" dirty="0">
                <a:solidFill>
                  <a:schemeClr val="tx1"/>
                </a:solidFill>
              </a:rPr>
              <a:t>Comparison of live tweets of Cryptocurrency and Bitcoin</a:t>
            </a:r>
            <a:endParaRPr lang="en-IN" sz="3200" b="1" dirty="0">
              <a:solidFill>
                <a:schemeClr val="tx1"/>
              </a:solidFill>
            </a:endParaRPr>
          </a:p>
        </p:txBody>
      </p:sp>
      <p:sp>
        <p:nvSpPr>
          <p:cNvPr id="3" name="Content Placeholder 2">
            <a:extLst>
              <a:ext uri="{FF2B5EF4-FFF2-40B4-BE49-F238E27FC236}">
                <a16:creationId xmlns:a16="http://schemas.microsoft.com/office/drawing/2014/main" id="{98BE7AC9-752D-4BC7-9861-0C920F0C08FD}"/>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D2FE0D93-C407-455B-B6CD-5D9502CA6445}"/>
              </a:ext>
            </a:extLst>
          </p:cNvPr>
          <p:cNvPicPr>
            <a:picLocks noChangeAspect="1"/>
          </p:cNvPicPr>
          <p:nvPr/>
        </p:nvPicPr>
        <p:blipFill>
          <a:blip r:embed="rId2"/>
          <a:stretch>
            <a:fillRect/>
          </a:stretch>
        </p:blipFill>
        <p:spPr>
          <a:xfrm>
            <a:off x="0" y="1935480"/>
            <a:ext cx="4283968" cy="3838095"/>
          </a:xfrm>
          <a:prstGeom prst="rect">
            <a:avLst/>
          </a:prstGeom>
        </p:spPr>
      </p:pic>
      <p:pic>
        <p:nvPicPr>
          <p:cNvPr id="5" name="Picture 4">
            <a:extLst>
              <a:ext uri="{FF2B5EF4-FFF2-40B4-BE49-F238E27FC236}">
                <a16:creationId xmlns:a16="http://schemas.microsoft.com/office/drawing/2014/main" id="{FFEA6D4F-F1A5-44F5-B9B3-CAE3F5F62AEC}"/>
              </a:ext>
            </a:extLst>
          </p:cNvPr>
          <p:cNvPicPr>
            <a:picLocks noChangeAspect="1"/>
          </p:cNvPicPr>
          <p:nvPr/>
        </p:nvPicPr>
        <p:blipFill>
          <a:blip r:embed="rId3"/>
          <a:stretch>
            <a:fillRect/>
          </a:stretch>
        </p:blipFill>
        <p:spPr>
          <a:xfrm>
            <a:off x="4283968" y="1969770"/>
            <a:ext cx="4860032" cy="3838095"/>
          </a:xfrm>
          <a:prstGeom prst="rect">
            <a:avLst/>
          </a:prstGeom>
        </p:spPr>
      </p:pic>
    </p:spTree>
    <p:extLst>
      <p:ext uri="{BB962C8B-B14F-4D97-AF65-F5344CB8AC3E}">
        <p14:creationId xmlns:p14="http://schemas.microsoft.com/office/powerpoint/2010/main" val="3456473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C73C4-B14C-4840-80E2-D9A3759A5C93}"/>
              </a:ext>
            </a:extLst>
          </p:cNvPr>
          <p:cNvSpPr>
            <a:spLocks noGrp="1"/>
          </p:cNvSpPr>
          <p:nvPr>
            <p:ph idx="1"/>
          </p:nvPr>
        </p:nvSpPr>
        <p:spPr>
          <a:xfrm>
            <a:off x="339521" y="1141510"/>
            <a:ext cx="8229600" cy="4389120"/>
          </a:xfrm>
        </p:spPr>
        <p:txBody>
          <a:bodyPr/>
          <a:lstStyle/>
          <a:p>
            <a:r>
              <a:rPr lang="en-IN" b="1" dirty="0">
                <a:latin typeface="+mj-lt"/>
              </a:rPr>
              <a:t>Most Joyful words occurred in corpus.</a:t>
            </a:r>
          </a:p>
          <a:p>
            <a:endParaRPr lang="en-US" dirty="0"/>
          </a:p>
          <a:p>
            <a:endParaRPr lang="en-US" dirty="0"/>
          </a:p>
          <a:p>
            <a:endParaRPr lang="en-US" dirty="0"/>
          </a:p>
          <a:p>
            <a:endParaRPr lang="en-US" dirty="0"/>
          </a:p>
          <a:p>
            <a:pPr marL="0" indent="0">
              <a:buNone/>
            </a:pPr>
            <a:endParaRPr lang="en-US" dirty="0"/>
          </a:p>
          <a:p>
            <a:r>
              <a:rPr lang="en-IN" b="1" dirty="0">
                <a:latin typeface="+mj-lt"/>
              </a:rPr>
              <a:t>Most fearful words occurred in the corpus.</a:t>
            </a:r>
          </a:p>
          <a:p>
            <a:endParaRPr lang="en-US" dirty="0"/>
          </a:p>
        </p:txBody>
      </p:sp>
      <p:graphicFrame>
        <p:nvGraphicFramePr>
          <p:cNvPr id="4" name="Table 3">
            <a:extLst>
              <a:ext uri="{FF2B5EF4-FFF2-40B4-BE49-F238E27FC236}">
                <a16:creationId xmlns:a16="http://schemas.microsoft.com/office/drawing/2014/main" id="{A9DE7486-7DA4-4A63-9760-1F8058540371}"/>
              </a:ext>
            </a:extLst>
          </p:cNvPr>
          <p:cNvGraphicFramePr>
            <a:graphicFrameLocks noGrp="1"/>
          </p:cNvGraphicFramePr>
          <p:nvPr>
            <p:extLst>
              <p:ext uri="{D42A27DB-BD31-4B8C-83A1-F6EECF244321}">
                <p14:modId xmlns:p14="http://schemas.microsoft.com/office/powerpoint/2010/main" val="4075398952"/>
              </p:ext>
            </p:extLst>
          </p:nvPr>
        </p:nvGraphicFramePr>
        <p:xfrm>
          <a:off x="705510" y="1844824"/>
          <a:ext cx="3423309" cy="1974381"/>
        </p:xfrm>
        <a:graphic>
          <a:graphicData uri="http://schemas.openxmlformats.org/drawingml/2006/table">
            <a:tbl>
              <a:tblPr firstRow="1" firstCol="1" bandRow="1">
                <a:tableStyleId>{5C22544A-7EE6-4342-B048-85BDC9FD1C3A}</a:tableStyleId>
              </a:tblPr>
              <a:tblGrid>
                <a:gridCol w="1403145">
                  <a:extLst>
                    <a:ext uri="{9D8B030D-6E8A-4147-A177-3AD203B41FA5}">
                      <a16:colId xmlns:a16="http://schemas.microsoft.com/office/drawing/2014/main" val="1211727992"/>
                    </a:ext>
                  </a:extLst>
                </a:gridCol>
                <a:gridCol w="1403145">
                  <a:extLst>
                    <a:ext uri="{9D8B030D-6E8A-4147-A177-3AD203B41FA5}">
                      <a16:colId xmlns:a16="http://schemas.microsoft.com/office/drawing/2014/main" val="3775918498"/>
                    </a:ext>
                  </a:extLst>
                </a:gridCol>
                <a:gridCol w="617019">
                  <a:extLst>
                    <a:ext uri="{9D8B030D-6E8A-4147-A177-3AD203B41FA5}">
                      <a16:colId xmlns:a16="http://schemas.microsoft.com/office/drawing/2014/main" val="1620061816"/>
                    </a:ext>
                  </a:extLst>
                </a:gridCol>
              </a:tblGrid>
              <a:tr h="375023">
                <a:tc>
                  <a:txBody>
                    <a:bodyPr/>
                    <a:lstStyle/>
                    <a:p>
                      <a:pPr>
                        <a:lnSpc>
                          <a:spcPct val="107000"/>
                        </a:lnSpc>
                        <a:spcAft>
                          <a:spcPts val="0"/>
                        </a:spcAft>
                      </a:pPr>
                      <a:r>
                        <a:rPr lang="en-IN" sz="1000" b="1">
                          <a:effectLst/>
                        </a:rPr>
                        <a:t>Word</a:t>
                      </a:r>
                      <a:endParaRPr lang="en-IN" sz="1100" b="1">
                        <a:effectLst/>
                      </a:endParaRPr>
                    </a:p>
                    <a:p>
                      <a:pPr>
                        <a:lnSpc>
                          <a:spcPts val="865"/>
                        </a:lnSpc>
                        <a:spcAft>
                          <a:spcPts val="0"/>
                        </a:spcAft>
                      </a:pPr>
                      <a:r>
                        <a:rPr lang="en-IN" sz="850" b="1">
                          <a:effectLst/>
                        </a:rPr>
                        <a:t>&lt;chr&gt;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000" b="1">
                          <a:effectLst/>
                        </a:rPr>
                        <a:t>n</a:t>
                      </a:r>
                      <a:endParaRPr lang="en-IN" sz="1100" b="1">
                        <a:effectLst/>
                      </a:endParaRPr>
                    </a:p>
                    <a:p>
                      <a:pPr algn="r">
                        <a:lnSpc>
                          <a:spcPts val="865"/>
                        </a:lnSpc>
                        <a:spcAft>
                          <a:spcPts val="0"/>
                        </a:spcAft>
                      </a:pPr>
                      <a:r>
                        <a:rPr lang="en-IN" sz="850" b="1">
                          <a:effectLst/>
                        </a:rPr>
                        <a:t>&lt;int&gt;</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nSpc>
                          <a:spcPct val="107000"/>
                        </a:lnSpc>
                      </a:pPr>
                      <a:endParaRPr lang="en-IN" sz="1100" b="1">
                        <a:effectLst/>
                        <a:latin typeface="Calibri" panose="020F0502020204030204" pitchFamily="34" charset="0"/>
                      </a:endParaRPr>
                    </a:p>
                  </a:txBody>
                  <a:tcPr marL="57150" marR="57150" marT="0" marB="28575" anchor="ctr"/>
                </a:tc>
                <a:extLst>
                  <a:ext uri="{0D108BD9-81ED-4DB2-BD59-A6C34878D82A}">
                    <a16:rowId xmlns:a16="http://schemas.microsoft.com/office/drawing/2014/main" val="864221371"/>
                  </a:ext>
                </a:extLst>
              </a:tr>
              <a:tr h="266595">
                <a:tc>
                  <a:txBody>
                    <a:bodyPr/>
                    <a:lstStyle/>
                    <a:p>
                      <a:pPr>
                        <a:lnSpc>
                          <a:spcPct val="107000"/>
                        </a:lnSpc>
                        <a:spcAft>
                          <a:spcPts val="0"/>
                        </a:spcAft>
                      </a:pPr>
                      <a:r>
                        <a:rPr lang="en-IN" sz="1400" b="1">
                          <a:effectLst/>
                        </a:rPr>
                        <a:t>Cash</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75</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961910633"/>
                  </a:ext>
                </a:extLst>
              </a:tr>
              <a:tr h="266595">
                <a:tc>
                  <a:txBody>
                    <a:bodyPr/>
                    <a:lstStyle/>
                    <a:p>
                      <a:pPr>
                        <a:lnSpc>
                          <a:spcPct val="107000"/>
                        </a:lnSpc>
                        <a:spcAft>
                          <a:spcPts val="0"/>
                        </a:spcAft>
                      </a:pPr>
                      <a:r>
                        <a:rPr lang="en-IN" sz="1400" b="1">
                          <a:effectLst/>
                        </a:rPr>
                        <a:t>Money</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29</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65065102"/>
                  </a:ext>
                </a:extLst>
              </a:tr>
              <a:tr h="266595">
                <a:tc>
                  <a:txBody>
                    <a:bodyPr/>
                    <a:lstStyle/>
                    <a:p>
                      <a:pPr>
                        <a:lnSpc>
                          <a:spcPct val="107000"/>
                        </a:lnSpc>
                        <a:spcAft>
                          <a:spcPts val="0"/>
                        </a:spcAft>
                      </a:pPr>
                      <a:r>
                        <a:rPr lang="en-IN" sz="1400" b="1">
                          <a:effectLst/>
                        </a:rPr>
                        <a:t>Pay</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10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1947792783"/>
                  </a:ext>
                </a:extLst>
              </a:tr>
              <a:tr h="266595">
                <a:tc>
                  <a:txBody>
                    <a:bodyPr/>
                    <a:lstStyle/>
                    <a:p>
                      <a:pPr>
                        <a:lnSpc>
                          <a:spcPct val="107000"/>
                        </a:lnSpc>
                        <a:spcAft>
                          <a:spcPts val="0"/>
                        </a:spcAft>
                      </a:pPr>
                      <a:r>
                        <a:rPr lang="en-IN" sz="1400" b="1">
                          <a:effectLst/>
                        </a:rPr>
                        <a:t>exciting</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9</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562271532"/>
                  </a:ext>
                </a:extLst>
              </a:tr>
              <a:tr h="266595">
                <a:tc>
                  <a:txBody>
                    <a:bodyPr/>
                    <a:lstStyle/>
                    <a:p>
                      <a:pPr>
                        <a:lnSpc>
                          <a:spcPct val="107000"/>
                        </a:lnSpc>
                        <a:spcAft>
                          <a:spcPts val="0"/>
                        </a:spcAft>
                      </a:pPr>
                      <a:r>
                        <a:rPr lang="en-IN" sz="1400" b="1">
                          <a:effectLst/>
                        </a:rPr>
                        <a:t>excited</a:t>
                      </a: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288443778"/>
                  </a:ext>
                </a:extLst>
              </a:tr>
              <a:tr h="246591">
                <a:tc>
                  <a:txBody>
                    <a:bodyPr/>
                    <a:lstStyle/>
                    <a:p>
                      <a:pPr>
                        <a:lnSpc>
                          <a:spcPct val="107000"/>
                        </a:lnSpc>
                        <a:spcAft>
                          <a:spcPts val="0"/>
                        </a:spcAft>
                      </a:pPr>
                      <a:r>
                        <a:rPr lang="en-IN" sz="1400" b="1" dirty="0">
                          <a:effectLst/>
                        </a:rPr>
                        <a:t>Good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b="1" dirty="0">
                        <a:effectLst/>
                        <a:latin typeface="Calibri" panose="020F0502020204030204" pitchFamily="34" charset="0"/>
                      </a:endParaRPr>
                    </a:p>
                  </a:txBody>
                  <a:tcPr marL="9525" marR="9525" marT="9525" marB="9525" anchor="ctr"/>
                </a:tc>
                <a:extLst>
                  <a:ext uri="{0D108BD9-81ED-4DB2-BD59-A6C34878D82A}">
                    <a16:rowId xmlns:a16="http://schemas.microsoft.com/office/drawing/2014/main" val="2279165536"/>
                  </a:ext>
                </a:extLst>
              </a:tr>
            </a:tbl>
          </a:graphicData>
        </a:graphic>
      </p:graphicFrame>
      <p:graphicFrame>
        <p:nvGraphicFramePr>
          <p:cNvPr id="5" name="Table 4">
            <a:extLst>
              <a:ext uri="{FF2B5EF4-FFF2-40B4-BE49-F238E27FC236}">
                <a16:creationId xmlns:a16="http://schemas.microsoft.com/office/drawing/2014/main" id="{16E03675-09D2-498B-B46D-F9D4A3B71BCD}"/>
              </a:ext>
            </a:extLst>
          </p:cNvPr>
          <p:cNvGraphicFramePr>
            <a:graphicFrameLocks noGrp="1"/>
          </p:cNvGraphicFramePr>
          <p:nvPr>
            <p:extLst>
              <p:ext uri="{D42A27DB-BD31-4B8C-83A1-F6EECF244321}">
                <p14:modId xmlns:p14="http://schemas.microsoft.com/office/powerpoint/2010/main" val="815799506"/>
              </p:ext>
            </p:extLst>
          </p:nvPr>
        </p:nvGraphicFramePr>
        <p:xfrm>
          <a:off x="686098" y="4653136"/>
          <a:ext cx="5028003" cy="1956706"/>
        </p:xfrm>
        <a:graphic>
          <a:graphicData uri="http://schemas.openxmlformats.org/drawingml/2006/table">
            <a:tbl>
              <a:tblPr firstRow="1" firstCol="1" bandRow="1">
                <a:tableStyleId>{5C22544A-7EE6-4342-B048-85BDC9FD1C3A}</a:tableStyleId>
              </a:tblPr>
              <a:tblGrid>
                <a:gridCol w="1154628">
                  <a:extLst>
                    <a:ext uri="{9D8B030D-6E8A-4147-A177-3AD203B41FA5}">
                      <a16:colId xmlns:a16="http://schemas.microsoft.com/office/drawing/2014/main" val="2324117890"/>
                    </a:ext>
                  </a:extLst>
                </a:gridCol>
                <a:gridCol w="1154628">
                  <a:extLst>
                    <a:ext uri="{9D8B030D-6E8A-4147-A177-3AD203B41FA5}">
                      <a16:colId xmlns:a16="http://schemas.microsoft.com/office/drawing/2014/main" val="2439648160"/>
                    </a:ext>
                  </a:extLst>
                </a:gridCol>
                <a:gridCol w="906249">
                  <a:extLst>
                    <a:ext uri="{9D8B030D-6E8A-4147-A177-3AD203B41FA5}">
                      <a16:colId xmlns:a16="http://schemas.microsoft.com/office/drawing/2014/main" val="3137686366"/>
                    </a:ext>
                  </a:extLst>
                </a:gridCol>
                <a:gridCol w="906249">
                  <a:extLst>
                    <a:ext uri="{9D8B030D-6E8A-4147-A177-3AD203B41FA5}">
                      <a16:colId xmlns:a16="http://schemas.microsoft.com/office/drawing/2014/main" val="3348882664"/>
                    </a:ext>
                  </a:extLst>
                </a:gridCol>
                <a:gridCol w="906249">
                  <a:extLst>
                    <a:ext uri="{9D8B030D-6E8A-4147-A177-3AD203B41FA5}">
                      <a16:colId xmlns:a16="http://schemas.microsoft.com/office/drawing/2014/main" val="4032810258"/>
                    </a:ext>
                  </a:extLst>
                </a:gridCol>
              </a:tblGrid>
              <a:tr h="274008">
                <a:tc>
                  <a:txBody>
                    <a:bodyPr/>
                    <a:lstStyle/>
                    <a:p>
                      <a:pPr>
                        <a:lnSpc>
                          <a:spcPct val="107000"/>
                        </a:lnSpc>
                        <a:spcAft>
                          <a:spcPts val="0"/>
                        </a:spcAft>
                      </a:pPr>
                      <a:r>
                        <a:rPr lang="en-IN" sz="1200" b="1">
                          <a:effectLst/>
                        </a:rPr>
                        <a:t>Word</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gn="r">
                        <a:lnSpc>
                          <a:spcPct val="107000"/>
                        </a:lnSpc>
                        <a:spcAft>
                          <a:spcPts val="0"/>
                        </a:spcAft>
                      </a:pPr>
                      <a:r>
                        <a:rPr lang="en-IN" sz="1200" b="1" dirty="0">
                          <a:effectLst/>
                        </a:rPr>
                        <a:t>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0" marB="28575" anchor="ctr"/>
                </a:tc>
                <a:tc>
                  <a:txBody>
                    <a:bodyPr/>
                    <a:lstStyle/>
                    <a:p>
                      <a:pPr>
                        <a:lnSpc>
                          <a:spcPct val="107000"/>
                        </a:lnSpc>
                      </a:pPr>
                      <a:endParaRPr lang="en-IN" sz="1100">
                        <a:effectLst/>
                        <a:latin typeface="Calibri" panose="020F0502020204030204" pitchFamily="34" charset="0"/>
                      </a:endParaRPr>
                    </a:p>
                  </a:txBody>
                  <a:tcPr marL="57150" marR="57150" marT="0" marB="28575" anchor="ctr"/>
                </a:tc>
                <a:tc>
                  <a:txBody>
                    <a:bodyPr/>
                    <a:lstStyle/>
                    <a:p>
                      <a:pPr>
                        <a:lnSpc>
                          <a:spcPct val="107000"/>
                        </a:lnSpc>
                      </a:pPr>
                      <a:endParaRPr lang="en-IN" sz="1100">
                        <a:effectLst/>
                        <a:latin typeface="Calibri" panose="020F0502020204030204" pitchFamily="34" charset="0"/>
                      </a:endParaRPr>
                    </a:p>
                  </a:txBody>
                  <a:tcPr marL="57150" marR="57150" marT="0" marB="28575" anchor="ctr"/>
                </a:tc>
                <a:tc>
                  <a:txBody>
                    <a:bodyPr/>
                    <a:lstStyle/>
                    <a:p>
                      <a:pPr>
                        <a:lnSpc>
                          <a:spcPct val="107000"/>
                        </a:lnSpc>
                      </a:pPr>
                      <a:endParaRPr lang="en-IN" sz="1100">
                        <a:effectLst/>
                        <a:latin typeface="Calibri" panose="020F0502020204030204" pitchFamily="34" charset="0"/>
                      </a:endParaRPr>
                    </a:p>
                  </a:txBody>
                  <a:tcPr marL="57150" marR="57150" marT="0" marB="28575" anchor="ctr"/>
                </a:tc>
                <a:extLst>
                  <a:ext uri="{0D108BD9-81ED-4DB2-BD59-A6C34878D82A}">
                    <a16:rowId xmlns:a16="http://schemas.microsoft.com/office/drawing/2014/main" val="1795469104"/>
                  </a:ext>
                </a:extLst>
              </a:tr>
              <a:tr h="286111">
                <a:tc>
                  <a:txBody>
                    <a:bodyPr/>
                    <a:lstStyle/>
                    <a:p>
                      <a:pPr>
                        <a:lnSpc>
                          <a:spcPct val="107000"/>
                        </a:lnSpc>
                        <a:spcAft>
                          <a:spcPts val="0"/>
                        </a:spcAft>
                      </a:pPr>
                      <a:r>
                        <a:rPr lang="en-IN" sz="1400" b="1">
                          <a:effectLst/>
                        </a:rPr>
                        <a:t>Cash</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75</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4082016278"/>
                  </a:ext>
                </a:extLst>
              </a:tr>
              <a:tr h="286111">
                <a:tc>
                  <a:txBody>
                    <a:bodyPr/>
                    <a:lstStyle/>
                    <a:p>
                      <a:pPr>
                        <a:lnSpc>
                          <a:spcPct val="107000"/>
                        </a:lnSpc>
                        <a:spcAft>
                          <a:spcPts val="0"/>
                        </a:spcAft>
                      </a:pPr>
                      <a:r>
                        <a:rPr lang="en-IN" sz="1400" b="1">
                          <a:effectLst/>
                        </a:rPr>
                        <a:t>lightning</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13</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020530484"/>
                  </a:ext>
                </a:extLst>
              </a:tr>
              <a:tr h="286111">
                <a:tc>
                  <a:txBody>
                    <a:bodyPr/>
                    <a:lstStyle/>
                    <a:p>
                      <a:pPr>
                        <a:lnSpc>
                          <a:spcPct val="107000"/>
                        </a:lnSpc>
                        <a:spcAft>
                          <a:spcPts val="0"/>
                        </a:spcAft>
                      </a:pPr>
                      <a:r>
                        <a:rPr lang="en-IN" sz="1400" b="1">
                          <a:effectLst/>
                        </a:rPr>
                        <a:t>Watch</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13</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2256376342"/>
                  </a:ext>
                </a:extLst>
              </a:tr>
              <a:tr h="286111">
                <a:tc>
                  <a:txBody>
                    <a:bodyPr/>
                    <a:lstStyle/>
                    <a:p>
                      <a:pPr>
                        <a:lnSpc>
                          <a:spcPct val="107000"/>
                        </a:lnSpc>
                        <a:spcAft>
                          <a:spcPts val="0"/>
                        </a:spcAft>
                      </a:pPr>
                      <a:r>
                        <a:rPr lang="en-IN" sz="1400" b="1">
                          <a:effectLst/>
                        </a:rPr>
                        <a:t>Change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7</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3897971888"/>
                  </a:ext>
                </a:extLst>
              </a:tr>
              <a:tr h="286111">
                <a:tc>
                  <a:txBody>
                    <a:bodyPr/>
                    <a:lstStyle/>
                    <a:p>
                      <a:pPr>
                        <a:lnSpc>
                          <a:spcPct val="107000"/>
                        </a:lnSpc>
                        <a:spcAft>
                          <a:spcPts val="0"/>
                        </a:spcAft>
                      </a:pPr>
                      <a:r>
                        <a:rPr lang="en-IN" sz="1400" b="1" dirty="0">
                          <a:effectLst/>
                        </a:rPr>
                        <a:t>government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gn="r">
                        <a:lnSpc>
                          <a:spcPct val="107000"/>
                        </a:lnSpc>
                        <a:spcAft>
                          <a:spcPts val="0"/>
                        </a:spcAft>
                      </a:pPr>
                      <a:r>
                        <a:rPr lang="en-IN" sz="1400" b="1" dirty="0">
                          <a:effectLst/>
                        </a:rPr>
                        <a:t>6</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150" marR="57150" marT="19050" marB="19050" anchor="ctr"/>
                </a:tc>
                <a:tc>
                  <a:txBody>
                    <a:bodyPr/>
                    <a:lstStyle/>
                    <a:p>
                      <a:pPr>
                        <a:lnSpc>
                          <a:spcPct val="107000"/>
                        </a:lnSpc>
                      </a:pPr>
                      <a:endParaRPr lang="en-IN" sz="1100" dirty="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tc>
                  <a:txBody>
                    <a:bodyPr/>
                    <a:lstStyle/>
                    <a:p>
                      <a:pPr>
                        <a:lnSpc>
                          <a:spcPct val="107000"/>
                        </a:lnSpc>
                      </a:pPr>
                      <a:endParaRPr lang="en-IN" sz="1100">
                        <a:effectLst/>
                        <a:latin typeface="Calibri" panose="020F0502020204030204" pitchFamily="34" charset="0"/>
                      </a:endParaRPr>
                    </a:p>
                  </a:txBody>
                  <a:tcPr marL="57150" marR="57150" marT="19050" marB="19050" anchor="ctr"/>
                </a:tc>
                <a:extLst>
                  <a:ext uri="{0D108BD9-81ED-4DB2-BD59-A6C34878D82A}">
                    <a16:rowId xmlns:a16="http://schemas.microsoft.com/office/drawing/2014/main" val="1413111826"/>
                  </a:ext>
                </a:extLst>
              </a:tr>
              <a:tr h="252143">
                <a:tc>
                  <a:txBody>
                    <a:bodyPr/>
                    <a:lstStyle/>
                    <a:p>
                      <a:pPr>
                        <a:lnSpc>
                          <a:spcPct val="107000"/>
                        </a:lnSpc>
                      </a:pPr>
                      <a:endParaRPr lang="en-IN" sz="1100">
                        <a:effectLst/>
                        <a:latin typeface="Calibri" panose="020F0502020204030204" pitchFamily="34" charset="0"/>
                      </a:endParaRPr>
                    </a:p>
                  </a:txBody>
                  <a:tcPr marL="9525" marR="9525" marT="9525" marB="9525" anchor="ctr"/>
                </a:tc>
                <a:tc>
                  <a:txBody>
                    <a:bodyPr/>
                    <a:lstStyle/>
                    <a:p>
                      <a:pPr>
                        <a:lnSpc>
                          <a:spcPct val="107000"/>
                        </a:lnSpc>
                      </a:pPr>
                      <a:endParaRPr lang="en-IN" sz="1100">
                        <a:effectLst/>
                        <a:latin typeface="Calibri" panose="020F0502020204030204" pitchFamily="34" charset="0"/>
                      </a:endParaRPr>
                    </a:p>
                  </a:txBody>
                  <a:tcPr marL="9525" marR="9525" marT="9525" marB="9525" anchor="ctr"/>
                </a:tc>
                <a:tc gridSpan="3">
                  <a:txBody>
                    <a:body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80596931"/>
                  </a:ext>
                </a:extLst>
              </a:tr>
            </a:tbl>
          </a:graphicData>
        </a:graphic>
      </p:graphicFrame>
      <p:sp>
        <p:nvSpPr>
          <p:cNvPr id="6" name="Rectangle 1">
            <a:extLst>
              <a:ext uri="{FF2B5EF4-FFF2-40B4-BE49-F238E27FC236}">
                <a16:creationId xmlns:a16="http://schemas.microsoft.com/office/drawing/2014/main" id="{B233EF75-8B5C-4D82-A955-E1303D597AD3}"/>
              </a:ext>
            </a:extLst>
          </p:cNvPr>
          <p:cNvSpPr>
            <a:spLocks noChangeArrowheads="1"/>
          </p:cNvSpPr>
          <p:nvPr/>
        </p:nvSpPr>
        <p:spPr bwMode="auto">
          <a:xfrm>
            <a:off x="457200" y="5026803"/>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Image result for isb business analytics">
            <a:extLst>
              <a:ext uri="{FF2B5EF4-FFF2-40B4-BE49-F238E27FC236}">
                <a16:creationId xmlns:a16="http://schemas.microsoft.com/office/drawing/2014/main" id="{4F357A5F-DB5E-4D19-AAF8-5DE56C12C3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130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133" y="1196752"/>
            <a:ext cx="8229600" cy="1143000"/>
          </a:xfrm>
        </p:spPr>
        <p:txBody>
          <a:bodyPr>
            <a:noAutofit/>
          </a:bodyPr>
          <a:lstStyle/>
          <a:p>
            <a:r>
              <a:rPr lang="en-IN" sz="2000" dirty="0">
                <a:solidFill>
                  <a:schemeClr val="tx1"/>
                </a:solidFill>
              </a:rPr>
              <a:t>Words like sorry, hard, congestion, issue, attacks are occurring most in negative sentiments. Words like thank, right, welcome, cool, exciting, most of the words are sentiment words in cryptocurrency corpus. </a:t>
            </a:r>
            <a:br>
              <a:rPr lang="en-IN" sz="2400" dirty="0">
                <a:solidFill>
                  <a:schemeClr val="tx1"/>
                </a:solidFill>
              </a:rPr>
            </a:br>
            <a:endParaRPr lang="en-IN" sz="2400" dirty="0">
              <a:solidFill>
                <a:schemeClr val="tx1"/>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148192"/>
            <a:ext cx="7776863" cy="437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Image result for isb business analytics">
            <a:extLst>
              <a:ext uri="{FF2B5EF4-FFF2-40B4-BE49-F238E27FC236}">
                <a16:creationId xmlns:a16="http://schemas.microsoft.com/office/drawing/2014/main" id="{AAF29BBD-3AFE-44C1-8BD2-EB53EDA2D7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45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9BE1-7D2D-4575-8A8F-18231CDC11EB}"/>
              </a:ext>
            </a:extLst>
          </p:cNvPr>
          <p:cNvSpPr>
            <a:spLocks noGrp="1"/>
          </p:cNvSpPr>
          <p:nvPr>
            <p:ph type="title"/>
          </p:nvPr>
        </p:nvSpPr>
        <p:spPr>
          <a:xfrm>
            <a:off x="395536" y="1268760"/>
            <a:ext cx="8229600" cy="1143000"/>
          </a:xfrm>
        </p:spPr>
        <p:txBody>
          <a:bodyPr>
            <a:normAutofit fontScale="90000"/>
          </a:bodyPr>
          <a:lstStyle/>
          <a:p>
            <a:r>
              <a:rPr lang="en-US" sz="2400" dirty="0">
                <a:solidFill>
                  <a:schemeClr val="tx1"/>
                </a:solidFill>
              </a:rPr>
              <a:t>Comparison of predicted sentiments with actual population of sentiments of Bitcoin. Sentiments of Tweets of Bitcoin were taken as training data and sentiments of tweets of Cryptocurrency  were predicted</a:t>
            </a:r>
            <a:endParaRPr lang="en-IN" sz="2400" dirty="0">
              <a:solidFill>
                <a:schemeClr val="tx1"/>
              </a:solidFill>
            </a:endParaRPr>
          </a:p>
        </p:txBody>
      </p:sp>
      <p:pic>
        <p:nvPicPr>
          <p:cNvPr id="4" name="Picture 3">
            <a:extLst>
              <a:ext uri="{FF2B5EF4-FFF2-40B4-BE49-F238E27FC236}">
                <a16:creationId xmlns:a16="http://schemas.microsoft.com/office/drawing/2014/main" id="{90DFB033-1C98-4319-9749-3C94A4CF5A88}"/>
              </a:ext>
            </a:extLst>
          </p:cNvPr>
          <p:cNvPicPr>
            <a:picLocks noChangeAspect="1"/>
          </p:cNvPicPr>
          <p:nvPr/>
        </p:nvPicPr>
        <p:blipFill>
          <a:blip r:embed="rId2"/>
          <a:stretch>
            <a:fillRect/>
          </a:stretch>
        </p:blipFill>
        <p:spPr>
          <a:xfrm>
            <a:off x="0" y="2694078"/>
            <a:ext cx="4647446" cy="3838095"/>
          </a:xfrm>
          <a:prstGeom prst="rect">
            <a:avLst/>
          </a:prstGeom>
        </p:spPr>
      </p:pic>
      <p:pic>
        <p:nvPicPr>
          <p:cNvPr id="5" name="Picture 4">
            <a:extLst>
              <a:ext uri="{FF2B5EF4-FFF2-40B4-BE49-F238E27FC236}">
                <a16:creationId xmlns:a16="http://schemas.microsoft.com/office/drawing/2014/main" id="{6E52D355-E387-4AB3-AB54-1D5ED37B8CFD}"/>
              </a:ext>
            </a:extLst>
          </p:cNvPr>
          <p:cNvPicPr>
            <a:picLocks noChangeAspect="1"/>
          </p:cNvPicPr>
          <p:nvPr/>
        </p:nvPicPr>
        <p:blipFill>
          <a:blip r:embed="rId3"/>
          <a:stretch>
            <a:fillRect/>
          </a:stretch>
        </p:blipFill>
        <p:spPr>
          <a:xfrm>
            <a:off x="4647446" y="2694077"/>
            <a:ext cx="4202824" cy="3838095"/>
          </a:xfrm>
          <a:prstGeom prst="rect">
            <a:avLst/>
          </a:prstGeom>
        </p:spPr>
      </p:pic>
    </p:spTree>
    <p:extLst>
      <p:ext uri="{BB962C8B-B14F-4D97-AF65-F5344CB8AC3E}">
        <p14:creationId xmlns:p14="http://schemas.microsoft.com/office/powerpoint/2010/main" val="1584808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14B-7E92-4233-9800-5F82CC599DF4}"/>
              </a:ext>
            </a:extLst>
          </p:cNvPr>
          <p:cNvSpPr>
            <a:spLocks noGrp="1"/>
          </p:cNvSpPr>
          <p:nvPr>
            <p:ph type="title"/>
          </p:nvPr>
        </p:nvSpPr>
        <p:spPr>
          <a:xfrm>
            <a:off x="457200" y="1484784"/>
            <a:ext cx="8229600" cy="1143000"/>
          </a:xfrm>
        </p:spPr>
        <p:txBody>
          <a:bodyPr>
            <a:normAutofit fontScale="90000"/>
          </a:bodyPr>
          <a:lstStyle/>
          <a:p>
            <a:r>
              <a:rPr lang="en-IN" b="1" dirty="0"/>
              <a:t>Regional wise analysis of Cryptocurrency</a:t>
            </a:r>
            <a:br>
              <a:rPr lang="en-IN" dirty="0"/>
            </a:br>
            <a:endParaRPr lang="en-IN" dirty="0"/>
          </a:p>
        </p:txBody>
      </p:sp>
      <p:sp>
        <p:nvSpPr>
          <p:cNvPr id="3" name="Content Placeholder 2">
            <a:extLst>
              <a:ext uri="{FF2B5EF4-FFF2-40B4-BE49-F238E27FC236}">
                <a16:creationId xmlns:a16="http://schemas.microsoft.com/office/drawing/2014/main" id="{A7DC5B65-EAB9-41B3-B772-722B12DFC68A}"/>
              </a:ext>
            </a:extLst>
          </p:cNvPr>
          <p:cNvSpPr>
            <a:spLocks noGrp="1"/>
          </p:cNvSpPr>
          <p:nvPr>
            <p:ph idx="1"/>
          </p:nvPr>
        </p:nvSpPr>
        <p:spPr/>
        <p:txBody>
          <a:bodyPr/>
          <a:lstStyle/>
          <a:p>
            <a:r>
              <a:rPr lang="en-IN" sz="2000" dirty="0">
                <a:latin typeface="+mj-lt"/>
              </a:rPr>
              <a:t>Proportion of sentiments of tweets of Bitcoin  in US  - Neutral and Positive tweets are almost equal. The negative tweets are 25% of the total  tweets. The sentiment is diverse.</a:t>
            </a:r>
          </a:p>
          <a:p>
            <a:endParaRPr lang="en-IN" dirty="0"/>
          </a:p>
        </p:txBody>
      </p:sp>
      <p:pic>
        <p:nvPicPr>
          <p:cNvPr id="4" name="Picture 3">
            <a:extLst>
              <a:ext uri="{FF2B5EF4-FFF2-40B4-BE49-F238E27FC236}">
                <a16:creationId xmlns:a16="http://schemas.microsoft.com/office/drawing/2014/main" id="{5D45DDF9-330D-4E28-A22E-C4B87127E1E0}"/>
              </a:ext>
            </a:extLst>
          </p:cNvPr>
          <p:cNvPicPr/>
          <p:nvPr/>
        </p:nvPicPr>
        <p:blipFill>
          <a:blip r:embed="rId2"/>
          <a:stretch>
            <a:fillRect/>
          </a:stretch>
        </p:blipFill>
        <p:spPr>
          <a:xfrm>
            <a:off x="1043608" y="3078480"/>
            <a:ext cx="6912768" cy="3561586"/>
          </a:xfrm>
          <a:prstGeom prst="rect">
            <a:avLst/>
          </a:prstGeom>
        </p:spPr>
      </p:pic>
      <p:pic>
        <p:nvPicPr>
          <p:cNvPr id="5" name="Picture 4" descr="Image result for isb business analytics">
            <a:extLst>
              <a:ext uri="{FF2B5EF4-FFF2-40B4-BE49-F238E27FC236}">
                <a16:creationId xmlns:a16="http://schemas.microsoft.com/office/drawing/2014/main" id="{B4460F8A-EFAC-48AA-9861-4054A6D47B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50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45D14-0201-47F8-8CC1-053FA951282B}"/>
              </a:ext>
            </a:extLst>
          </p:cNvPr>
          <p:cNvSpPr>
            <a:spLocks noGrp="1"/>
          </p:cNvSpPr>
          <p:nvPr>
            <p:ph idx="1"/>
          </p:nvPr>
        </p:nvSpPr>
        <p:spPr/>
        <p:txBody>
          <a:bodyPr/>
          <a:lstStyle/>
          <a:p>
            <a:r>
              <a:rPr lang="en-IN" sz="2000" dirty="0">
                <a:latin typeface="+mj-lt"/>
              </a:rPr>
              <a:t>Most of the tweets are neutral, 45% of tweets, 40% are positive and 15% are negative.</a:t>
            </a:r>
          </a:p>
          <a:p>
            <a:pPr marL="0" indent="0">
              <a:buNone/>
            </a:pPr>
            <a:endParaRPr lang="en-IN" dirty="0"/>
          </a:p>
        </p:txBody>
      </p:sp>
      <p:pic>
        <p:nvPicPr>
          <p:cNvPr id="4" name="Picture 3">
            <a:extLst>
              <a:ext uri="{FF2B5EF4-FFF2-40B4-BE49-F238E27FC236}">
                <a16:creationId xmlns:a16="http://schemas.microsoft.com/office/drawing/2014/main" id="{F01E049D-2DE2-4C99-A5E4-FAE1BE7E3833}"/>
              </a:ext>
            </a:extLst>
          </p:cNvPr>
          <p:cNvPicPr/>
          <p:nvPr/>
        </p:nvPicPr>
        <p:blipFill>
          <a:blip r:embed="rId2"/>
          <a:stretch>
            <a:fillRect/>
          </a:stretch>
        </p:blipFill>
        <p:spPr>
          <a:xfrm>
            <a:off x="1187624" y="2667385"/>
            <a:ext cx="6120765" cy="3777615"/>
          </a:xfrm>
          <a:prstGeom prst="rect">
            <a:avLst/>
          </a:prstGeom>
        </p:spPr>
      </p:pic>
      <p:pic>
        <p:nvPicPr>
          <p:cNvPr id="5" name="Picture 4" descr="Image result for isb business analytics">
            <a:extLst>
              <a:ext uri="{FF2B5EF4-FFF2-40B4-BE49-F238E27FC236}">
                <a16:creationId xmlns:a16="http://schemas.microsoft.com/office/drawing/2014/main" id="{B7408C77-84D7-4A17-AF63-FF77EC6C9E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193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13E85-42E1-4555-AD2E-C76C270A4ECB}"/>
              </a:ext>
            </a:extLst>
          </p:cNvPr>
          <p:cNvSpPr>
            <a:spLocks noGrp="1"/>
          </p:cNvSpPr>
          <p:nvPr>
            <p:ph idx="1"/>
          </p:nvPr>
        </p:nvSpPr>
        <p:spPr/>
        <p:txBody>
          <a:bodyPr/>
          <a:lstStyle/>
          <a:p>
            <a:pPr marL="0" indent="0">
              <a:buNone/>
            </a:pPr>
            <a:r>
              <a:rPr lang="en-IN" sz="2000" dirty="0">
                <a:latin typeface="+mj-lt"/>
              </a:rPr>
              <a:t> Most of the tweets are neutral in Japan. Most the users are having neutral sentiment of Bitcoin. </a:t>
            </a:r>
          </a:p>
          <a:p>
            <a:pPr marL="0" indent="0">
              <a:buNone/>
            </a:pPr>
            <a:endParaRPr lang="en-IN" dirty="0"/>
          </a:p>
        </p:txBody>
      </p:sp>
      <p:pic>
        <p:nvPicPr>
          <p:cNvPr id="4" name="Picture 3">
            <a:extLst>
              <a:ext uri="{FF2B5EF4-FFF2-40B4-BE49-F238E27FC236}">
                <a16:creationId xmlns:a16="http://schemas.microsoft.com/office/drawing/2014/main" id="{9DF4BEE6-421A-4760-8185-9F14BBAAE71E}"/>
              </a:ext>
            </a:extLst>
          </p:cNvPr>
          <p:cNvPicPr/>
          <p:nvPr/>
        </p:nvPicPr>
        <p:blipFill>
          <a:blip r:embed="rId2"/>
          <a:stretch>
            <a:fillRect/>
          </a:stretch>
        </p:blipFill>
        <p:spPr>
          <a:xfrm>
            <a:off x="1115616" y="3003042"/>
            <a:ext cx="6120765" cy="3409950"/>
          </a:xfrm>
          <a:prstGeom prst="rect">
            <a:avLst/>
          </a:prstGeom>
        </p:spPr>
      </p:pic>
      <p:pic>
        <p:nvPicPr>
          <p:cNvPr id="5" name="Picture 4" descr="Image result for isb business analytics">
            <a:extLst>
              <a:ext uri="{FF2B5EF4-FFF2-40B4-BE49-F238E27FC236}">
                <a16:creationId xmlns:a16="http://schemas.microsoft.com/office/drawing/2014/main" id="{72E35955-066E-418B-B309-B92AF94A19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19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7202776" cy="4471392"/>
          </a:xfrm>
        </p:spPr>
        <p:txBody>
          <a:bodyPr>
            <a:noAutofit/>
          </a:bodyPr>
          <a:lstStyle/>
          <a:p>
            <a:r>
              <a:rPr lang="en-IN" dirty="0"/>
              <a:t>Data Preparation</a:t>
            </a:r>
          </a:p>
          <a:p>
            <a:r>
              <a:rPr lang="en-IN" dirty="0"/>
              <a:t>Data Understanding</a:t>
            </a:r>
          </a:p>
          <a:p>
            <a:r>
              <a:rPr lang="en-US" dirty="0"/>
              <a:t>Modelling &amp; Evaluation</a:t>
            </a:r>
            <a:endParaRPr lang="en-IN" dirty="0"/>
          </a:p>
          <a:p>
            <a:r>
              <a:rPr lang="en-IN" dirty="0"/>
              <a:t>Business Recommendation</a:t>
            </a:r>
          </a:p>
          <a:p>
            <a:r>
              <a:rPr lang="en-IN" dirty="0"/>
              <a:t>Assumptions, Limitations.</a:t>
            </a:r>
          </a:p>
          <a:p>
            <a:r>
              <a:rPr lang="en-IN" dirty="0"/>
              <a:t>References.</a:t>
            </a:r>
            <a:endParaRPr lang="en-IN" sz="3000" dirty="0">
              <a:latin typeface="Gill Sans MT" panose="020B0502020104020203" pitchFamily="34" charset="0"/>
            </a:endParaRPr>
          </a:p>
          <a:p>
            <a:pPr marL="0" indent="0">
              <a:buNone/>
            </a:pPr>
            <a:endParaRPr lang="en-IN" sz="3000" dirty="0">
              <a:latin typeface="Gill Sans MT" panose="020B0502020104020203" pitchFamily="34" charset="0"/>
            </a:endParaRPr>
          </a:p>
        </p:txBody>
      </p:sp>
      <p:sp>
        <p:nvSpPr>
          <p:cNvPr id="5" name="Slide Number Placeholder 4"/>
          <p:cNvSpPr>
            <a:spLocks noGrp="1"/>
          </p:cNvSpPr>
          <p:nvPr>
            <p:ph type="sldNum" sz="quarter" idx="11"/>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pic>
        <p:nvPicPr>
          <p:cNvPr id="6" name="Picture 5" descr="Image result for isb business analytics">
            <a:extLst>
              <a:ext uri="{FF2B5EF4-FFF2-40B4-BE49-F238E27FC236}">
                <a16:creationId xmlns:a16="http://schemas.microsoft.com/office/drawing/2014/main" id="{3E2C3D52-4944-4571-8045-25F4CB977F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B4B6-3555-4E13-90F6-344DEC510A98}"/>
              </a:ext>
            </a:extLst>
          </p:cNvPr>
          <p:cNvSpPr>
            <a:spLocks noGrp="1"/>
          </p:cNvSpPr>
          <p:nvPr>
            <p:ph type="title"/>
          </p:nvPr>
        </p:nvSpPr>
        <p:spPr/>
        <p:txBody>
          <a:bodyPr>
            <a:normAutofit/>
          </a:bodyPr>
          <a:lstStyle/>
          <a:p>
            <a:r>
              <a:rPr lang="en-US" sz="3600" b="1" dirty="0">
                <a:solidFill>
                  <a:schemeClr val="tx1"/>
                </a:solidFill>
              </a:rPr>
              <a:t>Sentiment Analysis of Investors, banks, regulators</a:t>
            </a:r>
            <a:endParaRPr lang="en-IN" sz="3600" b="1" dirty="0">
              <a:solidFill>
                <a:schemeClr val="tx1"/>
              </a:solidFill>
            </a:endParaRPr>
          </a:p>
        </p:txBody>
      </p:sp>
      <p:pic>
        <p:nvPicPr>
          <p:cNvPr id="5" name="Picture 4">
            <a:extLst>
              <a:ext uri="{FF2B5EF4-FFF2-40B4-BE49-F238E27FC236}">
                <a16:creationId xmlns:a16="http://schemas.microsoft.com/office/drawing/2014/main" id="{ABCFC37E-925D-42EF-AA7A-2AFCC14A1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4864"/>
            <a:ext cx="7629525" cy="3924300"/>
          </a:xfrm>
          <a:prstGeom prst="rect">
            <a:avLst/>
          </a:prstGeom>
        </p:spPr>
      </p:pic>
      <p:sp>
        <p:nvSpPr>
          <p:cNvPr id="6" name="Content Placeholder 2">
            <a:extLst>
              <a:ext uri="{FF2B5EF4-FFF2-40B4-BE49-F238E27FC236}">
                <a16:creationId xmlns:a16="http://schemas.microsoft.com/office/drawing/2014/main" id="{94EF5F03-9510-4E83-86F3-2131923558E9}"/>
              </a:ext>
            </a:extLst>
          </p:cNvPr>
          <p:cNvSpPr>
            <a:spLocks noGrp="1"/>
          </p:cNvSpPr>
          <p:nvPr>
            <p:ph idx="1"/>
          </p:nvPr>
        </p:nvSpPr>
        <p:spPr>
          <a:xfrm>
            <a:off x="436572" y="6126900"/>
            <a:ext cx="8229600" cy="720080"/>
          </a:xfrm>
        </p:spPr>
        <p:txBody>
          <a:bodyPr>
            <a:normAutofit/>
          </a:bodyPr>
          <a:lstStyle/>
          <a:p>
            <a:pPr marL="0" indent="0">
              <a:buNone/>
            </a:pPr>
            <a:r>
              <a:rPr lang="en-IN" sz="2000" dirty="0">
                <a:latin typeface="+mj-lt"/>
              </a:rPr>
              <a:t> Most of the tweets are neutral – 0, Positive and Negative are almost equal. Most the investors, banks are having neutral sentiment of Cryptocurrency.</a:t>
            </a:r>
          </a:p>
          <a:p>
            <a:pPr marL="0" indent="0">
              <a:buNone/>
            </a:pPr>
            <a:endParaRPr lang="en-IN" dirty="0"/>
          </a:p>
        </p:txBody>
      </p:sp>
    </p:spTree>
    <p:extLst>
      <p:ext uri="{BB962C8B-B14F-4D97-AF65-F5344CB8AC3E}">
        <p14:creationId xmlns:p14="http://schemas.microsoft.com/office/powerpoint/2010/main" val="28216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7635-ECC8-4274-A491-6AF2CD1E3765}"/>
              </a:ext>
            </a:extLst>
          </p:cNvPr>
          <p:cNvSpPr>
            <a:spLocks noGrp="1"/>
          </p:cNvSpPr>
          <p:nvPr>
            <p:ph type="title"/>
          </p:nvPr>
        </p:nvSpPr>
        <p:spPr>
          <a:xfrm>
            <a:off x="282870" y="690429"/>
            <a:ext cx="8229600" cy="1143000"/>
          </a:xfrm>
        </p:spPr>
        <p:txBody>
          <a:bodyPr>
            <a:normAutofit/>
          </a:bodyPr>
          <a:lstStyle/>
          <a:p>
            <a:r>
              <a:rPr lang="en-US" sz="3600" b="1" dirty="0">
                <a:solidFill>
                  <a:schemeClr val="tx1"/>
                </a:solidFill>
              </a:rPr>
              <a:t>4 clusters of Cryptocurrency corpus</a:t>
            </a:r>
            <a:endParaRPr lang="en-IN" sz="3600" b="1" dirty="0">
              <a:solidFill>
                <a:schemeClr val="tx1"/>
              </a:solidFill>
            </a:endParaRPr>
          </a:p>
        </p:txBody>
      </p:sp>
      <p:pic>
        <p:nvPicPr>
          <p:cNvPr id="5" name="Content Placeholder 4">
            <a:extLst>
              <a:ext uri="{FF2B5EF4-FFF2-40B4-BE49-F238E27FC236}">
                <a16:creationId xmlns:a16="http://schemas.microsoft.com/office/drawing/2014/main" id="{BB4059CA-8D39-4DF5-B521-F34411ECB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88840"/>
            <a:ext cx="3371850" cy="3752850"/>
          </a:xfrm>
        </p:spPr>
      </p:pic>
      <p:pic>
        <p:nvPicPr>
          <p:cNvPr id="7" name="Picture 6">
            <a:extLst>
              <a:ext uri="{FF2B5EF4-FFF2-40B4-BE49-F238E27FC236}">
                <a16:creationId xmlns:a16="http://schemas.microsoft.com/office/drawing/2014/main" id="{02BA5A74-FFAC-4627-BDAC-64C85E186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045990"/>
            <a:ext cx="3648075" cy="3638550"/>
          </a:xfrm>
          <a:prstGeom prst="rect">
            <a:avLst/>
          </a:prstGeom>
        </p:spPr>
      </p:pic>
      <p:pic>
        <p:nvPicPr>
          <p:cNvPr id="6" name="Picture 5" descr="Image result for isb business analytics">
            <a:extLst>
              <a:ext uri="{FF2B5EF4-FFF2-40B4-BE49-F238E27FC236}">
                <a16:creationId xmlns:a16="http://schemas.microsoft.com/office/drawing/2014/main" id="{E2FFAEAA-B834-418D-AE78-6D791F25D9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253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C88905B-8123-4F84-8AA0-72C546643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4864"/>
            <a:ext cx="3305175" cy="3886200"/>
          </a:xfrm>
        </p:spPr>
      </p:pic>
      <p:pic>
        <p:nvPicPr>
          <p:cNvPr id="8" name="Picture 7">
            <a:extLst>
              <a:ext uri="{FF2B5EF4-FFF2-40B4-BE49-F238E27FC236}">
                <a16:creationId xmlns:a16="http://schemas.microsoft.com/office/drawing/2014/main" id="{7A7581B5-2191-4560-A217-279E6F515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427749"/>
            <a:ext cx="3886200" cy="3686175"/>
          </a:xfrm>
          <a:prstGeom prst="rect">
            <a:avLst/>
          </a:prstGeom>
        </p:spPr>
      </p:pic>
      <p:pic>
        <p:nvPicPr>
          <p:cNvPr id="5" name="Picture 4" descr="Image result for isb business analytics">
            <a:extLst>
              <a:ext uri="{FF2B5EF4-FFF2-40B4-BE49-F238E27FC236}">
                <a16:creationId xmlns:a16="http://schemas.microsoft.com/office/drawing/2014/main" id="{4901E4D0-DE6E-45F1-A27B-304429A7EE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154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ap&#10;&#10;Description generated with very high confidence">
            <a:extLst>
              <a:ext uri="{FF2B5EF4-FFF2-40B4-BE49-F238E27FC236}">
                <a16:creationId xmlns:a16="http://schemas.microsoft.com/office/drawing/2014/main" id="{B6CD7406-AE40-4B52-9DDA-805BFE6EA61D}"/>
              </a:ext>
            </a:extLst>
          </p:cNvPr>
          <p:cNvPicPr/>
          <p:nvPr/>
        </p:nvPicPr>
        <p:blipFill>
          <a:blip r:embed="rId2">
            <a:extLst>
              <a:ext uri="{28A0092B-C50C-407E-A947-70E740481C1C}">
                <a14:useLocalDpi xmlns:a14="http://schemas.microsoft.com/office/drawing/2010/main" val="0"/>
              </a:ext>
            </a:extLst>
          </a:blip>
          <a:stretch>
            <a:fillRect/>
          </a:stretch>
        </p:blipFill>
        <p:spPr>
          <a:xfrm>
            <a:off x="467544" y="1052736"/>
            <a:ext cx="8424936" cy="5040560"/>
          </a:xfrm>
          <a:prstGeom prst="rect">
            <a:avLst/>
          </a:prstGeom>
        </p:spPr>
      </p:pic>
      <p:pic>
        <p:nvPicPr>
          <p:cNvPr id="5" name="Picture 4" descr="Image result for isb business analytics">
            <a:extLst>
              <a:ext uri="{FF2B5EF4-FFF2-40B4-BE49-F238E27FC236}">
                <a16:creationId xmlns:a16="http://schemas.microsoft.com/office/drawing/2014/main" id="{9F64B5D4-2A05-45A9-AD6C-4AD81C6A4F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734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62082-FAE9-4657-9400-C6E13711DBC3}"/>
              </a:ext>
            </a:extLst>
          </p:cNvPr>
          <p:cNvSpPr>
            <a:spLocks noGrp="1"/>
          </p:cNvSpPr>
          <p:nvPr>
            <p:ph idx="1"/>
          </p:nvPr>
        </p:nvSpPr>
        <p:spPr>
          <a:xfrm>
            <a:off x="179512" y="836712"/>
            <a:ext cx="8784976" cy="5487888"/>
          </a:xfrm>
        </p:spPr>
        <p:txBody>
          <a:bodyPr/>
          <a:lstStyle/>
          <a:p>
            <a:r>
              <a:rPr lang="en-US" sz="2000" dirty="0">
                <a:latin typeface="+mj-lt"/>
              </a:rPr>
              <a:t>Trend line of Close price and trend line of  volume of transactions for each day are positive for Bitcoin.</a:t>
            </a:r>
            <a:endParaRPr lang="en-IN" sz="2000" dirty="0">
              <a:latin typeface="+mj-lt"/>
            </a:endParaRPr>
          </a:p>
          <a:p>
            <a:pPr marL="0" indent="0">
              <a:buNone/>
            </a:pPr>
            <a:endParaRPr lang="en-IN" dirty="0"/>
          </a:p>
        </p:txBody>
      </p:sp>
      <p:pic>
        <p:nvPicPr>
          <p:cNvPr id="4" name="Picture 3">
            <a:extLst>
              <a:ext uri="{FF2B5EF4-FFF2-40B4-BE49-F238E27FC236}">
                <a16:creationId xmlns:a16="http://schemas.microsoft.com/office/drawing/2014/main" id="{C4DF81D3-517E-44BF-9E9A-B7C357023FC7}"/>
              </a:ext>
            </a:extLst>
          </p:cNvPr>
          <p:cNvPicPr/>
          <p:nvPr/>
        </p:nvPicPr>
        <p:blipFill>
          <a:blip r:embed="rId2">
            <a:extLst>
              <a:ext uri="{28A0092B-C50C-407E-A947-70E740481C1C}">
                <a14:useLocalDpi xmlns:a14="http://schemas.microsoft.com/office/drawing/2010/main" val="0"/>
              </a:ext>
            </a:extLst>
          </a:blip>
          <a:stretch>
            <a:fillRect/>
          </a:stretch>
        </p:blipFill>
        <p:spPr>
          <a:xfrm>
            <a:off x="539552" y="1844824"/>
            <a:ext cx="8136904" cy="4608512"/>
          </a:xfrm>
          <a:prstGeom prst="rect">
            <a:avLst/>
          </a:prstGeom>
        </p:spPr>
      </p:pic>
      <p:pic>
        <p:nvPicPr>
          <p:cNvPr id="5" name="Picture 4" descr="Image result for isb business analytics">
            <a:extLst>
              <a:ext uri="{FF2B5EF4-FFF2-40B4-BE49-F238E27FC236}">
                <a16:creationId xmlns:a16="http://schemas.microsoft.com/office/drawing/2014/main" id="{5963F80F-1C71-461B-91F5-08F2BA638A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65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map&#10;&#10;Description generated with very high confidence">
            <a:extLst>
              <a:ext uri="{FF2B5EF4-FFF2-40B4-BE49-F238E27FC236}">
                <a16:creationId xmlns:a16="http://schemas.microsoft.com/office/drawing/2014/main" id="{93A8A548-C309-461A-B303-21CDB5A106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5536" y="1052736"/>
            <a:ext cx="8424936" cy="5112568"/>
          </a:xfrm>
          <a:prstGeom prst="rect">
            <a:avLst/>
          </a:prstGeom>
        </p:spPr>
      </p:pic>
      <p:pic>
        <p:nvPicPr>
          <p:cNvPr id="4" name="Picture 3" descr="Image result for isb business analytics">
            <a:extLst>
              <a:ext uri="{FF2B5EF4-FFF2-40B4-BE49-F238E27FC236}">
                <a16:creationId xmlns:a16="http://schemas.microsoft.com/office/drawing/2014/main" id="{512F304F-C2F0-48F9-B1AE-0B18E1C999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054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348F0-9D6A-44E4-BE50-934644E8C97D}"/>
              </a:ext>
            </a:extLst>
          </p:cNvPr>
          <p:cNvSpPr>
            <a:spLocks noGrp="1"/>
          </p:cNvSpPr>
          <p:nvPr>
            <p:ph idx="1"/>
          </p:nvPr>
        </p:nvSpPr>
        <p:spPr>
          <a:xfrm>
            <a:off x="457200" y="836712"/>
            <a:ext cx="8229600" cy="5487888"/>
          </a:xfrm>
        </p:spPr>
        <p:txBody>
          <a:bodyPr/>
          <a:lstStyle/>
          <a:p>
            <a:r>
              <a:rPr lang="en-US" sz="2000" dirty="0">
                <a:latin typeface="+mj-lt"/>
              </a:rPr>
              <a:t>Trend line of Close price is positive as compared to trend line of  volume of transactions for each day for Bitcoin Cash.</a:t>
            </a:r>
            <a:endParaRPr lang="en-IN" sz="2000" dirty="0">
              <a:latin typeface="+mj-lt"/>
            </a:endParaRPr>
          </a:p>
          <a:p>
            <a:endParaRPr lang="en-IN" dirty="0"/>
          </a:p>
        </p:txBody>
      </p:sp>
      <p:pic>
        <p:nvPicPr>
          <p:cNvPr id="5" name="Picture 4">
            <a:extLst>
              <a:ext uri="{FF2B5EF4-FFF2-40B4-BE49-F238E27FC236}">
                <a16:creationId xmlns:a16="http://schemas.microsoft.com/office/drawing/2014/main" id="{DCF463E8-10A2-40D0-8E43-D2B76EB42E62}"/>
              </a:ext>
            </a:extLst>
          </p:cNvPr>
          <p:cNvPicPr/>
          <p:nvPr/>
        </p:nvPicPr>
        <p:blipFill>
          <a:blip r:embed="rId2">
            <a:extLst>
              <a:ext uri="{28A0092B-C50C-407E-A947-70E740481C1C}">
                <a14:useLocalDpi xmlns:a14="http://schemas.microsoft.com/office/drawing/2010/main" val="0"/>
              </a:ext>
            </a:extLst>
          </a:blip>
          <a:stretch>
            <a:fillRect/>
          </a:stretch>
        </p:blipFill>
        <p:spPr>
          <a:xfrm>
            <a:off x="611560" y="1700808"/>
            <a:ext cx="7776864" cy="4416668"/>
          </a:xfrm>
          <a:prstGeom prst="rect">
            <a:avLst/>
          </a:prstGeom>
        </p:spPr>
      </p:pic>
      <p:pic>
        <p:nvPicPr>
          <p:cNvPr id="6" name="Picture 5" descr="Image result for isb business analytics">
            <a:extLst>
              <a:ext uri="{FF2B5EF4-FFF2-40B4-BE49-F238E27FC236}">
                <a16:creationId xmlns:a16="http://schemas.microsoft.com/office/drawing/2014/main" id="{6E8223CE-9819-4B9A-9826-98749BEC17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1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ap&#10;&#10;Description generated with very high confidence">
            <a:extLst>
              <a:ext uri="{FF2B5EF4-FFF2-40B4-BE49-F238E27FC236}">
                <a16:creationId xmlns:a16="http://schemas.microsoft.com/office/drawing/2014/main" id="{0F8E09C3-F912-4597-896A-7CDA8EBE397F}"/>
              </a:ext>
            </a:extLst>
          </p:cNvPr>
          <p:cNvPicPr/>
          <p:nvPr/>
        </p:nvPicPr>
        <p:blipFill>
          <a:blip r:embed="rId2">
            <a:extLst>
              <a:ext uri="{28A0092B-C50C-407E-A947-70E740481C1C}">
                <a14:useLocalDpi xmlns:a14="http://schemas.microsoft.com/office/drawing/2010/main" val="0"/>
              </a:ext>
            </a:extLst>
          </a:blip>
          <a:stretch>
            <a:fillRect/>
          </a:stretch>
        </p:blipFill>
        <p:spPr>
          <a:xfrm>
            <a:off x="539552" y="980728"/>
            <a:ext cx="8280920" cy="5112568"/>
          </a:xfrm>
          <a:prstGeom prst="rect">
            <a:avLst/>
          </a:prstGeom>
        </p:spPr>
      </p:pic>
      <p:pic>
        <p:nvPicPr>
          <p:cNvPr id="5" name="Picture 4" descr="Image result for isb business analytics">
            <a:extLst>
              <a:ext uri="{FF2B5EF4-FFF2-40B4-BE49-F238E27FC236}">
                <a16:creationId xmlns:a16="http://schemas.microsoft.com/office/drawing/2014/main" id="{66E46A96-6C38-4F75-BC4A-2F1D531E78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011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B56A7-AFCA-4030-85FE-06D1CF618CA1}"/>
              </a:ext>
            </a:extLst>
          </p:cNvPr>
          <p:cNvSpPr>
            <a:spLocks noGrp="1"/>
          </p:cNvSpPr>
          <p:nvPr>
            <p:ph idx="1"/>
          </p:nvPr>
        </p:nvSpPr>
        <p:spPr>
          <a:xfrm>
            <a:off x="457200" y="548681"/>
            <a:ext cx="8229600" cy="5775919"/>
          </a:xfrm>
        </p:spPr>
        <p:txBody>
          <a:bodyPr/>
          <a:lstStyle/>
          <a:p>
            <a:r>
              <a:rPr lang="en-US" sz="2000" dirty="0">
                <a:latin typeface="+mj-lt"/>
              </a:rPr>
              <a:t>Trend line of Close price and trend line of  volume of transactions for each day are positive for Ethereum.</a:t>
            </a:r>
            <a:endParaRPr lang="en-IN" sz="2000" dirty="0">
              <a:latin typeface="+mj-lt"/>
            </a:endParaRPr>
          </a:p>
          <a:p>
            <a:endParaRPr lang="en-IN" dirty="0"/>
          </a:p>
        </p:txBody>
      </p:sp>
      <p:pic>
        <p:nvPicPr>
          <p:cNvPr id="5" name="Picture 4">
            <a:extLst>
              <a:ext uri="{FF2B5EF4-FFF2-40B4-BE49-F238E27FC236}">
                <a16:creationId xmlns:a16="http://schemas.microsoft.com/office/drawing/2014/main" id="{5E1A2C76-970D-4D25-874D-B5D6568C5CEE}"/>
              </a:ext>
            </a:extLst>
          </p:cNvPr>
          <p:cNvPicPr/>
          <p:nvPr/>
        </p:nvPicPr>
        <p:blipFill>
          <a:blip r:embed="rId2">
            <a:extLst>
              <a:ext uri="{28A0092B-C50C-407E-A947-70E740481C1C}">
                <a14:useLocalDpi xmlns:a14="http://schemas.microsoft.com/office/drawing/2010/main" val="0"/>
              </a:ext>
            </a:extLst>
          </a:blip>
          <a:stretch>
            <a:fillRect/>
          </a:stretch>
        </p:blipFill>
        <p:spPr>
          <a:xfrm>
            <a:off x="683568" y="1556792"/>
            <a:ext cx="8003231" cy="4479022"/>
          </a:xfrm>
          <a:prstGeom prst="rect">
            <a:avLst/>
          </a:prstGeom>
        </p:spPr>
      </p:pic>
      <p:pic>
        <p:nvPicPr>
          <p:cNvPr id="6" name="Picture 5" descr="Image result for isb business analytics">
            <a:extLst>
              <a:ext uri="{FF2B5EF4-FFF2-40B4-BE49-F238E27FC236}">
                <a16:creationId xmlns:a16="http://schemas.microsoft.com/office/drawing/2014/main" id="{61067AE1-BB5C-4C2C-A96A-700FC436F1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607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high confidence">
            <a:extLst>
              <a:ext uri="{FF2B5EF4-FFF2-40B4-BE49-F238E27FC236}">
                <a16:creationId xmlns:a16="http://schemas.microsoft.com/office/drawing/2014/main" id="{AA66C64A-ADC1-4DF2-99F7-B609E10CA379}"/>
              </a:ext>
            </a:extLst>
          </p:cNvPr>
          <p:cNvPicPr/>
          <p:nvPr/>
        </p:nvPicPr>
        <p:blipFill>
          <a:blip r:embed="rId2">
            <a:extLst>
              <a:ext uri="{28A0092B-C50C-407E-A947-70E740481C1C}">
                <a14:useLocalDpi xmlns:a14="http://schemas.microsoft.com/office/drawing/2010/main" val="0"/>
              </a:ext>
            </a:extLst>
          </a:blip>
          <a:stretch>
            <a:fillRect/>
          </a:stretch>
        </p:blipFill>
        <p:spPr>
          <a:xfrm>
            <a:off x="539552" y="1268760"/>
            <a:ext cx="8147248" cy="5055840"/>
          </a:xfrm>
          <a:prstGeom prst="rect">
            <a:avLst/>
          </a:prstGeom>
        </p:spPr>
      </p:pic>
    </p:spTree>
    <p:extLst>
      <p:ext uri="{BB962C8B-B14F-4D97-AF65-F5344CB8AC3E}">
        <p14:creationId xmlns:p14="http://schemas.microsoft.com/office/powerpoint/2010/main" val="152753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A227-33E5-48AF-8E70-F46FA9CDABC8}"/>
              </a:ext>
            </a:extLst>
          </p:cNvPr>
          <p:cNvSpPr>
            <a:spLocks noGrp="1"/>
          </p:cNvSpPr>
          <p:nvPr>
            <p:ph type="title"/>
          </p:nvPr>
        </p:nvSpPr>
        <p:spPr>
          <a:xfrm>
            <a:off x="457200" y="908720"/>
            <a:ext cx="8229600" cy="722344"/>
          </a:xfrm>
        </p:spPr>
        <p:txBody>
          <a:bodyPr>
            <a:normAutofit fontScale="90000"/>
          </a:bodyPr>
          <a:lstStyle/>
          <a:p>
            <a:r>
              <a:rPr lang="en-US" dirty="0"/>
              <a:t>Executive Summary</a:t>
            </a:r>
            <a:endParaRPr lang="en-IN" dirty="0"/>
          </a:p>
        </p:txBody>
      </p:sp>
      <p:sp>
        <p:nvSpPr>
          <p:cNvPr id="3" name="Content Placeholder 2">
            <a:extLst>
              <a:ext uri="{FF2B5EF4-FFF2-40B4-BE49-F238E27FC236}">
                <a16:creationId xmlns:a16="http://schemas.microsoft.com/office/drawing/2014/main" id="{8F84E9AC-14DF-4A98-9903-D05997D1EEC5}"/>
              </a:ext>
            </a:extLst>
          </p:cNvPr>
          <p:cNvSpPr>
            <a:spLocks noGrp="1"/>
          </p:cNvSpPr>
          <p:nvPr>
            <p:ph idx="1"/>
          </p:nvPr>
        </p:nvSpPr>
        <p:spPr>
          <a:xfrm>
            <a:off x="457200" y="1700808"/>
            <a:ext cx="8229600" cy="5485624"/>
          </a:xfrm>
        </p:spPr>
        <p:txBody>
          <a:bodyPr/>
          <a:lstStyle/>
          <a:p>
            <a:r>
              <a:rPr lang="en-US" sz="2400" dirty="0"/>
              <a:t>Overall Sentiments of cryptocurrency is Neutral and then, positive. Sentiments in US and India follow similar pattern.</a:t>
            </a:r>
          </a:p>
          <a:p>
            <a:r>
              <a:rPr lang="en-US" sz="2400" dirty="0"/>
              <a:t>Growth of cryptocurrency market is on downside as per the analysis. The forecast is best for Bitcoin cash.</a:t>
            </a:r>
          </a:p>
          <a:p>
            <a:r>
              <a:rPr lang="en-US" sz="2400" dirty="0"/>
              <a:t>Development in Blockchain is the main factor for the growth in cryptocurrency, ICO. They  influence the sentiments of stakeholders.</a:t>
            </a:r>
          </a:p>
          <a:p>
            <a:r>
              <a:rPr lang="en-US" sz="2400" dirty="0"/>
              <a:t>Overall sentiment is neutral among financial institutions, experts, investors, public.</a:t>
            </a:r>
          </a:p>
          <a:p>
            <a:endParaRPr lang="en-IN" dirty="0"/>
          </a:p>
        </p:txBody>
      </p:sp>
      <p:pic>
        <p:nvPicPr>
          <p:cNvPr id="4" name="Picture 3" descr="Image result for isb business analytics">
            <a:extLst>
              <a:ext uri="{FF2B5EF4-FFF2-40B4-BE49-F238E27FC236}">
                <a16:creationId xmlns:a16="http://schemas.microsoft.com/office/drawing/2014/main" id="{156991A1-890F-4C2A-AC3F-97DA7FF796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89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902F9-2B7D-4A64-8AE1-ACA3D19EB058}"/>
              </a:ext>
            </a:extLst>
          </p:cNvPr>
          <p:cNvSpPr>
            <a:spLocks noGrp="1"/>
          </p:cNvSpPr>
          <p:nvPr>
            <p:ph idx="1"/>
          </p:nvPr>
        </p:nvSpPr>
        <p:spPr>
          <a:xfrm>
            <a:off x="457200" y="1124744"/>
            <a:ext cx="8229600" cy="5199856"/>
          </a:xfrm>
        </p:spPr>
        <p:txBody>
          <a:bodyPr>
            <a:normAutofit/>
          </a:bodyPr>
          <a:lstStyle/>
          <a:p>
            <a:r>
              <a:rPr lang="en-US" sz="2000" dirty="0">
                <a:latin typeface="+mj-lt"/>
              </a:rPr>
              <a:t>Trend line of Close price is positive as compared to trend line of  volume of transactions for each day for ripple </a:t>
            </a:r>
            <a:endParaRPr lang="en-IN" sz="2000" dirty="0">
              <a:latin typeface="+mj-lt"/>
            </a:endParaRPr>
          </a:p>
        </p:txBody>
      </p:sp>
      <p:pic>
        <p:nvPicPr>
          <p:cNvPr id="4" name="Picture 3">
            <a:extLst>
              <a:ext uri="{FF2B5EF4-FFF2-40B4-BE49-F238E27FC236}">
                <a16:creationId xmlns:a16="http://schemas.microsoft.com/office/drawing/2014/main" id="{93B566A3-BE3B-47D6-AC89-6AA02237190E}"/>
              </a:ext>
            </a:extLst>
          </p:cNvPr>
          <p:cNvPicPr/>
          <p:nvPr/>
        </p:nvPicPr>
        <p:blipFill>
          <a:blip r:embed="rId2">
            <a:extLst>
              <a:ext uri="{28A0092B-C50C-407E-A947-70E740481C1C}">
                <a14:useLocalDpi xmlns:a14="http://schemas.microsoft.com/office/drawing/2010/main" val="0"/>
              </a:ext>
            </a:extLst>
          </a:blip>
          <a:stretch>
            <a:fillRect/>
          </a:stretch>
        </p:blipFill>
        <p:spPr>
          <a:xfrm>
            <a:off x="539552" y="2060848"/>
            <a:ext cx="8147248" cy="4320480"/>
          </a:xfrm>
          <a:prstGeom prst="rect">
            <a:avLst/>
          </a:prstGeom>
        </p:spPr>
      </p:pic>
      <p:pic>
        <p:nvPicPr>
          <p:cNvPr id="5" name="Picture 4" descr="Image result for isb business analytics">
            <a:extLst>
              <a:ext uri="{FF2B5EF4-FFF2-40B4-BE49-F238E27FC236}">
                <a16:creationId xmlns:a16="http://schemas.microsoft.com/office/drawing/2014/main" id="{7B87EA27-E9ED-447D-B0FB-134F6FE1B5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351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8D30-F189-4BF4-87B6-C1D0C7EA9C36}"/>
              </a:ext>
            </a:extLst>
          </p:cNvPr>
          <p:cNvSpPr>
            <a:spLocks noGrp="1"/>
          </p:cNvSpPr>
          <p:nvPr>
            <p:ph type="title"/>
          </p:nvPr>
        </p:nvSpPr>
        <p:spPr/>
        <p:txBody>
          <a:bodyPr/>
          <a:lstStyle/>
          <a:p>
            <a:r>
              <a:rPr lang="en-IN" dirty="0"/>
              <a:t>Modelling, evaluation</a:t>
            </a:r>
          </a:p>
        </p:txBody>
      </p:sp>
      <p:sp>
        <p:nvSpPr>
          <p:cNvPr id="3" name="Content Placeholder 2">
            <a:extLst>
              <a:ext uri="{FF2B5EF4-FFF2-40B4-BE49-F238E27FC236}">
                <a16:creationId xmlns:a16="http://schemas.microsoft.com/office/drawing/2014/main" id="{B972485C-F09F-4377-916F-5E2DE5977DCE}"/>
              </a:ext>
            </a:extLst>
          </p:cNvPr>
          <p:cNvSpPr>
            <a:spLocks noGrp="1"/>
          </p:cNvSpPr>
          <p:nvPr>
            <p:ph idx="1"/>
          </p:nvPr>
        </p:nvSpPr>
        <p:spPr/>
        <p:txBody>
          <a:bodyPr/>
          <a:lstStyle/>
          <a:p>
            <a:pPr lvl="0"/>
            <a:r>
              <a:rPr lang="en-IN" sz="2000" dirty="0"/>
              <a:t>Naïve Bayes model was selected for text classification and sentiment classification of tweets.</a:t>
            </a:r>
          </a:p>
          <a:p>
            <a:pPr lvl="0"/>
            <a:r>
              <a:rPr lang="en-IN" sz="2000" dirty="0"/>
              <a:t>Maximum entropy model is chosen sentiment analysis.</a:t>
            </a:r>
          </a:p>
          <a:p>
            <a:pPr lvl="0"/>
            <a:r>
              <a:rPr lang="en-IN" sz="2000" dirty="0"/>
              <a:t>Confusion matrix is used for evaluation.</a:t>
            </a:r>
          </a:p>
          <a:p>
            <a:endParaRPr lang="en-IN" dirty="0"/>
          </a:p>
        </p:txBody>
      </p:sp>
      <p:pic>
        <p:nvPicPr>
          <p:cNvPr id="4" name="Picture 3" descr="Image result for isb business analytics">
            <a:extLst>
              <a:ext uri="{FF2B5EF4-FFF2-40B4-BE49-F238E27FC236}">
                <a16:creationId xmlns:a16="http://schemas.microsoft.com/office/drawing/2014/main" id="{58F0FCE4-AAB6-4C75-9805-0C4A99C9EE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77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2059-7DB5-4DC2-AB33-061CB0B41508}"/>
              </a:ext>
            </a:extLst>
          </p:cNvPr>
          <p:cNvSpPr>
            <a:spLocks noGrp="1"/>
          </p:cNvSpPr>
          <p:nvPr>
            <p:ph type="title"/>
          </p:nvPr>
        </p:nvSpPr>
        <p:spPr/>
        <p:txBody>
          <a:bodyPr/>
          <a:lstStyle/>
          <a:p>
            <a:r>
              <a:rPr lang="en-IN" dirty="0"/>
              <a:t>Business Recommendation</a:t>
            </a:r>
          </a:p>
        </p:txBody>
      </p:sp>
      <p:sp>
        <p:nvSpPr>
          <p:cNvPr id="3" name="Content Placeholder 2">
            <a:extLst>
              <a:ext uri="{FF2B5EF4-FFF2-40B4-BE49-F238E27FC236}">
                <a16:creationId xmlns:a16="http://schemas.microsoft.com/office/drawing/2014/main" id="{1019FFD3-6FAC-4FE2-BCE9-20B711A63F8B}"/>
              </a:ext>
            </a:extLst>
          </p:cNvPr>
          <p:cNvSpPr>
            <a:spLocks noGrp="1"/>
          </p:cNvSpPr>
          <p:nvPr>
            <p:ph idx="1"/>
          </p:nvPr>
        </p:nvSpPr>
        <p:spPr/>
        <p:txBody>
          <a:bodyPr/>
          <a:lstStyle/>
          <a:p>
            <a:pPr lvl="0"/>
            <a:r>
              <a:rPr lang="en-IN" sz="2000" dirty="0"/>
              <a:t>Forecasting of cryptocurrency growth can be used to invest in the cryptocurrencies.</a:t>
            </a:r>
          </a:p>
          <a:p>
            <a:pPr lvl="0"/>
            <a:r>
              <a:rPr lang="en-IN" sz="2000" dirty="0"/>
              <a:t>The decision to invest in a specific cryptocurrency can be used to gain maximum returns.</a:t>
            </a:r>
          </a:p>
          <a:p>
            <a:pPr lvl="0"/>
            <a:r>
              <a:rPr lang="en-IN" sz="2000" dirty="0"/>
              <a:t>Bitcoin and other cryptocurrencies are related to Blockchain. Blockchain tweets can be used to analyse it.    </a:t>
            </a:r>
          </a:p>
          <a:p>
            <a:endParaRPr lang="en-IN" dirty="0"/>
          </a:p>
        </p:txBody>
      </p:sp>
      <p:pic>
        <p:nvPicPr>
          <p:cNvPr id="4" name="Picture 3" descr="Image result for isb business analytics">
            <a:extLst>
              <a:ext uri="{FF2B5EF4-FFF2-40B4-BE49-F238E27FC236}">
                <a16:creationId xmlns:a16="http://schemas.microsoft.com/office/drawing/2014/main" id="{45D2CAF6-E857-4029-9F56-B1022E93A2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02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26A2-8080-404E-A17A-B1A98274499E}"/>
              </a:ext>
            </a:extLst>
          </p:cNvPr>
          <p:cNvSpPr>
            <a:spLocks noGrp="1"/>
          </p:cNvSpPr>
          <p:nvPr>
            <p:ph type="title"/>
          </p:nvPr>
        </p:nvSpPr>
        <p:spPr>
          <a:xfrm>
            <a:off x="457200" y="1124744"/>
            <a:ext cx="8229600" cy="1143000"/>
          </a:xfrm>
        </p:spPr>
        <p:txBody>
          <a:bodyPr>
            <a:normAutofit fontScale="90000"/>
          </a:bodyPr>
          <a:lstStyle/>
          <a:p>
            <a:r>
              <a:rPr lang="en-IN" dirty="0"/>
              <a:t>Assumptions, Limitations:</a:t>
            </a:r>
            <a:br>
              <a:rPr lang="en-IN" dirty="0"/>
            </a:br>
            <a:endParaRPr lang="en-IN" dirty="0"/>
          </a:p>
        </p:txBody>
      </p:sp>
      <p:sp>
        <p:nvSpPr>
          <p:cNvPr id="3" name="Content Placeholder 2">
            <a:extLst>
              <a:ext uri="{FF2B5EF4-FFF2-40B4-BE49-F238E27FC236}">
                <a16:creationId xmlns:a16="http://schemas.microsoft.com/office/drawing/2014/main" id="{F35DFDEA-E357-40D1-8AD0-B2C442A1418C}"/>
              </a:ext>
            </a:extLst>
          </p:cNvPr>
          <p:cNvSpPr>
            <a:spLocks noGrp="1"/>
          </p:cNvSpPr>
          <p:nvPr>
            <p:ph idx="1"/>
          </p:nvPr>
        </p:nvSpPr>
        <p:spPr/>
        <p:txBody>
          <a:bodyPr>
            <a:normAutofit/>
          </a:bodyPr>
          <a:lstStyle/>
          <a:p>
            <a:r>
              <a:rPr lang="en-US" sz="2000" dirty="0"/>
              <a:t>Close prices of the cryptocurrencies are following normal distribution.</a:t>
            </a:r>
          </a:p>
          <a:p>
            <a:r>
              <a:rPr lang="en-US" sz="2000" dirty="0"/>
              <a:t>Variances of four cryptocurrencies are equal.  </a:t>
            </a:r>
          </a:p>
          <a:p>
            <a:r>
              <a:rPr lang="en-US" sz="2000" dirty="0"/>
              <a:t>The data taken from sites, articles is correct and cleaned. </a:t>
            </a:r>
          </a:p>
          <a:p>
            <a:r>
              <a:rPr lang="en-US" sz="2000" dirty="0"/>
              <a:t>Not able to collect tweets of Bitcoin cash from twitter.</a:t>
            </a:r>
          </a:p>
          <a:p>
            <a:r>
              <a:rPr lang="en-US" sz="2000" dirty="0"/>
              <a:t> The sentiments can be related to growth of cryptocurrency for further work.</a:t>
            </a:r>
            <a:endParaRPr lang="en-IN" sz="2000" dirty="0"/>
          </a:p>
        </p:txBody>
      </p:sp>
      <p:pic>
        <p:nvPicPr>
          <p:cNvPr id="4" name="Picture 3" descr="Image result for isb business analytics">
            <a:extLst>
              <a:ext uri="{FF2B5EF4-FFF2-40B4-BE49-F238E27FC236}">
                <a16:creationId xmlns:a16="http://schemas.microsoft.com/office/drawing/2014/main" id="{949C52E4-AE5A-4801-9A43-09FB1D0864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765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CC16-DA6C-499E-9726-C17BA9CF7848}"/>
              </a:ext>
            </a:extLst>
          </p:cNvPr>
          <p:cNvSpPr>
            <a:spLocks noGrp="1"/>
          </p:cNvSpPr>
          <p:nvPr>
            <p:ph type="title"/>
          </p:nvPr>
        </p:nvSpPr>
        <p:spPr>
          <a:xfrm>
            <a:off x="457200" y="404664"/>
            <a:ext cx="8229600" cy="564672"/>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7CDC9791-6370-4D76-B715-B6EF35C6F922}"/>
              </a:ext>
            </a:extLst>
          </p:cNvPr>
          <p:cNvSpPr>
            <a:spLocks noGrp="1"/>
          </p:cNvSpPr>
          <p:nvPr>
            <p:ph idx="1"/>
          </p:nvPr>
        </p:nvSpPr>
        <p:spPr>
          <a:xfrm>
            <a:off x="457200" y="1268760"/>
            <a:ext cx="8229600" cy="4389120"/>
          </a:xfrm>
        </p:spPr>
        <p:txBody>
          <a:bodyPr>
            <a:normAutofit fontScale="70000" lnSpcReduction="20000"/>
          </a:bodyPr>
          <a:lstStyle/>
          <a:p>
            <a:r>
              <a:rPr lang="en-IN" dirty="0">
                <a:hlinkClick r:id="rId2"/>
              </a:rPr>
              <a:t>https://coinmarketcap.com/</a:t>
            </a:r>
            <a:endParaRPr lang="en-IN" dirty="0"/>
          </a:p>
          <a:p>
            <a:r>
              <a:rPr lang="en-IN" dirty="0">
                <a:hlinkClick r:id="rId3"/>
              </a:rPr>
              <a:t>https://economictimes.indiatimes.com/markets/stocks/news/cryptocurrencies-are-like-ponzi-schemes-world-bank-chief-says/articleshow/62830841.cms</a:t>
            </a:r>
            <a:endParaRPr lang="en-IN" dirty="0"/>
          </a:p>
          <a:p>
            <a:r>
              <a:rPr lang="en-IN" dirty="0">
                <a:hlinkClick r:id="rId4"/>
              </a:rPr>
              <a:t>https://economictimes.indiatimes.com/markets/stocks/news/how-cryptocurrencies-split-global-central-banks/articleshow/62715511.cms</a:t>
            </a:r>
            <a:endParaRPr lang="en-IN" dirty="0"/>
          </a:p>
          <a:p>
            <a:r>
              <a:rPr lang="en-IN" dirty="0">
                <a:hlinkClick r:id="rId5"/>
              </a:rPr>
              <a:t>https://economictimes.indiatimes.com/markets/stocks/news/anger-shock-confusion-as-rbi-bars-banks-from-cryptocurrencies/articleshow/63638799.cms</a:t>
            </a:r>
            <a:endParaRPr lang="en-IN" dirty="0"/>
          </a:p>
          <a:p>
            <a:r>
              <a:rPr lang="en-IN" dirty="0">
                <a:hlinkClick r:id="rId6"/>
              </a:rPr>
              <a:t>https://coinpupil.com/altcoins/advantages-disadvantages-of-cryptocurrency/</a:t>
            </a:r>
            <a:endParaRPr lang="en-IN" dirty="0"/>
          </a:p>
          <a:p>
            <a:r>
              <a:rPr lang="en-IN" dirty="0">
                <a:hlinkClick r:id="rId7"/>
              </a:rPr>
              <a:t>https://economictimes.indiatimes.com/wealth/invest/7-reasons-why-you-should-not-invest-in-bitcoins-cryptocurrencies/articleshow/60891341.cms</a:t>
            </a:r>
            <a:endParaRPr lang="en-IN" dirty="0"/>
          </a:p>
          <a:p>
            <a:r>
              <a:rPr lang="en-IN" dirty="0">
                <a:hlinkClick r:id="rId8"/>
              </a:rPr>
              <a:t>https://www.investinblockchain.com/7-signs-bad-cryptocurrency/</a:t>
            </a:r>
            <a:endParaRPr lang="en-IN" dirty="0"/>
          </a:p>
          <a:p>
            <a:r>
              <a:rPr lang="en-IN" dirty="0">
                <a:hlinkClick r:id="rId9"/>
              </a:rPr>
              <a:t>http://thecircular.org/cryptocurrencies-bad-sides-bitcoin/</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73792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normAutofit/>
          </a:bodyPr>
          <a:lstStyle/>
          <a:p>
            <a:r>
              <a:rPr lang="en-IN" sz="2400" dirty="0"/>
              <a:t>Analyse the sentiments for cryptocurrency in general and compare the sentiments and prices across the cryptocurrencies.</a:t>
            </a:r>
          </a:p>
          <a:p>
            <a:r>
              <a:rPr lang="en-IN" sz="2400" dirty="0"/>
              <a:t> Analyse the articles, opinions, researches and understand the perspective of different stakeholders‐ regulators, exchanges, financial institutions, experts, investors and public.</a:t>
            </a:r>
          </a:p>
          <a:p>
            <a:r>
              <a:rPr lang="en-IN" sz="2400" dirty="0"/>
              <a:t> Identify the factors that are driving the market and influencing the stakeholders. Analyse the growth of cryptocurrency market‐ overall and regional level</a:t>
            </a:r>
          </a:p>
          <a:p>
            <a:endParaRPr lang="en-IN" dirty="0"/>
          </a:p>
        </p:txBody>
      </p:sp>
      <p:pic>
        <p:nvPicPr>
          <p:cNvPr id="5" name="Picture 4" descr="Image result for isb business analytics">
            <a:extLst>
              <a:ext uri="{FF2B5EF4-FFF2-40B4-BE49-F238E27FC236}">
                <a16:creationId xmlns:a16="http://schemas.microsoft.com/office/drawing/2014/main" id="{62A94185-76F1-4CFA-8C0E-D35BBE79F8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58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457200" y="1916832"/>
            <a:ext cx="8229600" cy="4389120"/>
          </a:xfrm>
        </p:spPr>
        <p:txBody>
          <a:bodyPr>
            <a:normAutofit fontScale="92500" lnSpcReduction="20000"/>
          </a:bodyPr>
          <a:lstStyle/>
          <a:p>
            <a:r>
              <a:rPr lang="en-IN" sz="2400" dirty="0"/>
              <a:t>Cryptocurrencies are distributed digital assets , in which currency is not held in digital form. It allows for speedy transactions between different parties. </a:t>
            </a:r>
          </a:p>
          <a:p>
            <a:r>
              <a:rPr lang="en-IN" sz="2400" dirty="0"/>
              <a:t>Cryptocurrency is not a crypto coin , it is a name given to cryptographic accounting unit. Financial transactions in these units are secured by cryptography.  </a:t>
            </a:r>
          </a:p>
          <a:p>
            <a:r>
              <a:rPr lang="en-IN" sz="2400" dirty="0"/>
              <a:t>The most famous cryptocurrency – Bitcoin emerged after 2008 global monetary crisis. </a:t>
            </a:r>
          </a:p>
          <a:p>
            <a:r>
              <a:rPr lang="en-IN" sz="2400" dirty="0"/>
              <a:t>Many cryptocurrencies have been launched after bitcoin and few countries have already legalised the cryptocurrencies  such as </a:t>
            </a:r>
          </a:p>
          <a:p>
            <a:pPr marL="0" indent="0">
              <a:buNone/>
            </a:pPr>
            <a:endParaRPr lang="en-IN" sz="2400" dirty="0"/>
          </a:p>
          <a:p>
            <a:r>
              <a:rPr lang="en-IN" sz="2400" dirty="0"/>
              <a:t>The sentiments related to cryptocurrencies need to be reviewed from twitter tweets and articles can be used to analyse the future growth and important factors in the growth of cryptocurrencies.</a:t>
            </a:r>
          </a:p>
          <a:p>
            <a:endParaRPr lang="en-IN" dirty="0"/>
          </a:p>
        </p:txBody>
      </p:sp>
      <p:pic>
        <p:nvPicPr>
          <p:cNvPr id="4" name="Picture 3" descr="Image result for isb business analytics">
            <a:extLst>
              <a:ext uri="{FF2B5EF4-FFF2-40B4-BE49-F238E27FC236}">
                <a16:creationId xmlns:a16="http://schemas.microsoft.com/office/drawing/2014/main" id="{374D53C5-323C-4C89-8B46-7CF0D4CDE3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60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For Study</a:t>
            </a:r>
          </a:p>
        </p:txBody>
      </p:sp>
      <p:sp>
        <p:nvSpPr>
          <p:cNvPr id="3" name="Content Placeholder 2"/>
          <p:cNvSpPr>
            <a:spLocks noGrp="1"/>
          </p:cNvSpPr>
          <p:nvPr>
            <p:ph idx="1"/>
          </p:nvPr>
        </p:nvSpPr>
        <p:spPr/>
        <p:txBody>
          <a:bodyPr/>
          <a:lstStyle/>
          <a:p>
            <a:r>
              <a:rPr lang="en-IN" sz="2800" dirty="0"/>
              <a:t>The Analysis of Twitter tweets from user timeline and live streaming of hashtags can be used to predict the sentiments of new tweets or articles.</a:t>
            </a:r>
          </a:p>
          <a:p>
            <a:r>
              <a:rPr lang="en-IN" sz="2800" dirty="0"/>
              <a:t> I have tried to find the factors impacting the growth of cryptocurrencies among regulators, exchangers, financial institutions and users. </a:t>
            </a:r>
          </a:p>
          <a:p>
            <a:r>
              <a:rPr lang="en-IN" sz="2800" dirty="0"/>
              <a:t>In today’s information, the tweets can be used by investors to predict the growth of cryptocurrencies.</a:t>
            </a:r>
          </a:p>
          <a:p>
            <a:endParaRPr lang="en-IN" dirty="0"/>
          </a:p>
        </p:txBody>
      </p:sp>
      <p:pic>
        <p:nvPicPr>
          <p:cNvPr id="4" name="Picture 3" descr="Image result for isb business analytics">
            <a:extLst>
              <a:ext uri="{FF2B5EF4-FFF2-40B4-BE49-F238E27FC236}">
                <a16:creationId xmlns:a16="http://schemas.microsoft.com/office/drawing/2014/main" id="{ABBDD3F6-793E-44BB-9819-A6D577D8D8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5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and Tools</a:t>
            </a:r>
          </a:p>
        </p:txBody>
      </p:sp>
      <p:sp>
        <p:nvSpPr>
          <p:cNvPr id="3" name="Content Placeholder 2"/>
          <p:cNvSpPr>
            <a:spLocks noGrp="1"/>
          </p:cNvSpPr>
          <p:nvPr>
            <p:ph idx="1"/>
          </p:nvPr>
        </p:nvSpPr>
        <p:spPr/>
        <p:txBody>
          <a:bodyPr>
            <a:normAutofit fontScale="92500" lnSpcReduction="20000"/>
          </a:bodyPr>
          <a:lstStyle/>
          <a:p>
            <a:r>
              <a:rPr lang="en-IN" dirty="0"/>
              <a:t>The Data has been taken from twitter using twitter API and various news articles, blogs. </a:t>
            </a:r>
          </a:p>
          <a:p>
            <a:r>
              <a:rPr lang="en-IN" dirty="0"/>
              <a:t>The data has also been taken from coinmarketcap.com. </a:t>
            </a:r>
          </a:p>
          <a:p>
            <a:r>
              <a:rPr lang="en-IN" dirty="0"/>
              <a:t>Historical prices of top 4 currencies have been scraped. </a:t>
            </a:r>
            <a:r>
              <a:rPr lang="en-IN" dirty="0" err="1"/>
              <a:t>BeautifulSoup</a:t>
            </a:r>
            <a:r>
              <a:rPr lang="en-IN" dirty="0"/>
              <a:t> and Selenium is used in python and twitter package was used in R programming for taking live streaming tweets and rest tweets. </a:t>
            </a:r>
          </a:p>
          <a:p>
            <a:r>
              <a:rPr lang="en-IN" dirty="0"/>
              <a:t>Tableau has also been used to visualise the forecast and trend of top 4 cryptocurrencies. </a:t>
            </a:r>
          </a:p>
          <a:p>
            <a:r>
              <a:rPr lang="en-IN" dirty="0"/>
              <a:t>For hypothesis testing and sentiment classifier model from articles, blogs, Python has been used.  For sentiment analysis on twitter data and classifier model, R has been used. </a:t>
            </a:r>
          </a:p>
          <a:p>
            <a:endParaRPr lang="en-IN" dirty="0"/>
          </a:p>
        </p:txBody>
      </p:sp>
      <p:pic>
        <p:nvPicPr>
          <p:cNvPr id="4" name="Picture 3" descr="Image result for isb business analytics">
            <a:extLst>
              <a:ext uri="{FF2B5EF4-FFF2-40B4-BE49-F238E27FC236}">
                <a16:creationId xmlns:a16="http://schemas.microsoft.com/office/drawing/2014/main" id="{6AE14548-E60A-4E44-8E0A-9DBA270B44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35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672</TotalTime>
  <Words>2644</Words>
  <Application>Microsoft Office PowerPoint</Application>
  <PresentationFormat>On-screen Show (4:3)</PresentationFormat>
  <Paragraphs>319</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Constantia</vt:lpstr>
      <vt:lpstr>Courier New</vt:lpstr>
      <vt:lpstr>Gill Sans MT</vt:lpstr>
      <vt:lpstr>Lucida Console</vt:lpstr>
      <vt:lpstr>Times New Roman</vt:lpstr>
      <vt:lpstr>Wingdings 2</vt:lpstr>
      <vt:lpstr>Flow</vt:lpstr>
      <vt:lpstr>Analysis of Cryptocurrencies</vt:lpstr>
      <vt:lpstr>PowerPoint Presentation</vt:lpstr>
      <vt:lpstr>   Table Of Contents</vt:lpstr>
      <vt:lpstr>PowerPoint Presentation</vt:lpstr>
      <vt:lpstr>Executive Summary</vt:lpstr>
      <vt:lpstr>Business Problem</vt:lpstr>
      <vt:lpstr>Introduction</vt:lpstr>
      <vt:lpstr>Motivation For Study</vt:lpstr>
      <vt:lpstr>Methodology and Tools</vt:lpstr>
      <vt:lpstr>                                                             Analytic Approach</vt:lpstr>
      <vt:lpstr>Models</vt:lpstr>
      <vt:lpstr> Questions &amp; Hypothesis</vt:lpstr>
      <vt:lpstr>Message</vt:lpstr>
      <vt:lpstr>Means</vt:lpstr>
      <vt:lpstr>Connecting CBA Term – 1 courses </vt:lpstr>
      <vt:lpstr>Data collection &amp; cleaning</vt:lpstr>
      <vt:lpstr>  Data Understanding - Analysis &amp; results: The below chart shows comparison of Close price. The green line in the chart corresponds to Bitcoin, red line shows the bitcoin cash, yellow line shows Ethereum. Blue line shows ripple. This chart shows that Bitcoin close price is very high relative to other currencies. At the end of 2017, it gained a lot. </vt:lpstr>
      <vt:lpstr>Correlation between top 4 cryptocurrencies. There is high correlation between bitcoin and ethereum.</vt:lpstr>
      <vt:lpstr>PowerPoint Presentation</vt:lpstr>
      <vt:lpstr>       For Bitcoin, frequency of tweets is relatively higher in May month as compared to June month. 9.3260 is the average daily number of tweets </vt:lpstr>
      <vt:lpstr>Only for one day, the frequency of Ethereum tweets saw an outlier, except that, the average frequency  is 1.53 is the average daily number of tweets. </vt:lpstr>
      <vt:lpstr>1.8 is the mean of frequency of blockchain tweets on every day. There are few outliers in January and February month.  </vt:lpstr>
      <vt:lpstr>Followers engagement with bitcoin is decreasing after first first week of June month. In may month, the number of followers were more than 200 many times as compared to June month. For last 30 days. </vt:lpstr>
      <vt:lpstr>Followers engagement of Ethereum currency are is more at the end of the year 2017. The retweets have increased in 2018 relative to 2017. </vt:lpstr>
      <vt:lpstr>Wordcloud of tweets from Bitcoin time line. Most of the words are related to money, block, transaction, system, video, network.  </vt:lpstr>
      <vt:lpstr>Wordcloud of ethereum, bitcoin, ripple corpus. Most of the words are same as occurred in previous wordcloud </vt:lpstr>
      <vt:lpstr>The sentiments are almost neutral. There is not clear pattern of negative and positive sentiments using …. Dictionary. </vt:lpstr>
      <vt:lpstr>Cooccurrences between words for nouns and adjectives in Cryptocurrencies corpus. </vt:lpstr>
      <vt:lpstr>PowerPoint Presentation</vt:lpstr>
      <vt:lpstr>PowerPoint Presentation</vt:lpstr>
      <vt:lpstr>Negative words in cryptocurrency corpus </vt:lpstr>
      <vt:lpstr>PowerPoint Presentation</vt:lpstr>
      <vt:lpstr>Comparison of live tweets of Cryptocurrency and Bitcoin</vt:lpstr>
      <vt:lpstr>PowerPoint Presentation</vt:lpstr>
      <vt:lpstr>Words like sorry, hard, congestion, issue, attacks are occurring most in negative sentiments. Words like thank, right, welcome, cool, exciting, most of the words are sentiment words in cryptocurrency corpus.  </vt:lpstr>
      <vt:lpstr>Comparison of predicted sentiments with actual population of sentiments of Bitcoin. Sentiments of Tweets of Bitcoin were taken as training data and sentiments of tweets of Cryptocurrency  were predicted</vt:lpstr>
      <vt:lpstr>Regional wise analysis of Cryptocurrency </vt:lpstr>
      <vt:lpstr>PowerPoint Presentation</vt:lpstr>
      <vt:lpstr>PowerPoint Presentation</vt:lpstr>
      <vt:lpstr>Sentiment Analysis of Investors, banks, regulators</vt:lpstr>
      <vt:lpstr>4 clusters of Cryptocurrency corpus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Modelling, evaluation</vt:lpstr>
      <vt:lpstr>Business Recommendation</vt:lpstr>
      <vt:lpstr>Assumptions, Limitations: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Cryptocurrencies</dc:title>
  <dc:creator>vinayak</dc:creator>
  <cp:lastModifiedBy>VINEET KAPOOR</cp:lastModifiedBy>
  <cp:revision>45</cp:revision>
  <dcterms:created xsi:type="dcterms:W3CDTF">2018-06-23T07:12:51Z</dcterms:created>
  <dcterms:modified xsi:type="dcterms:W3CDTF">2018-06-28T16:26:34Z</dcterms:modified>
</cp:coreProperties>
</file>