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83252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Segmentation</a:t>
            </a:r>
            <a:endParaRPr dirty="0"/>
          </a:p>
        </p:txBody>
      </p:sp>
      <p:sp>
        <p:nvSpPr>
          <p:cNvPr id="124" name="Shape 73"/>
          <p:cNvSpPr/>
          <p:nvPr/>
        </p:nvSpPr>
        <p:spPr>
          <a:xfrm>
            <a:off x="205025" y="1360850"/>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RFM segmentation is a long-standing marketing analysis method used to quantitatively group customers based on 3 metrics (recency, frequency and monetary), from </a:t>
            </a:r>
          </a:p>
          <a:p>
            <a:endParaRPr lang="en-US" dirty="0"/>
          </a:p>
          <a:p>
            <a:r>
              <a:rPr lang="en-US" dirty="0"/>
              <a:t>We will be using RFM analysis and machine learning to help you identify your most valuable customers.</a:t>
            </a:r>
          </a:p>
        </p:txBody>
      </p:sp>
      <p:pic>
        <p:nvPicPr>
          <p:cNvPr id="2050" name="Picture 2" descr="RFM Analysis for Customer Segmentation | CleverTap">
            <a:extLst>
              <a:ext uri="{FF2B5EF4-FFF2-40B4-BE49-F238E27FC236}">
                <a16:creationId xmlns:a16="http://schemas.microsoft.com/office/drawing/2014/main" id="{2B492B9A-2748-49B6-981F-A712CF335F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9625" y="1406541"/>
            <a:ext cx="4804375" cy="28269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E0DE6DE-064E-4C3D-98B7-E175521F695F}"/>
              </a:ext>
            </a:extLst>
          </p:cNvPr>
          <p:cNvSpPr txBox="1"/>
          <p:nvPr/>
        </p:nvSpPr>
        <p:spPr>
          <a:xfrm>
            <a:off x="4249270" y="4345525"/>
            <a:ext cx="459553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AU" sz="800" i="1" dirty="0"/>
              <a:t>Credit: https://clevertap.com/blog/rfm-analysis/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5382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Light data exploration and cleaning</a:t>
            </a:r>
            <a:endParaRPr dirty="0"/>
          </a:p>
        </p:txBody>
      </p:sp>
      <p:sp>
        <p:nvSpPr>
          <p:cNvPr id="133" name="Shape 82"/>
          <p:cNvSpPr/>
          <p:nvPr/>
        </p:nvSpPr>
        <p:spPr>
          <a:xfrm>
            <a:off x="205025" y="1341806"/>
            <a:ext cx="6141987" cy="38710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100" dirty="0"/>
              <a:t>We begin by separating the data set in to </a:t>
            </a:r>
            <a:r>
              <a:rPr lang="en-US" sz="1100" i="1" dirty="0"/>
              <a:t>training</a:t>
            </a:r>
            <a:r>
              <a:rPr lang="en-US" sz="1100" dirty="0"/>
              <a:t> and </a:t>
            </a:r>
            <a:r>
              <a:rPr lang="en-US" sz="1100" i="1" dirty="0"/>
              <a:t>test</a:t>
            </a:r>
            <a:r>
              <a:rPr lang="en-US" sz="1100" dirty="0"/>
              <a:t> sets. </a:t>
            </a:r>
            <a:r>
              <a:rPr lang="en-US" sz="1100" b="1" dirty="0" err="1"/>
              <a:t>CustomerDemographic</a:t>
            </a:r>
            <a:r>
              <a:rPr lang="en-US" sz="1100" dirty="0"/>
              <a:t> and </a:t>
            </a:r>
            <a:r>
              <a:rPr lang="en-US" sz="1100" b="1" dirty="0" err="1"/>
              <a:t>CustomerAddress</a:t>
            </a:r>
            <a:r>
              <a:rPr lang="en-US" sz="1100" dirty="0"/>
              <a:t> are merged with </a:t>
            </a:r>
            <a:r>
              <a:rPr lang="en-US" sz="1100" b="1" dirty="0"/>
              <a:t>Transactions</a:t>
            </a:r>
            <a:r>
              <a:rPr lang="en-US" sz="1100" dirty="0"/>
              <a:t> details to form the </a:t>
            </a:r>
            <a:r>
              <a:rPr lang="en-US" sz="1100" i="1" dirty="0"/>
              <a:t>training</a:t>
            </a:r>
            <a:r>
              <a:rPr lang="en-US" sz="1100" dirty="0"/>
              <a:t> set and </a:t>
            </a:r>
            <a:r>
              <a:rPr lang="en-US" sz="1100" b="1" dirty="0" err="1"/>
              <a:t>NewCustomerList</a:t>
            </a:r>
            <a:r>
              <a:rPr lang="en-US" sz="1100" dirty="0"/>
              <a:t> will be our </a:t>
            </a:r>
            <a:r>
              <a:rPr lang="en-US" sz="1100" i="1" dirty="0"/>
              <a:t>test</a:t>
            </a:r>
            <a:r>
              <a:rPr lang="en-US" sz="1100" dirty="0"/>
              <a:t> set for identifying the most valuable customers</a:t>
            </a:r>
          </a:p>
          <a:p>
            <a:endParaRPr lang="en-US" sz="1100" dirty="0"/>
          </a:p>
          <a:p>
            <a:pPr marL="285750" indent="-285750">
              <a:buFont typeface="Arial" panose="020B0604020202020204" pitchFamily="34" charset="0"/>
              <a:buChar char="•"/>
            </a:pPr>
            <a:r>
              <a:rPr lang="en-US" sz="1100" dirty="0"/>
              <a:t>Continuous numerical features with missing values can be imputed. </a:t>
            </a:r>
            <a:r>
              <a:rPr lang="en-US" sz="1100" i="1" dirty="0"/>
              <a:t>Age</a:t>
            </a:r>
            <a:r>
              <a:rPr lang="en-US" sz="1100" dirty="0"/>
              <a:t> and </a:t>
            </a:r>
            <a:r>
              <a:rPr lang="en-US" sz="1100" i="1" dirty="0"/>
              <a:t>tenure</a:t>
            </a:r>
            <a:r>
              <a:rPr lang="en-US" sz="1100" dirty="0"/>
              <a:t> both have a low number of missing values and generally uniform distributions and can be imputed with the means of both features</a:t>
            </a:r>
          </a:p>
          <a:p>
            <a:endParaRPr lang="en-US" sz="1100" dirty="0"/>
          </a:p>
          <a:p>
            <a:pPr marL="285750" indent="-285750">
              <a:buFont typeface="Arial" panose="020B0604020202020204" pitchFamily="34" charset="0"/>
              <a:buChar char="•"/>
            </a:pPr>
            <a:r>
              <a:rPr lang="en-US" sz="1100" i="1" dirty="0"/>
              <a:t>Job title </a:t>
            </a:r>
            <a:r>
              <a:rPr lang="en-US" sz="1100" dirty="0"/>
              <a:t>and </a:t>
            </a:r>
            <a:r>
              <a:rPr lang="en-US" sz="1100" i="1" dirty="0"/>
              <a:t>job industry </a:t>
            </a:r>
            <a:r>
              <a:rPr lang="en-US" sz="1100" dirty="0"/>
              <a:t>are both missing proportionally large amounts of values that cannot be imputed as they are both categorical. We will not be dropping the rows as this would remove far too much data for training</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All customers without transaction details will have to be dropped from the model, as we cannot calculate RFM metrics without them – 508 customers dropped from training set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All issues addressed in our previous email have been resolved via cleaning</a:t>
            </a:r>
          </a:p>
          <a:p>
            <a:pPr marL="285750" indent="-285750">
              <a:buFont typeface="Arial" panose="020B0604020202020204" pitchFamily="34" charset="0"/>
              <a:buChar char="•"/>
            </a:pPr>
            <a:endParaRPr sz="1100" dirty="0"/>
          </a:p>
        </p:txBody>
      </p:sp>
      <p:pic>
        <p:nvPicPr>
          <p:cNvPr id="1030" name="Picture 6">
            <a:extLst>
              <a:ext uri="{FF2B5EF4-FFF2-40B4-BE49-F238E27FC236}">
                <a16:creationId xmlns:a16="http://schemas.microsoft.com/office/drawing/2014/main" id="{002F6CEB-2DAA-4916-9AAA-26BCD1045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012" y="1103974"/>
            <a:ext cx="2800292" cy="19564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4D5DE4D-252B-4866-A2A9-D11555C4E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709" y="3060443"/>
            <a:ext cx="2800292" cy="1956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5973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Feature Engineering and Clustering</a:t>
            </a:r>
          </a:p>
        </p:txBody>
      </p:sp>
      <p:sp>
        <p:nvSpPr>
          <p:cNvPr id="10" name="Shape 82">
            <a:extLst>
              <a:ext uri="{FF2B5EF4-FFF2-40B4-BE49-F238E27FC236}">
                <a16:creationId xmlns:a16="http://schemas.microsoft.com/office/drawing/2014/main" id="{8FEAD688-FD7E-44D9-BC2C-885E7C780E90}"/>
              </a:ext>
            </a:extLst>
          </p:cNvPr>
          <p:cNvSpPr/>
          <p:nvPr/>
        </p:nvSpPr>
        <p:spPr>
          <a:xfrm>
            <a:off x="205025" y="1380716"/>
            <a:ext cx="6417651" cy="36321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100" dirty="0"/>
              <a:t>We will be dropping the </a:t>
            </a:r>
            <a:r>
              <a:rPr lang="en-US" sz="1100" i="1" dirty="0"/>
              <a:t>DOB</a:t>
            </a:r>
            <a:r>
              <a:rPr lang="en-US" sz="1100" dirty="0"/>
              <a:t> feature and replacing it with </a:t>
            </a:r>
            <a:r>
              <a:rPr lang="en-US" sz="1100" i="1" dirty="0"/>
              <a:t>Age</a:t>
            </a:r>
            <a:r>
              <a:rPr lang="en-US" sz="1100" dirty="0"/>
              <a:t> for easier modeling</a:t>
            </a:r>
            <a:br>
              <a:rPr lang="en-US" sz="1100" dirty="0"/>
            </a:br>
            <a:endParaRPr lang="en-US" sz="1100" dirty="0"/>
          </a:p>
          <a:p>
            <a:pPr marL="285750" indent="-285750">
              <a:buFont typeface="Arial" panose="020B0604020202020204" pitchFamily="34" charset="0"/>
              <a:buChar char="•"/>
            </a:pPr>
            <a:r>
              <a:rPr lang="en-US" sz="1050" dirty="0"/>
              <a:t>We will be engineering the features </a:t>
            </a:r>
            <a:r>
              <a:rPr lang="en-US" sz="1050" i="1" dirty="0"/>
              <a:t>recency, frequency </a:t>
            </a:r>
            <a:r>
              <a:rPr lang="en-US" sz="1050" dirty="0"/>
              <a:t>and</a:t>
            </a:r>
            <a:r>
              <a:rPr lang="en-US" sz="1050" i="1" dirty="0"/>
              <a:t> monetary </a:t>
            </a:r>
            <a:r>
              <a:rPr lang="en-US" sz="1050" dirty="0"/>
              <a:t>for RFM Analysis. All three features will be scaled 0-1 so to compare different variables on equal footing.</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00" i="1" dirty="0"/>
              <a:t>Recency</a:t>
            </a:r>
            <a:r>
              <a:rPr lang="en-US" sz="1000" dirty="0"/>
              <a:t> will be the mean of the number of days since the customer’s last purchase</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i="1" dirty="0"/>
              <a:t>Frequency</a:t>
            </a:r>
            <a:r>
              <a:rPr lang="en-US" sz="1000" dirty="0"/>
              <a:t> will be the bike related purchases from the customer in the last 3 years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i="1" dirty="0"/>
              <a:t>Monetary</a:t>
            </a:r>
            <a:r>
              <a:rPr lang="en-US" sz="1000" dirty="0"/>
              <a:t> will the average profit per customer, calculated by the difference of </a:t>
            </a:r>
            <a:r>
              <a:rPr lang="en-US" sz="1000" i="1" dirty="0"/>
              <a:t>list price </a:t>
            </a:r>
            <a:r>
              <a:rPr lang="en-US" sz="1000" dirty="0"/>
              <a:t>and </a:t>
            </a:r>
            <a:r>
              <a:rPr lang="en-US" sz="1000" i="1" dirty="0"/>
              <a:t>standard cost </a:t>
            </a:r>
            <a:r>
              <a:rPr lang="en-US" sz="1000" dirty="0"/>
              <a:t>under </a:t>
            </a:r>
            <a:r>
              <a:rPr lang="en-US" sz="1000" b="1" dirty="0"/>
              <a:t>Transactions</a:t>
            </a:r>
            <a:r>
              <a:rPr lang="en-US" sz="1000" dirty="0"/>
              <a:t>	</a:t>
            </a:r>
          </a:p>
          <a:p>
            <a:pPr marL="285750" indent="-285750">
              <a:buFont typeface="Arial" panose="020B0604020202020204" pitchFamily="34" charset="0"/>
              <a:buChar char="•"/>
            </a:pPr>
            <a:endParaRPr lang="en-US" sz="1000" i="1" dirty="0"/>
          </a:p>
          <a:p>
            <a:pPr marL="285750" indent="-285750">
              <a:buFont typeface="Arial" panose="020B0604020202020204" pitchFamily="34" charset="0"/>
              <a:buChar char="•"/>
            </a:pPr>
            <a:r>
              <a:rPr lang="en-US" sz="1000" dirty="0"/>
              <a:t>We will use k-means clustering to group customers by their RFM metrics. The optimal number of clusters is determined to be 5.</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Finally, we will use machine learning (classification) to predict which cluster customers on the </a:t>
            </a:r>
            <a:r>
              <a:rPr lang="en-US" sz="1000" b="1" dirty="0" err="1"/>
              <a:t>NewCustomerList</a:t>
            </a:r>
            <a:r>
              <a:rPr lang="en-US" sz="1000" b="1" dirty="0"/>
              <a:t> </a:t>
            </a:r>
            <a:r>
              <a:rPr lang="en-US" sz="1000" dirty="0"/>
              <a:t>may fall into so you can determine which customers to target</a:t>
            </a:r>
            <a:endParaRPr lang="en-US" sz="1100" b="1" dirty="0"/>
          </a:p>
          <a:p>
            <a:endParaRPr lang="en-US" sz="1100" i="1" dirty="0"/>
          </a:p>
          <a:p>
            <a:pPr marL="285750" indent="-285750">
              <a:buFont typeface="Arial" panose="020B0604020202020204" pitchFamily="34" charset="0"/>
              <a:buChar char="•"/>
            </a:pPr>
            <a:endParaRPr sz="1100" dirty="0"/>
          </a:p>
        </p:txBody>
      </p:sp>
      <p:pic>
        <p:nvPicPr>
          <p:cNvPr id="3074" name="Picture 2">
            <a:extLst>
              <a:ext uri="{FF2B5EF4-FFF2-40B4-BE49-F238E27FC236}">
                <a16:creationId xmlns:a16="http://schemas.microsoft.com/office/drawing/2014/main" id="{E048AD52-28E8-4ACD-A9F2-001825053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889" y="2575112"/>
            <a:ext cx="2514600"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2052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Cluster Details</a:t>
            </a:r>
          </a:p>
        </p:txBody>
      </p:sp>
      <p:sp>
        <p:nvSpPr>
          <p:cNvPr id="151" name="Shape 100"/>
          <p:cNvSpPr/>
          <p:nvPr/>
        </p:nvSpPr>
        <p:spPr>
          <a:xfrm>
            <a:off x="205025" y="1389276"/>
            <a:ext cx="4487999" cy="22949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Cluster 2 can be identified as the most valuable group as it has the highest mean F (highest frequency of purchases) and the second highest mean M (money spent).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Cluster 4 may have the highest mean M but has the second lowest mean F. </a:t>
            </a:r>
          </a:p>
          <a:p>
            <a:endParaRPr lang="en-US" sz="1200" dirty="0"/>
          </a:p>
          <a:p>
            <a:pPr marL="285750" indent="-285750">
              <a:buFont typeface="Arial" panose="020B0604020202020204" pitchFamily="34" charset="0"/>
              <a:buChar char="•"/>
            </a:pPr>
            <a:r>
              <a:rPr lang="en-US" sz="1200" dirty="0"/>
              <a:t>Please see submissions.csv for which clusters individual customers belong to</a:t>
            </a:r>
            <a:endParaRPr sz="1200" dirty="0"/>
          </a:p>
        </p:txBody>
      </p:sp>
      <p:pic>
        <p:nvPicPr>
          <p:cNvPr id="3" name="Picture 2">
            <a:extLst>
              <a:ext uri="{FF2B5EF4-FFF2-40B4-BE49-F238E27FC236}">
                <a16:creationId xmlns:a16="http://schemas.microsoft.com/office/drawing/2014/main" id="{2B5C1501-3446-4C61-91DB-FB2B5D21D2F5}"/>
              </a:ext>
            </a:extLst>
          </p:cNvPr>
          <p:cNvPicPr>
            <a:picLocks noChangeAspect="1"/>
          </p:cNvPicPr>
          <p:nvPr/>
        </p:nvPicPr>
        <p:blipFill>
          <a:blip r:embed="rId2"/>
          <a:stretch>
            <a:fillRect/>
          </a:stretch>
        </p:blipFill>
        <p:spPr>
          <a:xfrm>
            <a:off x="5486400" y="2489818"/>
            <a:ext cx="3452575" cy="255019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9601"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End</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TotalTime>
  <Words>474</Words>
  <Application>Microsoft Office PowerPoint</Application>
  <PresentationFormat>On-screen Show (16:9)</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Lu</dc:creator>
  <cp:lastModifiedBy>Tony Zhongyang Lu</cp:lastModifiedBy>
  <cp:revision>2</cp:revision>
  <dcterms:modified xsi:type="dcterms:W3CDTF">2021-10-03T13:01:24Z</dcterms:modified>
</cp:coreProperties>
</file>