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69" r:id="rId5"/>
    <p:sldId id="271" r:id="rId6"/>
    <p:sldId id="272" r:id="rId7"/>
    <p:sldId id="273" r:id="rId8"/>
    <p:sldId id="274" r:id="rId9"/>
    <p:sldId id="27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85" d="100"/>
          <a:sy n="85"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Case Study</a:t>
            </a:r>
          </a:p>
          <a:p>
            <a:endParaRPr lang="en-US" sz="4000" dirty="0"/>
          </a:p>
          <a:p>
            <a:r>
              <a:rPr lang="en-US" sz="2800" b="1" dirty="0"/>
              <a:t>21-Feb-2023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57878" y="-5401234"/>
            <a:ext cx="1132815" cy="12048565"/>
          </a:xfrm>
          <a:solidFill>
            <a:srgbClr val="3B3B3B"/>
          </a:solidFill>
        </p:spPr>
        <p:txBody>
          <a:bodyPr vert="vert270" anchor="t" anchorCtr="0">
            <a:noAutofit/>
          </a:bodyPr>
          <a:lstStyle/>
          <a:p>
            <a:pPr algn="l"/>
            <a:r>
              <a:rPr lang="en-US" sz="2000" dirty="0">
                <a:solidFill>
                  <a:srgbClr val="FF6600"/>
                </a:solidFill>
              </a:rPr>
              <a:t>                                                                        </a:t>
            </a:r>
            <a:r>
              <a:rPr lang="en-US" sz="3600" dirty="0">
                <a:solidFill>
                  <a:srgbClr val="FF6600"/>
                </a:solidFill>
              </a:rPr>
              <a:t>Problem</a:t>
            </a:r>
            <a:r>
              <a:rPr lang="en-US" sz="2000" dirty="0">
                <a:solidFill>
                  <a:srgbClr val="FF6600"/>
                </a:solidFill>
              </a:rPr>
              <a:t> </a:t>
            </a:r>
            <a:r>
              <a:rPr lang="en-US" sz="3600" dirty="0">
                <a:solidFill>
                  <a:srgbClr val="FF6600"/>
                </a:solidFill>
              </a:rPr>
              <a:t>Statement</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000" dirty="0"/>
              <a:t>XYZ, a private equity firm in the United States, is considering investing in the cab industry, which has</a:t>
            </a:r>
            <a:br>
              <a:rPr lang="en-US" sz="2000" dirty="0"/>
            </a:br>
            <a:r>
              <a:rPr lang="en-US" sz="2000" dirty="0"/>
              <a:t>experienced significant growth in recent years and has multiple major players in the market. The goal is to offer practical guidance to assist XYZ in selecting the best company to invest in.</a:t>
            </a:r>
            <a:endParaRPr lang="en-US" sz="20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57878" y="-5401234"/>
            <a:ext cx="1132815" cy="12048565"/>
          </a:xfrm>
          <a:solidFill>
            <a:srgbClr val="3B3B3B"/>
          </a:solidFill>
        </p:spPr>
        <p:txBody>
          <a:bodyPr vert="vert270" anchor="t" anchorCtr="0">
            <a:noAutofit/>
          </a:bodyPr>
          <a:lstStyle/>
          <a:p>
            <a:pPr algn="l"/>
            <a:r>
              <a:rPr lang="en-US" sz="2000" dirty="0">
                <a:solidFill>
                  <a:srgbClr val="FF6600"/>
                </a:solidFill>
              </a:rPr>
              <a:t>                                                                        </a:t>
            </a:r>
            <a:r>
              <a:rPr lang="en-US" sz="3600" dirty="0">
                <a:solidFill>
                  <a:srgbClr val="FF6600"/>
                </a:solidFill>
              </a:rPr>
              <a:t>Data Exploration</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000" dirty="0"/>
              <a:t>Total 17 features (including derived features).</a:t>
            </a:r>
            <a:br>
              <a:rPr lang="en-US" sz="2000" dirty="0"/>
            </a:br>
            <a:r>
              <a:rPr lang="en-US" sz="2000" dirty="0"/>
              <a:t>Total data points 359,393</a:t>
            </a:r>
            <a:br>
              <a:rPr lang="en-US" sz="2000" dirty="0"/>
            </a:br>
            <a:br>
              <a:rPr lang="en-US" sz="2000" dirty="0"/>
            </a:br>
            <a:r>
              <a:rPr lang="en-US" sz="2000" b="1" dirty="0"/>
              <a:t>Assumptions:</a:t>
            </a:r>
            <a:br>
              <a:rPr lang="en-US" sz="2000" b="1" dirty="0"/>
            </a:br>
            <a:r>
              <a:rPr lang="en-US" sz="2000" dirty="0"/>
              <a:t>1</a:t>
            </a:r>
            <a:r>
              <a:rPr lang="en-US" sz="2000" b="1" dirty="0"/>
              <a:t>.</a:t>
            </a:r>
            <a:r>
              <a:rPr lang="en-US" sz="2000" dirty="0"/>
              <a:t>Price charged has an outlier but due to lack of information we will not consider that.</a:t>
            </a:r>
            <a:br>
              <a:rPr lang="en-US" sz="2000" dirty="0"/>
            </a:br>
            <a:br>
              <a:rPr lang="en-US" sz="2000" dirty="0"/>
            </a:br>
            <a:r>
              <a:rPr lang="en-US" sz="2000" dirty="0"/>
              <a:t>2.The conclusion are only derived based on the factors we have in our data, although there could be other factors as </a:t>
            </a:r>
            <a:br>
              <a:rPr lang="en-US" sz="2000" dirty="0"/>
            </a:br>
            <a:r>
              <a:rPr lang="en-US" sz="2000" dirty="0"/>
              <a:t>well which will affect the output.</a:t>
            </a:r>
            <a:br>
              <a:rPr lang="en-US" sz="2000" dirty="0"/>
            </a:br>
            <a:endParaRPr lang="en-US" sz="20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60581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9067-7C48-D50D-D117-B050FB09499F}"/>
              </a:ext>
            </a:extLst>
          </p:cNvPr>
          <p:cNvSpPr>
            <a:spLocks noGrp="1"/>
          </p:cNvSpPr>
          <p:nvPr>
            <p:ph type="title"/>
          </p:nvPr>
        </p:nvSpPr>
        <p:spPr/>
        <p:txBody>
          <a:bodyPr/>
          <a:lstStyle/>
          <a:p>
            <a:r>
              <a:rPr lang="en-IN" dirty="0">
                <a:solidFill>
                  <a:srgbClr val="FF6600"/>
                </a:solidFill>
              </a:rPr>
              <a:t>Profit Analysis</a:t>
            </a:r>
          </a:p>
        </p:txBody>
      </p:sp>
      <p:pic>
        <p:nvPicPr>
          <p:cNvPr id="5" name="Content Placeholder 4">
            <a:extLst>
              <a:ext uri="{FF2B5EF4-FFF2-40B4-BE49-F238E27FC236}">
                <a16:creationId xmlns:a16="http://schemas.microsoft.com/office/drawing/2014/main" id="{A54D9782-451C-E044-82B5-CDE3A094015B}"/>
              </a:ext>
            </a:extLst>
          </p:cNvPr>
          <p:cNvPicPr>
            <a:picLocks noGrp="1" noChangeAspect="1"/>
          </p:cNvPicPr>
          <p:nvPr>
            <p:ph idx="1"/>
          </p:nvPr>
        </p:nvPicPr>
        <p:blipFill>
          <a:blip r:embed="rId2"/>
          <a:stretch>
            <a:fillRect/>
          </a:stretch>
        </p:blipFill>
        <p:spPr>
          <a:xfrm>
            <a:off x="354106" y="2026314"/>
            <a:ext cx="7633447" cy="2240883"/>
          </a:xfrm>
        </p:spPr>
      </p:pic>
      <p:sp>
        <p:nvSpPr>
          <p:cNvPr id="7" name="TextBox 6">
            <a:extLst>
              <a:ext uri="{FF2B5EF4-FFF2-40B4-BE49-F238E27FC236}">
                <a16:creationId xmlns:a16="http://schemas.microsoft.com/office/drawing/2014/main" id="{E9F82313-FD85-5559-3B7E-138DA70C8D2B}"/>
              </a:ext>
            </a:extLst>
          </p:cNvPr>
          <p:cNvSpPr txBox="1"/>
          <p:nvPr/>
        </p:nvSpPr>
        <p:spPr>
          <a:xfrm>
            <a:off x="8148916" y="2594729"/>
            <a:ext cx="3935507" cy="923330"/>
          </a:xfrm>
          <a:prstGeom prst="rect">
            <a:avLst/>
          </a:prstGeom>
          <a:noFill/>
        </p:spPr>
        <p:txBody>
          <a:bodyPr wrap="square">
            <a:spAutoFit/>
          </a:bodyPr>
          <a:lstStyle/>
          <a:p>
            <a:pPr algn="l"/>
            <a:r>
              <a:rPr lang="en-US" b="0" i="0" dirty="0">
                <a:effectLst/>
                <a:latin typeface="Roboto" panose="02000000000000000000" pitchFamily="2" charset="0"/>
              </a:rPr>
              <a:t>We can observe Yellow cab is more profitable both in terms of total rides and profit per rides.</a:t>
            </a:r>
          </a:p>
        </p:txBody>
      </p:sp>
    </p:spTree>
    <p:extLst>
      <p:ext uri="{BB962C8B-B14F-4D97-AF65-F5344CB8AC3E}">
        <p14:creationId xmlns:p14="http://schemas.microsoft.com/office/powerpoint/2010/main" val="82198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9067-7C48-D50D-D117-B050FB09499F}"/>
              </a:ext>
            </a:extLst>
          </p:cNvPr>
          <p:cNvSpPr>
            <a:spLocks noGrp="1"/>
          </p:cNvSpPr>
          <p:nvPr>
            <p:ph type="title"/>
          </p:nvPr>
        </p:nvSpPr>
        <p:spPr/>
        <p:txBody>
          <a:bodyPr/>
          <a:lstStyle/>
          <a:p>
            <a:r>
              <a:rPr lang="en-IN" dirty="0">
                <a:solidFill>
                  <a:srgbClr val="FF6600"/>
                </a:solidFill>
              </a:rPr>
              <a:t>City-wise and Company-wise Profit</a:t>
            </a:r>
          </a:p>
        </p:txBody>
      </p:sp>
      <p:sp>
        <p:nvSpPr>
          <p:cNvPr id="7" name="TextBox 6">
            <a:extLst>
              <a:ext uri="{FF2B5EF4-FFF2-40B4-BE49-F238E27FC236}">
                <a16:creationId xmlns:a16="http://schemas.microsoft.com/office/drawing/2014/main" id="{E9F82313-FD85-5559-3B7E-138DA70C8D2B}"/>
              </a:ext>
            </a:extLst>
          </p:cNvPr>
          <p:cNvSpPr txBox="1"/>
          <p:nvPr/>
        </p:nvSpPr>
        <p:spPr>
          <a:xfrm>
            <a:off x="7171763" y="2828835"/>
            <a:ext cx="3935507" cy="1200329"/>
          </a:xfrm>
          <a:prstGeom prst="rect">
            <a:avLst/>
          </a:prstGeom>
          <a:noFill/>
        </p:spPr>
        <p:txBody>
          <a:bodyPr wrap="square">
            <a:spAutoFit/>
          </a:bodyPr>
          <a:lstStyle/>
          <a:p>
            <a:pPr algn="l"/>
            <a:r>
              <a:rPr lang="en-US" b="0" i="0" dirty="0" err="1">
                <a:effectLst/>
                <a:latin typeface="Roboto" panose="02000000000000000000" pitchFamily="2" charset="0"/>
              </a:rPr>
              <a:t>Newyork</a:t>
            </a:r>
            <a:r>
              <a:rPr lang="en-US" b="0" i="0" dirty="0">
                <a:effectLst/>
                <a:latin typeface="Roboto" panose="02000000000000000000" pitchFamily="2" charset="0"/>
              </a:rPr>
              <a:t> has the highest profit (Yellow Cab),also it can be easily seen in all the city's the profit of yellow cab is more.</a:t>
            </a:r>
          </a:p>
        </p:txBody>
      </p:sp>
      <p:pic>
        <p:nvPicPr>
          <p:cNvPr id="4" name="Picture 3">
            <a:extLst>
              <a:ext uri="{FF2B5EF4-FFF2-40B4-BE49-F238E27FC236}">
                <a16:creationId xmlns:a16="http://schemas.microsoft.com/office/drawing/2014/main" id="{3B4CDC4E-AEBA-F41C-BE2B-CF162E7B1833}"/>
              </a:ext>
            </a:extLst>
          </p:cNvPr>
          <p:cNvPicPr>
            <a:picLocks noChangeAspect="1"/>
          </p:cNvPicPr>
          <p:nvPr/>
        </p:nvPicPr>
        <p:blipFill>
          <a:blip r:embed="rId2"/>
          <a:stretch>
            <a:fillRect/>
          </a:stretch>
        </p:blipFill>
        <p:spPr>
          <a:xfrm>
            <a:off x="838200" y="1825625"/>
            <a:ext cx="5679141" cy="4351338"/>
          </a:xfrm>
          <a:prstGeom prst="rect">
            <a:avLst/>
          </a:prstGeom>
        </p:spPr>
      </p:pic>
    </p:spTree>
    <p:extLst>
      <p:ext uri="{BB962C8B-B14F-4D97-AF65-F5344CB8AC3E}">
        <p14:creationId xmlns:p14="http://schemas.microsoft.com/office/powerpoint/2010/main" val="45801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9067-7C48-D50D-D117-B050FB09499F}"/>
              </a:ext>
            </a:extLst>
          </p:cNvPr>
          <p:cNvSpPr>
            <a:spLocks noGrp="1"/>
          </p:cNvSpPr>
          <p:nvPr>
            <p:ph type="title"/>
          </p:nvPr>
        </p:nvSpPr>
        <p:spPr/>
        <p:txBody>
          <a:bodyPr/>
          <a:lstStyle/>
          <a:p>
            <a:r>
              <a:rPr lang="en-IN" dirty="0">
                <a:solidFill>
                  <a:srgbClr val="FF6600"/>
                </a:solidFill>
              </a:rPr>
              <a:t>Income-wise profit for each Company</a:t>
            </a:r>
          </a:p>
        </p:txBody>
      </p:sp>
      <p:sp>
        <p:nvSpPr>
          <p:cNvPr id="7" name="TextBox 6">
            <a:extLst>
              <a:ext uri="{FF2B5EF4-FFF2-40B4-BE49-F238E27FC236}">
                <a16:creationId xmlns:a16="http://schemas.microsoft.com/office/drawing/2014/main" id="{E9F82313-FD85-5559-3B7E-138DA70C8D2B}"/>
              </a:ext>
            </a:extLst>
          </p:cNvPr>
          <p:cNvSpPr txBox="1"/>
          <p:nvPr/>
        </p:nvSpPr>
        <p:spPr>
          <a:xfrm>
            <a:off x="7171763" y="2828835"/>
            <a:ext cx="3935507" cy="1200329"/>
          </a:xfrm>
          <a:prstGeom prst="rect">
            <a:avLst/>
          </a:prstGeom>
          <a:noFill/>
        </p:spPr>
        <p:txBody>
          <a:bodyPr wrap="square">
            <a:spAutoFit/>
          </a:bodyPr>
          <a:lstStyle/>
          <a:p>
            <a:pPr algn="l"/>
            <a:r>
              <a:rPr lang="en-US" b="0" i="0" dirty="0">
                <a:effectLst/>
                <a:latin typeface="Roboto" panose="02000000000000000000" pitchFamily="2" charset="0"/>
              </a:rPr>
              <a:t>Middle class(2500 &lt;Salary&lt;15000 ) and rich class(salary &gt; 15000$) are the main clients of both of the two cab companies.</a:t>
            </a:r>
          </a:p>
        </p:txBody>
      </p:sp>
      <p:pic>
        <p:nvPicPr>
          <p:cNvPr id="5" name="Picture 4">
            <a:extLst>
              <a:ext uri="{FF2B5EF4-FFF2-40B4-BE49-F238E27FC236}">
                <a16:creationId xmlns:a16="http://schemas.microsoft.com/office/drawing/2014/main" id="{EF53F66A-984E-4939-192E-12C690E45E2A}"/>
              </a:ext>
            </a:extLst>
          </p:cNvPr>
          <p:cNvPicPr>
            <a:picLocks noChangeAspect="1"/>
          </p:cNvPicPr>
          <p:nvPr/>
        </p:nvPicPr>
        <p:blipFill>
          <a:blip r:embed="rId2"/>
          <a:stretch>
            <a:fillRect/>
          </a:stretch>
        </p:blipFill>
        <p:spPr>
          <a:xfrm>
            <a:off x="838199" y="1899022"/>
            <a:ext cx="6082647" cy="3945966"/>
          </a:xfrm>
          <a:prstGeom prst="rect">
            <a:avLst/>
          </a:prstGeom>
        </p:spPr>
      </p:pic>
    </p:spTree>
    <p:extLst>
      <p:ext uri="{BB962C8B-B14F-4D97-AF65-F5344CB8AC3E}">
        <p14:creationId xmlns:p14="http://schemas.microsoft.com/office/powerpoint/2010/main" val="63472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9067-7C48-D50D-D117-B050FB09499F}"/>
              </a:ext>
            </a:extLst>
          </p:cNvPr>
          <p:cNvSpPr>
            <a:spLocks noGrp="1"/>
          </p:cNvSpPr>
          <p:nvPr>
            <p:ph type="title"/>
          </p:nvPr>
        </p:nvSpPr>
        <p:spPr/>
        <p:txBody>
          <a:bodyPr/>
          <a:lstStyle/>
          <a:p>
            <a:r>
              <a:rPr lang="en-IN" dirty="0">
                <a:solidFill>
                  <a:srgbClr val="FF6600"/>
                </a:solidFill>
              </a:rPr>
              <a:t>Users Distribution</a:t>
            </a:r>
          </a:p>
        </p:txBody>
      </p:sp>
      <p:sp>
        <p:nvSpPr>
          <p:cNvPr id="7" name="TextBox 6">
            <a:extLst>
              <a:ext uri="{FF2B5EF4-FFF2-40B4-BE49-F238E27FC236}">
                <a16:creationId xmlns:a16="http://schemas.microsoft.com/office/drawing/2014/main" id="{E9F82313-FD85-5559-3B7E-138DA70C8D2B}"/>
              </a:ext>
            </a:extLst>
          </p:cNvPr>
          <p:cNvSpPr txBox="1"/>
          <p:nvPr/>
        </p:nvSpPr>
        <p:spPr>
          <a:xfrm>
            <a:off x="7171763" y="2828835"/>
            <a:ext cx="3935507" cy="1477328"/>
          </a:xfrm>
          <a:prstGeom prst="rect">
            <a:avLst/>
          </a:prstGeom>
          <a:noFill/>
        </p:spPr>
        <p:txBody>
          <a:bodyPr wrap="square">
            <a:spAutoFit/>
          </a:bodyPr>
          <a:lstStyle/>
          <a:p>
            <a:pPr algn="l"/>
            <a:r>
              <a:rPr lang="en-US" b="0" i="0" dirty="0">
                <a:effectLst/>
                <a:latin typeface="Roboto" panose="02000000000000000000" pitchFamily="2" charset="0"/>
              </a:rPr>
              <a:t>City like San Diego, Sacramento , Pittsburgh, Nashville and Tucson are dominated by the Pink Cab company, or Users prefer more pink cab in these towns.</a:t>
            </a:r>
          </a:p>
        </p:txBody>
      </p:sp>
      <p:pic>
        <p:nvPicPr>
          <p:cNvPr id="4" name="Picture 3">
            <a:extLst>
              <a:ext uri="{FF2B5EF4-FFF2-40B4-BE49-F238E27FC236}">
                <a16:creationId xmlns:a16="http://schemas.microsoft.com/office/drawing/2014/main" id="{FA6D25E8-92E1-C37F-0F9B-566DA49DB904}"/>
              </a:ext>
            </a:extLst>
          </p:cNvPr>
          <p:cNvPicPr>
            <a:picLocks noChangeAspect="1"/>
          </p:cNvPicPr>
          <p:nvPr/>
        </p:nvPicPr>
        <p:blipFill>
          <a:blip r:embed="rId2"/>
          <a:stretch>
            <a:fillRect/>
          </a:stretch>
        </p:blipFill>
        <p:spPr>
          <a:xfrm>
            <a:off x="328410" y="1563673"/>
            <a:ext cx="6843353" cy="5075360"/>
          </a:xfrm>
          <a:prstGeom prst="rect">
            <a:avLst/>
          </a:prstGeom>
        </p:spPr>
      </p:pic>
    </p:spTree>
    <p:extLst>
      <p:ext uri="{BB962C8B-B14F-4D97-AF65-F5344CB8AC3E}">
        <p14:creationId xmlns:p14="http://schemas.microsoft.com/office/powerpoint/2010/main" val="266709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9067-7C48-D50D-D117-B050FB09499F}"/>
              </a:ext>
            </a:extLst>
          </p:cNvPr>
          <p:cNvSpPr>
            <a:spLocks noGrp="1"/>
          </p:cNvSpPr>
          <p:nvPr>
            <p:ph type="title"/>
          </p:nvPr>
        </p:nvSpPr>
        <p:spPr/>
        <p:txBody>
          <a:bodyPr/>
          <a:lstStyle/>
          <a:p>
            <a:r>
              <a:rPr lang="en-IN" dirty="0">
                <a:solidFill>
                  <a:srgbClr val="FF6600"/>
                </a:solidFill>
              </a:rPr>
              <a:t>Relation between Users count and Km travelled</a:t>
            </a:r>
          </a:p>
        </p:txBody>
      </p:sp>
      <p:sp>
        <p:nvSpPr>
          <p:cNvPr id="7" name="TextBox 6">
            <a:extLst>
              <a:ext uri="{FF2B5EF4-FFF2-40B4-BE49-F238E27FC236}">
                <a16:creationId xmlns:a16="http://schemas.microsoft.com/office/drawing/2014/main" id="{E9F82313-FD85-5559-3B7E-138DA70C8D2B}"/>
              </a:ext>
            </a:extLst>
          </p:cNvPr>
          <p:cNvSpPr txBox="1"/>
          <p:nvPr/>
        </p:nvSpPr>
        <p:spPr>
          <a:xfrm>
            <a:off x="7171763" y="2828835"/>
            <a:ext cx="3935507" cy="1477328"/>
          </a:xfrm>
          <a:prstGeom prst="rect">
            <a:avLst/>
          </a:prstGeom>
          <a:noFill/>
        </p:spPr>
        <p:txBody>
          <a:bodyPr wrap="square">
            <a:spAutoFit/>
          </a:bodyPr>
          <a:lstStyle/>
          <a:p>
            <a:pPr algn="l"/>
            <a:r>
              <a:rPr lang="en-US" b="0" i="0" dirty="0">
                <a:effectLst/>
                <a:latin typeface="Roboto" panose="02000000000000000000" pitchFamily="2" charset="0"/>
              </a:rPr>
              <a:t>However we have the data only for a certain period we can see that yellow cab has more kilometers covered than Pink cab which mean it is used more by the customers.</a:t>
            </a:r>
          </a:p>
        </p:txBody>
      </p:sp>
      <p:pic>
        <p:nvPicPr>
          <p:cNvPr id="5" name="Picture 4">
            <a:extLst>
              <a:ext uri="{FF2B5EF4-FFF2-40B4-BE49-F238E27FC236}">
                <a16:creationId xmlns:a16="http://schemas.microsoft.com/office/drawing/2014/main" id="{9206502D-7FB8-50A8-B117-E8FCDC966602}"/>
              </a:ext>
            </a:extLst>
          </p:cNvPr>
          <p:cNvPicPr>
            <a:picLocks noChangeAspect="1"/>
          </p:cNvPicPr>
          <p:nvPr/>
        </p:nvPicPr>
        <p:blipFill>
          <a:blip r:embed="rId2"/>
          <a:stretch>
            <a:fillRect/>
          </a:stretch>
        </p:blipFill>
        <p:spPr>
          <a:xfrm>
            <a:off x="838200" y="2007067"/>
            <a:ext cx="5805086" cy="3999286"/>
          </a:xfrm>
          <a:prstGeom prst="rect">
            <a:avLst/>
          </a:prstGeom>
        </p:spPr>
      </p:pic>
    </p:spTree>
    <p:extLst>
      <p:ext uri="{BB962C8B-B14F-4D97-AF65-F5344CB8AC3E}">
        <p14:creationId xmlns:p14="http://schemas.microsoft.com/office/powerpoint/2010/main" val="184963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9067-7C48-D50D-D117-B050FB09499F}"/>
              </a:ext>
            </a:extLst>
          </p:cNvPr>
          <p:cNvSpPr>
            <a:spLocks noGrp="1"/>
          </p:cNvSpPr>
          <p:nvPr>
            <p:ph type="title"/>
          </p:nvPr>
        </p:nvSpPr>
        <p:spPr/>
        <p:txBody>
          <a:bodyPr/>
          <a:lstStyle/>
          <a:p>
            <a:r>
              <a:rPr lang="en-IN" dirty="0">
                <a:solidFill>
                  <a:srgbClr val="FF6600"/>
                </a:solidFill>
              </a:rPr>
              <a:t>Analysis and Hypothesis</a:t>
            </a:r>
          </a:p>
        </p:txBody>
      </p:sp>
      <p:sp>
        <p:nvSpPr>
          <p:cNvPr id="7" name="TextBox 6">
            <a:extLst>
              <a:ext uri="{FF2B5EF4-FFF2-40B4-BE49-F238E27FC236}">
                <a16:creationId xmlns:a16="http://schemas.microsoft.com/office/drawing/2014/main" id="{E9F82313-FD85-5559-3B7E-138DA70C8D2B}"/>
              </a:ext>
            </a:extLst>
          </p:cNvPr>
          <p:cNvSpPr txBox="1"/>
          <p:nvPr/>
        </p:nvSpPr>
        <p:spPr>
          <a:xfrm>
            <a:off x="286871" y="2828835"/>
            <a:ext cx="10820399" cy="3139321"/>
          </a:xfrm>
          <a:prstGeom prst="rect">
            <a:avLst/>
          </a:prstGeom>
          <a:noFill/>
        </p:spPr>
        <p:txBody>
          <a:bodyPr wrap="square">
            <a:spAutoFit/>
          </a:bodyPr>
          <a:lstStyle/>
          <a:p>
            <a:pPr algn="l">
              <a:buFont typeface="+mj-lt"/>
              <a:buAutoNum type="arabicPeriod"/>
            </a:pPr>
            <a:r>
              <a:rPr lang="en-US" b="0" i="0" dirty="0">
                <a:effectLst/>
                <a:latin typeface="Roboto" panose="02000000000000000000" pitchFamily="2" charset="0"/>
              </a:rPr>
              <a:t>Profit :In terms of overall profit yellow cab has 8% higher profit than pink cab</a:t>
            </a:r>
          </a:p>
          <a:p>
            <a:pPr algn="l">
              <a:buFont typeface="+mj-lt"/>
              <a:buAutoNum type="arabicPeriod"/>
            </a:pPr>
            <a:endParaRPr lang="en-US" b="0" i="0" dirty="0">
              <a:effectLst/>
              <a:latin typeface="Roboto" panose="02000000000000000000" pitchFamily="2" charset="0"/>
            </a:endParaRPr>
          </a:p>
          <a:p>
            <a:pPr algn="l">
              <a:buFont typeface="+mj-lt"/>
              <a:buAutoNum type="arabicPeriod"/>
            </a:pPr>
            <a:r>
              <a:rPr lang="en-US" b="0" i="0" dirty="0">
                <a:effectLst/>
                <a:latin typeface="Roboto" panose="02000000000000000000" pitchFamily="2" charset="0"/>
              </a:rPr>
              <a:t>Customers reach : Out of 19 cities, yellow cab is used more in 16 cities while one can see the dominance of pink cab in just 4 cities.</a:t>
            </a:r>
          </a:p>
          <a:p>
            <a:pPr algn="l">
              <a:buFont typeface="+mj-lt"/>
              <a:buAutoNum type="arabicPeriod"/>
            </a:pPr>
            <a:endParaRPr lang="en-US" b="0" i="0" dirty="0">
              <a:effectLst/>
              <a:latin typeface="Roboto" panose="02000000000000000000" pitchFamily="2" charset="0"/>
            </a:endParaRPr>
          </a:p>
          <a:p>
            <a:pPr algn="l">
              <a:buFont typeface="+mj-lt"/>
              <a:buAutoNum type="arabicPeriod"/>
            </a:pPr>
            <a:r>
              <a:rPr lang="en-US" b="0" i="0" dirty="0">
                <a:effectLst/>
                <a:latin typeface="Roboto" panose="02000000000000000000" pitchFamily="2" charset="0"/>
              </a:rPr>
              <a:t>Income Wise: Both the cab has same distribution of providing services to low, medium and high income people however the distribution of yellow cab is much more clean.</a:t>
            </a:r>
          </a:p>
          <a:p>
            <a:pPr algn="l">
              <a:buFont typeface="+mj-lt"/>
              <a:buAutoNum type="arabicPeriod"/>
            </a:pPr>
            <a:endParaRPr lang="en-US" b="0" i="0" dirty="0">
              <a:effectLst/>
              <a:latin typeface="Roboto" panose="02000000000000000000" pitchFamily="2" charset="0"/>
            </a:endParaRPr>
          </a:p>
          <a:p>
            <a:pPr algn="l">
              <a:buFont typeface="+mj-lt"/>
              <a:buAutoNum type="arabicPeriod"/>
            </a:pPr>
            <a:r>
              <a:rPr lang="en-US" b="0" i="0" dirty="0">
                <a:effectLst/>
                <a:latin typeface="Roboto" panose="02000000000000000000" pitchFamily="2" charset="0"/>
              </a:rPr>
              <a:t>KM-Wise Profit: Yellow Cab has more profit per km than of pink cab.</a:t>
            </a:r>
          </a:p>
          <a:p>
            <a:pPr algn="l"/>
            <a:endParaRPr lang="en-US" b="0" i="0" dirty="0">
              <a:effectLst/>
              <a:latin typeface="Roboto" panose="02000000000000000000" pitchFamily="2" charset="0"/>
            </a:endParaRPr>
          </a:p>
          <a:p>
            <a:pPr algn="l"/>
            <a:r>
              <a:rPr lang="en-US" b="0" i="0" dirty="0">
                <a:solidFill>
                  <a:srgbClr val="FF6600"/>
                </a:solidFill>
                <a:effectLst/>
                <a:latin typeface="Roboto" panose="02000000000000000000" pitchFamily="2" charset="0"/>
              </a:rPr>
              <a:t>On the basis of my analysis ,I recommend Yellow cab over the Pink Cab.</a:t>
            </a:r>
          </a:p>
        </p:txBody>
      </p:sp>
    </p:spTree>
    <p:extLst>
      <p:ext uri="{BB962C8B-B14F-4D97-AF65-F5344CB8AC3E}">
        <p14:creationId xmlns:p14="http://schemas.microsoft.com/office/powerpoint/2010/main" val="15665876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36</TotalTime>
  <Words>429</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vt:lpstr>
      <vt:lpstr>Office Theme</vt:lpstr>
      <vt:lpstr>PowerPoint Presentation</vt:lpstr>
      <vt:lpstr>                                                                        Problem Statement        XYZ, a private equity firm in the United States, is considering investing in the cab industry, which has experienced significant growth in recent years and has multiple major players in the market. The goal is to offer practical guidance to assist XYZ in selecting the best company to invest in.</vt:lpstr>
      <vt:lpstr>                                                                        Data Exploration        Total 17 features (including derived features). Total data points 359,393  Assumptions: 1.Price charged has an outlier but due to lack of information we will not consider that.  2.The conclusion are only derived based on the factors we have in our data, although there could be other factors as  well which will affect the output. </vt:lpstr>
      <vt:lpstr>Profit Analysis</vt:lpstr>
      <vt:lpstr>City-wise and Company-wise Profit</vt:lpstr>
      <vt:lpstr>Income-wise profit for each Company</vt:lpstr>
      <vt:lpstr>Users Distribution</vt:lpstr>
      <vt:lpstr>Relation between Users count and Km travelled</vt:lpstr>
      <vt:lpstr>Analysis and Hypothesis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saini</dc:creator>
  <cp:lastModifiedBy>rahul saini</cp:lastModifiedBy>
  <cp:revision>1</cp:revision>
  <dcterms:created xsi:type="dcterms:W3CDTF">2023-02-21T20:09:03Z</dcterms:created>
  <dcterms:modified xsi:type="dcterms:W3CDTF">2023-02-21T20:45:21Z</dcterms:modified>
</cp:coreProperties>
</file>