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1"/>
  </p:notesMasterIdLst>
  <p:sldIdLst>
    <p:sldId id="324" r:id="rId2"/>
    <p:sldId id="328" r:id="rId3"/>
    <p:sldId id="331" r:id="rId4"/>
    <p:sldId id="332" r:id="rId5"/>
    <p:sldId id="347" r:id="rId6"/>
    <p:sldId id="334" r:id="rId7"/>
    <p:sldId id="348" r:id="rId8"/>
    <p:sldId id="335" r:id="rId9"/>
    <p:sldId id="34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919702C-8156-4341-9703-3AE9EDEB7749}">
          <p14:sldIdLst>
            <p14:sldId id="324"/>
            <p14:sldId id="328"/>
            <p14:sldId id="331"/>
            <p14:sldId id="332"/>
            <p14:sldId id="347"/>
            <p14:sldId id="334"/>
            <p14:sldId id="348"/>
            <p14:sldId id="335"/>
            <p14:sldId id="34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69" d="100"/>
          <a:sy n="69" d="100"/>
        </p:scale>
        <p:origin x="65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C5590E-F5C9-4D78-8E5C-FD7502686FBA}"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8E57CC-F887-4B02-9F38-094E4D00BB75}" type="slidenum">
              <a:rPr lang="en-US" smtClean="0"/>
              <a:t>‹#›</a:t>
            </a:fld>
            <a:endParaRPr lang="en-US"/>
          </a:p>
        </p:txBody>
      </p:sp>
    </p:spTree>
    <p:extLst>
      <p:ext uri="{BB962C8B-B14F-4D97-AF65-F5344CB8AC3E}">
        <p14:creationId xmlns:p14="http://schemas.microsoft.com/office/powerpoint/2010/main" val="3827497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8D7AF350-86B1-47B6-95AC-C1059388AAFC}" type="datetime1">
              <a:rPr lang="en-US" smtClean="0"/>
              <a:t>10/22/2024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1E4380-C34E-448B-BAE9-81DA3796DC4F}" type="slidenum">
              <a:rPr lang="en-US" smtClean="0"/>
              <a:t>‹#›</a:t>
            </a:fld>
            <a:endParaRPr lang="en-US"/>
          </a:p>
        </p:txBody>
      </p:sp>
    </p:spTree>
    <p:extLst>
      <p:ext uri="{BB962C8B-B14F-4D97-AF65-F5344CB8AC3E}">
        <p14:creationId xmlns:p14="http://schemas.microsoft.com/office/powerpoint/2010/main" val="3752632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C5B5B8-C510-466E-9885-1AFD39D32E4C}" type="datetime1">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1E4380-C34E-448B-BAE9-81DA3796DC4F}" type="slidenum">
              <a:rPr lang="en-US" smtClean="0"/>
              <a:t>‹#›</a:t>
            </a:fld>
            <a:endParaRPr lang="en-US"/>
          </a:p>
        </p:txBody>
      </p:sp>
    </p:spTree>
    <p:extLst>
      <p:ext uri="{BB962C8B-B14F-4D97-AF65-F5344CB8AC3E}">
        <p14:creationId xmlns:p14="http://schemas.microsoft.com/office/powerpoint/2010/main" val="1935696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28D750F-08DD-46E6-A648-6DEF7369BFBE}" type="datetime1">
              <a:rPr lang="en-US" smtClean="0"/>
              <a:t>10/22/2024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1E4380-C34E-448B-BAE9-81DA3796DC4F}" type="slidenum">
              <a:rPr lang="en-US" smtClean="0"/>
              <a:t>‹#›</a:t>
            </a:fld>
            <a:endParaRPr lang="en-US"/>
          </a:p>
        </p:txBody>
      </p:sp>
    </p:spTree>
    <p:extLst>
      <p:ext uri="{BB962C8B-B14F-4D97-AF65-F5344CB8AC3E}">
        <p14:creationId xmlns:p14="http://schemas.microsoft.com/office/powerpoint/2010/main" val="126206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AB0D87-F582-4899-B118-A56959C03BC6}" type="datetime1">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3A1E4380-C34E-448B-BAE9-81DA3796DC4F}" type="slidenum">
              <a:rPr lang="en-US" smtClean="0"/>
              <a:t>‹#›</a:t>
            </a:fld>
            <a:endParaRPr lang="en-US"/>
          </a:p>
        </p:txBody>
      </p:sp>
    </p:spTree>
    <p:extLst>
      <p:ext uri="{BB962C8B-B14F-4D97-AF65-F5344CB8AC3E}">
        <p14:creationId xmlns:p14="http://schemas.microsoft.com/office/powerpoint/2010/main" val="2576863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6D4D81F5-9CEF-4A28-8149-2D7EA9410E75}" type="datetime1">
              <a:rPr lang="en-US" smtClean="0"/>
              <a:t>10/22/2024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1E4380-C34E-448B-BAE9-81DA3796DC4F}" type="slidenum">
              <a:rPr lang="en-US" smtClean="0"/>
              <a:t>‹#›</a:t>
            </a:fld>
            <a:endParaRPr lang="en-US"/>
          </a:p>
        </p:txBody>
      </p:sp>
    </p:spTree>
    <p:extLst>
      <p:ext uri="{BB962C8B-B14F-4D97-AF65-F5344CB8AC3E}">
        <p14:creationId xmlns:p14="http://schemas.microsoft.com/office/powerpoint/2010/main" val="3242667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84B73B-E42F-4D89-8002-021FFE476F7C}" type="datetime1">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E4380-C34E-448B-BAE9-81DA3796DC4F}" type="slidenum">
              <a:rPr lang="en-US" smtClean="0"/>
              <a:t>‹#›</a:t>
            </a:fld>
            <a:endParaRPr lang="en-US"/>
          </a:p>
        </p:txBody>
      </p:sp>
    </p:spTree>
    <p:extLst>
      <p:ext uri="{BB962C8B-B14F-4D97-AF65-F5344CB8AC3E}">
        <p14:creationId xmlns:p14="http://schemas.microsoft.com/office/powerpoint/2010/main" val="3069721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6DA6EE-DF95-4020-9583-DC310A62C06C}" type="datetime1">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1E4380-C34E-448B-BAE9-81DA3796DC4F}" type="slidenum">
              <a:rPr lang="en-US" smtClean="0"/>
              <a:t>‹#›</a:t>
            </a:fld>
            <a:endParaRPr lang="en-US"/>
          </a:p>
        </p:txBody>
      </p:sp>
    </p:spTree>
    <p:extLst>
      <p:ext uri="{BB962C8B-B14F-4D97-AF65-F5344CB8AC3E}">
        <p14:creationId xmlns:p14="http://schemas.microsoft.com/office/powerpoint/2010/main" val="243437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A92D2E6A-2286-435F-971C-BF11AFF8C10D}" type="datetime1">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1E4380-C34E-448B-BAE9-81DA3796DC4F}" type="slidenum">
              <a:rPr lang="en-US" smtClean="0"/>
              <a:t>‹#›</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3426295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34D64E-0BA4-476E-962B-25500CFCA136}" type="datetime1">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1E4380-C34E-448B-BAE9-81DA3796DC4F}" type="slidenum">
              <a:rPr lang="en-US" smtClean="0"/>
              <a:t>‹#›</a:t>
            </a:fld>
            <a:endParaRPr lang="en-US"/>
          </a:p>
        </p:txBody>
      </p:sp>
    </p:spTree>
    <p:extLst>
      <p:ext uri="{BB962C8B-B14F-4D97-AF65-F5344CB8AC3E}">
        <p14:creationId xmlns:p14="http://schemas.microsoft.com/office/powerpoint/2010/main" val="269896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CC21B3C-098E-4C93-BF3D-60BAC0E12130}" type="datetime1">
              <a:rPr lang="en-US" smtClean="0"/>
              <a:t>10/22/2024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1E4380-C34E-448B-BAE9-81DA3796DC4F}" type="slidenum">
              <a:rPr lang="en-US" smtClean="0"/>
              <a:t>‹#›</a:t>
            </a:fld>
            <a:endParaRPr lang="en-US"/>
          </a:p>
        </p:txBody>
      </p:sp>
    </p:spTree>
    <p:extLst>
      <p:ext uri="{BB962C8B-B14F-4D97-AF65-F5344CB8AC3E}">
        <p14:creationId xmlns:p14="http://schemas.microsoft.com/office/powerpoint/2010/main" val="3430097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8B8C42-7C82-4D70-8CB5-1EE23E4AB5EE}" type="datetime1">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1E4380-C34E-448B-BAE9-81DA3796DC4F}" type="slidenum">
              <a:rPr lang="en-US" smtClean="0"/>
              <a:t>‹#›</a:t>
            </a:fld>
            <a:endParaRPr lang="en-US"/>
          </a:p>
        </p:txBody>
      </p:sp>
    </p:spTree>
    <p:extLst>
      <p:ext uri="{BB962C8B-B14F-4D97-AF65-F5344CB8AC3E}">
        <p14:creationId xmlns:p14="http://schemas.microsoft.com/office/powerpoint/2010/main" val="2185109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1176232-8D99-43C2-88A2-1CB2FF173024}" type="datetime1">
              <a:rPr lang="en-US" smtClean="0"/>
              <a:t>10/22/2024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1E4380-C34E-448B-BAE9-81DA3796DC4F}" type="slidenum">
              <a:rPr lang="en-US" smtClean="0"/>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878796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ata-mining" TargetMode="External"/><Relationship Id="rId2" Type="http://schemas.openxmlformats.org/officeDocument/2006/relationships/hyperlink" Target="https://www.geeksforgeeks.org/supervised-unsupervised-learn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5.wdp"/><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89FB98-0666-4764-5AD9-785D13A57C54}"/>
              </a:ext>
            </a:extLst>
          </p:cNvPr>
          <p:cNvSpPr>
            <a:spLocks noGrp="1"/>
          </p:cNvSpPr>
          <p:nvPr>
            <p:ph idx="1"/>
          </p:nvPr>
        </p:nvSpPr>
        <p:spPr/>
        <p:txBody>
          <a:bodyPr>
            <a:normAutofit lnSpcReduction="10000"/>
          </a:bodyPr>
          <a:lstStyle/>
          <a:p>
            <a:pPr marL="0" indent="0" algn="ctr">
              <a:buNone/>
            </a:pPr>
            <a:r>
              <a:rPr lang="en-US" sz="5400" b="1" dirty="0">
                <a:solidFill>
                  <a:srgbClr val="002060"/>
                </a:solidFill>
                <a:effectLst>
                  <a:outerShdw blurRad="38100" dist="38100" dir="2700000" algn="tl">
                    <a:srgbClr val="000000">
                      <a:alpha val="43137"/>
                    </a:srgbClr>
                  </a:outerShdw>
                </a:effectLst>
                <a:latin typeface="CIDFont+F2"/>
              </a:rPr>
              <a:t>K-Nearest Neighbor </a:t>
            </a:r>
            <a:r>
              <a:rPr lang="en-US" sz="5400" b="1" i="0" u="none" strike="noStrike" baseline="0" dirty="0">
                <a:solidFill>
                  <a:srgbClr val="002060"/>
                </a:solidFill>
                <a:effectLst>
                  <a:outerShdw blurRad="38100" dist="38100" dir="2700000" algn="tl">
                    <a:srgbClr val="000000">
                      <a:alpha val="43137"/>
                    </a:srgbClr>
                  </a:outerShdw>
                </a:effectLst>
                <a:latin typeface="CIDFont+F2"/>
              </a:rPr>
              <a:t>(KNN)</a:t>
            </a:r>
          </a:p>
          <a:p>
            <a:pPr marL="0" indent="0" algn="ctr">
              <a:buNone/>
            </a:pPr>
            <a:r>
              <a:rPr lang="en-US" sz="3600" b="1" dirty="0">
                <a:solidFill>
                  <a:srgbClr val="002060"/>
                </a:solidFill>
                <a:effectLst>
                  <a:outerShdw blurRad="38100" dist="38100" dir="2700000" algn="tl">
                    <a:srgbClr val="000000">
                      <a:alpha val="43137"/>
                    </a:srgbClr>
                  </a:outerShdw>
                </a:effectLst>
                <a:latin typeface="CIDFont+F2"/>
              </a:rPr>
              <a:t>By </a:t>
            </a:r>
          </a:p>
          <a:p>
            <a:pPr marL="0" indent="0" algn="ctr">
              <a:buNone/>
            </a:pPr>
            <a:r>
              <a:rPr lang="en-US" sz="3600" b="1" dirty="0">
                <a:solidFill>
                  <a:srgbClr val="002060"/>
                </a:solidFill>
                <a:effectLst>
                  <a:outerShdw blurRad="38100" dist="38100" dir="2700000" algn="tl">
                    <a:srgbClr val="000000">
                      <a:alpha val="43137"/>
                    </a:srgbClr>
                  </a:outerShdw>
                </a:effectLst>
                <a:latin typeface="CIDFont+F2"/>
              </a:rPr>
              <a:t>Dr. Farman Ali</a:t>
            </a:r>
          </a:p>
          <a:p>
            <a:pPr marL="0" indent="0" algn="ctr">
              <a:buNone/>
            </a:pPr>
            <a:r>
              <a:rPr lang="en-US" sz="3600" b="1" dirty="0">
                <a:solidFill>
                  <a:srgbClr val="002060"/>
                </a:solidFill>
                <a:effectLst>
                  <a:outerShdw blurRad="38100" dist="38100" dir="2700000" algn="tl">
                    <a:srgbClr val="000000">
                      <a:alpha val="43137"/>
                    </a:srgbClr>
                  </a:outerShdw>
                </a:effectLst>
                <a:latin typeface="CIDFont+F2"/>
              </a:rPr>
              <a:t>Assistant Professor</a:t>
            </a:r>
          </a:p>
          <a:p>
            <a:pPr marL="0" indent="0" algn="ctr">
              <a:buNone/>
            </a:pPr>
            <a:r>
              <a:rPr lang="en-US" sz="3600" b="1" dirty="0">
                <a:solidFill>
                  <a:srgbClr val="002060"/>
                </a:solidFill>
                <a:effectLst>
                  <a:outerShdw blurRad="38100" dist="38100" dir="2700000" algn="tl">
                    <a:srgbClr val="000000">
                      <a:alpha val="43137"/>
                    </a:srgbClr>
                  </a:outerShdw>
                </a:effectLst>
                <a:latin typeface="CIDFont+F2"/>
              </a:rPr>
              <a:t>CS Department BU </a:t>
            </a:r>
            <a:endParaRPr lang="en-US" sz="3600" b="1"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7F2DDC40-B9CC-6EAD-FE08-FA6C8FA4717D}"/>
              </a:ext>
            </a:extLst>
          </p:cNvPr>
          <p:cNvSpPr>
            <a:spLocks noGrp="1"/>
          </p:cNvSpPr>
          <p:nvPr>
            <p:ph type="sldNum" sz="quarter" idx="12"/>
          </p:nvPr>
        </p:nvSpPr>
        <p:spPr/>
        <p:txBody>
          <a:bodyPr/>
          <a:lstStyle/>
          <a:p>
            <a:fld id="{3A1E4380-C34E-448B-BAE9-81DA3796DC4F}" type="slidenum">
              <a:rPr lang="en-US" smtClean="0"/>
              <a:t>1</a:t>
            </a:fld>
            <a:endParaRPr lang="en-US"/>
          </a:p>
        </p:txBody>
      </p:sp>
    </p:spTree>
    <p:extLst>
      <p:ext uri="{BB962C8B-B14F-4D97-AF65-F5344CB8AC3E}">
        <p14:creationId xmlns:p14="http://schemas.microsoft.com/office/powerpoint/2010/main" val="721325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9BD3-4C33-045F-5EC6-D4FC022068C2}"/>
              </a:ext>
            </a:extLst>
          </p:cNvPr>
          <p:cNvSpPr>
            <a:spLocks noGrp="1"/>
          </p:cNvSpPr>
          <p:nvPr>
            <p:ph type="title"/>
          </p:nvPr>
        </p:nvSpPr>
        <p:spPr/>
        <p:txBody>
          <a:bodyPr/>
          <a:lstStyle/>
          <a:p>
            <a:r>
              <a:rPr lang="en-GB" b="1" dirty="0"/>
              <a:t>Introduction to </a:t>
            </a:r>
            <a:r>
              <a:rPr lang="en-GB" b="1" dirty="0" err="1"/>
              <a:t>knn</a:t>
            </a:r>
            <a:endParaRPr lang="en-US" b="1" dirty="0"/>
          </a:p>
        </p:txBody>
      </p:sp>
      <p:sp>
        <p:nvSpPr>
          <p:cNvPr id="3" name="Content Placeholder 2">
            <a:extLst>
              <a:ext uri="{FF2B5EF4-FFF2-40B4-BE49-F238E27FC236}">
                <a16:creationId xmlns:a16="http://schemas.microsoft.com/office/drawing/2014/main" id="{B8D21C4F-BFC9-63AB-489F-8FB2E0591D07}"/>
              </a:ext>
            </a:extLst>
          </p:cNvPr>
          <p:cNvSpPr>
            <a:spLocks noGrp="1"/>
          </p:cNvSpPr>
          <p:nvPr>
            <p:ph idx="1"/>
          </p:nvPr>
        </p:nvSpPr>
        <p:spPr>
          <a:xfrm>
            <a:off x="171365" y="2358403"/>
            <a:ext cx="11660418" cy="5258470"/>
          </a:xfrm>
        </p:spPr>
        <p:txBody>
          <a:bodyPr>
            <a:normAutofit fontScale="92500" lnSpcReduction="10000"/>
          </a:bodyPr>
          <a:lstStyle/>
          <a:p>
            <a:pPr algn="just"/>
            <a:r>
              <a:rPr lang="en-GB" sz="2400" dirty="0">
                <a:solidFill>
                  <a:schemeClr val="tx1"/>
                </a:solidFill>
              </a:rPr>
              <a:t>KNN is one of the most basic yet essential classification algorithms in machine learning</a:t>
            </a:r>
            <a:r>
              <a:rPr lang="en-US" sz="2400" dirty="0">
                <a:solidFill>
                  <a:schemeClr val="tx1"/>
                </a:solidFill>
              </a:rPr>
              <a:t>.</a:t>
            </a:r>
          </a:p>
          <a:p>
            <a:pPr algn="just"/>
            <a:r>
              <a:rPr lang="en-US" sz="2400" dirty="0">
                <a:solidFill>
                  <a:schemeClr val="tx1"/>
                </a:solidFill>
              </a:rPr>
              <a:t> </a:t>
            </a:r>
            <a:r>
              <a:rPr lang="en-GB" sz="2400" dirty="0">
                <a:solidFill>
                  <a:schemeClr val="tx1"/>
                </a:solidFill>
              </a:rPr>
              <a:t>It belongs to the </a:t>
            </a:r>
            <a:r>
              <a:rPr lang="en-GB" sz="2400" dirty="0">
                <a:solidFill>
                  <a:schemeClr val="tx1"/>
                </a:solidFill>
                <a:hlinkClick r:id="rId2">
                  <a:extLst>
                    <a:ext uri="{A12FA001-AC4F-418D-AE19-62706E023703}">
                      <ahyp:hlinkClr xmlns:ahyp="http://schemas.microsoft.com/office/drawing/2018/hyperlinkcolor" val="tx"/>
                    </a:ext>
                  </a:extLst>
                </a:hlinkClick>
              </a:rPr>
              <a:t>supervised learning</a:t>
            </a:r>
            <a:r>
              <a:rPr lang="en-GB" sz="2400" dirty="0">
                <a:solidFill>
                  <a:schemeClr val="tx1"/>
                </a:solidFill>
              </a:rPr>
              <a:t> domain and finds many applications in </a:t>
            </a:r>
            <a:r>
              <a:rPr lang="en-GB" sz="2400" u="sng" dirty="0">
                <a:solidFill>
                  <a:schemeClr val="tx1"/>
                </a:solidFill>
              </a:rPr>
              <a:t>pattern recognition</a:t>
            </a:r>
            <a:r>
              <a:rPr lang="en-GB" sz="2400" dirty="0">
                <a:solidFill>
                  <a:schemeClr val="tx1"/>
                </a:solidFill>
              </a:rPr>
              <a:t>, </a:t>
            </a:r>
            <a:r>
              <a:rPr lang="en-GB" sz="2400" dirty="0">
                <a:solidFill>
                  <a:schemeClr val="tx1"/>
                </a:solidFill>
                <a:hlinkClick r:id="rId3">
                  <a:extLst>
                    <a:ext uri="{A12FA001-AC4F-418D-AE19-62706E023703}">
                      <ahyp:hlinkClr xmlns:ahyp="http://schemas.microsoft.com/office/drawing/2018/hyperlinkcolor" val="tx"/>
                    </a:ext>
                  </a:extLst>
                </a:hlinkClick>
              </a:rPr>
              <a:t>data mining</a:t>
            </a:r>
            <a:r>
              <a:rPr lang="en-US" sz="2400" dirty="0">
                <a:solidFill>
                  <a:schemeClr val="tx1"/>
                </a:solidFill>
              </a:rPr>
              <a:t>.</a:t>
            </a:r>
          </a:p>
          <a:p>
            <a:pPr algn="just"/>
            <a:r>
              <a:rPr lang="en-GB" sz="2400" dirty="0">
                <a:solidFill>
                  <a:schemeClr val="tx1"/>
                </a:solidFill>
              </a:rPr>
              <a:t>K-NN algorithm assumes the similarity between the new case/data and available cases and put the new case into the category that is most similar to the available categories.</a:t>
            </a:r>
            <a:endParaRPr lang="en-US" sz="2400" dirty="0">
              <a:solidFill>
                <a:schemeClr val="tx1"/>
              </a:solidFill>
            </a:endParaRPr>
          </a:p>
          <a:p>
            <a:pPr algn="just"/>
            <a:r>
              <a:rPr lang="en-GB" sz="2400" dirty="0">
                <a:solidFill>
                  <a:schemeClr val="tx1"/>
                </a:solidFill>
              </a:rPr>
              <a:t>This means when new data appears then it can be easily classified into a well suite category by using K- NN algorithm.</a:t>
            </a:r>
          </a:p>
          <a:p>
            <a:pPr algn="just"/>
            <a:r>
              <a:rPr lang="en-GB" sz="2400" dirty="0">
                <a:solidFill>
                  <a:schemeClr val="tx1"/>
                </a:solidFill>
              </a:rPr>
              <a:t>K-NN algorithm can be used for Regression as well as for Classification but mostly it is used for the Classification problems.</a:t>
            </a:r>
          </a:p>
          <a:p>
            <a:pPr algn="just"/>
            <a:r>
              <a:rPr lang="en-GB" sz="2400" dirty="0">
                <a:solidFill>
                  <a:schemeClr val="tx1"/>
                </a:solidFill>
              </a:rPr>
              <a:t>It is also called a lazy learner algorithm because it does not learn from the training set immediately instead it stores the dataset and at the time of classification, it performs an action on the dataset.</a:t>
            </a:r>
          </a:p>
          <a:p>
            <a:pPr algn="just"/>
            <a:r>
              <a:rPr lang="en-GB" sz="2400" dirty="0">
                <a:solidFill>
                  <a:schemeClr val="tx1"/>
                </a:solidFill>
              </a:rPr>
              <a:t>KNN algorithm at the training phase just stores the dataset and when it gets new data, then it classifies that data into a category that is much similar to the new data.</a:t>
            </a:r>
          </a:p>
          <a:p>
            <a:pPr algn="just"/>
            <a:endParaRPr lang="en-GB" sz="2400" dirty="0">
              <a:solidFill>
                <a:schemeClr val="tx1"/>
              </a:solidFill>
            </a:endParaRPr>
          </a:p>
          <a:p>
            <a:endParaRPr lang="en-US" sz="2400" dirty="0">
              <a:solidFill>
                <a:schemeClr val="tx1"/>
              </a:solidFill>
            </a:endParaRPr>
          </a:p>
          <a:p>
            <a:endParaRPr lang="en-US" dirty="0"/>
          </a:p>
        </p:txBody>
      </p:sp>
    </p:spTree>
    <p:extLst>
      <p:ext uri="{BB962C8B-B14F-4D97-AF65-F5344CB8AC3E}">
        <p14:creationId xmlns:p14="http://schemas.microsoft.com/office/powerpoint/2010/main" val="342343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17A8-691F-8085-179F-8EC110D89071}"/>
              </a:ext>
            </a:extLst>
          </p:cNvPr>
          <p:cNvSpPr>
            <a:spLocks noGrp="1"/>
          </p:cNvSpPr>
          <p:nvPr>
            <p:ph type="title"/>
          </p:nvPr>
        </p:nvSpPr>
        <p:spPr/>
        <p:txBody>
          <a:bodyPr/>
          <a:lstStyle/>
          <a:p>
            <a:r>
              <a:rPr lang="en-GB" b="1" dirty="0"/>
              <a:t>Example </a:t>
            </a:r>
            <a:endParaRPr lang="en-US" b="1" dirty="0"/>
          </a:p>
        </p:txBody>
      </p:sp>
      <p:sp>
        <p:nvSpPr>
          <p:cNvPr id="4" name="Slide Number Placeholder 3">
            <a:extLst>
              <a:ext uri="{FF2B5EF4-FFF2-40B4-BE49-F238E27FC236}">
                <a16:creationId xmlns:a16="http://schemas.microsoft.com/office/drawing/2014/main" id="{A884F570-7019-2D64-92DE-2A4AB76A51BE}"/>
              </a:ext>
            </a:extLst>
          </p:cNvPr>
          <p:cNvSpPr>
            <a:spLocks noGrp="1"/>
          </p:cNvSpPr>
          <p:nvPr>
            <p:ph type="sldNum" sz="quarter" idx="12"/>
          </p:nvPr>
        </p:nvSpPr>
        <p:spPr/>
        <p:txBody>
          <a:bodyPr/>
          <a:lstStyle/>
          <a:p>
            <a:fld id="{3A1E4380-C34E-448B-BAE9-81DA3796DC4F}" type="slidenum">
              <a:rPr lang="en-US" smtClean="0"/>
              <a:t>3</a:t>
            </a:fld>
            <a:endParaRPr lang="en-US"/>
          </a:p>
        </p:txBody>
      </p:sp>
      <p:sp>
        <p:nvSpPr>
          <p:cNvPr id="7" name="Content Placeholder 6">
            <a:extLst>
              <a:ext uri="{FF2B5EF4-FFF2-40B4-BE49-F238E27FC236}">
                <a16:creationId xmlns:a16="http://schemas.microsoft.com/office/drawing/2014/main" id="{A18D5610-164A-9518-8A89-2F66B7ECFFE9}"/>
              </a:ext>
            </a:extLst>
          </p:cNvPr>
          <p:cNvSpPr>
            <a:spLocks noGrp="1"/>
          </p:cNvSpPr>
          <p:nvPr>
            <p:ph idx="1"/>
          </p:nvPr>
        </p:nvSpPr>
        <p:spPr>
          <a:xfrm>
            <a:off x="360219" y="1898073"/>
            <a:ext cx="6527278" cy="4959927"/>
          </a:xfrm>
        </p:spPr>
        <p:txBody>
          <a:bodyPr>
            <a:normAutofit/>
          </a:bodyPr>
          <a:lstStyle/>
          <a:p>
            <a:pPr algn="just"/>
            <a:r>
              <a:rPr lang="en-GB" sz="2400" dirty="0">
                <a:solidFill>
                  <a:schemeClr val="tx1"/>
                </a:solidFill>
              </a:rPr>
              <a:t>Suppose, we have an image that looks similar to cat and dog, </a:t>
            </a:r>
          </a:p>
          <a:p>
            <a:pPr algn="just"/>
            <a:r>
              <a:rPr lang="en-GB" sz="2400" dirty="0">
                <a:solidFill>
                  <a:schemeClr val="tx1"/>
                </a:solidFill>
              </a:rPr>
              <a:t>We want to know either it is a cat or dog.</a:t>
            </a:r>
          </a:p>
          <a:p>
            <a:pPr algn="just"/>
            <a:r>
              <a:rPr lang="en-GB" sz="2400" dirty="0">
                <a:solidFill>
                  <a:schemeClr val="tx1"/>
                </a:solidFill>
              </a:rPr>
              <a:t>We can use the KNN algorithm, as it works on a similarity measure.  </a:t>
            </a:r>
          </a:p>
          <a:p>
            <a:pPr algn="just"/>
            <a:r>
              <a:rPr lang="en-GB" sz="2400" dirty="0">
                <a:solidFill>
                  <a:schemeClr val="tx1"/>
                </a:solidFill>
              </a:rPr>
              <a:t>KNN model will find the similar features of the new data set to the cats and dogs images.</a:t>
            </a:r>
          </a:p>
          <a:p>
            <a:pPr algn="just"/>
            <a:r>
              <a:rPr lang="en-GB" sz="2400" dirty="0">
                <a:solidFill>
                  <a:schemeClr val="tx1"/>
                </a:solidFill>
              </a:rPr>
              <a:t>Based on the most similar features it will put it in either cat or dog category.</a:t>
            </a:r>
          </a:p>
        </p:txBody>
      </p:sp>
      <p:pic>
        <p:nvPicPr>
          <p:cNvPr id="6" name="Picture 5">
            <a:extLst>
              <a:ext uri="{FF2B5EF4-FFF2-40B4-BE49-F238E27FC236}">
                <a16:creationId xmlns:a16="http://schemas.microsoft.com/office/drawing/2014/main" id="{FFB7C598-0592-72C8-5A70-818C77E16B0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7218650" y="2693046"/>
            <a:ext cx="4848225" cy="2286000"/>
          </a:xfrm>
          <a:prstGeom prst="rect">
            <a:avLst/>
          </a:prstGeom>
        </p:spPr>
      </p:pic>
    </p:spTree>
    <p:extLst>
      <p:ext uri="{BB962C8B-B14F-4D97-AF65-F5344CB8AC3E}">
        <p14:creationId xmlns:p14="http://schemas.microsoft.com/office/powerpoint/2010/main" val="86261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B483-333A-0671-0EBA-A6E3AD27BB8A}"/>
              </a:ext>
            </a:extLst>
          </p:cNvPr>
          <p:cNvSpPr>
            <a:spLocks noGrp="1"/>
          </p:cNvSpPr>
          <p:nvPr>
            <p:ph type="title"/>
          </p:nvPr>
        </p:nvSpPr>
        <p:spPr/>
        <p:txBody>
          <a:bodyPr/>
          <a:lstStyle/>
          <a:p>
            <a:r>
              <a:rPr lang="en-US" b="1" dirty="0"/>
              <a:t>How do we need </a:t>
            </a:r>
            <a:r>
              <a:rPr lang="en-US" b="1" dirty="0" err="1"/>
              <a:t>knn</a:t>
            </a:r>
            <a:endParaRPr lang="en-US" b="1" dirty="0"/>
          </a:p>
        </p:txBody>
      </p:sp>
      <p:sp>
        <p:nvSpPr>
          <p:cNvPr id="3" name="Content Placeholder 2">
            <a:extLst>
              <a:ext uri="{FF2B5EF4-FFF2-40B4-BE49-F238E27FC236}">
                <a16:creationId xmlns:a16="http://schemas.microsoft.com/office/drawing/2014/main" id="{F166190F-1623-1FBF-B186-B8CB8DCFA4AC}"/>
              </a:ext>
            </a:extLst>
          </p:cNvPr>
          <p:cNvSpPr>
            <a:spLocks noGrp="1"/>
          </p:cNvSpPr>
          <p:nvPr>
            <p:ph idx="1"/>
          </p:nvPr>
        </p:nvSpPr>
        <p:spPr>
          <a:xfrm>
            <a:off x="366971" y="1929492"/>
            <a:ext cx="11243837" cy="5538108"/>
          </a:xfrm>
        </p:spPr>
        <p:txBody>
          <a:bodyPr>
            <a:normAutofit/>
          </a:bodyPr>
          <a:lstStyle/>
          <a:p>
            <a:pPr algn="just"/>
            <a:r>
              <a:rPr lang="en-GB" sz="2400" b="0" i="0" dirty="0">
                <a:solidFill>
                  <a:schemeClr val="tx1"/>
                </a:solidFill>
                <a:effectLst/>
              </a:rPr>
              <a:t>Suppose there are two categories, i.e., Category A and Category B</a:t>
            </a:r>
            <a:r>
              <a:rPr lang="en-GB" sz="2400" dirty="0">
                <a:solidFill>
                  <a:schemeClr val="tx1"/>
                </a:solidFill>
              </a:rPr>
              <a:t>.</a:t>
            </a:r>
          </a:p>
          <a:p>
            <a:pPr algn="just"/>
            <a:r>
              <a:rPr lang="en-GB" sz="2400" b="0" i="0" dirty="0">
                <a:solidFill>
                  <a:schemeClr val="tx1"/>
                </a:solidFill>
                <a:effectLst/>
              </a:rPr>
              <a:t>we have a new data point x1, so this data point will lie in which of these categories</a:t>
            </a:r>
            <a:r>
              <a:rPr lang="en-GB" sz="2400" dirty="0">
                <a:solidFill>
                  <a:schemeClr val="tx1"/>
                </a:solidFill>
              </a:rPr>
              <a:t>.</a:t>
            </a:r>
          </a:p>
          <a:p>
            <a:pPr algn="just"/>
            <a:r>
              <a:rPr lang="en-GB" sz="2400" dirty="0">
                <a:solidFill>
                  <a:schemeClr val="tx1"/>
                </a:solidFill>
              </a:rPr>
              <a:t> To solve this type of problem, we need a K-NN algorithm.</a:t>
            </a:r>
          </a:p>
          <a:p>
            <a:pPr algn="just"/>
            <a:endParaRPr lang="en-GB" sz="2400" dirty="0">
              <a:solidFill>
                <a:schemeClr val="tx1"/>
              </a:solidFill>
            </a:endParaRPr>
          </a:p>
          <a:p>
            <a:pPr algn="just"/>
            <a:endParaRPr lang="en-GB" sz="2400" dirty="0">
              <a:solidFill>
                <a:schemeClr val="tx1"/>
              </a:solidFill>
            </a:endParaRPr>
          </a:p>
          <a:p>
            <a:pPr algn="just"/>
            <a:endParaRPr lang="en-GB" sz="2400" dirty="0">
              <a:solidFill>
                <a:schemeClr val="tx1"/>
              </a:solidFill>
            </a:endParaRPr>
          </a:p>
          <a:p>
            <a:pPr algn="just"/>
            <a:endParaRPr lang="en-GB" sz="2400" dirty="0">
              <a:solidFill>
                <a:schemeClr val="tx1"/>
              </a:solidFill>
            </a:endParaRPr>
          </a:p>
          <a:p>
            <a:pPr algn="just"/>
            <a:endParaRPr lang="en-GB" sz="2400" dirty="0">
              <a:solidFill>
                <a:schemeClr val="tx1"/>
              </a:solidFill>
            </a:endParaRPr>
          </a:p>
          <a:p>
            <a:pPr algn="just"/>
            <a:r>
              <a:rPr lang="en-GB" sz="2400" dirty="0">
                <a:solidFill>
                  <a:schemeClr val="tx1"/>
                </a:solidFill>
              </a:rPr>
              <a:t>With the help of K-NN, we can easily identify the category or class of a particular dataset.</a:t>
            </a:r>
          </a:p>
          <a:p>
            <a:pPr marL="0" indent="0">
              <a:buNone/>
            </a:pPr>
            <a:endParaRPr lang="en-US" sz="2000" dirty="0">
              <a:solidFill>
                <a:schemeClr val="tx1"/>
              </a:solidFill>
            </a:endParaRPr>
          </a:p>
          <a:p>
            <a:pPr marL="0" indent="0">
              <a:buNone/>
            </a:pPr>
            <a:endParaRPr lang="en-US" dirty="0"/>
          </a:p>
        </p:txBody>
      </p:sp>
      <p:sp>
        <p:nvSpPr>
          <p:cNvPr id="4" name="Slide Number Placeholder 3">
            <a:extLst>
              <a:ext uri="{FF2B5EF4-FFF2-40B4-BE49-F238E27FC236}">
                <a16:creationId xmlns:a16="http://schemas.microsoft.com/office/drawing/2014/main" id="{70F69428-BED2-6253-AF80-E190424E6D15}"/>
              </a:ext>
            </a:extLst>
          </p:cNvPr>
          <p:cNvSpPr>
            <a:spLocks noGrp="1"/>
          </p:cNvSpPr>
          <p:nvPr>
            <p:ph type="sldNum" sz="quarter" idx="12"/>
          </p:nvPr>
        </p:nvSpPr>
        <p:spPr/>
        <p:txBody>
          <a:bodyPr/>
          <a:lstStyle/>
          <a:p>
            <a:fld id="{3A1E4380-C34E-448B-BAE9-81DA3796DC4F}" type="slidenum">
              <a:rPr lang="en-US" smtClean="0"/>
              <a:t>4</a:t>
            </a:fld>
            <a:endParaRPr lang="en-US"/>
          </a:p>
        </p:txBody>
      </p:sp>
      <p:pic>
        <p:nvPicPr>
          <p:cNvPr id="6" name="Picture 5">
            <a:extLst>
              <a:ext uri="{FF2B5EF4-FFF2-40B4-BE49-F238E27FC236}">
                <a16:creationId xmlns:a16="http://schemas.microsoft.com/office/drawing/2014/main" id="{E41EAC2D-06A5-14C5-E847-36D124CB0E3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1592573" y="3327237"/>
            <a:ext cx="5781675" cy="2628900"/>
          </a:xfrm>
          <a:prstGeom prst="rect">
            <a:avLst/>
          </a:prstGeom>
        </p:spPr>
      </p:pic>
    </p:spTree>
    <p:extLst>
      <p:ext uri="{BB962C8B-B14F-4D97-AF65-F5344CB8AC3E}">
        <p14:creationId xmlns:p14="http://schemas.microsoft.com/office/powerpoint/2010/main" val="1038671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26D0D-4442-48B8-9993-BB1C4DD3ABF3}"/>
              </a:ext>
            </a:extLst>
          </p:cNvPr>
          <p:cNvSpPr>
            <a:spLocks noGrp="1"/>
          </p:cNvSpPr>
          <p:nvPr>
            <p:ph type="title"/>
          </p:nvPr>
        </p:nvSpPr>
        <p:spPr/>
        <p:txBody>
          <a:bodyPr/>
          <a:lstStyle/>
          <a:p>
            <a:r>
              <a:rPr lang="en-US" b="1" dirty="0"/>
              <a:t>How does K-NN work</a:t>
            </a:r>
            <a:br>
              <a:rPr lang="en-US" b="0" i="0" dirty="0">
                <a:solidFill>
                  <a:srgbClr val="1D1D27"/>
                </a:solidFill>
                <a:effectLst/>
                <a:latin typeface="montserrat" panose="00000500000000000000" pitchFamily="2" charset="0"/>
              </a:rPr>
            </a:br>
            <a:endParaRPr lang="en-US" dirty="0"/>
          </a:p>
        </p:txBody>
      </p:sp>
      <p:sp>
        <p:nvSpPr>
          <p:cNvPr id="3" name="Content Placeholder 2">
            <a:extLst>
              <a:ext uri="{FF2B5EF4-FFF2-40B4-BE49-F238E27FC236}">
                <a16:creationId xmlns:a16="http://schemas.microsoft.com/office/drawing/2014/main" id="{BA7FE5B9-DC62-6A92-FB79-767336FA5047}"/>
              </a:ext>
            </a:extLst>
          </p:cNvPr>
          <p:cNvSpPr>
            <a:spLocks noGrp="1"/>
          </p:cNvSpPr>
          <p:nvPr>
            <p:ph idx="1"/>
          </p:nvPr>
        </p:nvSpPr>
        <p:spPr>
          <a:xfrm>
            <a:off x="456501" y="1958823"/>
            <a:ext cx="8729063" cy="4525104"/>
          </a:xfrm>
        </p:spPr>
        <p:txBody>
          <a:bodyPr/>
          <a:lstStyle/>
          <a:p>
            <a:pPr algn="just"/>
            <a:r>
              <a:rPr lang="en-GB" sz="2200" b="1" i="0" dirty="0">
                <a:solidFill>
                  <a:schemeClr val="tx1"/>
                </a:solidFill>
                <a:effectLst/>
              </a:rPr>
              <a:t>Step-1:</a:t>
            </a:r>
            <a:r>
              <a:rPr lang="en-GB" sz="2200" b="0" i="0" dirty="0">
                <a:solidFill>
                  <a:schemeClr val="tx1"/>
                </a:solidFill>
                <a:effectLst/>
              </a:rPr>
              <a:t> Select the number K of the </a:t>
            </a:r>
            <a:r>
              <a:rPr lang="en-GB" sz="2200" b="0" i="0" dirty="0" err="1">
                <a:solidFill>
                  <a:schemeClr val="tx1"/>
                </a:solidFill>
                <a:effectLst/>
              </a:rPr>
              <a:t>neighbors</a:t>
            </a:r>
            <a:endParaRPr lang="en-GB" sz="2200" b="0" i="0" dirty="0">
              <a:solidFill>
                <a:schemeClr val="tx1"/>
              </a:solidFill>
              <a:effectLst/>
            </a:endParaRPr>
          </a:p>
          <a:p>
            <a:pPr algn="just"/>
            <a:r>
              <a:rPr lang="en-GB" sz="2200" b="1" i="0" dirty="0">
                <a:solidFill>
                  <a:schemeClr val="tx1"/>
                </a:solidFill>
                <a:effectLst/>
              </a:rPr>
              <a:t>Step-2:</a:t>
            </a:r>
            <a:r>
              <a:rPr lang="en-GB" sz="2200" b="0" i="0" dirty="0">
                <a:solidFill>
                  <a:schemeClr val="tx1"/>
                </a:solidFill>
                <a:effectLst/>
              </a:rPr>
              <a:t> Calculate the Euclidean distance of </a:t>
            </a:r>
            <a:r>
              <a:rPr lang="en-GB" sz="2200" b="1" i="0" dirty="0">
                <a:solidFill>
                  <a:schemeClr val="tx1"/>
                </a:solidFill>
                <a:effectLst/>
              </a:rPr>
              <a:t>K number of </a:t>
            </a:r>
            <a:r>
              <a:rPr lang="en-GB" sz="2200" b="1" i="0" dirty="0" err="1">
                <a:solidFill>
                  <a:schemeClr val="tx1"/>
                </a:solidFill>
                <a:effectLst/>
              </a:rPr>
              <a:t>neighbors</a:t>
            </a:r>
            <a:endParaRPr lang="en-GB" sz="2200" b="0" i="0" dirty="0">
              <a:solidFill>
                <a:schemeClr val="tx1"/>
              </a:solidFill>
              <a:effectLst/>
            </a:endParaRPr>
          </a:p>
          <a:p>
            <a:pPr algn="just"/>
            <a:r>
              <a:rPr lang="en-GB" sz="2200" b="1" i="0" dirty="0">
                <a:solidFill>
                  <a:schemeClr val="tx1"/>
                </a:solidFill>
                <a:effectLst/>
              </a:rPr>
              <a:t>Step-3:</a:t>
            </a:r>
            <a:r>
              <a:rPr lang="en-GB" sz="2200" b="0" i="0" dirty="0">
                <a:solidFill>
                  <a:schemeClr val="tx1"/>
                </a:solidFill>
                <a:effectLst/>
              </a:rPr>
              <a:t> Take the K nearest </a:t>
            </a:r>
            <a:r>
              <a:rPr lang="en-GB" sz="2200" b="0" i="0" dirty="0" err="1">
                <a:solidFill>
                  <a:schemeClr val="tx1"/>
                </a:solidFill>
                <a:effectLst/>
              </a:rPr>
              <a:t>neighbors</a:t>
            </a:r>
            <a:r>
              <a:rPr lang="en-GB" sz="2200" b="0" i="0" dirty="0">
                <a:solidFill>
                  <a:schemeClr val="tx1"/>
                </a:solidFill>
                <a:effectLst/>
              </a:rPr>
              <a:t> as per the calculated Euclidean distance.</a:t>
            </a:r>
          </a:p>
          <a:p>
            <a:pPr algn="just"/>
            <a:r>
              <a:rPr lang="en-GB" sz="2200" b="1" i="0" dirty="0">
                <a:solidFill>
                  <a:schemeClr val="tx1"/>
                </a:solidFill>
                <a:effectLst/>
              </a:rPr>
              <a:t>Step-4:</a:t>
            </a:r>
            <a:r>
              <a:rPr lang="en-GB" sz="2200" b="0" i="0" dirty="0">
                <a:solidFill>
                  <a:schemeClr val="tx1"/>
                </a:solidFill>
                <a:effectLst/>
              </a:rPr>
              <a:t> Among these k </a:t>
            </a:r>
            <a:r>
              <a:rPr lang="en-GB" sz="2200" b="0" i="0" dirty="0" err="1">
                <a:solidFill>
                  <a:schemeClr val="tx1"/>
                </a:solidFill>
                <a:effectLst/>
              </a:rPr>
              <a:t>neighbors</a:t>
            </a:r>
            <a:r>
              <a:rPr lang="en-GB" sz="2200" b="0" i="0" dirty="0">
                <a:solidFill>
                  <a:schemeClr val="tx1"/>
                </a:solidFill>
                <a:effectLst/>
              </a:rPr>
              <a:t>, count the number of the data points in each category.</a:t>
            </a:r>
          </a:p>
          <a:p>
            <a:pPr algn="just"/>
            <a:r>
              <a:rPr lang="en-GB" sz="2200" b="1" i="0" dirty="0">
                <a:solidFill>
                  <a:schemeClr val="tx1"/>
                </a:solidFill>
                <a:effectLst/>
              </a:rPr>
              <a:t>Step-5:</a:t>
            </a:r>
            <a:r>
              <a:rPr lang="en-GB" sz="2200" b="0" i="0" dirty="0">
                <a:solidFill>
                  <a:schemeClr val="tx1"/>
                </a:solidFill>
                <a:effectLst/>
              </a:rPr>
              <a:t> Assign the new data points to that category for which the number of the </a:t>
            </a:r>
            <a:r>
              <a:rPr lang="en-GB" sz="2200" b="0" i="0" dirty="0" err="1">
                <a:solidFill>
                  <a:schemeClr val="tx1"/>
                </a:solidFill>
                <a:effectLst/>
              </a:rPr>
              <a:t>neighbor</a:t>
            </a:r>
            <a:r>
              <a:rPr lang="en-GB" sz="2200" b="0" i="0" dirty="0">
                <a:solidFill>
                  <a:schemeClr val="tx1"/>
                </a:solidFill>
                <a:effectLst/>
              </a:rPr>
              <a:t> is maximum.</a:t>
            </a:r>
          </a:p>
          <a:p>
            <a:pPr algn="just"/>
            <a:r>
              <a:rPr lang="en-GB" sz="2200" b="1" i="0" dirty="0">
                <a:solidFill>
                  <a:schemeClr val="tx1"/>
                </a:solidFill>
                <a:effectLst/>
              </a:rPr>
              <a:t>Step-6:</a:t>
            </a:r>
            <a:r>
              <a:rPr lang="en-GB" sz="2200" b="0" i="0" dirty="0">
                <a:solidFill>
                  <a:schemeClr val="tx1"/>
                </a:solidFill>
                <a:effectLst/>
              </a:rPr>
              <a:t> The model is ready.</a:t>
            </a:r>
          </a:p>
          <a:p>
            <a:endParaRPr lang="en-US" dirty="0"/>
          </a:p>
        </p:txBody>
      </p:sp>
      <p:sp>
        <p:nvSpPr>
          <p:cNvPr id="4" name="Slide Number Placeholder 3">
            <a:extLst>
              <a:ext uri="{FF2B5EF4-FFF2-40B4-BE49-F238E27FC236}">
                <a16:creationId xmlns:a16="http://schemas.microsoft.com/office/drawing/2014/main" id="{5B1FD6A6-2F76-C7E1-E588-D01BBF2E5A71}"/>
              </a:ext>
            </a:extLst>
          </p:cNvPr>
          <p:cNvSpPr>
            <a:spLocks noGrp="1"/>
          </p:cNvSpPr>
          <p:nvPr>
            <p:ph type="sldNum" sz="quarter" idx="12"/>
          </p:nvPr>
        </p:nvSpPr>
        <p:spPr/>
        <p:txBody>
          <a:bodyPr/>
          <a:lstStyle/>
          <a:p>
            <a:fld id="{3A1E4380-C34E-448B-BAE9-81DA3796DC4F}" type="slidenum">
              <a:rPr lang="en-US" smtClean="0"/>
              <a:t>5</a:t>
            </a:fld>
            <a:endParaRPr lang="en-US"/>
          </a:p>
        </p:txBody>
      </p:sp>
    </p:spTree>
    <p:extLst>
      <p:ext uri="{BB962C8B-B14F-4D97-AF65-F5344CB8AC3E}">
        <p14:creationId xmlns:p14="http://schemas.microsoft.com/office/powerpoint/2010/main" val="1149989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B2A2A-5183-51F9-1D3F-19728418D66F}"/>
              </a:ext>
            </a:extLst>
          </p:cNvPr>
          <p:cNvSpPr>
            <a:spLocks noGrp="1"/>
          </p:cNvSpPr>
          <p:nvPr>
            <p:ph type="title"/>
          </p:nvPr>
        </p:nvSpPr>
        <p:spPr/>
        <p:txBody>
          <a:bodyPr/>
          <a:lstStyle/>
          <a:p>
            <a:r>
              <a:rPr lang="en-US" b="1" dirty="0"/>
              <a:t>Solved example</a:t>
            </a:r>
            <a:br>
              <a:rPr lang="en-US" b="1" dirty="0"/>
            </a:br>
            <a:endParaRPr lang="en-US" dirty="0"/>
          </a:p>
        </p:txBody>
      </p:sp>
      <p:sp>
        <p:nvSpPr>
          <p:cNvPr id="3" name="Content Placeholder 2">
            <a:extLst>
              <a:ext uri="{FF2B5EF4-FFF2-40B4-BE49-F238E27FC236}">
                <a16:creationId xmlns:a16="http://schemas.microsoft.com/office/drawing/2014/main" id="{0D8D5D5E-536E-C710-3732-22A36C2919DF}"/>
              </a:ext>
            </a:extLst>
          </p:cNvPr>
          <p:cNvSpPr>
            <a:spLocks noGrp="1"/>
          </p:cNvSpPr>
          <p:nvPr>
            <p:ph idx="1"/>
          </p:nvPr>
        </p:nvSpPr>
        <p:spPr>
          <a:xfrm>
            <a:off x="457200" y="1715958"/>
            <a:ext cx="6844145" cy="5142042"/>
          </a:xfrm>
        </p:spPr>
        <p:txBody>
          <a:bodyPr>
            <a:normAutofit/>
          </a:bodyPr>
          <a:lstStyle/>
          <a:p>
            <a:pPr algn="just"/>
            <a:r>
              <a:rPr lang="en-GB" sz="2200" dirty="0">
                <a:solidFill>
                  <a:schemeClr val="tx1"/>
                </a:solidFill>
              </a:rPr>
              <a:t>Suppose we have a new data point and we need to put it in the required category. </a:t>
            </a:r>
          </a:p>
          <a:p>
            <a:pPr algn="just"/>
            <a:r>
              <a:rPr lang="en-GB" sz="2200" dirty="0">
                <a:solidFill>
                  <a:schemeClr val="tx1"/>
                </a:solidFill>
              </a:rPr>
              <a:t>Consider the image: </a:t>
            </a:r>
          </a:p>
          <a:p>
            <a:pPr algn="just"/>
            <a:r>
              <a:rPr lang="en-GB" sz="2200" dirty="0">
                <a:solidFill>
                  <a:schemeClr val="tx1"/>
                </a:solidFill>
              </a:rPr>
              <a:t>Firstly, choose the number of </a:t>
            </a:r>
            <a:r>
              <a:rPr lang="en-GB" sz="2200" dirty="0" err="1">
                <a:solidFill>
                  <a:schemeClr val="tx1"/>
                </a:solidFill>
              </a:rPr>
              <a:t>neighbors</a:t>
            </a:r>
            <a:r>
              <a:rPr lang="en-GB" sz="2200" dirty="0">
                <a:solidFill>
                  <a:schemeClr val="tx1"/>
                </a:solidFill>
              </a:rPr>
              <a:t>, so we will choose the k=5</a:t>
            </a:r>
          </a:p>
          <a:p>
            <a:pPr algn="just"/>
            <a:r>
              <a:rPr lang="en-GB" sz="2200" dirty="0">
                <a:solidFill>
                  <a:schemeClr val="tx1"/>
                </a:solidFill>
              </a:rPr>
              <a:t>Next, calculate the Euclidean distance between the data points.</a:t>
            </a:r>
          </a:p>
          <a:p>
            <a:pPr algn="just"/>
            <a:r>
              <a:rPr lang="en-GB" sz="2200" dirty="0">
                <a:solidFill>
                  <a:schemeClr val="tx1"/>
                </a:solidFill>
              </a:rPr>
              <a:t>Euclidean distance is the distance between two points.</a:t>
            </a:r>
          </a:p>
          <a:p>
            <a:pPr marL="0" indent="0" algn="just">
              <a:buNone/>
            </a:pPr>
            <a:endParaRPr lang="en-US" sz="2200" dirty="0">
              <a:solidFill>
                <a:schemeClr val="tx1"/>
              </a:solidFill>
            </a:endParaRPr>
          </a:p>
        </p:txBody>
      </p:sp>
      <p:sp>
        <p:nvSpPr>
          <p:cNvPr id="4" name="Slide Number Placeholder 3">
            <a:extLst>
              <a:ext uri="{FF2B5EF4-FFF2-40B4-BE49-F238E27FC236}">
                <a16:creationId xmlns:a16="http://schemas.microsoft.com/office/drawing/2014/main" id="{929C6263-F75C-E24D-4354-58C469BB87F1}"/>
              </a:ext>
            </a:extLst>
          </p:cNvPr>
          <p:cNvSpPr>
            <a:spLocks noGrp="1"/>
          </p:cNvSpPr>
          <p:nvPr>
            <p:ph type="sldNum" sz="quarter" idx="12"/>
          </p:nvPr>
        </p:nvSpPr>
        <p:spPr/>
        <p:txBody>
          <a:bodyPr/>
          <a:lstStyle/>
          <a:p>
            <a:fld id="{3A1E4380-C34E-448B-BAE9-81DA3796DC4F}" type="slidenum">
              <a:rPr lang="en-US" smtClean="0"/>
              <a:t>6</a:t>
            </a:fld>
            <a:endParaRPr lang="en-US"/>
          </a:p>
        </p:txBody>
      </p:sp>
      <p:pic>
        <p:nvPicPr>
          <p:cNvPr id="6" name="Picture 5">
            <a:extLst>
              <a:ext uri="{FF2B5EF4-FFF2-40B4-BE49-F238E27FC236}">
                <a16:creationId xmlns:a16="http://schemas.microsoft.com/office/drawing/2014/main" id="{30201F00-FEAD-8019-0E5A-8B741F0DA85D}"/>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7486650" y="2117562"/>
            <a:ext cx="4705350" cy="3838575"/>
          </a:xfrm>
          <a:prstGeom prst="rect">
            <a:avLst/>
          </a:prstGeom>
        </p:spPr>
      </p:pic>
    </p:spTree>
    <p:extLst>
      <p:ext uri="{BB962C8B-B14F-4D97-AF65-F5344CB8AC3E}">
        <p14:creationId xmlns:p14="http://schemas.microsoft.com/office/powerpoint/2010/main" val="127856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B8F3-812D-33DA-A457-3FE2CB3DA6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6FD2751-E415-7EC2-C767-8E18575BB967}"/>
              </a:ext>
            </a:extLst>
          </p:cNvPr>
          <p:cNvSpPr>
            <a:spLocks noGrp="1"/>
          </p:cNvSpPr>
          <p:nvPr>
            <p:ph idx="1"/>
          </p:nvPr>
        </p:nvSpPr>
        <p:spPr>
          <a:xfrm>
            <a:off x="429490" y="1748998"/>
            <a:ext cx="10918080" cy="1013800"/>
          </a:xfrm>
        </p:spPr>
        <p:txBody>
          <a:bodyPr/>
          <a:lstStyle/>
          <a:p>
            <a:pPr algn="just"/>
            <a:r>
              <a:rPr lang="en-GB" sz="2200" dirty="0">
                <a:solidFill>
                  <a:schemeClr val="tx1"/>
                </a:solidFill>
              </a:rPr>
              <a:t>By calculating the Euclidean distance, we got the nearest </a:t>
            </a:r>
            <a:r>
              <a:rPr lang="en-GB" sz="2200" dirty="0" err="1">
                <a:solidFill>
                  <a:schemeClr val="tx1"/>
                </a:solidFill>
              </a:rPr>
              <a:t>neighbors</a:t>
            </a:r>
            <a:r>
              <a:rPr lang="en-GB" sz="2200" dirty="0">
                <a:solidFill>
                  <a:schemeClr val="tx1"/>
                </a:solidFill>
              </a:rPr>
              <a:t>, as three nearest </a:t>
            </a:r>
            <a:r>
              <a:rPr lang="en-GB" sz="2200" dirty="0" err="1">
                <a:solidFill>
                  <a:schemeClr val="tx1"/>
                </a:solidFill>
              </a:rPr>
              <a:t>neighbors</a:t>
            </a:r>
            <a:r>
              <a:rPr lang="en-GB" sz="2200" dirty="0">
                <a:solidFill>
                  <a:schemeClr val="tx1"/>
                </a:solidFill>
              </a:rPr>
              <a:t> in category A and two nearest </a:t>
            </a:r>
            <a:r>
              <a:rPr lang="en-GB" sz="2200" dirty="0" err="1">
                <a:solidFill>
                  <a:schemeClr val="tx1"/>
                </a:solidFill>
              </a:rPr>
              <a:t>neighbors</a:t>
            </a:r>
            <a:r>
              <a:rPr lang="en-GB" sz="2200" dirty="0">
                <a:solidFill>
                  <a:schemeClr val="tx1"/>
                </a:solidFill>
              </a:rPr>
              <a:t> in category B.</a:t>
            </a:r>
            <a:endParaRPr lang="en-US" sz="2200" dirty="0">
              <a:solidFill>
                <a:schemeClr val="tx1"/>
              </a:solidFill>
            </a:endParaRPr>
          </a:p>
        </p:txBody>
      </p:sp>
      <p:sp>
        <p:nvSpPr>
          <p:cNvPr id="4" name="Slide Number Placeholder 3">
            <a:extLst>
              <a:ext uri="{FF2B5EF4-FFF2-40B4-BE49-F238E27FC236}">
                <a16:creationId xmlns:a16="http://schemas.microsoft.com/office/drawing/2014/main" id="{167D9E1B-12E6-3B0E-B59A-BE8AE819BD93}"/>
              </a:ext>
            </a:extLst>
          </p:cNvPr>
          <p:cNvSpPr>
            <a:spLocks noGrp="1"/>
          </p:cNvSpPr>
          <p:nvPr>
            <p:ph type="sldNum" sz="quarter" idx="12"/>
          </p:nvPr>
        </p:nvSpPr>
        <p:spPr/>
        <p:txBody>
          <a:bodyPr/>
          <a:lstStyle/>
          <a:p>
            <a:fld id="{3A1E4380-C34E-448B-BAE9-81DA3796DC4F}" type="slidenum">
              <a:rPr lang="en-US" smtClean="0"/>
              <a:t>7</a:t>
            </a:fld>
            <a:endParaRPr lang="en-US"/>
          </a:p>
        </p:txBody>
      </p:sp>
      <p:pic>
        <p:nvPicPr>
          <p:cNvPr id="10" name="Picture 9">
            <a:extLst>
              <a:ext uri="{FF2B5EF4-FFF2-40B4-BE49-F238E27FC236}">
                <a16:creationId xmlns:a16="http://schemas.microsoft.com/office/drawing/2014/main" id="{CB24536C-A439-B959-D97D-B9EB263D2E2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997526" y="2687121"/>
            <a:ext cx="4524375" cy="409575"/>
          </a:xfrm>
          <a:prstGeom prst="rect">
            <a:avLst/>
          </a:prstGeom>
        </p:spPr>
      </p:pic>
      <p:pic>
        <p:nvPicPr>
          <p:cNvPr id="12" name="Picture 11">
            <a:extLst>
              <a:ext uri="{FF2B5EF4-FFF2-40B4-BE49-F238E27FC236}">
                <a16:creationId xmlns:a16="http://schemas.microsoft.com/office/drawing/2014/main" id="{32C42D89-4717-03C8-0944-B2D3CBD2EFE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25000"/>
                    </a14:imgEffect>
                    <a14:imgEffect>
                      <a14:brightnessContrast contrast="-40000"/>
                    </a14:imgEffect>
                  </a14:imgLayer>
                </a14:imgProps>
              </a:ext>
            </a:extLst>
          </a:blip>
          <a:stretch>
            <a:fillRect/>
          </a:stretch>
        </p:blipFill>
        <p:spPr>
          <a:xfrm>
            <a:off x="892751" y="3169750"/>
            <a:ext cx="4629150" cy="3476625"/>
          </a:xfrm>
          <a:prstGeom prst="rect">
            <a:avLst/>
          </a:prstGeom>
        </p:spPr>
      </p:pic>
      <p:pic>
        <p:nvPicPr>
          <p:cNvPr id="14" name="Picture 13">
            <a:extLst>
              <a:ext uri="{FF2B5EF4-FFF2-40B4-BE49-F238E27FC236}">
                <a16:creationId xmlns:a16="http://schemas.microsoft.com/office/drawing/2014/main" id="{212DAF5B-CF78-B970-1251-34310D89BCB5}"/>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25000"/>
                    </a14:imgEffect>
                    <a14:imgEffect>
                      <a14:brightnessContrast contrast="-40000"/>
                    </a14:imgEffect>
                  </a14:imgLayer>
                </a14:imgProps>
              </a:ext>
            </a:extLst>
          </a:blip>
          <a:stretch>
            <a:fillRect/>
          </a:stretch>
        </p:blipFill>
        <p:spPr>
          <a:xfrm>
            <a:off x="6914983" y="2903050"/>
            <a:ext cx="4695825" cy="3743325"/>
          </a:xfrm>
          <a:prstGeom prst="rect">
            <a:avLst/>
          </a:prstGeom>
        </p:spPr>
      </p:pic>
    </p:spTree>
    <p:extLst>
      <p:ext uri="{BB962C8B-B14F-4D97-AF65-F5344CB8AC3E}">
        <p14:creationId xmlns:p14="http://schemas.microsoft.com/office/powerpoint/2010/main" val="310110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885A-E25E-3BF2-9D38-3399D530B6D1}"/>
              </a:ext>
            </a:extLst>
          </p:cNvPr>
          <p:cNvSpPr>
            <a:spLocks noGrp="1"/>
          </p:cNvSpPr>
          <p:nvPr>
            <p:ph type="title"/>
          </p:nvPr>
        </p:nvSpPr>
        <p:spPr/>
        <p:txBody>
          <a:bodyPr/>
          <a:lstStyle/>
          <a:p>
            <a:pPr algn="l"/>
            <a:r>
              <a:rPr lang="en-GB" b="1" dirty="0"/>
              <a:t>How  to select the value of K</a:t>
            </a:r>
          </a:p>
        </p:txBody>
      </p:sp>
      <p:sp>
        <p:nvSpPr>
          <p:cNvPr id="3" name="Content Placeholder 2">
            <a:extLst>
              <a:ext uri="{FF2B5EF4-FFF2-40B4-BE49-F238E27FC236}">
                <a16:creationId xmlns:a16="http://schemas.microsoft.com/office/drawing/2014/main" id="{3A774204-37F4-F574-12D8-9E1C3A063FD6}"/>
              </a:ext>
            </a:extLst>
          </p:cNvPr>
          <p:cNvSpPr>
            <a:spLocks noGrp="1"/>
          </p:cNvSpPr>
          <p:nvPr>
            <p:ph idx="1"/>
          </p:nvPr>
        </p:nvSpPr>
        <p:spPr>
          <a:xfrm>
            <a:off x="339087" y="1921766"/>
            <a:ext cx="10869687" cy="2525543"/>
          </a:xfrm>
        </p:spPr>
        <p:txBody>
          <a:bodyPr>
            <a:normAutofit/>
          </a:bodyPr>
          <a:lstStyle/>
          <a:p>
            <a:pPr algn="just"/>
            <a:r>
              <a:rPr lang="en-GB" sz="2200" dirty="0">
                <a:solidFill>
                  <a:schemeClr val="tx1"/>
                </a:solidFill>
              </a:rPr>
              <a:t>There is no particular way to determine the best value for "K". </a:t>
            </a:r>
          </a:p>
          <a:p>
            <a:pPr algn="just"/>
            <a:r>
              <a:rPr lang="en-GB" sz="2200" dirty="0">
                <a:solidFill>
                  <a:schemeClr val="tx1"/>
                </a:solidFill>
              </a:rPr>
              <a:t>We need to try some values randomly to find the best out of them. </a:t>
            </a:r>
          </a:p>
          <a:p>
            <a:pPr algn="just"/>
            <a:r>
              <a:rPr lang="en-GB" sz="2200" dirty="0">
                <a:solidFill>
                  <a:schemeClr val="tx1"/>
                </a:solidFill>
              </a:rPr>
              <a:t>The most preferred value for K is 5.</a:t>
            </a:r>
          </a:p>
          <a:p>
            <a:pPr algn="just"/>
            <a:endParaRPr lang="en-US" dirty="0"/>
          </a:p>
        </p:txBody>
      </p:sp>
      <p:sp>
        <p:nvSpPr>
          <p:cNvPr id="4" name="Slide Number Placeholder 3">
            <a:extLst>
              <a:ext uri="{FF2B5EF4-FFF2-40B4-BE49-F238E27FC236}">
                <a16:creationId xmlns:a16="http://schemas.microsoft.com/office/drawing/2014/main" id="{7674D635-7929-2FB3-7574-B58B57A1E037}"/>
              </a:ext>
            </a:extLst>
          </p:cNvPr>
          <p:cNvSpPr>
            <a:spLocks noGrp="1"/>
          </p:cNvSpPr>
          <p:nvPr>
            <p:ph type="sldNum" sz="quarter" idx="12"/>
          </p:nvPr>
        </p:nvSpPr>
        <p:spPr/>
        <p:txBody>
          <a:bodyPr/>
          <a:lstStyle/>
          <a:p>
            <a:fld id="{3A1E4380-C34E-448B-BAE9-81DA3796DC4F}" type="slidenum">
              <a:rPr lang="en-US" smtClean="0"/>
              <a:t>8</a:t>
            </a:fld>
            <a:endParaRPr lang="en-US"/>
          </a:p>
        </p:txBody>
      </p:sp>
    </p:spTree>
    <p:extLst>
      <p:ext uri="{BB962C8B-B14F-4D97-AF65-F5344CB8AC3E}">
        <p14:creationId xmlns:p14="http://schemas.microsoft.com/office/powerpoint/2010/main" val="2181380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176D2-3B55-9DBF-3DE4-5C5441F314E6}"/>
              </a:ext>
            </a:extLst>
          </p:cNvPr>
          <p:cNvSpPr>
            <a:spLocks noGrp="1"/>
          </p:cNvSpPr>
          <p:nvPr>
            <p:ph type="title"/>
          </p:nvPr>
        </p:nvSpPr>
        <p:spPr/>
        <p:txBody>
          <a:bodyPr/>
          <a:lstStyle/>
          <a:p>
            <a:r>
              <a:rPr lang="en-GB" b="1" dirty="0"/>
              <a:t>PROS AND CONS OF KNN</a:t>
            </a:r>
            <a:endParaRPr lang="en-US" dirty="0"/>
          </a:p>
        </p:txBody>
      </p:sp>
      <p:sp>
        <p:nvSpPr>
          <p:cNvPr id="3" name="Content Placeholder 2">
            <a:extLst>
              <a:ext uri="{FF2B5EF4-FFF2-40B4-BE49-F238E27FC236}">
                <a16:creationId xmlns:a16="http://schemas.microsoft.com/office/drawing/2014/main" id="{ABAEEA5F-EAFB-65A0-ED66-08EEA3970122}"/>
              </a:ext>
            </a:extLst>
          </p:cNvPr>
          <p:cNvSpPr>
            <a:spLocks noGrp="1"/>
          </p:cNvSpPr>
          <p:nvPr>
            <p:ph idx="1"/>
          </p:nvPr>
        </p:nvSpPr>
        <p:spPr>
          <a:xfrm>
            <a:off x="373374" y="2161310"/>
            <a:ext cx="11029616" cy="4696690"/>
          </a:xfrm>
        </p:spPr>
        <p:txBody>
          <a:bodyPr>
            <a:normAutofit fontScale="85000" lnSpcReduction="10000"/>
          </a:bodyPr>
          <a:lstStyle/>
          <a:p>
            <a:pPr marL="0" indent="0" algn="just">
              <a:buNone/>
            </a:pPr>
            <a:r>
              <a:rPr lang="en-GB" sz="1900" b="1" dirty="0">
                <a:solidFill>
                  <a:schemeClr val="tx1"/>
                </a:solidFill>
              </a:rPr>
              <a:t>PROS</a:t>
            </a:r>
            <a:endParaRPr lang="en-GB" sz="1900" b="1" i="0" dirty="0">
              <a:solidFill>
                <a:schemeClr val="tx1"/>
              </a:solidFill>
              <a:effectLst/>
            </a:endParaRPr>
          </a:p>
          <a:p>
            <a:pPr algn="just"/>
            <a:r>
              <a:rPr lang="en-GB" sz="1900" b="1" i="0" dirty="0">
                <a:solidFill>
                  <a:schemeClr val="tx1"/>
                </a:solidFill>
                <a:effectLst/>
              </a:rPr>
              <a:t>Easy to implement</a:t>
            </a:r>
            <a:r>
              <a:rPr lang="en-GB" sz="1900" b="0" i="0" dirty="0">
                <a:solidFill>
                  <a:schemeClr val="tx1"/>
                </a:solidFill>
                <a:effectLst/>
              </a:rPr>
              <a:t> as the complexity of the algorithm is not that high.</a:t>
            </a:r>
          </a:p>
          <a:p>
            <a:pPr algn="just"/>
            <a:r>
              <a:rPr lang="en-GB" sz="1900" b="1" i="0" dirty="0">
                <a:solidFill>
                  <a:schemeClr val="tx1"/>
                </a:solidFill>
                <a:effectLst/>
              </a:rPr>
              <a:t>Adapts Easily</a:t>
            </a:r>
            <a:r>
              <a:rPr lang="en-GB" sz="1900" b="0" i="0" dirty="0">
                <a:solidFill>
                  <a:schemeClr val="tx1"/>
                </a:solidFill>
                <a:effectLst/>
              </a:rPr>
              <a:t> – As per the working of the KNN algorithm it stores all the data in memory storage and hence whenever a new example or data point is added then the algorithm adjusts itself as per that new example and has its contribution to the future predictions as well.</a:t>
            </a:r>
          </a:p>
          <a:p>
            <a:pPr algn="just"/>
            <a:r>
              <a:rPr lang="en-GB" sz="1900" b="1" i="0" dirty="0">
                <a:solidFill>
                  <a:schemeClr val="tx1"/>
                </a:solidFill>
                <a:effectLst/>
              </a:rPr>
              <a:t>Few Hyperparameters</a:t>
            </a:r>
            <a:r>
              <a:rPr lang="en-GB" sz="1900" b="0" i="0" dirty="0">
                <a:solidFill>
                  <a:schemeClr val="tx1"/>
                </a:solidFill>
                <a:effectLst/>
              </a:rPr>
              <a:t> – The only parameters which are required in the training of a KNN algorithm are the value of k and the choice of the distance metric (</a:t>
            </a:r>
            <a:r>
              <a:rPr lang="en-GB" sz="1900" dirty="0">
                <a:solidFill>
                  <a:schemeClr val="tx1"/>
                </a:solidFill>
              </a:rPr>
              <a:t>Euclidean, </a:t>
            </a:r>
            <a:r>
              <a:rPr lang="en-US" sz="1900" dirty="0">
                <a:solidFill>
                  <a:schemeClr val="tx1"/>
                </a:solidFill>
              </a:rPr>
              <a:t>Hamming)</a:t>
            </a:r>
            <a:r>
              <a:rPr lang="en-GB" sz="1900" dirty="0">
                <a:solidFill>
                  <a:schemeClr val="tx1"/>
                </a:solidFill>
              </a:rPr>
              <a:t> which </a:t>
            </a:r>
            <a:r>
              <a:rPr lang="en-GB" sz="1900" b="0" i="0" dirty="0">
                <a:solidFill>
                  <a:schemeClr val="tx1"/>
                </a:solidFill>
                <a:effectLst/>
              </a:rPr>
              <a:t>we would like to choose from our evaluation metric.</a:t>
            </a:r>
          </a:p>
          <a:p>
            <a:pPr marL="0" indent="0" algn="just">
              <a:buNone/>
            </a:pPr>
            <a:endParaRPr lang="en-GB" sz="1900" b="0" i="0" dirty="0">
              <a:solidFill>
                <a:schemeClr val="tx1"/>
              </a:solidFill>
              <a:effectLst/>
            </a:endParaRPr>
          </a:p>
          <a:p>
            <a:pPr marL="0" indent="0" algn="just">
              <a:buNone/>
            </a:pPr>
            <a:r>
              <a:rPr lang="en-GB" sz="1900" b="1" i="0" dirty="0">
                <a:solidFill>
                  <a:schemeClr val="tx1"/>
                </a:solidFill>
                <a:effectLst/>
              </a:rPr>
              <a:t>CONS</a:t>
            </a:r>
          </a:p>
          <a:p>
            <a:pPr algn="just"/>
            <a:r>
              <a:rPr lang="en-GB" sz="1900" b="1" i="0" dirty="0">
                <a:solidFill>
                  <a:schemeClr val="tx1"/>
                </a:solidFill>
                <a:effectLst/>
              </a:rPr>
              <a:t>Does not scale</a:t>
            </a:r>
            <a:r>
              <a:rPr lang="en-GB" sz="1900" b="0" i="0" dirty="0">
                <a:solidFill>
                  <a:schemeClr val="tx1"/>
                </a:solidFill>
                <a:effectLst/>
              </a:rPr>
              <a:t> – As we have heard about this that the KNN algorithm is also considered a Lazy Algorithm. The main significance of this term is that this takes lots of data storage. This makes this algorithm both time-consuming and resource exhausting.</a:t>
            </a:r>
            <a:endParaRPr lang="en-GB" sz="1900" dirty="0">
              <a:solidFill>
                <a:schemeClr val="tx1"/>
              </a:solidFill>
            </a:endParaRPr>
          </a:p>
          <a:p>
            <a:pPr algn="just"/>
            <a:r>
              <a:rPr lang="en-US" sz="1900" b="1" i="0" dirty="0">
                <a:solidFill>
                  <a:schemeClr val="tx1"/>
                </a:solidFill>
                <a:effectLst/>
              </a:rPr>
              <a:t>Curse of Dimensionality</a:t>
            </a:r>
            <a:r>
              <a:rPr lang="en-GB" sz="1900" b="1" i="0" dirty="0">
                <a:solidFill>
                  <a:schemeClr val="tx1"/>
                </a:solidFill>
                <a:effectLst/>
              </a:rPr>
              <a:t> </a:t>
            </a:r>
            <a:r>
              <a:rPr lang="en-GB" sz="1900" b="0" i="0" dirty="0">
                <a:solidFill>
                  <a:schemeClr val="tx1"/>
                </a:solidFill>
                <a:effectLst/>
              </a:rPr>
              <a:t>the algorithm faces a hard time classifying the data points properly when the dimensionality is too high.</a:t>
            </a:r>
          </a:p>
          <a:p>
            <a:pPr algn="just"/>
            <a:r>
              <a:rPr lang="en-GB" sz="1900" b="1" i="0" dirty="0">
                <a:solidFill>
                  <a:schemeClr val="tx1"/>
                </a:solidFill>
                <a:effectLst/>
              </a:rPr>
              <a:t>Overfitting issue</a:t>
            </a:r>
            <a:r>
              <a:rPr lang="en-GB" sz="1900" i="0" dirty="0">
                <a:solidFill>
                  <a:schemeClr val="tx1"/>
                </a:solidFill>
                <a:effectLst/>
              </a:rPr>
              <a:t>– </a:t>
            </a:r>
            <a:r>
              <a:rPr lang="en-GB" sz="1900" b="0" i="0" dirty="0">
                <a:solidFill>
                  <a:schemeClr val="tx1"/>
                </a:solidFill>
                <a:effectLst/>
              </a:rPr>
              <a:t>As the algorithm is affected due to the curse of dimensionality it is prone to the problem of overfitting as well.</a:t>
            </a:r>
          </a:p>
          <a:p>
            <a:pPr marL="0" indent="0">
              <a:buNone/>
            </a:pPr>
            <a:endParaRPr lang="en-GB" b="0" i="0" dirty="0">
              <a:solidFill>
                <a:srgbClr val="273239"/>
              </a:solidFill>
              <a:effectLst/>
              <a:latin typeface="Nunito" pitchFamily="2" charset="0"/>
            </a:endParaRPr>
          </a:p>
          <a:p>
            <a:endParaRPr lang="en-US" dirty="0"/>
          </a:p>
        </p:txBody>
      </p:sp>
      <p:sp>
        <p:nvSpPr>
          <p:cNvPr id="4" name="Slide Number Placeholder 3">
            <a:extLst>
              <a:ext uri="{FF2B5EF4-FFF2-40B4-BE49-F238E27FC236}">
                <a16:creationId xmlns:a16="http://schemas.microsoft.com/office/drawing/2014/main" id="{5A91CE9A-7A2B-4164-4157-A8A1335E028D}"/>
              </a:ext>
            </a:extLst>
          </p:cNvPr>
          <p:cNvSpPr>
            <a:spLocks noGrp="1"/>
          </p:cNvSpPr>
          <p:nvPr>
            <p:ph type="sldNum" sz="quarter" idx="12"/>
          </p:nvPr>
        </p:nvSpPr>
        <p:spPr/>
        <p:txBody>
          <a:bodyPr/>
          <a:lstStyle/>
          <a:p>
            <a:fld id="{3A1E4380-C34E-448B-BAE9-81DA3796DC4F}" type="slidenum">
              <a:rPr lang="en-US" smtClean="0"/>
              <a:t>9</a:t>
            </a:fld>
            <a:endParaRPr lang="en-US"/>
          </a:p>
        </p:txBody>
      </p:sp>
    </p:spTree>
    <p:extLst>
      <p:ext uri="{BB962C8B-B14F-4D97-AF65-F5344CB8AC3E}">
        <p14:creationId xmlns:p14="http://schemas.microsoft.com/office/powerpoint/2010/main" val="41344601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Dividend</Template>
  <TotalTime>64454</TotalTime>
  <Words>785</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CIDFont+F2</vt:lpstr>
      <vt:lpstr>Gill Sans MT</vt:lpstr>
      <vt:lpstr>montserrat</vt:lpstr>
      <vt:lpstr>Nunito</vt:lpstr>
      <vt:lpstr>Wingdings 2</vt:lpstr>
      <vt:lpstr>Dividend</vt:lpstr>
      <vt:lpstr>PowerPoint Presentation</vt:lpstr>
      <vt:lpstr>Introduction to knn</vt:lpstr>
      <vt:lpstr>Example </vt:lpstr>
      <vt:lpstr>How do we need knn</vt:lpstr>
      <vt:lpstr>How does K-NN work </vt:lpstr>
      <vt:lpstr>Solved example </vt:lpstr>
      <vt:lpstr>PowerPoint Presentation</vt:lpstr>
      <vt:lpstr>How  to select the value of K</vt:lpstr>
      <vt:lpstr>PROS AND CONS OF KNN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information communication technology</dc:title>
  <dc:creator>Ayesha Jamal BUIC</dc:creator>
  <cp:lastModifiedBy>Farman Ali</cp:lastModifiedBy>
  <cp:revision>291</cp:revision>
  <dcterms:created xsi:type="dcterms:W3CDTF">2021-12-27T06:12:25Z</dcterms:created>
  <dcterms:modified xsi:type="dcterms:W3CDTF">2024-10-25T01:27:05Z</dcterms:modified>
</cp:coreProperties>
</file>