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324" r:id="rId2"/>
    <p:sldId id="328" r:id="rId3"/>
    <p:sldId id="331" r:id="rId4"/>
    <p:sldId id="350" r:id="rId5"/>
    <p:sldId id="332" r:id="rId6"/>
    <p:sldId id="347" r:id="rId7"/>
    <p:sldId id="334" r:id="rId8"/>
    <p:sldId id="348" r:id="rId9"/>
    <p:sldId id="335" r:id="rId10"/>
    <p:sldId id="349" r:id="rId11"/>
    <p:sldId id="351" r:id="rId12"/>
    <p:sldId id="35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8"/>
            <p14:sldId id="331"/>
            <p14:sldId id="350"/>
            <p14:sldId id="332"/>
            <p14:sldId id="347"/>
            <p14:sldId id="334"/>
            <p14:sldId id="348"/>
            <p14:sldId id="335"/>
            <p14:sldId id="349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bayes-theorem-in-artifical-intellig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Naive Bayes </a:t>
            </a:r>
            <a:endParaRPr lang="en-US" sz="5400" b="1" i="0" u="none" strike="noStrike" baseline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DFont+F2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6D2-3B55-9DBF-3DE4-5C5441F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Forecast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EA5F-EAFB-65A0-ED66-08EEA39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74" y="2161310"/>
            <a:ext cx="11029616" cy="46966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A6985-2931-9124-1BCB-8AEE4AF2F20D}"/>
              </a:ext>
            </a:extLst>
          </p:cNvPr>
          <p:cNvSpPr txBox="1"/>
          <p:nvPr/>
        </p:nvSpPr>
        <p:spPr>
          <a:xfrm>
            <a:off x="581192" y="1961255"/>
            <a:ext cx="525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Step 4: Compute Conditional probability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34E74-2001-13FE-F2ED-20185C8B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394" y="1916011"/>
            <a:ext cx="11628460" cy="48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9365-6ACB-F290-CAC8-DB61255C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241CF-F13D-704A-6852-0CB7BD3D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18636-3B6F-A30D-5C73-3502F73E4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581" y="2097369"/>
            <a:ext cx="9240983" cy="14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46BD-D937-FD2F-1DEA-E6F2CF39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B1C0-2632-73F6-64E0-A2984F93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47" y="2000386"/>
            <a:ext cx="11652371" cy="5051577"/>
          </a:xfrm>
        </p:spPr>
        <p:txBody>
          <a:bodyPr>
            <a:normAutofit/>
          </a:bodyPr>
          <a:lstStyle/>
          <a:p>
            <a:pPr algn="l" fontAlgn="base"/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Advantages </a:t>
            </a:r>
          </a:p>
          <a:p>
            <a:pPr algn="l" fontAlgn="base"/>
            <a:r>
              <a:rPr lang="en-GB" sz="2000" b="0" i="0" dirty="0">
                <a:solidFill>
                  <a:schemeClr val="tx1"/>
                </a:solidFill>
                <a:effectLst/>
              </a:rPr>
              <a:t>Easy to implement and computationally efficient.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Effective in cases with a large number of features.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Performs well even with limited training data.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It performs well in the presence of categorical features.</a:t>
            </a:r>
          </a:p>
          <a:p>
            <a:pPr algn="just" fontAlgn="base"/>
            <a:r>
              <a:rPr lang="en-GB" sz="1900" b="1" i="0" dirty="0">
                <a:solidFill>
                  <a:schemeClr val="tx1"/>
                </a:solidFill>
                <a:effectLst/>
              </a:rPr>
              <a:t>Disadvantages </a:t>
            </a:r>
          </a:p>
          <a:p>
            <a:pPr algn="just" fontAlgn="base"/>
            <a:r>
              <a:rPr lang="en-GB" sz="1900" b="0" i="0" dirty="0">
                <a:solidFill>
                  <a:schemeClr val="tx1"/>
                </a:solidFill>
                <a:effectLst/>
              </a:rPr>
              <a:t>Assumes that features are independent, which may not always hold in real-world data.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chemeClr val="tx1"/>
                </a:solidFill>
                <a:effectLst/>
              </a:rPr>
              <a:t>Can be influenced by irrelevant attributes.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chemeClr val="tx1"/>
                </a:solidFill>
                <a:effectLst/>
              </a:rPr>
              <a:t>May assign zero probability to unseen events, leading to poor generalization.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9BD3-4C33-045F-5EC6-D4FC022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naive bayes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C4F-BFC9-63AB-489F-8FB2E059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5" y="2358403"/>
            <a:ext cx="11660418" cy="5258470"/>
          </a:xfrm>
        </p:spPr>
        <p:txBody>
          <a:bodyPr>
            <a:normAutofit/>
          </a:bodyPr>
          <a:lstStyle/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Naive Bayes algorithm is a supervised learning algorithm, which is based on </a:t>
            </a:r>
            <a:r>
              <a:rPr lang="en-GB" sz="2200" b="1" i="0" dirty="0">
                <a:solidFill>
                  <a:schemeClr val="tx1"/>
                </a:solidFill>
                <a:effectLst/>
              </a:rPr>
              <a:t>Bayes theorem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It is mainly used in </a:t>
            </a:r>
            <a:r>
              <a:rPr lang="en-GB" sz="2200" b="0" i="1" dirty="0">
                <a:solidFill>
                  <a:schemeClr val="tx1"/>
                </a:solidFill>
                <a:effectLst/>
              </a:rPr>
              <a:t> </a:t>
            </a:r>
            <a:r>
              <a:rPr lang="en-GB" sz="2200" b="0" dirty="0">
                <a:solidFill>
                  <a:schemeClr val="tx1"/>
                </a:solidFill>
                <a:effectLst/>
              </a:rPr>
              <a:t>classification problems such as Text 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that includes a high-dimensional training dataset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200" b="1" i="0" dirty="0">
                <a:solidFill>
                  <a:schemeClr val="tx1"/>
                </a:solidFill>
                <a:effectLst/>
              </a:rPr>
              <a:t>Naive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: It is called Naïve because it assumes that the occurrence of a certain feature is independent of the occurrence of other features</a:t>
            </a:r>
            <a:r>
              <a:rPr lang="en-GB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Example: if the fruit is identified on the bases of </a:t>
            </a:r>
            <a:r>
              <a:rPr lang="en-GB" sz="2200" b="0" i="0" dirty="0" err="1">
                <a:solidFill>
                  <a:schemeClr val="tx1"/>
                </a:solidFill>
                <a:effectLst/>
              </a:rPr>
              <a:t>color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, shape, and taste</a:t>
            </a:r>
            <a:r>
              <a:rPr lang="en-GB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hen red, spherical, and sweet fruit is recognized as an apple. </a:t>
            </a:r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E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ach feature individually contributes to identify that it is an apple without depending on each other</a:t>
            </a:r>
            <a:r>
              <a:rPr lang="en-GB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200" b="1" i="0" dirty="0">
                <a:solidFill>
                  <a:schemeClr val="tx1"/>
                </a:solidFill>
                <a:effectLst/>
              </a:rPr>
              <a:t>Bayes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: It is called Bayes because it depends on the principle of </a:t>
            </a:r>
            <a:r>
              <a:rPr lang="en-GB" sz="2200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Bayes' Theorem</a:t>
            </a:r>
            <a:r>
              <a:rPr lang="en-GB" sz="22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7A8-691F-8085-179F-8EC110D8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Bayes theorem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F570-7019-2D64-92DE-2A4AB76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8D5610-164A-9518-8A89-2F66B7EC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35" y="2060305"/>
            <a:ext cx="11718711" cy="495992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“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The conditional probability of an event A, given the occurrence of another event B, is equal to the product of the event of B, given A and the probability of A divided by the probability of event B.”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For any two events A and B, the formula for the Bayes theorem is:</a:t>
            </a: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P(A)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P(B)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 are the probabilities of events A and B also P(B) is never equal to zero.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P(A) is Prior Probability: </a:t>
            </a:r>
            <a:r>
              <a:rPr lang="en-GB" sz="2400" dirty="0">
                <a:solidFill>
                  <a:schemeClr val="tx1"/>
                </a:solidFill>
              </a:rPr>
              <a:t>Probability of hypothesis before observing the evidence.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/>
                </a:solidFill>
              </a:rPr>
              <a:t>Example:</a:t>
            </a:r>
            <a:r>
              <a:rPr lang="en-GB" sz="2400" dirty="0">
                <a:solidFill>
                  <a:schemeClr val="tx1"/>
                </a:solidFill>
              </a:rPr>
              <a:t> Suppose you're flipping a coin. Before the flip, the probability of getting heads (P(Heads)) is 0.5. This is the prior probability.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P(B) is Marginal Probability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GB" sz="2400" dirty="0">
                <a:solidFill>
                  <a:schemeClr val="tx1"/>
                </a:solidFill>
              </a:rPr>
              <a:t>Probability of Evidence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/>
                </a:solidFill>
              </a:rPr>
              <a:t>Example:</a:t>
            </a:r>
            <a:r>
              <a:rPr lang="en-GB" sz="2400" dirty="0">
                <a:solidFill>
                  <a:schemeClr val="tx1"/>
                </a:solidFill>
              </a:rPr>
              <a:t> Continuing with the coin flip, the marginal probability of getting heads (P(Heads)) is still 0.5, even if you know the previous flip was tails.</a:t>
            </a: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F372-F510-63A5-B7D9-126348BE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753" y="2907471"/>
            <a:ext cx="2927093" cy="7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691F-58F6-8EB2-D99F-659E8498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135F-DED7-F559-125D-B24982E7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92" y="1828799"/>
            <a:ext cx="11029615" cy="3638325"/>
          </a:xfrm>
        </p:spPr>
        <p:txBody>
          <a:bodyPr/>
          <a:lstStyle/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P(A|B) and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GB" sz="2000" b="1" i="0" dirty="0">
                <a:solidFill>
                  <a:schemeClr val="tx1"/>
                </a:solidFill>
                <a:effectLst/>
              </a:rPr>
              <a:t>P(B|A)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are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conditional probabilities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P(A|B) is the probability of getting heads on the third flip, given that the first two flips were tails. </a:t>
            </a:r>
            <a:endParaRPr lang="en-GB" sz="2000" b="0" i="0" dirty="0">
              <a:solidFill>
                <a:schemeClr val="tx1"/>
              </a:solidFill>
              <a:effectLst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conditional probability: </a:t>
            </a:r>
            <a:r>
              <a:rPr lang="en-US" sz="2000" dirty="0">
                <a:solidFill>
                  <a:schemeClr val="tx1"/>
                </a:solidFill>
              </a:rPr>
              <a:t>It </a:t>
            </a:r>
            <a:r>
              <a:rPr lang="en-GB" sz="2000" dirty="0">
                <a:solidFill>
                  <a:schemeClr val="tx1"/>
                </a:solidFill>
              </a:rPr>
              <a:t>is 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the probability of event B when A happens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P(B|A) is the probability of getting tails on the third flip, given that the first two flips were heads. </a:t>
            </a:r>
            <a:endParaRPr lang="en-GB" sz="2000" b="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B004-AABA-FF93-8899-33ABAFF6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0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483-333A-0671-0EBA-A6E3AD2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Forecast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90F-1623-1FBF-B186-B8CB8DCF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71" y="1842655"/>
            <a:ext cx="11243837" cy="15863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We have the following weather dataset with 14 observations.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Each observation has four features (</a:t>
            </a:r>
            <a:r>
              <a:rPr lang="en-GB" sz="2000" b="1" dirty="0">
                <a:solidFill>
                  <a:schemeClr val="tx1"/>
                </a:solidFill>
              </a:rPr>
              <a:t>Outlook, Temperature, Humidity, and Wind</a:t>
            </a:r>
            <a:r>
              <a:rPr lang="en-GB" sz="2000" dirty="0">
                <a:solidFill>
                  <a:schemeClr val="tx1"/>
                </a:solidFill>
              </a:rPr>
              <a:t>) and one target label (</a:t>
            </a:r>
            <a:r>
              <a:rPr lang="en-GB" sz="2000" b="1" dirty="0">
                <a:solidFill>
                  <a:schemeClr val="tx1"/>
                </a:solidFill>
              </a:rPr>
              <a:t>Rain?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9428-BED2-6253-AF80-E190424E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9AF61-73DA-EC74-843A-8300DAE8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5937"/>
              </p:ext>
            </p:extLst>
          </p:nvPr>
        </p:nvGraphicFramePr>
        <p:xfrm>
          <a:off x="3120649" y="2880433"/>
          <a:ext cx="6051060" cy="3839025"/>
        </p:xfrm>
        <a:graphic>
          <a:graphicData uri="http://schemas.openxmlformats.org/drawingml/2006/table">
            <a:tbl>
              <a:tblPr/>
              <a:tblGrid>
                <a:gridCol w="1210212">
                  <a:extLst>
                    <a:ext uri="{9D8B030D-6E8A-4147-A177-3AD203B41FA5}">
                      <a16:colId xmlns:a16="http://schemas.microsoft.com/office/drawing/2014/main" val="3373739139"/>
                    </a:ext>
                  </a:extLst>
                </a:gridCol>
                <a:gridCol w="1210212">
                  <a:extLst>
                    <a:ext uri="{9D8B030D-6E8A-4147-A177-3AD203B41FA5}">
                      <a16:colId xmlns:a16="http://schemas.microsoft.com/office/drawing/2014/main" val="1516548892"/>
                    </a:ext>
                  </a:extLst>
                </a:gridCol>
                <a:gridCol w="1210212">
                  <a:extLst>
                    <a:ext uri="{9D8B030D-6E8A-4147-A177-3AD203B41FA5}">
                      <a16:colId xmlns:a16="http://schemas.microsoft.com/office/drawing/2014/main" val="3309969956"/>
                    </a:ext>
                  </a:extLst>
                </a:gridCol>
                <a:gridCol w="1210212">
                  <a:extLst>
                    <a:ext uri="{9D8B030D-6E8A-4147-A177-3AD203B41FA5}">
                      <a16:colId xmlns:a16="http://schemas.microsoft.com/office/drawing/2014/main" val="2476886251"/>
                    </a:ext>
                  </a:extLst>
                </a:gridCol>
                <a:gridCol w="1210212">
                  <a:extLst>
                    <a:ext uri="{9D8B030D-6E8A-4147-A177-3AD203B41FA5}">
                      <a16:colId xmlns:a16="http://schemas.microsoft.com/office/drawing/2014/main" val="2955321938"/>
                    </a:ext>
                  </a:extLst>
                </a:gridCol>
              </a:tblGrid>
              <a:tr h="255935">
                <a:tc>
                  <a:txBody>
                    <a:bodyPr/>
                    <a:lstStyle/>
                    <a:p>
                      <a:r>
                        <a:rPr lang="en-US" sz="1200" b="1" dirty="0"/>
                        <a:t>Outlook</a:t>
                      </a:r>
                      <a:endParaRPr lang="en-US" sz="1200" dirty="0"/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Temperature</a:t>
                      </a:r>
                      <a:endParaRPr lang="en-US" sz="1200"/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Humidity</a:t>
                      </a:r>
                      <a:endParaRPr lang="en-US" sz="1200"/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Wind</a:t>
                      </a:r>
                      <a:endParaRPr lang="en-US" sz="1200"/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Rain?</a:t>
                      </a:r>
                      <a:endParaRPr lang="en-US" sz="1200"/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05537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Sunny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918948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Sunny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Strong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267914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046454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Rainy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Mild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29707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Rainy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Cool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6599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Cool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Strong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356057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Overcast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Cool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Strong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02958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Sunny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Mild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63083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Sunny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Cool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6256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Rainy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Mild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35397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Sunny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Mild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Strong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94277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Overcast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Strong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35799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Overcast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Hot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Normal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Weak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420867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r>
                        <a:rPr lang="en-US" sz="1200"/>
                        <a:t>Rainy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Mild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Strong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 marL="58737" marR="58737" marT="29369" marB="293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84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67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D0D-4442-48B8-9993-BB1C4DD3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Forecast Example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719863-0734-B94E-C62A-8E3C6E09C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1" y="2005012"/>
            <a:ext cx="11079287" cy="3481388"/>
          </a:xfrm>
        </p:spPr>
      </p:pic>
    </p:spTree>
    <p:extLst>
      <p:ext uri="{BB962C8B-B14F-4D97-AF65-F5344CB8AC3E}">
        <p14:creationId xmlns:p14="http://schemas.microsoft.com/office/powerpoint/2010/main" val="114998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2A2A-5183-51F9-1D3F-19728418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Forecast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6263-F75C-E24D-4354-58C469BB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AD36D8-E201-8151-1A98-CCF127C6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1988126"/>
            <a:ext cx="4254044" cy="3807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13F5C-8688-9F67-0364-2ECC54DB0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073240"/>
            <a:ext cx="3838903" cy="21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B8F3-812D-33DA-A457-3FE2CB3D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Forecast Example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7E10843-E6CD-F668-5D3A-C71825D1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656" y="1909853"/>
            <a:ext cx="6038901" cy="254844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EE2646-4C1C-38F8-1EAC-779258963B0F}"/>
              </a:ext>
            </a:extLst>
          </p:cNvPr>
          <p:cNvSpPr txBox="1"/>
          <p:nvPr/>
        </p:nvSpPr>
        <p:spPr>
          <a:xfrm>
            <a:off x="6622471" y="2009700"/>
            <a:ext cx="525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Step 3: Compute Conditional probability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E1FE6-777D-9B69-2D63-55F4C7098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2471" y="2597335"/>
            <a:ext cx="5403872" cy="31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85A-E25E-3BF2-9D38-3399D530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Weather Forecast Example</a:t>
            </a:r>
            <a:endParaRPr lang="en-GB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49B6A5-CEFA-BD55-C08D-B91402E8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1894050"/>
            <a:ext cx="5530318" cy="286248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73D880-9192-8745-4B25-1202B24DC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355" y="4756534"/>
            <a:ext cx="5437126" cy="2101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9CA46A-1794-5C70-67FC-D917C7B14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065" y="1840643"/>
            <a:ext cx="5437124" cy="23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01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71441</TotalTime>
  <Words>620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CIDFont+F2</vt:lpstr>
      <vt:lpstr>Gill Sans MT</vt:lpstr>
      <vt:lpstr>montserrat</vt:lpstr>
      <vt:lpstr>Nunito</vt:lpstr>
      <vt:lpstr>Wingdings 2</vt:lpstr>
      <vt:lpstr>Dividend</vt:lpstr>
      <vt:lpstr>PowerPoint Presentation</vt:lpstr>
      <vt:lpstr>Introduction to naive bayes</vt:lpstr>
      <vt:lpstr>Bayes theorem</vt:lpstr>
      <vt:lpstr>Bayes theorem</vt:lpstr>
      <vt:lpstr>Weather Forecast Example</vt:lpstr>
      <vt:lpstr>Weather Forecast Example</vt:lpstr>
      <vt:lpstr>Weather Forecast Example</vt:lpstr>
      <vt:lpstr>Weather Forecast Example</vt:lpstr>
      <vt:lpstr>Weather Forecast Example</vt:lpstr>
      <vt:lpstr>Weather Forecast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pc</cp:lastModifiedBy>
  <cp:revision>304</cp:revision>
  <dcterms:created xsi:type="dcterms:W3CDTF">2021-12-27T06:12:25Z</dcterms:created>
  <dcterms:modified xsi:type="dcterms:W3CDTF">2025-04-24T12:33:11Z</dcterms:modified>
</cp:coreProperties>
</file>