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324" r:id="rId2"/>
    <p:sldId id="328" r:id="rId3"/>
    <p:sldId id="331" r:id="rId4"/>
    <p:sldId id="350" r:id="rId5"/>
    <p:sldId id="332" r:id="rId6"/>
    <p:sldId id="353" r:id="rId7"/>
    <p:sldId id="347" r:id="rId8"/>
    <p:sldId id="334" r:id="rId9"/>
    <p:sldId id="348" r:id="rId10"/>
    <p:sldId id="335" r:id="rId11"/>
    <p:sldId id="34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19702C-8156-4341-9703-3AE9EDEB7749}">
          <p14:sldIdLst>
            <p14:sldId id="324"/>
            <p14:sldId id="328"/>
            <p14:sldId id="331"/>
            <p14:sldId id="350"/>
            <p14:sldId id="332"/>
            <p14:sldId id="353"/>
            <p14:sldId id="347"/>
            <p14:sldId id="334"/>
            <p14:sldId id="348"/>
            <p14:sldId id="335"/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70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5590E-F5C9-4D78-8E5C-FD7502686FB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E57CC-F887-4B02-9F38-094E4D00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9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7AF350-86B1-47B6-95AC-C1059388AAFC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3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B5B8-C510-466E-9885-1AFD39D32E4C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8D750F-08DD-46E6-A648-6DEF7369BFBE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6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0D87-F582-4899-B118-A56959C03BC6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4D81F5-9CEF-4A28-8149-2D7EA9410E75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6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73B-E42F-4D89-8002-021FFE476F7C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2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A6EE-DF95-4020-9583-DC310A62C06C}" type="datetime1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7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2E6A-2286-435F-971C-BF11AFF8C10D}" type="datetime1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9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64E-0BA4-476E-962B-25500CFCA136}" type="datetime1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6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CC21B3C-098E-4C93-BF3D-60BAC0E12130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8C42-7C82-4D70-8CB5-1EE23E4AB5EE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0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1176232-8D99-43C2-88A2-1CB2FF173024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787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FB98-0666-4764-5AD9-785D13A57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Feature Selection Algorithms (FSA)</a:t>
            </a:r>
            <a:endParaRPr lang="en-US" sz="5400" b="1" i="0" u="none" strike="noStrike" baseline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DFont+F2"/>
            </a:endParaRPr>
          </a:p>
          <a:p>
            <a:pPr marL="0" indent="0" algn="ctr">
              <a:buNone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By 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Dr. Farman Ali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Assistant Professor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CS Department BU 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DDC40-B9CC-6EAD-FE08-FA6C8FA4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25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885A-E25E-3BF2-9D38-3399D530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embedded methods</a:t>
            </a:r>
            <a:endParaRPr lang="en-GB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0A361-8C61-BE2B-9D64-DDFDDF697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857" y="1962782"/>
            <a:ext cx="11451771" cy="2251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2</a:t>
            </a:r>
            <a:r>
              <a:rPr lang="en-US" sz="2000" b="1" dirty="0">
                <a:solidFill>
                  <a:schemeClr val="tx1"/>
                </a:solidFill>
              </a:rPr>
              <a:t>. </a:t>
            </a:r>
            <a:r>
              <a:rPr lang="en-US" sz="2400" b="1" dirty="0">
                <a:solidFill>
                  <a:schemeClr val="tx1"/>
                </a:solidFill>
              </a:rPr>
              <a:t>Tree-Based Methods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tx1"/>
                </a:solidFill>
              </a:rPr>
              <a:t>Decision Tree and Random Forest</a:t>
            </a:r>
            <a:r>
              <a:rPr lang="en-GB" sz="2000" dirty="0">
                <a:solidFill>
                  <a:schemeClr val="tx1"/>
                </a:solidFill>
              </a:rPr>
              <a:t>: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Feature importance is calculated based on metrics like Gini impurity or information gain</a:t>
            </a:r>
          </a:p>
          <a:p>
            <a:r>
              <a:rPr lang="en-GB" sz="2000" dirty="0">
                <a:solidFill>
                  <a:schemeClr val="tx1"/>
                </a:solidFill>
              </a:rPr>
              <a:t>Features with high-ranking scores are considered 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380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76D2-3B55-9DBF-3DE4-5C5441F3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embedded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EEA5F-EAFB-65A0-ED66-08EEA3970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74" y="2161310"/>
            <a:ext cx="11029616" cy="46966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</a:rPr>
              <a:t>3. Neural Network-Based Techniques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</a:rPr>
              <a:t>Attention Mechanisms</a:t>
            </a:r>
          </a:p>
          <a:p>
            <a:pPr algn="just"/>
            <a:r>
              <a:rPr lang="en-GB" sz="2000" dirty="0">
                <a:solidFill>
                  <a:schemeClr val="tx1"/>
                </a:solidFill>
              </a:rPr>
              <a:t>In deep learning models, attention mechanisms can focus on specific features or regions of data that contribute the most to prediction</a:t>
            </a:r>
          </a:p>
          <a:p>
            <a:pPr algn="just"/>
            <a:r>
              <a:rPr lang="en-GB" sz="2000" dirty="0">
                <a:solidFill>
                  <a:schemeClr val="tx1"/>
                </a:solidFill>
              </a:rPr>
              <a:t>Example: Attention layers in sequence models like transformers highlight important input features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C5264E-C6A4-0368-9759-E31A9772EE34}"/>
              </a:ext>
            </a:extLst>
          </p:cNvPr>
          <p:cNvSpPr txBox="1"/>
          <p:nvPr/>
        </p:nvSpPr>
        <p:spPr>
          <a:xfrm>
            <a:off x="373374" y="2161310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Gradient Boosted Trees (e.g., XGBoost, </a:t>
            </a:r>
            <a:r>
              <a:rPr lang="en-GB" b="1" dirty="0" err="1"/>
              <a:t>LightGBM</a:t>
            </a:r>
            <a:r>
              <a:rPr lang="en-GB" b="1" dirty="0"/>
              <a:t>)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E14CFD6-0D83-27F6-19E0-0763A99E4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74" y="2201800"/>
            <a:ext cx="9415206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06000" marR="0" lvl="0" indent="-306000" fontAlgn="base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</a:pPr>
            <a:endParaRPr lang="en-US" altLang="en-US" sz="2000" dirty="0"/>
          </a:p>
          <a:p>
            <a:pPr marL="306000" marR="0" lvl="0" indent="-306000" fontAlgn="base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</a:pPr>
            <a:r>
              <a:rPr lang="en-US" altLang="en-US" sz="2000" dirty="0"/>
              <a:t>Similar to random forests but uses boosting techniques to refine the model iteratively.</a:t>
            </a:r>
          </a:p>
          <a:p>
            <a:pPr marL="306000" marR="0" lvl="0" indent="-306000" fontAlgn="base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</a:pPr>
            <a:r>
              <a:rPr lang="en-US" altLang="en-US" sz="2000" dirty="0"/>
              <a:t>Provides importance scores for features based on their contribution to the model </a:t>
            </a:r>
          </a:p>
        </p:txBody>
      </p:sp>
    </p:spTree>
    <p:extLst>
      <p:ext uri="{BB962C8B-B14F-4D97-AF65-F5344CB8AC3E}">
        <p14:creationId xmlns:p14="http://schemas.microsoft.com/office/powerpoint/2010/main" val="413446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9BD3-4C33-045F-5EC6-D4FC0220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 to FSA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1C4F-BFC9-63AB-489F-8FB2E0591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701636"/>
            <a:ext cx="11388438" cy="6092873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solidFill>
                  <a:schemeClr val="tx1"/>
                </a:solidFill>
              </a:rPr>
              <a:t>Feature selection is a process that chooses a subset of features from the original features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 fontAlgn="base">
              <a:spcAft>
                <a:spcPts val="750"/>
              </a:spcAft>
            </a:pPr>
            <a:r>
              <a:rPr lang="en-GB" sz="2400" dirty="0">
                <a:solidFill>
                  <a:schemeClr val="tx1"/>
                </a:solidFill>
              </a:rPr>
              <a:t>The role of feature selection in machine learning is:  </a:t>
            </a:r>
          </a:p>
          <a:p>
            <a:pPr marL="0" indent="0" algn="just" fontAlgn="base">
              <a:spcAft>
                <a:spcPts val="750"/>
              </a:spcAft>
              <a:buNone/>
            </a:pPr>
            <a:r>
              <a:rPr lang="en-GB" sz="2400" dirty="0">
                <a:solidFill>
                  <a:schemeClr val="tx1"/>
                </a:solidFill>
              </a:rPr>
              <a:t>1. To reduce the dimensionality of feature space</a:t>
            </a:r>
          </a:p>
          <a:p>
            <a:pPr marL="0" indent="0" algn="just">
              <a:buNone/>
            </a:pPr>
            <a:r>
              <a:rPr lang="en-GB" sz="2400" dirty="0">
                <a:solidFill>
                  <a:schemeClr val="tx1"/>
                </a:solidFill>
              </a:rPr>
              <a:t>2. To speed up a learning algorithm</a:t>
            </a:r>
          </a:p>
          <a:p>
            <a:pPr marL="0" indent="0" algn="just">
              <a:buNone/>
            </a:pPr>
            <a:r>
              <a:rPr lang="en-GB" sz="2400" dirty="0">
                <a:solidFill>
                  <a:schemeClr val="tx1"/>
                </a:solidFill>
              </a:rPr>
              <a:t>3. To improve the predictive accuracy of a classification algorithm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There are three general classes of feature selection algorithms: </a:t>
            </a:r>
          </a:p>
          <a:p>
            <a:pPr marL="457200" indent="-457200" algn="just">
              <a:buAutoNum type="arabicPeriod"/>
            </a:pPr>
            <a:r>
              <a:rPr lang="en-GB" sz="2400" dirty="0">
                <a:solidFill>
                  <a:schemeClr val="tx1"/>
                </a:solidFill>
              </a:rPr>
              <a:t>Filter methods </a:t>
            </a:r>
          </a:p>
          <a:p>
            <a:pPr marL="457200" indent="-457200" algn="just">
              <a:buAutoNum type="arabicPeriod"/>
            </a:pPr>
            <a:r>
              <a:rPr lang="en-GB" sz="2400" dirty="0">
                <a:solidFill>
                  <a:schemeClr val="tx1"/>
                </a:solidFill>
              </a:rPr>
              <a:t>Wrapper methods </a:t>
            </a:r>
          </a:p>
          <a:p>
            <a:pPr marL="457200" indent="-457200" algn="just">
              <a:buAutoNum type="arabicPeriod"/>
            </a:pPr>
            <a:r>
              <a:rPr lang="en-GB" sz="2400" dirty="0">
                <a:solidFill>
                  <a:schemeClr val="tx1"/>
                </a:solidFill>
              </a:rPr>
              <a:t>Embedded methods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  <a:p>
            <a:pPr algn="just"/>
            <a:endParaRPr lang="en-GB" sz="22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GB" sz="2200" dirty="0">
              <a:solidFill>
                <a:schemeClr val="tx1"/>
              </a:solidFill>
            </a:endParaRPr>
          </a:p>
          <a:p>
            <a:pPr algn="just"/>
            <a:endParaRPr lang="en-GB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3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17A8-691F-8085-179F-8EC110D8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Filter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4F570-7019-2D64-92DE-2A4AB76A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8D5610-164A-9518-8A89-2F66B7ECF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66" y="1715956"/>
            <a:ext cx="11718711" cy="4959927"/>
          </a:xfrm>
        </p:spPr>
        <p:txBody>
          <a:bodyPr>
            <a:normAutofit/>
          </a:bodyPr>
          <a:lstStyle/>
          <a:p>
            <a:pPr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These methods are generally used while doing the pre-processing step.</a:t>
            </a:r>
          </a:p>
          <a:p>
            <a:pPr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These methods select features from the dataset irrespective of the use of any machine learning algorithm.</a:t>
            </a:r>
          </a:p>
          <a:p>
            <a:pPr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In terms of computation, they are fast and less computational.</a:t>
            </a:r>
          </a:p>
          <a:p>
            <a:pPr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Good for removing redundant features.</a:t>
            </a:r>
          </a:p>
          <a:p>
            <a:pPr marL="0" indent="0" algn="just" fontAlgn="base">
              <a:spcAft>
                <a:spcPts val="1800"/>
              </a:spcAft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algn="just"/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8" name="Picture 7" descr="Lightbox">
            <a:extLst>
              <a:ext uri="{FF2B5EF4-FFF2-40B4-BE49-F238E27FC236}">
                <a16:creationId xmlns:a16="http://schemas.microsoft.com/office/drawing/2014/main" id="{ADE63C4E-E12A-4DB3-3DF7-F739A3731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71" y="5247236"/>
            <a:ext cx="11418863" cy="882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261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691F-58F6-8EB2-D99F-659E8498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Filter Method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A135F-DED7-F559-125D-B24982E7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69" y="1865160"/>
            <a:ext cx="12004431" cy="5460699"/>
          </a:xfrm>
        </p:spPr>
        <p:txBody>
          <a:bodyPr>
            <a:normAutofit fontScale="92500"/>
          </a:bodyPr>
          <a:lstStyle/>
          <a:p>
            <a:pPr marL="0" indent="0" algn="just" fontAlgn="base">
              <a:lnSpc>
                <a:spcPct val="70000"/>
              </a:lnSpc>
              <a:spcAft>
                <a:spcPts val="1800"/>
              </a:spcAft>
              <a:buNone/>
            </a:pPr>
            <a:r>
              <a:rPr lang="en-US" sz="2400" b="1" dirty="0">
                <a:solidFill>
                  <a:schemeClr val="tx1"/>
                </a:solidFill>
              </a:rPr>
              <a:t>Information Gain</a:t>
            </a:r>
            <a:r>
              <a:rPr lang="en-GB" sz="2400" b="1" dirty="0">
                <a:solidFill>
                  <a:schemeClr val="tx1"/>
                </a:solidFill>
              </a:rPr>
              <a:t> </a:t>
            </a:r>
          </a:p>
          <a:p>
            <a:pPr algn="just" fontAlgn="base">
              <a:lnSpc>
                <a:spcPct val="7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It is defined as the amount of information provided by the feature for identifying the class label</a:t>
            </a:r>
          </a:p>
          <a:p>
            <a:pPr algn="just" fontAlgn="base">
              <a:lnSpc>
                <a:spcPct val="7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measures reduction in the entropy values.</a:t>
            </a:r>
          </a:p>
          <a:p>
            <a:pPr algn="just" fontAlgn="base">
              <a:lnSpc>
                <a:spcPct val="7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Information gain of each attribute is calculated considering the target values for feature selection</a:t>
            </a:r>
          </a:p>
          <a:p>
            <a:pPr marL="0" indent="0" algn="just" fontAlgn="base">
              <a:lnSpc>
                <a:spcPct val="70000"/>
              </a:lnSpc>
              <a:spcAft>
                <a:spcPts val="1800"/>
              </a:spcAft>
              <a:buNone/>
            </a:pPr>
            <a:r>
              <a:rPr lang="en-US" sz="2600" b="1" dirty="0">
                <a:solidFill>
                  <a:schemeClr val="tx1"/>
                </a:solidFill>
              </a:rPr>
              <a:t>Fisher’s Score</a:t>
            </a:r>
          </a:p>
          <a:p>
            <a:pPr algn="just" fontAlgn="base">
              <a:lnSpc>
                <a:spcPct val="7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It evaluates the importance of individual features by measuring their discriminatory power between different classes</a:t>
            </a:r>
            <a:endParaRPr lang="en-US" sz="2400" dirty="0">
              <a:solidFill>
                <a:schemeClr val="tx1"/>
              </a:solidFill>
            </a:endParaRPr>
          </a:p>
          <a:p>
            <a:pPr algn="just" fontAlgn="base">
              <a:lnSpc>
                <a:spcPct val="7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Fisher's Score calculates the ratio of:</a:t>
            </a:r>
          </a:p>
          <a:p>
            <a:pPr algn="just" fontAlgn="base">
              <a:lnSpc>
                <a:spcPct val="7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Between-Class Variance: The difference between the means of the classes for a specific feature.</a:t>
            </a:r>
          </a:p>
          <a:p>
            <a:pPr algn="just" fontAlgn="base">
              <a:lnSpc>
                <a:spcPct val="7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Within-Class Variance: The variance of the feature values within each class.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2B004-AABA-FF93-8899-33ABAFF6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0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B483-333A-0671-0EBA-A6E3AD27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Filter Method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190F-1623-1FBF-B186-B8CB8DCFA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971" y="1842654"/>
            <a:ext cx="11243837" cy="4821381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200" b="1" dirty="0">
                <a:solidFill>
                  <a:schemeClr val="tx1"/>
                </a:solidFill>
              </a:rPr>
              <a:t>Correlation Coefficient</a:t>
            </a: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A statistical measure that quantifies the strength and direction of the relationship between two features. </a:t>
            </a: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It indicates whether an increase in one feature corresponds to an increase or decrease in another, and how closely the two features are linearly related</a:t>
            </a: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Types of Correlation Coefficient:(1) </a:t>
            </a:r>
            <a:r>
              <a:rPr lang="en-US" sz="2200" dirty="0">
                <a:solidFill>
                  <a:schemeClr val="tx1"/>
                </a:solidFill>
              </a:rPr>
              <a:t>Pearson Correlation Coefficient  (2) Spearman Rank Correlation</a:t>
            </a:r>
          </a:p>
          <a:p>
            <a:pPr marL="0" indent="0" algn="just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200" b="1" dirty="0">
                <a:solidFill>
                  <a:schemeClr val="tx1"/>
                </a:solidFill>
              </a:rPr>
              <a:t>Mutual Dependence</a:t>
            </a: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This method measures if two variables are mutually dependent</a:t>
            </a: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Provides the amount of information obtained for one variable on observing the other variable.</a:t>
            </a: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Depending on the presence/absence of a feature, it measures the amount of information that feature contributes to making the target prediction.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67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C480-5666-4C9F-46BC-6002360E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Wrapper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97F48-02DB-C999-BAC1-CD5BE2285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4218"/>
            <a:ext cx="11029616" cy="4045527"/>
          </a:xfrm>
        </p:spPr>
        <p:txBody>
          <a:bodyPr/>
          <a:lstStyle/>
          <a:p>
            <a:pPr algn="just"/>
            <a:r>
              <a:rPr lang="en-GB" sz="2000" dirty="0">
                <a:solidFill>
                  <a:schemeClr val="tx1"/>
                </a:solidFill>
              </a:rPr>
              <a:t>Train the algorithm by using a subset of features in an iterative manner</a:t>
            </a:r>
          </a:p>
          <a:p>
            <a:pPr algn="just"/>
            <a:r>
              <a:rPr lang="en-GB" sz="2000" dirty="0">
                <a:solidFill>
                  <a:schemeClr val="tx1"/>
                </a:solidFill>
              </a:rPr>
              <a:t>Addition and removal of features takes place.</a:t>
            </a:r>
          </a:p>
          <a:p>
            <a:pPr algn="just"/>
            <a:r>
              <a:rPr lang="en-GB" sz="2000" dirty="0">
                <a:solidFill>
                  <a:schemeClr val="tx1"/>
                </a:solidFill>
              </a:rPr>
              <a:t>Stopping criteria for selecting the best subset are usually pre-defined</a:t>
            </a:r>
          </a:p>
          <a:p>
            <a:pPr algn="just"/>
            <a:r>
              <a:rPr lang="en-GB" sz="2000" dirty="0">
                <a:solidFill>
                  <a:schemeClr val="tx1"/>
                </a:solidFill>
              </a:rPr>
              <a:t>Such as when the performance of the model decreases or a specific number of features has been achieved.</a:t>
            </a:r>
          </a:p>
          <a:p>
            <a:pPr algn="just"/>
            <a:r>
              <a:rPr lang="en-GB" sz="2000" dirty="0">
                <a:solidFill>
                  <a:schemeClr val="tx1"/>
                </a:solidFill>
              </a:rPr>
              <a:t>They provide an optimal set of features for training the model, thus resulting in better accuracy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Computationally more expensive</a:t>
            </a:r>
            <a:endParaRPr lang="en-GB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7" name="Picture 6" descr="Lightbox">
            <a:extLst>
              <a:ext uri="{FF2B5EF4-FFF2-40B4-BE49-F238E27FC236}">
                <a16:creationId xmlns:a16="http://schemas.microsoft.com/office/drawing/2014/main" id="{91E2DC1C-2A3F-B609-28EC-6D08460E8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316" y="5093253"/>
            <a:ext cx="7855855" cy="1452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689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6D0D-4442-48B8-9993-BB1C4DD3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Wrapper method categories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844E8-1BA1-89AA-9329-CE7DCD490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6" y="1870364"/>
            <a:ext cx="11499273" cy="4890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i="0" dirty="0">
                <a:solidFill>
                  <a:schemeClr val="tx1"/>
                </a:solidFill>
                <a:effectLst/>
              </a:rPr>
              <a:t>Forward selection</a:t>
            </a:r>
          </a:p>
          <a:p>
            <a:r>
              <a:rPr lang="en-GB" sz="1900" b="0" i="0" dirty="0">
                <a:solidFill>
                  <a:schemeClr val="tx1"/>
                </a:solidFill>
                <a:effectLst/>
              </a:rPr>
              <a:t>This method is an iterative approach where we initially start with an empty set of features</a:t>
            </a:r>
            <a:endParaRPr lang="en-US" sz="1900" b="1" dirty="0">
              <a:solidFill>
                <a:schemeClr val="tx1"/>
              </a:solidFill>
            </a:endParaRPr>
          </a:p>
          <a:p>
            <a:r>
              <a:rPr lang="en-GB" sz="1900" b="0" i="0" dirty="0">
                <a:solidFill>
                  <a:schemeClr val="tx1"/>
                </a:solidFill>
                <a:effectLst/>
              </a:rPr>
              <a:t>keep adding a feature which best improves our model after each iteration</a:t>
            </a:r>
            <a:endParaRPr lang="en-US" sz="1900" b="1" i="0" dirty="0">
              <a:solidFill>
                <a:schemeClr val="tx1"/>
              </a:solidFill>
              <a:effectLst/>
            </a:endParaRPr>
          </a:p>
          <a:p>
            <a:r>
              <a:rPr lang="en-GB" sz="1900" b="0" i="0" dirty="0">
                <a:solidFill>
                  <a:schemeClr val="tx1"/>
                </a:solidFill>
                <a:effectLst/>
              </a:rPr>
              <a:t>The stopping criterion is till the addition of a new </a:t>
            </a:r>
            <a:r>
              <a:rPr lang="en-GB" sz="1900" dirty="0">
                <a:solidFill>
                  <a:schemeClr val="tx1"/>
                </a:solidFill>
              </a:rPr>
              <a:t>feature</a:t>
            </a:r>
            <a:r>
              <a:rPr lang="en-GB" sz="1900" b="0" i="0" dirty="0">
                <a:solidFill>
                  <a:schemeClr val="tx1"/>
                </a:solidFill>
                <a:effectLst/>
              </a:rPr>
              <a:t> does not improve the performance of the model</a:t>
            </a:r>
            <a:endParaRPr lang="en-US" sz="19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900" b="1" i="0" dirty="0">
                <a:solidFill>
                  <a:schemeClr val="tx1"/>
                </a:solidFill>
                <a:effectLst/>
              </a:rPr>
              <a:t>Backward elimination</a:t>
            </a:r>
          </a:p>
          <a:p>
            <a:r>
              <a:rPr lang="en-GB" sz="1900" b="0" i="0" dirty="0">
                <a:solidFill>
                  <a:schemeClr val="tx1"/>
                </a:solidFill>
                <a:effectLst/>
              </a:rPr>
              <a:t>This method is also an iterative approach which initially start with all features</a:t>
            </a:r>
            <a:endParaRPr lang="en-US" sz="1900" b="1" dirty="0">
              <a:solidFill>
                <a:schemeClr val="tx1"/>
              </a:solidFill>
            </a:endParaRPr>
          </a:p>
          <a:p>
            <a:r>
              <a:rPr lang="en-GB" sz="1900" b="0" i="0" dirty="0">
                <a:solidFill>
                  <a:schemeClr val="tx1"/>
                </a:solidFill>
                <a:effectLst/>
              </a:rPr>
              <a:t>after each iteration, least significant feature is removed.</a:t>
            </a:r>
          </a:p>
          <a:p>
            <a:r>
              <a:rPr lang="en-GB" sz="1900" b="0" i="0" dirty="0">
                <a:solidFill>
                  <a:schemeClr val="tx1"/>
                </a:solidFill>
                <a:effectLst/>
              </a:rPr>
              <a:t>The stopping criterion is till no improvement in the performance of the model is observed after the feature is removed</a:t>
            </a:r>
            <a:endParaRPr lang="en-GB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900" b="1" i="0" dirty="0">
                <a:solidFill>
                  <a:schemeClr val="tx1"/>
                </a:solidFill>
                <a:effectLst/>
              </a:rPr>
              <a:t>Bi-directional elimination</a:t>
            </a:r>
            <a:endParaRPr lang="en-GB" sz="1900" b="1" i="0" dirty="0">
              <a:solidFill>
                <a:schemeClr val="tx1"/>
              </a:solidFill>
              <a:effectLst/>
            </a:endParaRPr>
          </a:p>
          <a:p>
            <a:r>
              <a:rPr lang="en-GB" sz="1900" b="0" i="0" dirty="0">
                <a:solidFill>
                  <a:schemeClr val="tx1"/>
                </a:solidFill>
                <a:effectLst/>
              </a:rPr>
              <a:t>This method uses both forward selection and backward elimination technique simultaneously to reach one unique solution.</a:t>
            </a:r>
            <a:endParaRPr 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98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2A2A-5183-51F9-1D3F-19728418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Wrapper methods categories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C6263-F75C-E24D-4354-58C469BB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53D31-8FFF-FA57-55E4-18F5D5A47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4196" y="1958812"/>
            <a:ext cx="3673186" cy="48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6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B8F3-812D-33DA-A457-3FE2CB3D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embedded methods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14DA5-DE97-3DA4-A0C2-D17CF290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166" y="1845330"/>
            <a:ext cx="11029616" cy="2481942"/>
          </a:xfrm>
        </p:spPr>
        <p:txBody>
          <a:bodyPr/>
          <a:lstStyle/>
          <a:p>
            <a:pPr algn="just"/>
            <a:r>
              <a:rPr lang="en-GB" sz="2200" dirty="0">
                <a:solidFill>
                  <a:schemeClr val="tx1"/>
                </a:solidFill>
              </a:rPr>
              <a:t>Embedded methods encounter the drawbacks of filter and wrapper methods and merge their advantages</a:t>
            </a: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These methods are faster like filter methods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More accurate</a:t>
            </a:r>
            <a:r>
              <a:rPr lang="en-GB" sz="2200" dirty="0">
                <a:solidFill>
                  <a:schemeClr val="tx1"/>
                </a:solidFill>
              </a:rPr>
              <a:t> like wrapper methods</a:t>
            </a: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These are further classified as (</a:t>
            </a:r>
            <a:r>
              <a:rPr lang="en-GB" sz="2200" dirty="0" err="1">
                <a:solidFill>
                  <a:schemeClr val="tx1"/>
                </a:solidFill>
              </a:rPr>
              <a:t>i</a:t>
            </a:r>
            <a:r>
              <a:rPr lang="en-GB" sz="2200" dirty="0">
                <a:solidFill>
                  <a:schemeClr val="tx1"/>
                </a:solidFill>
              </a:rPr>
              <a:t>) Regularization-based methods, and (ii) Tree-based methods </a:t>
            </a:r>
          </a:p>
          <a:p>
            <a:pPr algn="just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0D99A-69E1-D56D-4799-5189BA53BB34}"/>
              </a:ext>
            </a:extLst>
          </p:cNvPr>
          <p:cNvSpPr txBox="1"/>
          <p:nvPr/>
        </p:nvSpPr>
        <p:spPr>
          <a:xfrm>
            <a:off x="581192" y="4456646"/>
            <a:ext cx="1139546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1. </a:t>
            </a:r>
            <a:r>
              <a:rPr lang="en-US" sz="2000" b="1" dirty="0">
                <a:solidFill>
                  <a:schemeClr val="tx1"/>
                </a:solidFill>
              </a:rPr>
              <a:t>Regularization-Based Methods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LASSO: </a:t>
            </a:r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Shrinks coefficients of less important features to zero, effectively selecting only the most relevant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Works well for linear models with many irrelevant features.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Elastic Net: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Combines L1 and L2 penalties for feature selection.</a:t>
            </a: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Suitable when features are correlated</a:t>
            </a:r>
          </a:p>
        </p:txBody>
      </p:sp>
    </p:spTree>
    <p:extLst>
      <p:ext uri="{BB962C8B-B14F-4D97-AF65-F5344CB8AC3E}">
        <p14:creationId xmlns:p14="http://schemas.microsoft.com/office/powerpoint/2010/main" val="31011063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71556</TotalTime>
  <Words>749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CIDFont+F2</vt:lpstr>
      <vt:lpstr>Gill Sans MT</vt:lpstr>
      <vt:lpstr>Wingdings 2</vt:lpstr>
      <vt:lpstr>Dividend</vt:lpstr>
      <vt:lpstr>PowerPoint Presentation</vt:lpstr>
      <vt:lpstr>Introduction to FSA</vt:lpstr>
      <vt:lpstr>Filter Methods</vt:lpstr>
      <vt:lpstr>Filter Method algorithms</vt:lpstr>
      <vt:lpstr>Filter Method categories</vt:lpstr>
      <vt:lpstr>Wrapper methods</vt:lpstr>
      <vt:lpstr>Wrapper method categories</vt:lpstr>
      <vt:lpstr>Wrapper methods categories</vt:lpstr>
      <vt:lpstr>embedded methods</vt:lpstr>
      <vt:lpstr>embedded methods</vt:lpstr>
      <vt:lpstr>embedded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information communication technology</dc:title>
  <dc:creator>Ayesha Jamal BUIC</dc:creator>
  <cp:lastModifiedBy>pc</cp:lastModifiedBy>
  <cp:revision>329</cp:revision>
  <dcterms:created xsi:type="dcterms:W3CDTF">2021-12-27T06:12:25Z</dcterms:created>
  <dcterms:modified xsi:type="dcterms:W3CDTF">2025-04-24T11:42:05Z</dcterms:modified>
</cp:coreProperties>
</file>