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73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29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FF10E5-3984-4B9E-9BB8-45A8270701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06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51852F-AA9E-4DF7-A4C4-00C2654254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47A9-7666-4F23-92FB-CEF577382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AD59FDA-C4E7-47E6-84D6-90D5B099F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5F5E5E55-872A-4E8A-96EF-A7C4394F7D64}" type="datetime4">
              <a:rPr lang="en-US"/>
              <a:pPr/>
              <a:t>December 16, 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EB16FF84-1559-40F6-B1E6-DE8131B832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18605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111D9DF2-72D2-47EB-94FF-E507935C97D6}" type="datetime4">
              <a:rPr lang="en-US"/>
              <a:pPr/>
              <a:t>December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83F64983-BE2F-4C08-8170-F1A614F8C6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4662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0AB6857B-D41D-4423-9640-E13DA779A6B8}" type="datetime4">
              <a:rPr lang="en-US"/>
              <a:pPr/>
              <a:t>December 16,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D39630FE-9E5C-4024-B511-A39427F510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8794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CCD1B9"/>
                </a:solidFill>
              </a:rPr>
              <a:pPr/>
              <a:t>12/16/2024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7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12/16/2024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25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12/16/2024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0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12/16/2024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764-1601-40CB-917B-396AE77247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12/16/2024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35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12/16/2024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99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12/16/2024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64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CCD1B9"/>
                </a:solidFill>
              </a:rPr>
              <a:pPr/>
              <a:t>12/16/2024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15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12/16/2024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2698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12/16/2024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0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70C6CB4-FF2B-4B56-9786-DF3E203BD2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ACF7-C41A-4DCE-8311-1A0D6C8241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3CC-64F0-49F8-B4F0-0F1FD7B53E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F040-43AD-4FAC-A56A-44D2DB63B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118D-99FA-417E-A928-4AE74B51B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C9C304-9C19-480D-B310-A7AF685935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8593-388C-4E08-92C4-F880B150CE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E744998-ADFD-41A8-8133-311681077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  <p:sldLayoutId id="2147483686" r:id="rId13"/>
    <p:sldLayoutId id="214748368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srgbClr val="534949"/>
                </a:solidFill>
                <a:latin typeface="Franklin Gothic Medium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12/16/2024</a:t>
            </a:fld>
            <a:endParaRPr lang="en-US">
              <a:solidFill>
                <a:srgbClr val="534949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534949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srgbClr val="534949"/>
                </a:solidFill>
                <a:latin typeface="Franklin Gothic Medium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534949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54700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3696" y="2052960"/>
            <a:ext cx="2057400" cy="1828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MACHINE LEARNING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2960"/>
            <a:ext cx="6781800" cy="1828800"/>
          </a:xfrm>
        </p:spPr>
        <p:txBody>
          <a:bodyPr/>
          <a:lstStyle/>
          <a:p>
            <a:pPr algn="ctr"/>
            <a:r>
              <a:rPr lang="en-US" sz="3200" dirty="0" smtClean="0"/>
              <a:t>EVALUATION</a:t>
            </a:r>
            <a:br>
              <a:rPr lang="en-US" sz="3200" dirty="0" smtClean="0"/>
            </a:br>
            <a:r>
              <a:rPr lang="en-US" sz="2400" dirty="0" smtClean="0"/>
              <a:t>Dr. </a:t>
            </a:r>
            <a:r>
              <a:rPr lang="en-US" sz="2400" dirty="0" err="1" smtClean="0"/>
              <a:t>Farhan</a:t>
            </a:r>
            <a:r>
              <a:rPr lang="en-US" sz="2400" dirty="0" smtClean="0"/>
              <a:t> </a:t>
            </a:r>
            <a:r>
              <a:rPr lang="en-US" sz="2400" dirty="0" err="1" smtClean="0"/>
              <a:t>hassan</a:t>
            </a:r>
            <a:r>
              <a:rPr lang="en-US" sz="2400" dirty="0" smtClean="0"/>
              <a:t> khan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470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1C07F74-BFAF-4576-A654-6B387B9AF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545" y="1600200"/>
            <a:ext cx="7020910" cy="5181600"/>
          </a:xfr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056ADBFD-2580-4353-AA4A-F79BF588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dirty="0"/>
              <a:t>Methods of Estimation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291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7710FF-0514-460B-B38E-CB4C55BB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Estimation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695396B-9E0D-4752-82A2-F23513026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792" y="1524000"/>
            <a:ext cx="8071339" cy="5181600"/>
          </a:xfrm>
        </p:spPr>
      </p:pic>
    </p:spTree>
    <p:extLst>
      <p:ext uri="{BB962C8B-B14F-4D97-AF65-F5344CB8AC3E}">
        <p14:creationId xmlns:p14="http://schemas.microsoft.com/office/powerpoint/2010/main" val="92365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68580BF-F2EE-4525-85D3-37ABDFCE1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28" y="1524000"/>
            <a:ext cx="8899106" cy="5334000"/>
          </a:xfr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1DD822A8-1341-4EAA-9EC6-30C35337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dirty="0"/>
              <a:t>Methods of Estimation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1036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4DA5DB-871F-4081-9495-E58178B4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sampling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75DF857-8FA3-48C1-A8A6-C5B18ACCC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983"/>
          <a:stretch/>
        </p:blipFill>
        <p:spPr>
          <a:xfrm>
            <a:off x="137533" y="1600200"/>
            <a:ext cx="8930267" cy="5105400"/>
          </a:xfrm>
        </p:spPr>
      </p:pic>
    </p:spTree>
    <p:extLst>
      <p:ext uri="{BB962C8B-B14F-4D97-AF65-F5344CB8AC3E}">
        <p14:creationId xmlns:p14="http://schemas.microsoft.com/office/powerpoint/2010/main" val="211705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522E68-DBCA-441A-902A-97880C9A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80A17AA-7B39-427C-A2ED-EE1F73B66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41182"/>
            <a:ext cx="8001000" cy="5051525"/>
          </a:xfrm>
        </p:spPr>
      </p:pic>
    </p:spTree>
    <p:extLst>
      <p:ext uri="{BB962C8B-B14F-4D97-AF65-F5344CB8AC3E}">
        <p14:creationId xmlns:p14="http://schemas.microsoft.com/office/powerpoint/2010/main" val="355737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1AC38-9CD4-4011-A678-16E3697B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DE7C076-4613-4F73-A4EB-EC9CD3729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4" t="15286" r="1898"/>
          <a:stretch/>
        </p:blipFill>
        <p:spPr>
          <a:xfrm>
            <a:off x="157654" y="1600200"/>
            <a:ext cx="8910145" cy="5105399"/>
          </a:xfrm>
        </p:spPr>
      </p:pic>
    </p:spTree>
    <p:extLst>
      <p:ext uri="{BB962C8B-B14F-4D97-AF65-F5344CB8AC3E}">
        <p14:creationId xmlns:p14="http://schemas.microsoft.com/office/powerpoint/2010/main" val="278390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308B34-6319-4624-84FA-45A64218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Binary classification confusion matrix</a:t>
            </a:r>
            <a:endParaRPr lang="x-none" sz="280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48C1E2D-D6E0-4480-89FD-3B986A148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483" r="14138"/>
          <a:stretch/>
        </p:blipFill>
        <p:spPr>
          <a:xfrm>
            <a:off x="152400" y="1613336"/>
            <a:ext cx="8915400" cy="5181600"/>
          </a:xfrm>
        </p:spPr>
      </p:pic>
    </p:spTree>
    <p:extLst>
      <p:ext uri="{BB962C8B-B14F-4D97-AF65-F5344CB8AC3E}">
        <p14:creationId xmlns:p14="http://schemas.microsoft.com/office/powerpoint/2010/main" val="199277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99BCED-E012-447D-9DAB-CEA66C93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and specificity</a:t>
            </a:r>
            <a:endParaRPr lang="x-none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EDAF413-3634-4481-91EE-5894C67B4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471"/>
          <a:stretch/>
        </p:blipFill>
        <p:spPr>
          <a:xfrm>
            <a:off x="0" y="1600200"/>
            <a:ext cx="9144000" cy="5257799"/>
          </a:xfrm>
        </p:spPr>
      </p:pic>
    </p:spTree>
    <p:extLst>
      <p:ext uri="{BB962C8B-B14F-4D97-AF65-F5344CB8AC3E}">
        <p14:creationId xmlns:p14="http://schemas.microsoft.com/office/powerpoint/2010/main" val="991690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8DD6F2-E3BB-485F-8DA1-B92A9B66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x-none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BB0E1B7-5775-4F6E-8A1C-477A9EC67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93859"/>
            <a:ext cx="9144000" cy="5449603"/>
          </a:xfrm>
        </p:spPr>
      </p:pic>
    </p:spTree>
    <p:extLst>
      <p:ext uri="{BB962C8B-B14F-4D97-AF65-F5344CB8AC3E}">
        <p14:creationId xmlns:p14="http://schemas.microsoft.com/office/powerpoint/2010/main" val="300859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5F5A9F-EB4A-4B2A-BF56-DD83DEDE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and recall</a:t>
            </a:r>
            <a:endParaRPr lang="x-none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749DD30-4543-4077-847E-A970C9687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354"/>
          <a:stretch/>
        </p:blipFill>
        <p:spPr>
          <a:xfrm>
            <a:off x="0" y="1600200"/>
            <a:ext cx="9120427" cy="5105400"/>
          </a:xfrm>
        </p:spPr>
      </p:pic>
    </p:spTree>
    <p:extLst>
      <p:ext uri="{BB962C8B-B14F-4D97-AF65-F5344CB8AC3E}">
        <p14:creationId xmlns:p14="http://schemas.microsoft.com/office/powerpoint/2010/main" val="38906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CAD420-99D0-4740-9D49-BA10118D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EA26BB2-A7D0-42A7-8C72-9EA65CA9E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397" b="1613"/>
          <a:stretch/>
        </p:blipFill>
        <p:spPr>
          <a:xfrm>
            <a:off x="0" y="1631732"/>
            <a:ext cx="9144000" cy="5210502"/>
          </a:xfrm>
        </p:spPr>
      </p:pic>
    </p:spTree>
    <p:extLst>
      <p:ext uri="{BB962C8B-B14F-4D97-AF65-F5344CB8AC3E}">
        <p14:creationId xmlns:p14="http://schemas.microsoft.com/office/powerpoint/2010/main" val="1845181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991AE0-76A0-4054-AA51-1C2AE072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F-measure</a:t>
            </a:r>
            <a:endParaRPr lang="x-none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FE1EE77-435C-4BCD-8D9A-310BF585E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962"/>
          <a:stretch/>
        </p:blipFill>
        <p:spPr>
          <a:xfrm>
            <a:off x="69506" y="1524000"/>
            <a:ext cx="9074494" cy="5220419"/>
          </a:xfrm>
        </p:spPr>
      </p:pic>
    </p:spTree>
    <p:extLst>
      <p:ext uri="{BB962C8B-B14F-4D97-AF65-F5344CB8AC3E}">
        <p14:creationId xmlns:p14="http://schemas.microsoft.com/office/powerpoint/2010/main" val="2317048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41B5A2-62E4-474F-B8FE-35E56E69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x-none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0DCD7C2-27CF-46EF-8315-F86CFEA10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76200"/>
            <a:ext cx="8991600" cy="6705600"/>
          </a:xfrm>
        </p:spPr>
      </p:pic>
      <p:sp>
        <p:nvSpPr>
          <p:cNvPr id="3" name="Rectangle 2"/>
          <p:cNvSpPr/>
          <p:nvPr/>
        </p:nvSpPr>
        <p:spPr>
          <a:xfrm>
            <a:off x="685800" y="4953000"/>
            <a:ext cx="7772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C7EF8D-38C2-4545-B80C-5EE9811A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D0AAEF6-83D8-4623-AAC0-AA9FF6BE7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2" y="105102"/>
            <a:ext cx="9033888" cy="6705600"/>
          </a:xfrm>
        </p:spPr>
      </p:pic>
    </p:spTree>
    <p:extLst>
      <p:ext uri="{BB962C8B-B14F-4D97-AF65-F5344CB8AC3E}">
        <p14:creationId xmlns:p14="http://schemas.microsoft.com/office/powerpoint/2010/main" val="876042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8F4952-4761-4ADF-BB05-687B94E9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4BE4F1F-276A-4AAF-A418-D893C72F1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97769"/>
            <a:ext cx="8886070" cy="6607831"/>
          </a:xfrm>
        </p:spPr>
      </p:pic>
    </p:spTree>
    <p:extLst>
      <p:ext uri="{BB962C8B-B14F-4D97-AF65-F5344CB8AC3E}">
        <p14:creationId xmlns:p14="http://schemas.microsoft.com/office/powerpoint/2010/main" val="1285935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733696-2CA4-4698-91C8-A0E7FC41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6CF1DE9-45D2-427A-8AF1-BF506DC94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62293"/>
            <a:ext cx="9067800" cy="6695707"/>
          </a:xfrm>
        </p:spPr>
      </p:pic>
    </p:spTree>
    <p:extLst>
      <p:ext uri="{BB962C8B-B14F-4D97-AF65-F5344CB8AC3E}">
        <p14:creationId xmlns:p14="http://schemas.microsoft.com/office/powerpoint/2010/main" val="1318308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A1A5C5-AD3A-4E79-AE81-CA2D8876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strategies</a:t>
            </a:r>
            <a:endParaRPr lang="x-none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E77048D-3BBF-412B-B8FC-BA296D89B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059"/>
          <a:stretch/>
        </p:blipFill>
        <p:spPr>
          <a:xfrm>
            <a:off x="7882" y="1600200"/>
            <a:ext cx="9136117" cy="5088638"/>
          </a:xfrm>
        </p:spPr>
      </p:pic>
    </p:spTree>
    <p:extLst>
      <p:ext uri="{BB962C8B-B14F-4D97-AF65-F5344CB8AC3E}">
        <p14:creationId xmlns:p14="http://schemas.microsoft.com/office/powerpoint/2010/main" val="20852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39EBA-9F72-477F-9B7A-D294820C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Datasets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670B6C-1E01-43F6-8C01-FA234A973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b="1" dirty="0" smtClean="0"/>
              <a:t>Training </a:t>
            </a:r>
            <a:r>
              <a:rPr lang="en-US" sz="2800" b="1" dirty="0"/>
              <a:t>Set</a:t>
            </a:r>
            <a:r>
              <a:rPr lang="en-US" sz="2800" dirty="0"/>
              <a:t>: </a:t>
            </a:r>
          </a:p>
          <a:p>
            <a:pPr marL="457200" indent="-457200"/>
            <a:r>
              <a:rPr lang="en-US" sz="2800" dirty="0" smtClean="0"/>
              <a:t>Used </a:t>
            </a:r>
            <a:r>
              <a:rPr lang="en-US" sz="2800" dirty="0"/>
              <a:t>to train the model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800" b="1" dirty="0"/>
              <a:t>2. Validation Set</a:t>
            </a:r>
            <a:r>
              <a:rPr lang="en-US" sz="2800" dirty="0"/>
              <a:t>: </a:t>
            </a:r>
            <a:endParaRPr lang="en-US" sz="2800" dirty="0" smtClean="0"/>
          </a:p>
          <a:p>
            <a:pPr marL="457200" indent="-457200"/>
            <a:r>
              <a:rPr lang="en-US" sz="2800" dirty="0" smtClean="0"/>
              <a:t>Used </a:t>
            </a:r>
            <a:r>
              <a:rPr lang="en-US" sz="2800" dirty="0"/>
              <a:t>to optimize model parameters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3. Test Set</a:t>
            </a:r>
            <a:r>
              <a:rPr lang="en-US" sz="2800" dirty="0"/>
              <a:t>: </a:t>
            </a:r>
            <a:endParaRPr lang="en-US" sz="2800" dirty="0" smtClean="0"/>
          </a:p>
          <a:p>
            <a:pPr marL="457200" indent="-457200"/>
            <a:r>
              <a:rPr lang="en-US" sz="2800" dirty="0" smtClean="0"/>
              <a:t>Used </a:t>
            </a:r>
            <a:r>
              <a:rPr lang="en-US" sz="2800" dirty="0"/>
              <a:t>to get an unbiased estimate of the final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3324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4AC494D-E8A2-4A99-A0AB-7C541ADA5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95597"/>
            <a:ext cx="8839200" cy="6610003"/>
          </a:xfr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24A31BE-9CA0-4060-A192-2BE1432C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dirty="0"/>
              <a:t>Types of Datasets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4427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80BCA-B339-49E2-BD52-CC097936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Train/Test sets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9673C3E-00F8-4D58-B9E4-27C329C9A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91" b="7798"/>
          <a:stretch/>
        </p:blipFill>
        <p:spPr>
          <a:xfrm>
            <a:off x="97624" y="1600200"/>
            <a:ext cx="8893976" cy="5097774"/>
          </a:xfrm>
        </p:spPr>
      </p:pic>
    </p:spTree>
    <p:extLst>
      <p:ext uri="{BB962C8B-B14F-4D97-AF65-F5344CB8AC3E}">
        <p14:creationId xmlns:p14="http://schemas.microsoft.com/office/powerpoint/2010/main" val="111699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5AC30C-F215-4A42-895F-21580E5F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Train, Validation &amp; Test sets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217878D-EF50-499C-9C6F-50FDC4BCC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758" y="1799891"/>
            <a:ext cx="7230484" cy="4782217"/>
          </a:xfrm>
        </p:spPr>
      </p:pic>
    </p:spTree>
    <p:extLst>
      <p:ext uri="{BB962C8B-B14F-4D97-AF65-F5344CB8AC3E}">
        <p14:creationId xmlns:p14="http://schemas.microsoft.com/office/powerpoint/2010/main" val="263308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1C00EE-0572-47C3-8257-9BBDB938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Estimation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4D5001-DAC6-4FFF-BEA3-B3C9B90D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Re-substitution</a:t>
            </a:r>
          </a:p>
          <a:p>
            <a:r>
              <a:rPr lang="en-US" sz="3200" dirty="0"/>
              <a:t>Leave one out method</a:t>
            </a:r>
          </a:p>
          <a:p>
            <a:r>
              <a:rPr lang="en-US" sz="3200" dirty="0"/>
              <a:t>Hold out method</a:t>
            </a:r>
          </a:p>
          <a:p>
            <a:r>
              <a:rPr lang="en-US" sz="3200" dirty="0"/>
              <a:t>Cross validation method</a:t>
            </a:r>
          </a:p>
          <a:p>
            <a:r>
              <a:rPr lang="en-US" sz="3200" dirty="0"/>
              <a:t>Bootstrap</a:t>
            </a:r>
          </a:p>
          <a:p>
            <a:endParaRPr lang="en-US" sz="3200" dirty="0"/>
          </a:p>
          <a:p>
            <a:endParaRPr lang="en-US" sz="3200" dirty="0"/>
          </a:p>
          <a:p>
            <a:endParaRPr lang="x-none" sz="3200" dirty="0"/>
          </a:p>
        </p:txBody>
      </p:sp>
    </p:spTree>
    <p:extLst>
      <p:ext uri="{BB962C8B-B14F-4D97-AF65-F5344CB8AC3E}">
        <p14:creationId xmlns:p14="http://schemas.microsoft.com/office/powerpoint/2010/main" val="345263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C00992-D613-4936-8530-D84B8B4F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Estimation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E9FCCE7-6545-40E8-8C11-F79722CC3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38306"/>
            <a:ext cx="8839200" cy="5075634"/>
          </a:xfrm>
        </p:spPr>
      </p:pic>
    </p:spTree>
    <p:extLst>
      <p:ext uri="{BB962C8B-B14F-4D97-AF65-F5344CB8AC3E}">
        <p14:creationId xmlns:p14="http://schemas.microsoft.com/office/powerpoint/2010/main" val="3691634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3049</TotalTime>
  <Words>106</Words>
  <Application>Microsoft Office PowerPoint</Application>
  <PresentationFormat>On-screen Show (4:3)</PresentationFormat>
  <Paragraphs>37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Grid</vt:lpstr>
      <vt:lpstr>1_Grid</vt:lpstr>
      <vt:lpstr>EVALUATION Dr. Farhan hassan khan</vt:lpstr>
      <vt:lpstr>introduction</vt:lpstr>
      <vt:lpstr>Evaluation strategies</vt:lpstr>
      <vt:lpstr>Types of Datasets</vt:lpstr>
      <vt:lpstr>Types of Datasets</vt:lpstr>
      <vt:lpstr>Train/Test sets</vt:lpstr>
      <vt:lpstr>Train, Validation &amp; Test sets</vt:lpstr>
      <vt:lpstr>Methods of Estimation</vt:lpstr>
      <vt:lpstr>Methods of Estimation</vt:lpstr>
      <vt:lpstr>Methods of Estimation</vt:lpstr>
      <vt:lpstr>Methods of Estimation</vt:lpstr>
      <vt:lpstr>Methods of Estimation</vt:lpstr>
      <vt:lpstr>Bootstrap sampling</vt:lpstr>
      <vt:lpstr>Confusion Matrix</vt:lpstr>
      <vt:lpstr>Evaluation Metrics</vt:lpstr>
      <vt:lpstr>Binary classification confusion matrix</vt:lpstr>
      <vt:lpstr>Sensitivity and specificity</vt:lpstr>
      <vt:lpstr>example</vt:lpstr>
      <vt:lpstr>Precision and recall</vt:lpstr>
      <vt:lpstr>F-measure</vt:lpstr>
      <vt:lpstr>Example</vt:lpstr>
      <vt:lpstr>PowerPoint Presentation</vt:lpstr>
      <vt:lpstr>PowerPoint Presentation</vt:lpstr>
      <vt:lpstr>PowerPoint Presentation</vt:lpstr>
      <vt:lpstr>End of lecture</vt:lpstr>
    </vt:vector>
  </TitlesOfParts>
  <Company>Extra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Prediction</dc:title>
  <dc:creator>XPuser</dc:creator>
  <cp:lastModifiedBy>Farhan Khan</cp:lastModifiedBy>
  <cp:revision>260</cp:revision>
  <dcterms:created xsi:type="dcterms:W3CDTF">2013-04-16T11:51:20Z</dcterms:created>
  <dcterms:modified xsi:type="dcterms:W3CDTF">2024-12-16T14:49:47Z</dcterms:modified>
</cp:coreProperties>
</file>