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48"/>
  </p:notesMasterIdLst>
  <p:sldIdLst>
    <p:sldId id="273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10" r:id="rId13"/>
    <p:sldId id="333" r:id="rId14"/>
    <p:sldId id="334" r:id="rId15"/>
    <p:sldId id="335" r:id="rId16"/>
    <p:sldId id="329" r:id="rId17"/>
    <p:sldId id="332" r:id="rId18"/>
    <p:sldId id="342" r:id="rId19"/>
    <p:sldId id="339" r:id="rId20"/>
    <p:sldId id="312" r:id="rId21"/>
    <p:sldId id="336" r:id="rId22"/>
    <p:sldId id="337" r:id="rId23"/>
    <p:sldId id="338" r:id="rId24"/>
    <p:sldId id="315" r:id="rId25"/>
    <p:sldId id="316" r:id="rId26"/>
    <p:sldId id="317" r:id="rId27"/>
    <p:sldId id="318" r:id="rId28"/>
    <p:sldId id="319" r:id="rId29"/>
    <p:sldId id="340" r:id="rId30"/>
    <p:sldId id="320" r:id="rId31"/>
    <p:sldId id="321" r:id="rId32"/>
    <p:sldId id="344" r:id="rId33"/>
    <p:sldId id="343" r:id="rId34"/>
    <p:sldId id="345" r:id="rId35"/>
    <p:sldId id="346" r:id="rId36"/>
    <p:sldId id="324" r:id="rId37"/>
    <p:sldId id="323" r:id="rId38"/>
    <p:sldId id="326" r:id="rId39"/>
    <p:sldId id="327" r:id="rId40"/>
    <p:sldId id="328" r:id="rId41"/>
    <p:sldId id="341" r:id="rId42"/>
    <p:sldId id="347" r:id="rId43"/>
    <p:sldId id="348" r:id="rId44"/>
    <p:sldId id="349" r:id="rId45"/>
    <p:sldId id="350" r:id="rId46"/>
    <p:sldId id="299" r:id="rId4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29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5FF10E5-3984-4B9E-9BB8-45A8270701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061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551852F-AA9E-4DF7-A4C4-00C2654254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D47A9-7666-4F23-92FB-CEF5773829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AD59FDA-C4E7-47E6-84D6-90D5B099F5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3716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0100" y="40005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304800" y="647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5F5E5E55-872A-4E8A-96EF-A7C4394F7D64}" type="datetime4">
              <a:rPr lang="en-US"/>
              <a:pPr/>
              <a:t>December 25, 2024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352800" y="6477000"/>
            <a:ext cx="289560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Data Mining: Concepts and Techniques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239000" y="647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EB16FF84-1559-40F6-B1E6-DE8131B8327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18605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" y="647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111D9DF2-72D2-47EB-94FF-E507935C97D6}" type="datetime4">
              <a:rPr lang="en-US"/>
              <a:pPr/>
              <a:t>December 25,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2800" y="6477000"/>
            <a:ext cx="289560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Data Mining: Concepts and Techniques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47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83F64983-BE2F-4C08-8170-F1A614F8C6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264662"/>
      </p:ext>
    </p:extLst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3716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04800" y="40005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0100" y="40005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04800" y="647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0AB6857B-D41D-4423-9640-E13DA779A6B8}" type="datetime4">
              <a:rPr lang="en-US"/>
              <a:pPr/>
              <a:t>December 25,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52800" y="6477000"/>
            <a:ext cx="289560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Data Mining: Concepts and Techniques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239000" y="647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D39630FE-9E5C-4024-B511-A39427F510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8794"/>
      </p:ext>
    </p:extLst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srgbClr val="CCD1B9"/>
                </a:solidFill>
              </a:rPr>
              <a:pPr/>
              <a:t>12/25/2024</a:t>
            </a:fld>
            <a:endParaRPr lang="en-US">
              <a:solidFill>
                <a:srgbClr val="CCD1B9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>
              <a:solidFill>
                <a:srgbClr val="CCD1B9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5771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534949"/>
                </a:solidFill>
              </a:rPr>
              <a:pPr/>
              <a:t>12/25/2024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3494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534949"/>
                </a:solidFill>
              </a:rPr>
              <a:pPr/>
              <a:t>‹#›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48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12/25/2024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CCD1B9"/>
                </a:solidFill>
              </a:rPr>
              <a:pPr/>
              <a:t>‹#›</a:t>
            </a:fld>
            <a:endParaRPr lang="en-US">
              <a:solidFill>
                <a:srgbClr val="CCD1B9"/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3259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534949"/>
                </a:solidFill>
              </a:rPr>
              <a:pPr/>
              <a:t>12/25/2024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3494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534949"/>
                </a:solidFill>
              </a:rPr>
              <a:pPr/>
              <a:t>‹#›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008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534949"/>
                </a:solidFill>
              </a:rPr>
              <a:pPr/>
              <a:t>12/25/2024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34949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534949"/>
                </a:solidFill>
              </a:rPr>
              <a:pPr/>
              <a:t>‹#›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91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3764-1601-40CB-917B-396AE77247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534949"/>
                </a:solidFill>
              </a:rPr>
              <a:pPr/>
              <a:t>12/25/2024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3494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534949"/>
                </a:solidFill>
              </a:rPr>
              <a:pPr/>
              <a:t>‹#›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357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534949"/>
                </a:solidFill>
              </a:rPr>
              <a:pPr/>
              <a:t>12/25/2024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3494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534949"/>
                </a:solidFill>
              </a:rPr>
              <a:pPr/>
              <a:t>‹#›</a:t>
            </a:fld>
            <a:endParaRPr lang="en-US">
              <a:solidFill>
                <a:srgbClr val="5349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2993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534949"/>
                </a:solidFill>
              </a:rPr>
              <a:pPr/>
              <a:t>12/25/2024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3494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1647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CCD1B9"/>
                </a:solidFill>
              </a:rPr>
              <a:pPr/>
              <a:t>12/25/2024</a:t>
            </a:fld>
            <a:endParaRPr lang="en-US">
              <a:solidFill>
                <a:srgbClr val="CCD1B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CCD1B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CCD1B9"/>
                </a:solidFill>
              </a:rPr>
              <a:pPr/>
              <a:t>‹#›</a:t>
            </a:fld>
            <a:endParaRPr lang="en-US">
              <a:solidFill>
                <a:srgbClr val="CCD1B9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615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534949"/>
                </a:solidFill>
              </a:rPr>
              <a:pPr/>
              <a:t>12/25/2024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3494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534949"/>
                </a:solidFill>
              </a:rPr>
              <a:pPr/>
              <a:t>‹#›</a:t>
            </a:fld>
            <a:endParaRPr lang="en-US">
              <a:solidFill>
                <a:srgbClr val="5349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2698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534949"/>
                </a:solidFill>
              </a:rPr>
              <a:pPr/>
              <a:t>12/25/2024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3494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CCD1B9"/>
                </a:solidFill>
              </a:rPr>
              <a:pPr/>
              <a:t>‹#›</a:t>
            </a:fld>
            <a:endParaRPr lang="en-US">
              <a:solidFill>
                <a:srgbClr val="CCD1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304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70C6CB4-FF2B-4B56-9786-DF3E203BD2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DACF7-C41A-4DCE-8311-1A0D6C8241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D3CC-64F0-49F8-B4F0-0F1FD7B53E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5F040-43AD-4FAC-A56A-44D2DB63BDD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5118D-99FA-417E-A928-4AE74B51B3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BC9C304-9C19-480D-B310-A7AF685935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8593-388C-4E08-92C4-F880B150CE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0E744998-ADFD-41A8-8133-3116810778D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85" r:id="rId12"/>
    <p:sldLayoutId id="2147483686" r:id="rId13"/>
    <p:sldLayoutId id="2147483687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D8BD707-D9CF-40AE-B4C6-C98DA3205C09}" type="datetimeFigureOut">
              <a:rPr lang="en-US" smtClean="0">
                <a:solidFill>
                  <a:srgbClr val="534949"/>
                </a:solidFill>
                <a:latin typeface="Franklin Gothic Medium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12/25/2024</a:t>
            </a:fld>
            <a:endParaRPr lang="en-US">
              <a:solidFill>
                <a:srgbClr val="534949"/>
              </a:solidFill>
              <a:latin typeface="Franklin Gothic Medium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534949"/>
              </a:solidFill>
              <a:latin typeface="Franklin Gothic Medium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6F15528-21DE-4FAA-801E-634DDDAF4B2B}" type="slidenum">
              <a:rPr lang="en-US" smtClean="0">
                <a:solidFill>
                  <a:srgbClr val="534949"/>
                </a:solidFill>
                <a:latin typeface="Franklin Gothic Medium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srgbClr val="534949"/>
              </a:solidFill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547003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63696" y="2052960"/>
            <a:ext cx="2057400" cy="1828800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MACHINE LEARNING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52960"/>
            <a:ext cx="6781800" cy="1828800"/>
          </a:xfrm>
        </p:spPr>
        <p:txBody>
          <a:bodyPr/>
          <a:lstStyle/>
          <a:p>
            <a:pPr algn="ctr"/>
            <a:r>
              <a:rPr lang="en-US" sz="3200" dirty="0" smtClean="0"/>
              <a:t>Ensemble Learning</a:t>
            </a:r>
            <a:br>
              <a:rPr lang="en-US" sz="3200" dirty="0" smtClean="0"/>
            </a:br>
            <a:r>
              <a:rPr lang="en-US" sz="2400" dirty="0" smtClean="0"/>
              <a:t>Dr. </a:t>
            </a:r>
            <a:r>
              <a:rPr lang="en-US" sz="2400" dirty="0" err="1" smtClean="0"/>
              <a:t>Farhan</a:t>
            </a:r>
            <a:r>
              <a:rPr lang="en-US" sz="2400" dirty="0" smtClean="0"/>
              <a:t> </a:t>
            </a:r>
            <a:r>
              <a:rPr lang="en-US" sz="2400" dirty="0" err="1" smtClean="0"/>
              <a:t>hassan</a:t>
            </a:r>
            <a:r>
              <a:rPr lang="en-US" sz="2400" dirty="0" smtClean="0"/>
              <a:t> khan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44701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08F719-A53F-4D8E-8774-9F0F9118B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use Ensembles?</a:t>
            </a:r>
            <a:endParaRPr lang="x-non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7E97D2FE-CF40-42E7-A929-05364A38E5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934"/>
          <a:stretch/>
        </p:blipFill>
        <p:spPr>
          <a:xfrm>
            <a:off x="168166" y="1600200"/>
            <a:ext cx="8818179" cy="5105400"/>
          </a:xfrm>
        </p:spPr>
      </p:pic>
    </p:spTree>
    <p:extLst>
      <p:ext uri="{BB962C8B-B14F-4D97-AF65-F5344CB8AC3E}">
        <p14:creationId xmlns:p14="http://schemas.microsoft.com/office/powerpoint/2010/main" val="2397238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7D032C-18BE-409B-98D5-87D607698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Ensemble methods</a:t>
            </a:r>
            <a:endParaRPr 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Parallel Ensemble Methods</a:t>
            </a:r>
          </a:p>
          <a:p>
            <a:r>
              <a:rPr lang="en-US" sz="3200" dirty="0" smtClean="0"/>
              <a:t>Sequential Ensemble Methods</a:t>
            </a:r>
          </a:p>
          <a:p>
            <a:r>
              <a:rPr lang="en-US" sz="3200" dirty="0" smtClean="0"/>
              <a:t>Stacking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5934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00E2CA-F995-4109-80E4-15B55DBA6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  <a:endParaRPr lang="x-non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41559066-B744-4868-B363-8926FC7394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4086" y="1940842"/>
            <a:ext cx="6682520" cy="4155157"/>
          </a:xfrm>
        </p:spPr>
      </p:pic>
    </p:spTree>
    <p:extLst>
      <p:ext uri="{BB962C8B-B14F-4D97-AF65-F5344CB8AC3E}">
        <p14:creationId xmlns:p14="http://schemas.microsoft.com/office/powerpoint/2010/main" val="2834254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the Parallel ensemble method, the base learners or the algorithm are generated in parallel. </a:t>
            </a:r>
            <a:endParaRPr lang="en-US" sz="2400" dirty="0" smtClean="0"/>
          </a:p>
          <a:p>
            <a:r>
              <a:rPr lang="en-US" sz="2400" dirty="0" smtClean="0"/>
              <a:t>Several </a:t>
            </a:r>
            <a:r>
              <a:rPr lang="en-US" sz="2400" dirty="0"/>
              <a:t>estimators or models are built independently and then average their predictions. </a:t>
            </a:r>
            <a:endParaRPr lang="en-US" sz="2400" dirty="0" smtClean="0"/>
          </a:p>
          <a:p>
            <a:r>
              <a:rPr lang="en-US" sz="2400" dirty="0" smtClean="0"/>
              <a:t>On </a:t>
            </a:r>
            <a:r>
              <a:rPr lang="en-US" sz="2400" dirty="0"/>
              <a:t>average, the combined estimator is usually better than any of the single base estimators because its </a:t>
            </a:r>
            <a:r>
              <a:rPr lang="en-US" sz="2400" b="1" dirty="0"/>
              <a:t>variance is </a:t>
            </a:r>
            <a:r>
              <a:rPr lang="en-US" sz="2400" b="1" dirty="0" smtClean="0"/>
              <a:t>reduced.</a:t>
            </a:r>
            <a:endParaRPr lang="en-US" sz="2400" b="1" dirty="0"/>
          </a:p>
          <a:p>
            <a:r>
              <a:rPr lang="en-US" sz="2400" b="1" dirty="0" smtClean="0"/>
              <a:t>The </a:t>
            </a:r>
            <a:r>
              <a:rPr lang="en-US" sz="2400" b="1" dirty="0"/>
              <a:t>variance of the combined predictions is reduced to 1/n (n is the number of models or samples).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ensemble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6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Bootstrap Aggregating (Bagging)</a:t>
            </a:r>
          </a:p>
          <a:p>
            <a:r>
              <a:rPr lang="en-US" sz="2800" dirty="0" smtClean="0"/>
              <a:t>Random Forest (Bagging)</a:t>
            </a:r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ensemble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028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In the sequential ensemble method, the base learners are generated sequentially.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overall performance can be boosted by weighing previously mislabeled examples with higher weight. </a:t>
            </a:r>
            <a:endParaRPr lang="en-US" dirty="0" smtClean="0"/>
          </a:p>
          <a:p>
            <a:r>
              <a:rPr lang="en-US" dirty="0" smtClean="0"/>
              <a:t>Overall </a:t>
            </a:r>
            <a:r>
              <a:rPr lang="en-US" dirty="0"/>
              <a:t>it reduces the bias of the combined estimator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</a:t>
            </a:r>
            <a:r>
              <a:rPr lang="en-US" dirty="0"/>
              <a:t>simple words, boosting refers to a family of algorithms that can convert weak learners to strong learners.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main principle of boosting is to fit a sequence of weak learners/ models that perform better in different versions of the data. </a:t>
            </a:r>
            <a:endParaRPr lang="en-US" dirty="0" smtClean="0"/>
          </a:p>
          <a:p>
            <a:r>
              <a:rPr lang="en-US" dirty="0" smtClean="0"/>
              <a:t>More </a:t>
            </a:r>
            <a:r>
              <a:rPr lang="en-US" dirty="0"/>
              <a:t>weight is given to examples that were misclassified by earlier rounds.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ensemble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989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Gradient Boosted Decision Trees (GBDT)</a:t>
            </a:r>
          </a:p>
          <a:p>
            <a:r>
              <a:rPr lang="en-US" sz="3200" b="1" i="1" dirty="0"/>
              <a:t>XG Boost</a:t>
            </a:r>
            <a:endParaRPr lang="en-US" sz="3200" b="1" dirty="0"/>
          </a:p>
          <a:p>
            <a:r>
              <a:rPr lang="en-US" sz="3200" b="1" dirty="0"/>
              <a:t>Ada Boost</a:t>
            </a:r>
          </a:p>
          <a:p>
            <a:r>
              <a:rPr lang="en-US" sz="3200" b="1" dirty="0"/>
              <a:t>Light GBM</a:t>
            </a:r>
          </a:p>
          <a:p>
            <a:r>
              <a:rPr lang="en-US" sz="3200" b="1" dirty="0"/>
              <a:t>Cat Boost</a:t>
            </a:r>
          </a:p>
          <a:p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ensemble method</a:t>
            </a:r>
          </a:p>
        </p:txBody>
      </p:sp>
    </p:spTree>
    <p:extLst>
      <p:ext uri="{BB962C8B-B14F-4D97-AF65-F5344CB8AC3E}">
        <p14:creationId xmlns:p14="http://schemas.microsoft.com/office/powerpoint/2010/main" val="3566424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81260" cy="1054394"/>
          </a:xfrm>
        </p:spPr>
        <p:txBody>
          <a:bodyPr/>
          <a:lstStyle/>
          <a:p>
            <a:r>
              <a:rPr lang="en-US" dirty="0" smtClean="0"/>
              <a:t>Parallel </a:t>
            </a:r>
            <a:r>
              <a:rPr lang="en-US" dirty="0" err="1" smtClean="0"/>
              <a:t>vs</a:t>
            </a:r>
            <a:r>
              <a:rPr lang="en-US" dirty="0" smtClean="0"/>
              <a:t> sequential </a:t>
            </a:r>
            <a:br>
              <a:rPr lang="en-US" dirty="0" smtClean="0"/>
            </a:br>
            <a:r>
              <a:rPr lang="en-US" dirty="0" smtClean="0"/>
              <a:t>ensemble methods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5" y="1631949"/>
            <a:ext cx="9065381" cy="5073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5358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52960"/>
            <a:ext cx="6781800" cy="1828800"/>
          </a:xfrm>
        </p:spPr>
        <p:txBody>
          <a:bodyPr/>
          <a:lstStyle/>
          <a:p>
            <a:pPr algn="ctr"/>
            <a:r>
              <a:rPr lang="en-US" sz="3200" dirty="0" smtClean="0"/>
              <a:t>Parallel Ensemble methods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97506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3179383B-9C93-4050-937C-7F81A3614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403" b="15558"/>
          <a:stretch/>
        </p:blipFill>
        <p:spPr>
          <a:xfrm>
            <a:off x="152400" y="1615966"/>
            <a:ext cx="8865476" cy="5068614"/>
          </a:xfrm>
        </p:spPr>
      </p:pic>
      <p:sp>
        <p:nvSpPr>
          <p:cNvPr id="3" name="Title 1">
            <a:extLst>
              <a:ext uri="{FF2B5EF4-FFF2-40B4-BE49-F238E27FC236}">
                <a16:creationId xmlns="" xmlns:a16="http://schemas.microsoft.com/office/drawing/2014/main" id="{4000E2CA-F995-4109-80E4-15B55DBA6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</p:spPr>
        <p:txBody>
          <a:bodyPr/>
          <a:lstStyle/>
          <a:p>
            <a:r>
              <a:rPr lang="en-US" dirty="0"/>
              <a:t>Parallel ensemble methods Bagging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43864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05FBAD-0B9B-4367-9B17-B4BCA0573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Scenario: One recommendation</a:t>
            </a:r>
            <a:endParaRPr lang="x-none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6E94F7CF-955C-4C17-89E2-84E8A72AC6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833129"/>
            <a:ext cx="6684099" cy="4499753"/>
          </a:xfrm>
        </p:spPr>
      </p:pic>
    </p:spTree>
    <p:extLst>
      <p:ext uri="{BB962C8B-B14F-4D97-AF65-F5344CB8AC3E}">
        <p14:creationId xmlns:p14="http://schemas.microsoft.com/office/powerpoint/2010/main" val="3674320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600200"/>
            <a:ext cx="8762999" cy="4407408"/>
          </a:xfrm>
        </p:spPr>
        <p:txBody>
          <a:bodyPr>
            <a:normAutofit/>
          </a:bodyPr>
          <a:lstStyle/>
          <a:p>
            <a:r>
              <a:rPr lang="en-US" sz="2400" dirty="0"/>
              <a:t>In this method, models are generated using the same algorithm with random sub-samples of the dataset with the bootstrap sampling method to reduce the variance. </a:t>
            </a:r>
            <a:endParaRPr lang="en-US" sz="2400" dirty="0" smtClean="0"/>
          </a:p>
          <a:p>
            <a:r>
              <a:rPr lang="en-US" sz="2400" dirty="0" smtClean="0"/>
              <a:t>In </a:t>
            </a:r>
            <a:r>
              <a:rPr lang="en-US" sz="2400" dirty="0"/>
              <a:t>bootstrap sampling, some original examples appear more than once and some original examples are not present in the sample.</a:t>
            </a:r>
          </a:p>
          <a:p>
            <a:r>
              <a:rPr lang="en-US" sz="2400" dirty="0"/>
              <a:t>The bagging technique is useful for both regression and classification.</a:t>
            </a:r>
          </a:p>
          <a:p>
            <a:r>
              <a:rPr lang="en-US" sz="2400" dirty="0"/>
              <a:t>In regression, it takes the mean of all models and in classification, it considers votes of each model.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ensemble methods </a:t>
            </a:r>
            <a:r>
              <a:rPr lang="en-US" dirty="0" smtClean="0"/>
              <a:t>bagging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352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600200"/>
            <a:ext cx="8762999" cy="440740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ensemble methods </a:t>
            </a:r>
            <a:r>
              <a:rPr lang="en-US" dirty="0" smtClean="0"/>
              <a:t>bagging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96" y="1586552"/>
            <a:ext cx="89154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4780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ensemble </a:t>
            </a:r>
            <a:r>
              <a:rPr lang="en-US" dirty="0" smtClean="0"/>
              <a:t>methods</a:t>
            </a:r>
            <a:br>
              <a:rPr lang="en-US" dirty="0" smtClean="0"/>
            </a:br>
            <a:r>
              <a:rPr lang="en-US" dirty="0" smtClean="0"/>
              <a:t>bagging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90675"/>
            <a:ext cx="6858000" cy="519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883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6C30FD7E-9A81-4108-AC5A-FB5358CFB8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8914" b="13203"/>
          <a:stretch/>
        </p:blipFill>
        <p:spPr>
          <a:xfrm>
            <a:off x="65691" y="1597573"/>
            <a:ext cx="8991600" cy="5184227"/>
          </a:xfrm>
        </p:spPr>
      </p:pic>
      <p:sp>
        <p:nvSpPr>
          <p:cNvPr id="3" name="Title 1">
            <a:extLst>
              <a:ext uri="{FF2B5EF4-FFF2-40B4-BE49-F238E27FC236}">
                <a16:creationId xmlns="" xmlns:a16="http://schemas.microsoft.com/office/drawing/2014/main" id="{6C54527E-BE20-4DDB-AA38-E38542BFF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</p:spPr>
        <p:txBody>
          <a:bodyPr/>
          <a:lstStyle/>
          <a:p>
            <a:r>
              <a:rPr lang="en-US" dirty="0"/>
              <a:t>Parallel ensemble methods Random </a:t>
            </a:r>
            <a:r>
              <a:rPr lang="en-US" dirty="0"/>
              <a:t>Forest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1777260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54527E-BE20-4DDB-AA38-E38542BFF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Random Forest</a:t>
            </a:r>
            <a:endParaRPr lang="x-non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2FB6A738-9CA8-49F3-BB07-84B059099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74" t="2275" r="1277"/>
          <a:stretch/>
        </p:blipFill>
        <p:spPr>
          <a:xfrm>
            <a:off x="152400" y="1524000"/>
            <a:ext cx="8789158" cy="5324422"/>
          </a:xfrm>
        </p:spPr>
      </p:pic>
    </p:spTree>
    <p:extLst>
      <p:ext uri="{BB962C8B-B14F-4D97-AF65-F5344CB8AC3E}">
        <p14:creationId xmlns:p14="http://schemas.microsoft.com/office/powerpoint/2010/main" val="2806891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F05B54-7AF2-4DBD-B20C-6D3FA30CC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with Random Forest</a:t>
            </a:r>
            <a:endParaRPr lang="x-non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88EC8434-773F-4127-8789-6CE0D766FA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1" y="1591973"/>
            <a:ext cx="8839200" cy="5138873"/>
          </a:xfrm>
        </p:spPr>
      </p:pic>
    </p:spTree>
    <p:extLst>
      <p:ext uri="{BB962C8B-B14F-4D97-AF65-F5344CB8AC3E}">
        <p14:creationId xmlns:p14="http://schemas.microsoft.com/office/powerpoint/2010/main" val="32590682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3C87E5-3A94-41EC-AB76-74A091E80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Majority Voting in Random Forest</a:t>
            </a:r>
            <a:endParaRPr lang="x-non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CD672013-A1EF-4F61-BD3D-8EBB0BCCD7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584434"/>
            <a:ext cx="8854966" cy="5188308"/>
          </a:xfrm>
        </p:spPr>
      </p:pic>
    </p:spTree>
    <p:extLst>
      <p:ext uri="{BB962C8B-B14F-4D97-AF65-F5344CB8AC3E}">
        <p14:creationId xmlns:p14="http://schemas.microsoft.com/office/powerpoint/2010/main" val="24498170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7DDB3F-3F6F-4A2A-A448-90C3B2812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Regressor output</a:t>
            </a:r>
            <a:endParaRPr lang="x-non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F814C4EC-34EA-46A7-A2DF-07F97A982D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600200"/>
            <a:ext cx="8915400" cy="5161748"/>
          </a:xfrm>
        </p:spPr>
      </p:pic>
    </p:spTree>
    <p:extLst>
      <p:ext uri="{BB962C8B-B14F-4D97-AF65-F5344CB8AC3E}">
        <p14:creationId xmlns:p14="http://schemas.microsoft.com/office/powerpoint/2010/main" val="23002569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752" y="2052960"/>
            <a:ext cx="6781800" cy="1828800"/>
          </a:xfrm>
        </p:spPr>
        <p:txBody>
          <a:bodyPr/>
          <a:lstStyle/>
          <a:p>
            <a:pPr algn="ctr"/>
            <a:r>
              <a:rPr lang="en-US" sz="3200" dirty="0" smtClean="0"/>
              <a:t>Sequential Ensemble methods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13172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670096-41C4-46F8-A767-BB59B5B2D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Boosting</a:t>
            </a:r>
            <a:endParaRPr lang="x-non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EBE6A3B6-C9E5-4123-9C01-0B046B3FC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2651" b="13144"/>
          <a:stretch/>
        </p:blipFill>
        <p:spPr>
          <a:xfrm>
            <a:off x="152400" y="1600200"/>
            <a:ext cx="8840104" cy="3066393"/>
          </a:xfrm>
        </p:spPr>
      </p:pic>
    </p:spTree>
    <p:extLst>
      <p:ext uri="{BB962C8B-B14F-4D97-AF65-F5344CB8AC3E}">
        <p14:creationId xmlns:p14="http://schemas.microsoft.com/office/powerpoint/2010/main" val="477529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651B4A-B827-4AB8-A42B-24ADD28C3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Scenario: Many </a:t>
            </a:r>
            <a:r>
              <a:rPr lang="en-US" dirty="0" smtClean="0"/>
              <a:t>recommendations</a:t>
            </a:r>
            <a:endParaRPr lang="x-none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9C8CE75F-F9CC-4029-BB3D-6AB0A09D2B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676400"/>
            <a:ext cx="7128717" cy="4976188"/>
          </a:xfrm>
        </p:spPr>
      </p:pic>
    </p:spTree>
    <p:extLst>
      <p:ext uri="{BB962C8B-B14F-4D97-AF65-F5344CB8AC3E}">
        <p14:creationId xmlns:p14="http://schemas.microsoft.com/office/powerpoint/2010/main" val="4365819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754F5F-1557-4C1A-9B38-4D81518F0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</a:t>
            </a:r>
            <a:endParaRPr lang="x-non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7EE63BFC-698D-40FF-BD4F-D681844EDB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524000"/>
            <a:ext cx="8915400" cy="5302577"/>
          </a:xfrm>
        </p:spPr>
      </p:pic>
    </p:spTree>
    <p:extLst>
      <p:ext uri="{BB962C8B-B14F-4D97-AF65-F5344CB8AC3E}">
        <p14:creationId xmlns:p14="http://schemas.microsoft.com/office/powerpoint/2010/main" val="16457351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boosting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1600200"/>
            <a:ext cx="8864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0380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Uses Gradient Descent Algorithm on Decision trees to reduce loss at each level. </a:t>
            </a:r>
            <a:endParaRPr lang="en-US" sz="2800" dirty="0" smtClean="0"/>
          </a:p>
          <a:p>
            <a:r>
              <a:rPr lang="en-US" sz="2800" dirty="0" smtClean="0"/>
              <a:t>It </a:t>
            </a:r>
            <a:r>
              <a:rPr lang="en-US" sz="2800" dirty="0"/>
              <a:t>generalizes models by allowing optimization of an arbitrary differentiable loss function. </a:t>
            </a:r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/>
              <a:t>next model is built on the errors of the previous model.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Gradient Boosted Decision Trees (GBDT</a:t>
            </a:r>
            <a:r>
              <a:rPr lang="en-US" b="1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5783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719071"/>
            <a:ext cx="8762999" cy="49103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XG Boost works similar to GBDT, but it has some more </a:t>
            </a:r>
            <a:r>
              <a:rPr lang="en-US" dirty="0" smtClean="0"/>
              <a:t>features (</a:t>
            </a:r>
            <a:r>
              <a:rPr lang="en-US" dirty="0"/>
              <a:t>below) which makes it more </a:t>
            </a:r>
            <a:r>
              <a:rPr lang="en-US" dirty="0" smtClean="0"/>
              <a:t>efficient.</a:t>
            </a:r>
          </a:p>
          <a:p>
            <a:r>
              <a:rPr lang="en-US" b="1" i="1" dirty="0" smtClean="0"/>
              <a:t>Regularization</a:t>
            </a:r>
            <a:r>
              <a:rPr lang="en-US" b="1" i="1" dirty="0"/>
              <a:t>:</a:t>
            </a:r>
            <a:r>
              <a:rPr lang="en-US" i="1" dirty="0"/>
              <a:t> Standard GBM implementation has no regularization like </a:t>
            </a:r>
            <a:r>
              <a:rPr lang="en-US" i="1" dirty="0" err="1"/>
              <a:t>XGBoost</a:t>
            </a:r>
            <a:r>
              <a:rPr lang="en-US" i="1" dirty="0"/>
              <a:t>, therefore it also helps to reduce </a:t>
            </a:r>
            <a:r>
              <a:rPr lang="en-US" i="1" dirty="0" err="1"/>
              <a:t>overfitting</a:t>
            </a:r>
            <a:r>
              <a:rPr lang="en-US" i="1" dirty="0"/>
              <a:t>. In fact, </a:t>
            </a:r>
            <a:r>
              <a:rPr lang="en-US" i="1" dirty="0" err="1"/>
              <a:t>XGBoost</a:t>
            </a:r>
            <a:r>
              <a:rPr lang="en-US" i="1" dirty="0"/>
              <a:t> is also known as the ‘regularized boosting‘ </a:t>
            </a:r>
            <a:r>
              <a:rPr lang="en-US" i="1" dirty="0" smtClean="0"/>
              <a:t>technique.</a:t>
            </a:r>
            <a:endParaRPr lang="en-US" dirty="0" smtClean="0"/>
          </a:p>
          <a:p>
            <a:r>
              <a:rPr lang="en-US" b="1" i="1" dirty="0" smtClean="0"/>
              <a:t>Parallel </a:t>
            </a:r>
            <a:r>
              <a:rPr lang="en-US" b="1" i="1" dirty="0"/>
              <a:t>Processing:</a:t>
            </a:r>
            <a:r>
              <a:rPr lang="en-US" i="1" dirty="0"/>
              <a:t> </a:t>
            </a:r>
            <a:r>
              <a:rPr lang="en-US" i="1" dirty="0" err="1"/>
              <a:t>XGBoost</a:t>
            </a:r>
            <a:r>
              <a:rPr lang="en-US" i="1" dirty="0"/>
              <a:t> implements parallel processing at root nodes and becomes faster as compared to </a:t>
            </a:r>
            <a:r>
              <a:rPr lang="en-US" i="1" dirty="0" smtClean="0"/>
              <a:t>GBM.</a:t>
            </a:r>
            <a:endParaRPr lang="en-US" dirty="0" smtClean="0"/>
          </a:p>
          <a:p>
            <a:r>
              <a:rPr lang="en-US" b="1" i="1" dirty="0" smtClean="0"/>
              <a:t>High </a:t>
            </a:r>
            <a:r>
              <a:rPr lang="en-US" b="1" i="1" dirty="0"/>
              <a:t>Flexibility: </a:t>
            </a:r>
            <a:r>
              <a:rPr lang="en-US" i="1" dirty="0"/>
              <a:t>XGB allows for custom evaluation </a:t>
            </a:r>
            <a:r>
              <a:rPr lang="en-US" i="1" dirty="0" smtClean="0"/>
              <a:t>criteria.</a:t>
            </a:r>
            <a:endParaRPr lang="en-US" dirty="0" smtClean="0"/>
          </a:p>
          <a:p>
            <a:r>
              <a:rPr lang="en-US" b="1" i="1" dirty="0" smtClean="0"/>
              <a:t>Handling </a:t>
            </a:r>
            <a:r>
              <a:rPr lang="en-US" b="1" i="1" dirty="0"/>
              <a:t>Missing Values: </a:t>
            </a:r>
            <a:r>
              <a:rPr lang="en-US" i="1" dirty="0"/>
              <a:t>Can handle missing values on its </a:t>
            </a:r>
            <a:r>
              <a:rPr lang="en-US" i="1" dirty="0" smtClean="0"/>
              <a:t>own.</a:t>
            </a:r>
            <a:endParaRPr lang="en-US" dirty="0" smtClean="0"/>
          </a:p>
          <a:p>
            <a:r>
              <a:rPr lang="en-US" b="1" i="1" dirty="0" smtClean="0"/>
              <a:t>Tree </a:t>
            </a:r>
            <a:r>
              <a:rPr lang="en-US" b="1" i="1" dirty="0"/>
              <a:t>Pruning: </a:t>
            </a:r>
            <a:r>
              <a:rPr lang="en-US" i="1" dirty="0"/>
              <a:t>XGB does tree pruning on its own and reduces </a:t>
            </a:r>
            <a:r>
              <a:rPr lang="en-US" i="1" dirty="0" smtClean="0"/>
              <a:t>variance.</a:t>
            </a:r>
            <a:endParaRPr lang="en-US" dirty="0" smtClean="0"/>
          </a:p>
          <a:p>
            <a:r>
              <a:rPr lang="en-US" b="1" i="1" dirty="0" smtClean="0"/>
              <a:t>Built-in </a:t>
            </a:r>
            <a:r>
              <a:rPr lang="en-US" b="1" i="1" dirty="0"/>
              <a:t>Cross-Validation: </a:t>
            </a:r>
            <a:r>
              <a:rPr lang="en-US" i="1" dirty="0" err="1"/>
              <a:t>XGBoost</a:t>
            </a:r>
            <a:r>
              <a:rPr lang="en-US" i="1" dirty="0"/>
              <a:t> allows the user to run cross-validation at each iteration of the boosting </a:t>
            </a:r>
            <a:r>
              <a:rPr lang="en-US" i="1" dirty="0" smtClean="0"/>
              <a:t>process.</a:t>
            </a:r>
            <a:endParaRPr lang="en-US" dirty="0" smtClean="0"/>
          </a:p>
          <a:p>
            <a:r>
              <a:rPr lang="en-US" b="1" i="1" dirty="0" smtClean="0"/>
              <a:t>Continue </a:t>
            </a:r>
            <a:r>
              <a:rPr lang="en-US" b="1" i="1" dirty="0"/>
              <a:t>on Existing Model:</a:t>
            </a:r>
            <a:r>
              <a:rPr lang="en-US" i="1" dirty="0"/>
              <a:t> User can start training an </a:t>
            </a:r>
            <a:r>
              <a:rPr lang="en-US" i="1" dirty="0" err="1"/>
              <a:t>XGBoost</a:t>
            </a:r>
            <a:r>
              <a:rPr lang="en-US" i="1" dirty="0"/>
              <a:t> model from its last iteration of the previous run.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XG Boost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2416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Here, usually, each weak learner is developed as decision stumps </a:t>
            </a:r>
            <a:r>
              <a:rPr lang="en-US" sz="2400" dirty="0"/>
              <a:t>that are used to classify the observations</a:t>
            </a:r>
            <a:endParaRPr lang="en-US" sz="2400" dirty="0" smtClean="0"/>
          </a:p>
          <a:p>
            <a:pPr lvl="1"/>
            <a:r>
              <a:rPr lang="en-US" sz="2000" dirty="0" smtClean="0"/>
              <a:t>A </a:t>
            </a:r>
            <a:r>
              <a:rPr lang="en-US" sz="2000" dirty="0"/>
              <a:t>stump is a tree with just a single split and two terminal </a:t>
            </a:r>
            <a:r>
              <a:rPr lang="en-US" sz="2000" dirty="0" smtClean="0"/>
              <a:t>nodes.</a:t>
            </a:r>
          </a:p>
          <a:p>
            <a:r>
              <a:rPr lang="en-US" sz="2400" dirty="0" smtClean="0"/>
              <a:t>After </a:t>
            </a:r>
            <a:r>
              <a:rPr lang="en-US" sz="2400" dirty="0"/>
              <a:t>each classifier is trained, the classifier’s weight is calculated based on its accuracy. </a:t>
            </a:r>
            <a:endParaRPr lang="en-US" sz="2400" dirty="0" smtClean="0"/>
          </a:p>
          <a:p>
            <a:r>
              <a:rPr lang="en-US" sz="2400" dirty="0" smtClean="0"/>
              <a:t>More </a:t>
            </a:r>
            <a:r>
              <a:rPr lang="en-US" sz="2400" dirty="0"/>
              <a:t>weight is assigned to the classifier when accuracy is more and vice-versa.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Ada </a:t>
            </a:r>
            <a:r>
              <a:rPr lang="en-US" b="1" dirty="0" smtClean="0"/>
              <a:t>Boost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0139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244347-407D-49C8-B227-416F2415E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Adaboost</a:t>
            </a:r>
            <a:r>
              <a:rPr lang="en-US" dirty="0"/>
              <a:t> working</a:t>
            </a:r>
            <a:endParaRPr lang="x-non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D0B45832-7974-411D-8D18-083FA07A22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03" t="4253" r="2891" b="5432"/>
          <a:stretch/>
        </p:blipFill>
        <p:spPr>
          <a:xfrm>
            <a:off x="1295400" y="1399509"/>
            <a:ext cx="6324600" cy="5458491"/>
          </a:xfrm>
        </p:spPr>
      </p:pic>
    </p:spTree>
    <p:extLst>
      <p:ext uri="{BB962C8B-B14F-4D97-AF65-F5344CB8AC3E}">
        <p14:creationId xmlns:p14="http://schemas.microsoft.com/office/powerpoint/2010/main" val="33240537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276926-9EC0-4489-913E-1599A8880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 boost</a:t>
            </a:r>
            <a:endParaRPr lang="x-non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AAED9848-5EB2-4929-BB47-47B9278C29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524000"/>
            <a:ext cx="8915400" cy="5316981"/>
          </a:xfrm>
        </p:spPr>
      </p:pic>
    </p:spTree>
    <p:extLst>
      <p:ext uri="{BB962C8B-B14F-4D97-AF65-F5344CB8AC3E}">
        <p14:creationId xmlns:p14="http://schemas.microsoft.com/office/powerpoint/2010/main" val="9918043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9027D8-FFEC-4A92-988E-3A800F8AE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Voting</a:t>
            </a:r>
            <a:endParaRPr lang="x-non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046BDA2E-7E3C-4293-8FB4-5480373228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600199"/>
            <a:ext cx="8991600" cy="5138821"/>
          </a:xfrm>
        </p:spPr>
      </p:pic>
    </p:spTree>
    <p:extLst>
      <p:ext uri="{BB962C8B-B14F-4D97-AF65-F5344CB8AC3E}">
        <p14:creationId xmlns:p14="http://schemas.microsoft.com/office/powerpoint/2010/main" val="34585975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DF3D30C-F712-4096-8037-CB035B565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Voting</a:t>
            </a:r>
            <a:endParaRPr lang="x-non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18DD419F-6994-43D6-A364-FF5486610F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524000"/>
            <a:ext cx="8991600" cy="5328172"/>
          </a:xfrm>
        </p:spPr>
      </p:pic>
    </p:spTree>
    <p:extLst>
      <p:ext uri="{BB962C8B-B14F-4D97-AF65-F5344CB8AC3E}">
        <p14:creationId xmlns:p14="http://schemas.microsoft.com/office/powerpoint/2010/main" val="40305099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ED1C35-A437-43EC-A85D-6AF7DF78A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Voting</a:t>
            </a:r>
            <a:endParaRPr lang="x-non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56F6027D-852A-4922-A4FF-E2E7E6402B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600200"/>
            <a:ext cx="8991600" cy="5105400"/>
          </a:xfrm>
        </p:spPr>
      </p:pic>
    </p:spTree>
    <p:extLst>
      <p:ext uri="{BB962C8B-B14F-4D97-AF65-F5344CB8AC3E}">
        <p14:creationId xmlns:p14="http://schemas.microsoft.com/office/powerpoint/2010/main" val="2602580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7F9894-4C67-47CF-8F84-6356658DC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Learning</a:t>
            </a:r>
            <a:endParaRPr lang="x-non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5B4980D2-781E-42AC-8673-1566ABA297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1" y="1524000"/>
            <a:ext cx="8991599" cy="5181599"/>
          </a:xfrm>
        </p:spPr>
      </p:pic>
    </p:spTree>
    <p:extLst>
      <p:ext uri="{BB962C8B-B14F-4D97-AF65-F5344CB8AC3E}">
        <p14:creationId xmlns:p14="http://schemas.microsoft.com/office/powerpoint/2010/main" val="7989424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752" y="2052960"/>
            <a:ext cx="6781800" cy="1828800"/>
          </a:xfrm>
        </p:spPr>
        <p:txBody>
          <a:bodyPr/>
          <a:lstStyle/>
          <a:p>
            <a:pPr algn="ctr"/>
            <a:r>
              <a:rPr lang="en-US" sz="3200" dirty="0" smtClean="0"/>
              <a:t>Stacking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977411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719070"/>
            <a:ext cx="8762999" cy="4910329"/>
          </a:xfrm>
        </p:spPr>
        <p:txBody>
          <a:bodyPr>
            <a:normAutofit/>
          </a:bodyPr>
          <a:lstStyle/>
          <a:p>
            <a:r>
              <a:rPr lang="en-US" sz="2800" dirty="0"/>
              <a:t>Stacking is an ensemble learning technique that combines multiple classifications or regression models via a meta-classifier or a meta-</a:t>
            </a:r>
            <a:r>
              <a:rPr lang="en-US" sz="2800" dirty="0" err="1"/>
              <a:t>regressor</a:t>
            </a:r>
            <a:r>
              <a:rPr lang="en-US" sz="2800" dirty="0"/>
              <a:t>. </a:t>
            </a:r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/>
              <a:t>base-level models are trained based on a complete training set, then the meta-model is trained on the outputs of the base level model as features</a:t>
            </a:r>
            <a:r>
              <a:rPr lang="en-US" sz="2800" dirty="0" smtClean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3196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Stacking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093382"/>
            <a:ext cx="8839200" cy="2885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0521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719070"/>
            <a:ext cx="8762999" cy="491032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</a:t>
            </a:r>
            <a:r>
              <a:rPr lang="en-US" sz="2800" dirty="0"/>
              <a:t>meta model uses the base model predictions as features to learn how to optimally combine them. </a:t>
            </a:r>
            <a:endParaRPr lang="en-US" sz="2800" dirty="0" smtClean="0"/>
          </a:p>
          <a:p>
            <a:r>
              <a:rPr lang="en-US" sz="2800" dirty="0" smtClean="0"/>
              <a:t>Techniques </a:t>
            </a:r>
            <a:r>
              <a:rPr lang="en-US" sz="2800" dirty="0"/>
              <a:t>for aggregation include simple averaging, weighted averaging, or even training another machine learning </a:t>
            </a:r>
            <a:r>
              <a:rPr lang="en-US" sz="2800" dirty="0" smtClean="0"/>
              <a:t>model</a:t>
            </a:r>
            <a:r>
              <a:rPr lang="en-US" sz="2800" dirty="0"/>
              <a:t> ranging from a simple linear regression to a neural network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526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C73EFF-72AB-46AF-8C8E-1211FCC83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Methods</a:t>
            </a:r>
            <a:endParaRPr lang="x-non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D352D8A7-8177-4C74-911F-0BF40D704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388"/>
          <a:stretch/>
        </p:blipFill>
        <p:spPr>
          <a:xfrm>
            <a:off x="105102" y="1539767"/>
            <a:ext cx="8915400" cy="5181600"/>
          </a:xfrm>
        </p:spPr>
      </p:pic>
    </p:spTree>
    <p:extLst>
      <p:ext uri="{BB962C8B-B14F-4D97-AF65-F5344CB8AC3E}">
        <p14:creationId xmlns:p14="http://schemas.microsoft.com/office/powerpoint/2010/main" val="4625858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lecture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03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D9A1227-D95E-4612-8601-93FBE9A0B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Ensemble learning</a:t>
            </a:r>
            <a:endParaRPr lang="x-non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B0C2711E-1DB6-4CE4-827C-972569C2D1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600200"/>
            <a:ext cx="8991600" cy="5105400"/>
          </a:xfrm>
        </p:spPr>
      </p:pic>
    </p:spTree>
    <p:extLst>
      <p:ext uri="{BB962C8B-B14F-4D97-AF65-F5344CB8AC3E}">
        <p14:creationId xmlns:p14="http://schemas.microsoft.com/office/powerpoint/2010/main" val="56688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F7F01A93-2413-4991-8AEA-C2E954762C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97" t="16916" r="2864" b="6985"/>
          <a:stretch/>
        </p:blipFill>
        <p:spPr>
          <a:xfrm>
            <a:off x="1752600" y="1574461"/>
            <a:ext cx="5410200" cy="5283539"/>
          </a:xfrm>
        </p:spPr>
      </p:pic>
      <p:sp>
        <p:nvSpPr>
          <p:cNvPr id="3" name="Title 1">
            <a:extLst>
              <a:ext uri="{FF2B5EF4-FFF2-40B4-BE49-F238E27FC236}">
                <a16:creationId xmlns="" xmlns:a16="http://schemas.microsoft.com/office/drawing/2014/main" id="{0D9A1227-D95E-4612-8601-93FBE9A0B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</p:spPr>
        <p:txBody>
          <a:bodyPr/>
          <a:lstStyle/>
          <a:p>
            <a:r>
              <a:rPr lang="en-US" dirty="0" smtClean="0"/>
              <a:t>Ensemble learning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374038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6C7A14-81F9-41AE-83C2-831B02BFE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Ensembles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FAADD40-01A3-4C84-A6DA-4A429EAA1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Homogeneous Ensembles</a:t>
            </a:r>
          </a:p>
          <a:p>
            <a:r>
              <a:rPr lang="en-US" sz="3200" dirty="0"/>
              <a:t>Heterogeneous Ensembles</a:t>
            </a:r>
            <a:endParaRPr lang="x-none" sz="3200" dirty="0"/>
          </a:p>
        </p:txBody>
      </p:sp>
    </p:spTree>
    <p:extLst>
      <p:ext uri="{BB962C8B-B14F-4D97-AF65-F5344CB8AC3E}">
        <p14:creationId xmlns:p14="http://schemas.microsoft.com/office/powerpoint/2010/main" val="1185735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49B0DB-491C-4C4B-9F44-08DBE3265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Homogeneous </a:t>
            </a:r>
            <a:r>
              <a:rPr lang="en-US" dirty="0" smtClean="0"/>
              <a:t>Ensembles</a:t>
            </a:r>
            <a:endParaRPr lang="x-non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A00AF6BE-7123-416A-8E06-33F044876C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457"/>
          <a:stretch/>
        </p:blipFill>
        <p:spPr>
          <a:xfrm>
            <a:off x="0" y="1600200"/>
            <a:ext cx="9144000" cy="5227330"/>
          </a:xfrm>
        </p:spPr>
      </p:pic>
    </p:spTree>
    <p:extLst>
      <p:ext uri="{BB962C8B-B14F-4D97-AF65-F5344CB8AC3E}">
        <p14:creationId xmlns:p14="http://schemas.microsoft.com/office/powerpoint/2010/main" val="851445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37353F7-287E-47CA-BB9F-A382235EC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Heterogeneous Ensembles</a:t>
            </a:r>
            <a:endParaRPr lang="x-non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4AFCF613-8095-446F-80B3-5CDED7C5CF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524000"/>
            <a:ext cx="8915400" cy="5257800"/>
          </a:xfrm>
        </p:spPr>
      </p:pic>
    </p:spTree>
    <p:extLst>
      <p:ext uri="{BB962C8B-B14F-4D97-AF65-F5344CB8AC3E}">
        <p14:creationId xmlns:p14="http://schemas.microsoft.com/office/powerpoint/2010/main" val="19516850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3084</TotalTime>
  <Words>603</Words>
  <Application>Microsoft Office PowerPoint</Application>
  <PresentationFormat>On-screen Show (4:3)</PresentationFormat>
  <Paragraphs>91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47" baseType="lpstr">
      <vt:lpstr>Grid</vt:lpstr>
      <vt:lpstr>1_Grid</vt:lpstr>
      <vt:lpstr>Ensemble Learning Dr. Farhan hassan khan</vt:lpstr>
      <vt:lpstr>Scenario: One recommendation</vt:lpstr>
      <vt:lpstr>Scenario: Many recommendations</vt:lpstr>
      <vt:lpstr>Ensemble Learning</vt:lpstr>
      <vt:lpstr>Ensemble learning</vt:lpstr>
      <vt:lpstr>Ensemble learning</vt:lpstr>
      <vt:lpstr>Types of Ensembles</vt:lpstr>
      <vt:lpstr>Homogeneous Ensembles</vt:lpstr>
      <vt:lpstr>Heterogeneous Ensembles</vt:lpstr>
      <vt:lpstr>Why do we use Ensembles?</vt:lpstr>
      <vt:lpstr>Ensemble methods</vt:lpstr>
      <vt:lpstr>Methods</vt:lpstr>
      <vt:lpstr>Parallel ensemble method</vt:lpstr>
      <vt:lpstr>Parallel ensemble methods</vt:lpstr>
      <vt:lpstr>Sequential ensemble method</vt:lpstr>
      <vt:lpstr>Sequential ensemble method</vt:lpstr>
      <vt:lpstr>Parallel vs sequential  ensemble methods</vt:lpstr>
      <vt:lpstr>Parallel Ensemble methods</vt:lpstr>
      <vt:lpstr>Parallel ensemble methods Bagging</vt:lpstr>
      <vt:lpstr>Parallel ensemble methods bagging</vt:lpstr>
      <vt:lpstr>Parallel ensemble methods bagging</vt:lpstr>
      <vt:lpstr>Parallel ensemble methods bagging</vt:lpstr>
      <vt:lpstr>Parallel ensemble methods Random Forest</vt:lpstr>
      <vt:lpstr>Working with Random Forest</vt:lpstr>
      <vt:lpstr>Testing with Random Forest</vt:lpstr>
      <vt:lpstr>Majority Voting in Random Forest</vt:lpstr>
      <vt:lpstr>Regressor output</vt:lpstr>
      <vt:lpstr>Sequential Ensemble methods</vt:lpstr>
      <vt:lpstr>Boosting</vt:lpstr>
      <vt:lpstr>Boosting</vt:lpstr>
      <vt:lpstr>boosting</vt:lpstr>
      <vt:lpstr>Gradient Boosted Decision Trees (GBDT)</vt:lpstr>
      <vt:lpstr>XG Boost</vt:lpstr>
      <vt:lpstr>Ada Boost</vt:lpstr>
      <vt:lpstr>Adaboost working</vt:lpstr>
      <vt:lpstr>Ada boost</vt:lpstr>
      <vt:lpstr>Voting</vt:lpstr>
      <vt:lpstr>Voting</vt:lpstr>
      <vt:lpstr>Voting</vt:lpstr>
      <vt:lpstr>Stacking</vt:lpstr>
      <vt:lpstr>Stacking</vt:lpstr>
      <vt:lpstr>Stacking</vt:lpstr>
      <vt:lpstr>Stacking</vt:lpstr>
      <vt:lpstr>Aggregation Methods</vt:lpstr>
      <vt:lpstr>End of lecture</vt:lpstr>
    </vt:vector>
  </TitlesOfParts>
  <Company>Extra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and Prediction</dc:title>
  <dc:creator>XPuser</dc:creator>
  <cp:lastModifiedBy>Farhan Khan</cp:lastModifiedBy>
  <cp:revision>287</cp:revision>
  <dcterms:created xsi:type="dcterms:W3CDTF">2013-04-16T11:51:20Z</dcterms:created>
  <dcterms:modified xsi:type="dcterms:W3CDTF">2024-12-25T10:29:46Z</dcterms:modified>
</cp:coreProperties>
</file>