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73" r:id="rId3"/>
    <p:sldId id="309" r:id="rId4"/>
    <p:sldId id="310" r:id="rId5"/>
    <p:sldId id="323" r:id="rId6"/>
    <p:sldId id="324" r:id="rId7"/>
    <p:sldId id="325" r:id="rId8"/>
    <p:sldId id="326" r:id="rId9"/>
    <p:sldId id="339" r:id="rId10"/>
    <p:sldId id="340" r:id="rId11"/>
    <p:sldId id="341" r:id="rId12"/>
    <p:sldId id="346" r:id="rId13"/>
    <p:sldId id="342" r:id="rId14"/>
    <p:sldId id="343" r:id="rId15"/>
    <p:sldId id="344" r:id="rId16"/>
    <p:sldId id="345" r:id="rId17"/>
    <p:sldId id="337" r:id="rId18"/>
    <p:sldId id="338" r:id="rId19"/>
    <p:sldId id="29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2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F10E5-3984-4B9E-9BB8-45A827070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1852F-AA9E-4DF7-A4C4-00C265425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7A9-7666-4F23-92FB-CEF577382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D59FDA-C4E7-47E6-84D6-90D5B099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F5E5E55-872A-4E8A-96EF-A7C4394F7D64}" type="datetime4">
              <a:rPr lang="en-US"/>
              <a:pPr/>
              <a:t>November 21,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B16FF84-1559-40F6-B1E6-DE8131B83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860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111D9DF2-72D2-47EB-94FF-E507935C97D6}" type="datetime4">
              <a:rPr lang="en-US"/>
              <a:pPr/>
              <a:t>November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3F64983-BE2F-4C08-8170-F1A614F8C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466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AB6857B-D41D-4423-9640-E13DA779A6B8}" type="datetime4">
              <a:rPr lang="en-US"/>
              <a:pPr/>
              <a:t>November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39630FE-9E5C-4024-B511-A39427F51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79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21-Nov-24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57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21-Nov-24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900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2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764-1601-40CB-917B-396AE772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953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9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21-Nov-24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1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6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21-Nov-24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C6CB4-FF2B-4B56-9786-DF3E203BD2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CF7-C41A-4DCE-8311-1A0D6C824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3CC-64F0-49F8-B4F0-0F1FD7B53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F040-43AD-4FAC-A56A-44D2DB63B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118D-99FA-417E-A928-4AE74B51B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9C304-9C19-480D-B310-A7AF68593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8593-388C-4E08-92C4-F880B150C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E744998-ADFD-41A8-8133-311681077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21-Nov-24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70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rapidminer.com/2024.1/studio/operators/modeling/predictive/bayesian/naive_bayes.html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youtube.com/watch?v=lldJliz02U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96" y="2052960"/>
            <a:ext cx="20574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MACHINE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/>
              <a:t>Bayesian BELIEF NETWORKS</a:t>
            </a:r>
            <a:br>
              <a:rPr lang="en-US" sz="3200" dirty="0"/>
            </a:br>
            <a:r>
              <a:rPr lang="en-US" sz="2400" dirty="0"/>
              <a:t>Dr. </a:t>
            </a:r>
            <a:r>
              <a:rPr lang="en-US" sz="2400" dirty="0" err="1"/>
              <a:t>Farhan</a:t>
            </a:r>
            <a:r>
              <a:rPr lang="en-US" sz="2400" dirty="0"/>
              <a:t> </a:t>
            </a:r>
            <a:r>
              <a:rPr lang="en-US" sz="2400" dirty="0" err="1"/>
              <a:t>hassan</a:t>
            </a:r>
            <a:r>
              <a:rPr lang="en-US" sz="2400" dirty="0"/>
              <a:t> khan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470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 the possible events that are occurring in the above-given table.</a:t>
            </a:r>
          </a:p>
          <a:p>
            <a:pPr lvl="1"/>
            <a:r>
              <a:rPr lang="en-US" sz="2400" dirty="0"/>
              <a:t>Exam Level (e)</a:t>
            </a:r>
          </a:p>
          <a:p>
            <a:pPr lvl="1"/>
            <a:r>
              <a:rPr lang="en-US" sz="2400" dirty="0"/>
              <a:t>IQ Level (i)</a:t>
            </a:r>
          </a:p>
          <a:p>
            <a:pPr lvl="1"/>
            <a:r>
              <a:rPr lang="en-US" sz="2400" dirty="0"/>
              <a:t>Aptitude Score (s)</a:t>
            </a:r>
          </a:p>
          <a:p>
            <a:pPr lvl="1"/>
            <a:r>
              <a:rPr lang="en-US" sz="2400" dirty="0"/>
              <a:t>Marks (m)</a:t>
            </a:r>
          </a:p>
          <a:p>
            <a:pPr lvl="1"/>
            <a:r>
              <a:rPr lang="en-US" sz="2400" dirty="0"/>
              <a:t>Admission (a)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Belief Network: Example 2</a:t>
            </a:r>
          </a:p>
        </p:txBody>
      </p:sp>
    </p:spTree>
    <p:extLst>
      <p:ext uri="{BB962C8B-B14F-4D97-AF65-F5344CB8AC3E}">
        <p14:creationId xmlns:p14="http://schemas.microsoft.com/office/powerpoint/2010/main" val="52285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1719070"/>
            <a:ext cx="4314873" cy="4910329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/>
              <a:t>Question 1</a:t>
            </a:r>
          </a:p>
          <a:p>
            <a:r>
              <a:rPr lang="en-US" dirty="0"/>
              <a:t>Calculate the probability that in spite of the exam level being difficult, the student having a low IQ level and a low Aptitude Score, manages to pass the exam and secure admission to the university.</a:t>
            </a:r>
          </a:p>
          <a:p>
            <a:endParaRPr lang="en-US" dirty="0"/>
          </a:p>
          <a:p>
            <a:r>
              <a:rPr lang="en-US" b="1" u="sng" dirty="0"/>
              <a:t>Question 2</a:t>
            </a:r>
          </a:p>
          <a:p>
            <a:r>
              <a:rPr lang="en-US" dirty="0"/>
              <a:t>Calculate the probability that the student has a High IQ level and Aptitude Score, the exam being easy yet fails to pass and does not secure admission to the university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74" y="1524000"/>
            <a:ext cx="467672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03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Calculate the probability that in spite of the exam level being difficult, the student having a low IQ level and a low Aptitude Score, manages to pass the exam and secure admission to the university.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</p:spTree>
    <p:extLst>
      <p:ext uri="{BB962C8B-B14F-4D97-AF65-F5344CB8AC3E}">
        <p14:creationId xmlns:p14="http://schemas.microsoft.com/office/powerpoint/2010/main" val="398931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1"/>
            <a:ext cx="8763001" cy="4407408"/>
          </a:xfrm>
        </p:spPr>
        <p:txBody>
          <a:bodyPr/>
          <a:lstStyle/>
          <a:p>
            <a:r>
              <a:rPr lang="en-US" dirty="0"/>
              <a:t>Calculate the probability that in spite of the exam level being difficult, the student having a low IQ level and a low Aptitude Score, manages to pass the exam and secure admission to the university.</a:t>
            </a:r>
          </a:p>
          <a:p>
            <a:r>
              <a:rPr lang="en-US" dirty="0"/>
              <a:t>P (e1, i0, s0, m1, a1)</a:t>
            </a:r>
          </a:p>
          <a:p>
            <a:r>
              <a:rPr lang="en-US" dirty="0"/>
              <a:t>= P (e1) * P (i0) * P (s0|i0) * P (m1|e1,i0) * P (a1|m1)</a:t>
            </a:r>
          </a:p>
          <a:p>
            <a:r>
              <a:rPr lang="en-US" dirty="0"/>
              <a:t>= 0.3 * 0.80 * 0.75 * 0.1 * 0.1</a:t>
            </a:r>
          </a:p>
          <a:p>
            <a:r>
              <a:rPr lang="en-US" dirty="0"/>
              <a:t>= 0.0018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74" y="4100512"/>
            <a:ext cx="4676726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91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1"/>
            <a:ext cx="8763001" cy="4407408"/>
          </a:xfrm>
        </p:spPr>
        <p:txBody>
          <a:bodyPr>
            <a:normAutofit/>
          </a:bodyPr>
          <a:lstStyle/>
          <a:p>
            <a:r>
              <a:rPr lang="en-US" sz="2800" dirty="0"/>
              <a:t>Calculate the probability that the student has a High IQ level and Aptitude Score, the exam being easy yet fails to pass and does not secure admission to the university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572255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1"/>
            <a:ext cx="8763001" cy="4407408"/>
          </a:xfrm>
        </p:spPr>
        <p:txBody>
          <a:bodyPr/>
          <a:lstStyle/>
          <a:p>
            <a:r>
              <a:rPr lang="en-US" dirty="0"/>
              <a:t>Calculate the probability that the student has a High IQ level and Aptitude Score, the exam being easy yet fails to pass and does not secure admission to the university</a:t>
            </a:r>
          </a:p>
          <a:p>
            <a:r>
              <a:rPr lang="en-US" dirty="0"/>
              <a:t>P (e0, i1, s1, m0, a0)</a:t>
            </a:r>
          </a:p>
          <a:p>
            <a:r>
              <a:rPr lang="en-US" dirty="0"/>
              <a:t>= P (e0) * P (i1) * P (s1|i1) * P (m0|e0,i1) * P (a0|m0)</a:t>
            </a:r>
          </a:p>
          <a:p>
            <a:r>
              <a:rPr lang="en-US" dirty="0"/>
              <a:t>= 0.7 * 0.2 * 0.6 * 0.5 * 0.6</a:t>
            </a:r>
          </a:p>
          <a:p>
            <a:r>
              <a:rPr lang="en-US" dirty="0"/>
              <a:t>= 0.0252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74" y="4100512"/>
            <a:ext cx="4676726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1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NBC IMPLEMENTATION: PYTHON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7" y="2209800"/>
            <a:ext cx="9042103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9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NBC IMPLEMENTATION: RAPID MINER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75260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hlinkClick r:id="rId2"/>
              </a:rPr>
              <a:t>Naive Bayes - </a:t>
            </a:r>
            <a:r>
              <a:rPr lang="fr-FR" sz="2000" dirty="0" err="1">
                <a:hlinkClick r:id="rId2"/>
              </a:rPr>
              <a:t>Altair</a:t>
            </a:r>
            <a:r>
              <a:rPr lang="fr-FR" sz="2000" dirty="0">
                <a:hlinkClick r:id="rId2"/>
              </a:rPr>
              <a:t> </a:t>
            </a:r>
            <a:r>
              <a:rPr lang="fr-FR" sz="2000" dirty="0" err="1">
                <a:hlinkClick r:id="rId2"/>
              </a:rPr>
              <a:t>RapidMiner</a:t>
            </a:r>
            <a:r>
              <a:rPr lang="fr-FR" sz="2000" dirty="0">
                <a:hlinkClick r:id="rId2"/>
              </a:rPr>
              <a:t> Documentation</a:t>
            </a:r>
            <a:endParaRPr lang="en-US" sz="2000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0"/>
            <a:ext cx="8882436" cy="35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1" y="5983069"/>
            <a:ext cx="8882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(66) Tutorial: How To Perform The Naive Bayes Classifier Algorithm in </a:t>
            </a:r>
            <a:r>
              <a:rPr lang="en-US" dirty="0" err="1">
                <a:hlinkClick r:id="rId4"/>
              </a:rPr>
              <a:t>RapidMiner</a:t>
            </a:r>
            <a:r>
              <a:rPr lang="en-US" dirty="0">
                <a:hlinkClick r:id="rId4"/>
              </a:rPr>
              <a:t>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4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44103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Belief Networks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idx="1"/>
          </p:nvPr>
        </p:nvSpPr>
        <p:spPr>
          <a:xfrm>
            <a:off x="152399" y="1676400"/>
            <a:ext cx="8824913" cy="502920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Bayesian belief network allows a </a:t>
            </a:r>
            <a:r>
              <a:rPr lang="en-US" sz="2400" i="1" dirty="0"/>
              <a:t>subset</a:t>
            </a:r>
            <a:r>
              <a:rPr lang="en-US" sz="2400" dirty="0"/>
              <a:t> of the variables conditionally independent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graphical model of causal relationships; directed acyclic graph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Represents </a:t>
            </a:r>
            <a:r>
              <a:rPr lang="en-US" sz="2400" u="sng" dirty="0"/>
              <a:t>dependency</a:t>
            </a:r>
            <a:r>
              <a:rPr lang="en-US" sz="2400" dirty="0"/>
              <a:t> among the variables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Gives a specification of joint probability distribution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990600" cy="304800"/>
          </a:xfrm>
        </p:spPr>
        <p:txBody>
          <a:bodyPr/>
          <a:lstStyle/>
          <a:p>
            <a:fld id="{E8186366-FF9B-471F-9FD6-EEEC0038C2AA}" type="slidenum">
              <a:rPr lang="en-US"/>
              <a:pPr/>
              <a:t>2</a:t>
            </a:fld>
            <a:endParaRPr lang="en-US"/>
          </a:p>
        </p:txBody>
      </p:sp>
      <p:sp>
        <p:nvSpPr>
          <p:cNvPr id="1602564" name="AutoShape 4"/>
          <p:cNvSpPr>
            <a:spLocks noChangeArrowheads="1"/>
          </p:cNvSpPr>
          <p:nvPr/>
        </p:nvSpPr>
        <p:spPr bwMode="auto">
          <a:xfrm>
            <a:off x="1295400" y="5029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/>
              <a:t>X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24000" y="4572000"/>
            <a:ext cx="1905000" cy="1905000"/>
            <a:chOff x="1344" y="2400"/>
            <a:chExt cx="1200" cy="1200"/>
          </a:xfrm>
        </p:grpSpPr>
        <p:sp>
          <p:nvSpPr>
            <p:cNvPr id="1602565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Y</a:t>
              </a:r>
            </a:p>
          </p:txBody>
        </p:sp>
        <p:sp>
          <p:nvSpPr>
            <p:cNvPr id="1602566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Z</a:t>
              </a:r>
            </a:p>
          </p:txBody>
        </p:sp>
        <p:sp>
          <p:nvSpPr>
            <p:cNvPr id="1602567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2568" name="Line 8"/>
            <p:cNvSpPr>
              <a:spLocks noChangeShapeType="1"/>
            </p:cNvSpPr>
            <p:nvPr/>
          </p:nvSpPr>
          <p:spPr bwMode="auto">
            <a:xfrm flipH="1">
              <a:off x="1824" y="288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2569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P</a:t>
              </a:r>
            </a:p>
          </p:txBody>
        </p:sp>
        <p:sp>
          <p:nvSpPr>
            <p:cNvPr id="1602570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2571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2572" name="Line 12"/>
            <p:cNvSpPr>
              <a:spLocks noChangeShapeType="1"/>
            </p:cNvSpPr>
            <p:nvPr/>
          </p:nvSpPr>
          <p:spPr bwMode="auto">
            <a:xfrm>
              <a:off x="2208" y="24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02573" name="Text Box 13"/>
          <p:cNvSpPr txBox="1">
            <a:spLocks noChangeArrowheads="1"/>
          </p:cNvSpPr>
          <p:nvPr/>
        </p:nvSpPr>
        <p:spPr bwMode="auto">
          <a:xfrm>
            <a:off x="4205287" y="4095373"/>
            <a:ext cx="4786313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Nodes:</a:t>
            </a:r>
            <a:r>
              <a:rPr lang="en-US" dirty="0"/>
              <a:t> random variables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Links:</a:t>
            </a:r>
            <a:r>
              <a:rPr lang="en-US" dirty="0"/>
              <a:t> dependency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X and Y are the </a:t>
            </a:r>
            <a:r>
              <a:rPr lang="en-US" b="1" dirty="0"/>
              <a:t>parents</a:t>
            </a:r>
            <a:r>
              <a:rPr lang="en-US" dirty="0"/>
              <a:t> of Z, and Y is the parent of 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No </a:t>
            </a:r>
            <a:r>
              <a:rPr lang="en-US" b="1" dirty="0"/>
              <a:t>dependency</a:t>
            </a:r>
            <a:r>
              <a:rPr lang="en-US" dirty="0"/>
              <a:t> between Z and P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/>
              <a:t> Has </a:t>
            </a:r>
            <a:r>
              <a:rPr lang="en-US" b="1" dirty="0"/>
              <a:t>no loops or cycles</a:t>
            </a:r>
          </a:p>
        </p:txBody>
      </p:sp>
    </p:spTree>
    <p:extLst>
      <p:ext uri="{BB962C8B-B14F-4D97-AF65-F5344CB8AC3E}">
        <p14:creationId xmlns:p14="http://schemas.microsoft.com/office/powerpoint/2010/main" val="157893894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457200"/>
            <a:ext cx="9144000" cy="609600"/>
          </a:xfrm>
        </p:spPr>
        <p:txBody>
          <a:bodyPr>
            <a:normAutofit/>
          </a:bodyPr>
          <a:lstStyle/>
          <a:p>
            <a:r>
              <a:rPr lang="en-US" dirty="0"/>
              <a:t>Bayesian Belief Network: An Example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15F3-7BFB-47E3-8A31-C0DE2ACCECE4}" type="slidenum">
              <a:rPr lang="en-US"/>
              <a:pPr/>
              <a:t>3</a:t>
            </a:fld>
            <a:endParaRPr lang="en-US"/>
          </a:p>
        </p:txBody>
      </p:sp>
      <p:sp>
        <p:nvSpPr>
          <p:cNvPr id="1603587" name="Oval 1027"/>
          <p:cNvSpPr>
            <a:spLocks noChangeArrowheads="1"/>
          </p:cNvSpPr>
          <p:nvPr/>
        </p:nvSpPr>
        <p:spPr bwMode="auto">
          <a:xfrm>
            <a:off x="457200" y="1828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Family</a:t>
            </a:r>
          </a:p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History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03588" name="Oval 1028"/>
          <p:cNvSpPr>
            <a:spLocks noChangeArrowheads="1"/>
          </p:cNvSpPr>
          <p:nvPr/>
        </p:nvSpPr>
        <p:spPr bwMode="auto">
          <a:xfrm>
            <a:off x="457200" y="3429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LungCancer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03589" name="Oval 1029"/>
          <p:cNvSpPr>
            <a:spLocks noChangeArrowheads="1"/>
          </p:cNvSpPr>
          <p:nvPr/>
        </p:nvSpPr>
        <p:spPr bwMode="auto">
          <a:xfrm>
            <a:off x="533400" y="5105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PositiveXRay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03590" name="Oval 1030"/>
          <p:cNvSpPr>
            <a:spLocks noChangeArrowheads="1"/>
          </p:cNvSpPr>
          <p:nvPr/>
        </p:nvSpPr>
        <p:spPr bwMode="auto">
          <a:xfrm>
            <a:off x="2667000" y="1828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Smoker</a:t>
            </a:r>
          </a:p>
        </p:txBody>
      </p:sp>
      <p:sp>
        <p:nvSpPr>
          <p:cNvPr id="1603591" name="Oval 1031"/>
          <p:cNvSpPr>
            <a:spLocks noChangeArrowheads="1"/>
          </p:cNvSpPr>
          <p:nvPr/>
        </p:nvSpPr>
        <p:spPr bwMode="auto">
          <a:xfrm>
            <a:off x="2743200" y="3429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Emphysema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03592" name="Oval 1032"/>
          <p:cNvSpPr>
            <a:spLocks noChangeArrowheads="1"/>
          </p:cNvSpPr>
          <p:nvPr/>
        </p:nvSpPr>
        <p:spPr bwMode="auto">
          <a:xfrm>
            <a:off x="2895600" y="5105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Dyspnea</a:t>
            </a:r>
          </a:p>
        </p:txBody>
      </p:sp>
      <p:sp>
        <p:nvSpPr>
          <p:cNvPr id="1603593" name="Line 1033"/>
          <p:cNvSpPr>
            <a:spLocks noChangeShapeType="1"/>
          </p:cNvSpPr>
          <p:nvPr/>
        </p:nvSpPr>
        <p:spPr bwMode="auto">
          <a:xfrm>
            <a:off x="1143000" y="2590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3594" name="Line 1034"/>
          <p:cNvSpPr>
            <a:spLocks noChangeShapeType="1"/>
          </p:cNvSpPr>
          <p:nvPr/>
        </p:nvSpPr>
        <p:spPr bwMode="auto">
          <a:xfrm>
            <a:off x="1143000" y="4191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3595" name="Line 1035"/>
          <p:cNvSpPr>
            <a:spLocks noChangeShapeType="1"/>
          </p:cNvSpPr>
          <p:nvPr/>
        </p:nvSpPr>
        <p:spPr bwMode="auto">
          <a:xfrm>
            <a:off x="3352800" y="2590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3596" name="Line 1036"/>
          <p:cNvSpPr>
            <a:spLocks noChangeShapeType="1"/>
          </p:cNvSpPr>
          <p:nvPr/>
        </p:nvSpPr>
        <p:spPr bwMode="auto">
          <a:xfrm>
            <a:off x="3429000" y="4191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3597" name="Line 1037"/>
          <p:cNvSpPr>
            <a:spLocks noChangeShapeType="1"/>
          </p:cNvSpPr>
          <p:nvPr/>
        </p:nvSpPr>
        <p:spPr bwMode="auto">
          <a:xfrm flipH="1">
            <a:off x="1219200" y="2514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03598" name="Line 1038"/>
          <p:cNvSpPr>
            <a:spLocks noChangeShapeType="1"/>
          </p:cNvSpPr>
          <p:nvPr/>
        </p:nvSpPr>
        <p:spPr bwMode="auto">
          <a:xfrm>
            <a:off x="1143000" y="4191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63"/>
          <p:cNvGrpSpPr>
            <a:grpSpLocks/>
          </p:cNvGrpSpPr>
          <p:nvPr/>
        </p:nvGrpSpPr>
        <p:grpSpPr bwMode="auto">
          <a:xfrm>
            <a:off x="4267200" y="2209800"/>
            <a:ext cx="4687888" cy="1479550"/>
            <a:chOff x="2688" y="1468"/>
            <a:chExt cx="2953" cy="932"/>
          </a:xfrm>
        </p:grpSpPr>
        <p:sp>
          <p:nvSpPr>
            <p:cNvPr id="1603599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00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1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2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3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4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5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3606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LC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07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~LC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08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solidFill>
                    <a:srgbClr val="CC0099"/>
                  </a:solidFill>
                  <a:latin typeface="Times New Roman" pitchFamily="18" charset="0"/>
                </a:rPr>
                <a:t>(FH, S)</a:t>
              </a:r>
              <a:endParaRPr lang="en-US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03609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rgbClr val="CC0099"/>
                  </a:solidFill>
                  <a:latin typeface="Times New Roman" pitchFamily="18" charset="0"/>
                </a:rPr>
                <a:t>(FH, ~S)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603610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rgbClr val="CC0099"/>
                  </a:solidFill>
                  <a:latin typeface="Times New Roman" pitchFamily="18" charset="0"/>
                </a:rPr>
                <a:t>(~FH, S)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603611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rgbClr val="CC0099"/>
                  </a:solidFill>
                  <a:latin typeface="Times New Roman" pitchFamily="18" charset="0"/>
                </a:rPr>
                <a:t>(~FH, ~S)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603612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3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4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5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6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7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8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603619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0.9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1603620" name="Text Box 1060"/>
          <p:cNvSpPr txBox="1">
            <a:spLocks noChangeArrowheads="1"/>
          </p:cNvSpPr>
          <p:nvPr/>
        </p:nvSpPr>
        <p:spPr bwMode="auto">
          <a:xfrm>
            <a:off x="180975" y="6096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2400" b="1" dirty="0">
                <a:solidFill>
                  <a:srgbClr val="000000"/>
                </a:solidFill>
              </a:rPr>
              <a:t>Bayesian Belief Networks</a:t>
            </a:r>
            <a:endParaRPr lang="en-US" dirty="0"/>
          </a:p>
        </p:txBody>
      </p:sp>
      <p:sp>
        <p:nvSpPr>
          <p:cNvPr id="1603621" name="Text Box 1061"/>
          <p:cNvSpPr txBox="1">
            <a:spLocks noChangeArrowheads="1"/>
          </p:cNvSpPr>
          <p:nvPr/>
        </p:nvSpPr>
        <p:spPr bwMode="auto">
          <a:xfrm>
            <a:off x="4191000" y="1584325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000000"/>
                </a:solidFill>
              </a:rPr>
              <a:t>The </a:t>
            </a:r>
            <a:r>
              <a:rPr lang="en-US" sz="2000" b="1">
                <a:solidFill>
                  <a:srgbClr val="000000"/>
                </a:solidFill>
              </a:rPr>
              <a:t>conditional probability table</a:t>
            </a:r>
            <a:r>
              <a:rPr lang="en-US" sz="2000">
                <a:solidFill>
                  <a:srgbClr val="000000"/>
                </a:solidFill>
              </a:rPr>
              <a:t> (</a:t>
            </a:r>
            <a:r>
              <a:rPr lang="en-US" sz="2000" b="1">
                <a:solidFill>
                  <a:srgbClr val="000000"/>
                </a:solidFill>
              </a:rPr>
              <a:t>CPT</a:t>
            </a:r>
            <a:r>
              <a:rPr lang="en-US" sz="2000">
                <a:solidFill>
                  <a:srgbClr val="000000"/>
                </a:solidFill>
              </a:rPr>
              <a:t>) for variable LungCancer:</a:t>
            </a:r>
            <a:endParaRPr lang="en-US" sz="2000"/>
          </a:p>
        </p:txBody>
      </p:sp>
      <p:graphicFrame>
        <p:nvGraphicFramePr>
          <p:cNvPr id="1603622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82214"/>
              </p:ext>
            </p:extLst>
          </p:nvPr>
        </p:nvGraphicFramePr>
        <p:xfrm>
          <a:off x="4211638" y="5808663"/>
          <a:ext cx="49133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571320" progId="Equation.3">
                  <p:embed/>
                </p:oleObj>
              </mc:Choice>
              <mc:Fallback>
                <p:oleObj name="Equation" r:id="rId2" imgW="26794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808663"/>
                        <a:ext cx="49133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3624" name="Rectangle 1064"/>
          <p:cNvSpPr>
            <a:spLocks noChangeArrowheads="1"/>
          </p:cNvSpPr>
          <p:nvPr/>
        </p:nvSpPr>
        <p:spPr bwMode="auto">
          <a:xfrm>
            <a:off x="4267200" y="3836075"/>
            <a:ext cx="4800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CPT shows the conditional probability for each possible combination of its parents</a:t>
            </a:r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values mentioned above are neither calculated nor computed. They are observed values</a:t>
            </a:r>
          </a:p>
          <a:p>
            <a:pPr marL="285750" indent="-285750" eaLnBrk="0" hangingPunct="0">
              <a:buFont typeface="Arial" pitchFamily="34" charset="0"/>
              <a:buChar char="•"/>
            </a:pPr>
            <a:r>
              <a:rPr lang="en-US" dirty="0"/>
              <a:t>Derivation of the probability of a particular combination of values of </a:t>
            </a:r>
            <a:r>
              <a:rPr lang="en-US" b="1" dirty="0"/>
              <a:t>X</a:t>
            </a:r>
            <a:r>
              <a:rPr lang="en-US" dirty="0"/>
              <a:t>, from CPT:</a:t>
            </a:r>
          </a:p>
        </p:txBody>
      </p:sp>
    </p:spTree>
    <p:extLst>
      <p:ext uri="{BB962C8B-B14F-4D97-AF65-F5344CB8AC3E}">
        <p14:creationId xmlns:p14="http://schemas.microsoft.com/office/powerpoint/2010/main" val="9199992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1" y="1719070"/>
            <a:ext cx="3429000" cy="4986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an alarm ‘A’ installed in a house of a person ‘Mike’, which rings upon two probabilities i.e. robbery  burglary ‘B’ and fire ‘F’, which are – parent nodes of the alarm node. </a:t>
            </a:r>
          </a:p>
          <a:p>
            <a:r>
              <a:rPr lang="en-US" dirty="0"/>
              <a:t>The alarm is the parent node of two probabilities </a:t>
            </a:r>
          </a:p>
          <a:p>
            <a:pPr lvl="1"/>
            <a:r>
              <a:rPr lang="en-US" dirty="0"/>
              <a:t>Person P1 calls Mike ‘P1’</a:t>
            </a:r>
          </a:p>
          <a:p>
            <a:pPr lvl="1"/>
            <a:r>
              <a:rPr lang="en-US" dirty="0"/>
              <a:t>Person P2 calls Mike ‘P2’.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55847"/>
            <a:ext cx="8839200" cy="1054394"/>
          </a:xfrm>
        </p:spPr>
        <p:txBody>
          <a:bodyPr/>
          <a:lstStyle/>
          <a:p>
            <a:r>
              <a:rPr lang="en-US" dirty="0"/>
              <a:t>Bayesian Belief Network: An Example</a:t>
            </a:r>
          </a:p>
        </p:txBody>
      </p:sp>
      <p:pic>
        <p:nvPicPr>
          <p:cNvPr id="32772" name="Picture 4" descr="https://media.geeksforgeeks.org/wp-content/uploads/20200816124850/BBN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4102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12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Upon the instance of robbery and fire, ‘P1’ and ‘P2’ call person Mike, respectively. But, there are few drawbacks in this case, </a:t>
            </a:r>
          </a:p>
          <a:p>
            <a:pPr lvl="1"/>
            <a:r>
              <a:rPr lang="en-US" sz="2000" dirty="0"/>
              <a:t>As sometimes ‘P1’ may forget to call the Mike, even after hearing the alarm, as he has a tendency to forget things, quick.  </a:t>
            </a:r>
          </a:p>
          <a:p>
            <a:pPr lvl="1"/>
            <a:r>
              <a:rPr lang="en-US" sz="2000" dirty="0"/>
              <a:t>Similarly, ‘P2’, sometimes fails to call Mike, as he is only able to hear the alarm, from a certain distance.</a:t>
            </a:r>
          </a:p>
          <a:p>
            <a:r>
              <a:rPr lang="en-US" sz="2400" b="1" u="sng" dirty="0"/>
              <a:t>Question</a:t>
            </a:r>
            <a:r>
              <a:rPr lang="en-US" sz="2400" b="1" dirty="0"/>
              <a:t>)</a:t>
            </a:r>
            <a:r>
              <a:rPr lang="en-US" sz="2400" dirty="0"/>
              <a:t> Find the probability that P1 and P2 both have called Mike when the alarm ‘A’ rang, but no burglary ‘B’ and fire ‘F’ has occurred.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55847"/>
            <a:ext cx="8763000" cy="1054394"/>
          </a:xfrm>
        </p:spPr>
        <p:txBody>
          <a:bodyPr/>
          <a:lstStyle/>
          <a:p>
            <a:r>
              <a:rPr lang="en-US" dirty="0"/>
              <a:t>Bayesian Belief Network: An Example</a:t>
            </a:r>
          </a:p>
        </p:txBody>
      </p:sp>
    </p:spTree>
    <p:extLst>
      <p:ext uri="{BB962C8B-B14F-4D97-AF65-F5344CB8AC3E}">
        <p14:creationId xmlns:p14="http://schemas.microsoft.com/office/powerpoint/2010/main" val="32297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355847"/>
            <a:ext cx="8839200" cy="1054394"/>
          </a:xfrm>
        </p:spPr>
        <p:txBody>
          <a:bodyPr/>
          <a:lstStyle/>
          <a:p>
            <a:r>
              <a:rPr lang="en-US" dirty="0"/>
              <a:t>Bayesian Belief Network: An Example</a:t>
            </a:r>
          </a:p>
        </p:txBody>
      </p:sp>
      <p:pic>
        <p:nvPicPr>
          <p:cNvPr id="32772" name="Picture 4" descr="https://media.geeksforgeeks.org/wp-content/uploads/20200816124850/BBN-300x25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3344" r="4606" b="4180"/>
          <a:stretch/>
        </p:blipFill>
        <p:spPr bwMode="auto">
          <a:xfrm>
            <a:off x="2133600" y="1600200"/>
            <a:ext cx="4937235" cy="5181600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25658"/>
              </p:ext>
            </p:extLst>
          </p:nvPr>
        </p:nvGraphicFramePr>
        <p:xfrm>
          <a:off x="212835" y="1676400"/>
          <a:ext cx="1768365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4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Burglary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82063"/>
              </p:ext>
            </p:extLst>
          </p:nvPr>
        </p:nvGraphicFramePr>
        <p:xfrm>
          <a:off x="7162800" y="1752600"/>
          <a:ext cx="1768365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45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5797"/>
              </p:ext>
            </p:extLst>
          </p:nvPr>
        </p:nvGraphicFramePr>
        <p:xfrm>
          <a:off x="228600" y="2895600"/>
          <a:ext cx="289560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Alarm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03886"/>
              </p:ext>
            </p:extLst>
          </p:nvPr>
        </p:nvGraphicFramePr>
        <p:xfrm>
          <a:off x="3581400" y="5146040"/>
          <a:ext cx="1905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49357"/>
              </p:ext>
            </p:extLst>
          </p:nvPr>
        </p:nvGraphicFramePr>
        <p:xfrm>
          <a:off x="7026166" y="5146040"/>
          <a:ext cx="1905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P2=T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P2=F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04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19070"/>
            <a:ext cx="8686799" cy="4910329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/>
              <a:t>Question</a:t>
            </a:r>
            <a:r>
              <a:rPr lang="en-US" b="1" dirty="0"/>
              <a:t>)</a:t>
            </a:r>
            <a:r>
              <a:rPr lang="en-US" dirty="0"/>
              <a:t> Find the probability that P1 and P2 both have called Mike when the alarm ‘A’ rang, but no burglary ‘B’ and fire ‘F’ has occurred.</a:t>
            </a:r>
          </a:p>
          <a:p>
            <a:pPr fontAlgn="base"/>
            <a:r>
              <a:rPr lang="en-US" b="1" u="sng" dirty="0"/>
              <a:t>Solution</a:t>
            </a:r>
          </a:p>
          <a:p>
            <a:pPr fontAlgn="base"/>
            <a:r>
              <a:rPr lang="en-US" dirty="0"/>
              <a:t>With respect to the question —  </a:t>
            </a:r>
            <a:r>
              <a:rPr lang="en-US" b="1" dirty="0"/>
              <a:t>P ( P1, P2, A, ~B, ~F) </a:t>
            </a:r>
            <a:r>
              <a:rPr lang="en-US" dirty="0"/>
              <a:t>, </a:t>
            </a:r>
          </a:p>
          <a:p>
            <a:pPr fontAlgn="base"/>
            <a:r>
              <a:rPr lang="en-US" dirty="0"/>
              <a:t>To get the probability of ‘P1’, find it with regard to its parent A. </a:t>
            </a:r>
          </a:p>
          <a:p>
            <a:pPr fontAlgn="base"/>
            <a:r>
              <a:rPr lang="en-US" dirty="0"/>
              <a:t>To get the probability of ‘P2’, find it with regard to its parent A. </a:t>
            </a:r>
          </a:p>
          <a:p>
            <a:pPr fontAlgn="base"/>
            <a:r>
              <a:rPr lang="en-US" dirty="0"/>
              <a:t>Find the probability of alarm ‘A’ node with regard to ‘~B’ &amp; ‘~F’ since burglary ‘B’ and fire ‘F’ are parent nodes of alarm ‘A’. </a:t>
            </a:r>
          </a:p>
          <a:p>
            <a:pPr fontAlgn="base"/>
            <a:r>
              <a:rPr lang="en-US" b="1" dirty="0"/>
              <a:t>P ( P1, P2, A, ~B, ~F)</a:t>
            </a:r>
            <a:endParaRPr lang="en-US" dirty="0"/>
          </a:p>
          <a:p>
            <a:pPr marL="280988" indent="0" fontAlgn="base">
              <a:buNone/>
            </a:pPr>
            <a:r>
              <a:rPr lang="en-US" b="1" dirty="0"/>
              <a:t>= P (P1 | A) * P (P2 | A) * P (A | ~B~F) * P (~B) * P (~F)</a:t>
            </a:r>
            <a:endParaRPr lang="en-US" dirty="0"/>
          </a:p>
          <a:p>
            <a:pPr marL="280988" indent="0" fontAlgn="base">
              <a:buNone/>
            </a:pPr>
            <a:r>
              <a:rPr lang="en-US" b="1" dirty="0"/>
              <a:t>= 0.95 * 0.80 * 0.001 * 0.999 * 0.998</a:t>
            </a:r>
            <a:endParaRPr lang="en-US" dirty="0"/>
          </a:p>
          <a:p>
            <a:pPr marL="280988" indent="0" fontAlgn="base">
              <a:buNone/>
            </a:pPr>
            <a:r>
              <a:rPr lang="en-US" b="1" dirty="0"/>
              <a:t>= 0.00075</a:t>
            </a:r>
            <a:endParaRPr lang="en-US" dirty="0"/>
          </a:p>
          <a:p>
            <a:pPr fontAlgn="base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355847"/>
            <a:ext cx="8610600" cy="1054394"/>
          </a:xfrm>
        </p:spPr>
        <p:txBody>
          <a:bodyPr/>
          <a:lstStyle/>
          <a:p>
            <a:r>
              <a:rPr lang="en-US" dirty="0"/>
              <a:t>Bayesian Belief Network: An Example</a:t>
            </a:r>
          </a:p>
        </p:txBody>
      </p:sp>
    </p:spTree>
    <p:extLst>
      <p:ext uri="{BB962C8B-B14F-4D97-AF65-F5344CB8AC3E}">
        <p14:creationId xmlns:p14="http://schemas.microsoft.com/office/powerpoint/2010/main" val="149602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Belief Network: Example 2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" t="6757" r="1781" b="4454"/>
          <a:stretch/>
        </p:blipFill>
        <p:spPr bwMode="auto">
          <a:xfrm>
            <a:off x="152400" y="1447800"/>
            <a:ext cx="8839200" cy="521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9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76400"/>
            <a:ext cx="8839199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this example, let us imagine that we are given the task of modeling a student’s marks (</a:t>
            </a:r>
            <a:r>
              <a:rPr lang="en-US" sz="2800" b="1" i="1" dirty="0"/>
              <a:t>m</a:t>
            </a:r>
            <a:r>
              <a:rPr lang="en-US" sz="2800" dirty="0"/>
              <a:t>) for an exam he has just given.</a:t>
            </a:r>
          </a:p>
          <a:p>
            <a:r>
              <a:rPr lang="en-US" sz="2800" dirty="0"/>
              <a:t>The marks depend upon two other variables.</a:t>
            </a:r>
          </a:p>
          <a:p>
            <a:pPr lvl="1"/>
            <a:r>
              <a:rPr lang="en-US" sz="2400" b="1" dirty="0"/>
              <a:t>Exam Level (</a:t>
            </a:r>
            <a:r>
              <a:rPr lang="en-US" sz="2400" b="1" i="1" dirty="0"/>
              <a:t>e</a:t>
            </a:r>
            <a:r>
              <a:rPr lang="en-US" sz="2400" b="1" dirty="0"/>
              <a:t>)</a:t>
            </a:r>
            <a:r>
              <a:rPr lang="en-US" sz="2400" dirty="0"/>
              <a:t>– This discrete variable denotes the difficulty of the exam and has two values (</a:t>
            </a:r>
            <a:r>
              <a:rPr lang="en-US" sz="2400" b="1" dirty="0"/>
              <a:t>0 for easy</a:t>
            </a:r>
            <a:r>
              <a:rPr lang="en-US" sz="2400" dirty="0"/>
              <a:t> and </a:t>
            </a:r>
            <a:r>
              <a:rPr lang="en-US" sz="2400" b="1" dirty="0"/>
              <a:t>1 for difficult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IQ Level (</a:t>
            </a:r>
            <a:r>
              <a:rPr lang="en-US" sz="2400" b="1" i="1" dirty="0"/>
              <a:t>i</a:t>
            </a:r>
            <a:r>
              <a:rPr lang="en-US" sz="2400" b="1" dirty="0"/>
              <a:t>)</a:t>
            </a:r>
            <a:r>
              <a:rPr lang="en-US" sz="2400" dirty="0"/>
              <a:t> – This represents the Intelligence Quotient level of the student and is also discrete in nature having two values (</a:t>
            </a:r>
            <a:r>
              <a:rPr lang="en-US" sz="2400" b="1" dirty="0"/>
              <a:t>0 for low</a:t>
            </a:r>
            <a:r>
              <a:rPr lang="en-US" sz="2400" dirty="0"/>
              <a:t> and </a:t>
            </a:r>
            <a:r>
              <a:rPr lang="en-US" sz="2400" b="1" dirty="0"/>
              <a:t>1 for high</a:t>
            </a:r>
            <a:r>
              <a:rPr lang="en-US" sz="2400" dirty="0"/>
              <a:t>)</a:t>
            </a:r>
          </a:p>
          <a:p>
            <a:r>
              <a:rPr lang="en-US" sz="2800" dirty="0"/>
              <a:t>IQ level also leads us to another variable, which is the </a:t>
            </a:r>
            <a:r>
              <a:rPr lang="en-US" sz="2800" b="1" dirty="0"/>
              <a:t>Aptitude Score</a:t>
            </a:r>
            <a:r>
              <a:rPr lang="en-US" sz="2800" dirty="0"/>
              <a:t> of the student (</a:t>
            </a:r>
            <a:r>
              <a:rPr lang="en-US" sz="2800" b="1" i="1" dirty="0"/>
              <a:t>s</a:t>
            </a:r>
            <a:r>
              <a:rPr lang="en-US" sz="2800" dirty="0"/>
              <a:t>). </a:t>
            </a:r>
          </a:p>
          <a:p>
            <a:r>
              <a:rPr lang="en-US" sz="2800" dirty="0"/>
              <a:t>The probability distribution for getting </a:t>
            </a:r>
            <a:r>
              <a:rPr lang="en-US" sz="2800" b="1" dirty="0"/>
              <a:t>admitted</a:t>
            </a:r>
            <a:r>
              <a:rPr lang="en-US" sz="2800" dirty="0"/>
              <a:t> (</a:t>
            </a:r>
            <a:r>
              <a:rPr lang="en-US" sz="2800" b="1" i="1" dirty="0"/>
              <a:t>a</a:t>
            </a:r>
            <a:r>
              <a:rPr lang="en-US" sz="2800" dirty="0"/>
              <a:t>) to a university is also given.</a:t>
            </a:r>
            <a:endParaRPr lang="en-US" sz="26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Belief Network: Example 2</a:t>
            </a:r>
          </a:p>
        </p:txBody>
      </p:sp>
    </p:spTree>
    <p:extLst>
      <p:ext uri="{BB962C8B-B14F-4D97-AF65-F5344CB8AC3E}">
        <p14:creationId xmlns:p14="http://schemas.microsoft.com/office/powerpoint/2010/main" val="294994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2957</TotalTime>
  <Words>1214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Franklin Gothic Medium</vt:lpstr>
      <vt:lpstr>Times New Roman</vt:lpstr>
      <vt:lpstr>Wingdings</vt:lpstr>
      <vt:lpstr>Wingdings 2</vt:lpstr>
      <vt:lpstr>Grid</vt:lpstr>
      <vt:lpstr>1_Grid</vt:lpstr>
      <vt:lpstr>Equation</vt:lpstr>
      <vt:lpstr>Bayesian BELIEF NETWORKS Dr. Farhan hassan khan</vt:lpstr>
      <vt:lpstr>Bayesian Belief Networks</vt:lpstr>
      <vt:lpstr>Bayesian Belief Network: An Example</vt:lpstr>
      <vt:lpstr>Bayesian Belief Network: An Example</vt:lpstr>
      <vt:lpstr>Bayesian Belief Network: An Example</vt:lpstr>
      <vt:lpstr>Bayesian Belief Network: An Example</vt:lpstr>
      <vt:lpstr>Bayesian Belief Network: An Example</vt:lpstr>
      <vt:lpstr>Bayesian Belief Network: Example 2</vt:lpstr>
      <vt:lpstr>Bayesian Belief Network: Example 2</vt:lpstr>
      <vt:lpstr>Bayesian Belief Network: Example 2</vt:lpstr>
      <vt:lpstr>Questions</vt:lpstr>
      <vt:lpstr>Case 1</vt:lpstr>
      <vt:lpstr>Case 1</vt:lpstr>
      <vt:lpstr>Case 2</vt:lpstr>
      <vt:lpstr>Case 2</vt:lpstr>
      <vt:lpstr>NBC IMPLEMENTATION: PYTHON</vt:lpstr>
      <vt:lpstr>NBC IMPLEMENTATION: RAPID MINER</vt:lpstr>
      <vt:lpstr>End of lecture</vt:lpstr>
    </vt:vector>
  </TitlesOfParts>
  <Company>Extra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XPuser</dc:creator>
  <cp:lastModifiedBy>Faculty</cp:lastModifiedBy>
  <cp:revision>235</cp:revision>
  <dcterms:created xsi:type="dcterms:W3CDTF">2013-04-16T11:51:20Z</dcterms:created>
  <dcterms:modified xsi:type="dcterms:W3CDTF">2024-11-21T12:41:41Z</dcterms:modified>
</cp:coreProperties>
</file>