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  <p:sldMasterId id="2147483890" r:id="rId2"/>
    <p:sldMasterId id="2147483902" r:id="rId3"/>
    <p:sldMasterId id="2147483914" r:id="rId4"/>
  </p:sldMasterIdLst>
  <p:notesMasterIdLst>
    <p:notesMasterId r:id="rId47"/>
  </p:notesMasterIdLst>
  <p:sldIdLst>
    <p:sldId id="344" r:id="rId5"/>
    <p:sldId id="386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62" r:id="rId44"/>
    <p:sldId id="328" r:id="rId45"/>
    <p:sldId id="268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60" autoAdjust="0"/>
  </p:normalViewPr>
  <p:slideViewPr>
    <p:cSldViewPr>
      <p:cViewPr varScale="1">
        <p:scale>
          <a:sx n="64" d="100"/>
          <a:sy n="64" d="100"/>
        </p:scale>
        <p:origin x="-14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9E6DE-A097-4B3A-B32B-F990448403A1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A2C29-BA23-447D-B468-E8F2CF5C4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2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fld id="{5EA2EB0C-83D2-44A9-83A9-422685D39447}" type="slidenum">
              <a:rPr lang="en-GB" smtClean="0"/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GB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eaLnBrk="0" fontAlgn="base" hangingPunct="0">
              <a:spcAft>
                <a:spcPct val="0"/>
              </a:spcAft>
              <a:defRPr/>
            </a:pPr>
            <a:endParaRPr lang="en-GB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4ED4-FAC4-420B-8672-C5E56A0AEDB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368F-6584-4174-B39B-A58980C416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4ED4-FAC4-420B-8672-C5E56A0AEDB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0FC368F-6584-4174-B39B-A58980C416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CCD1B9"/>
                </a:solidFill>
              </a:rPr>
              <a:pPr/>
              <a:t>10/19/2024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CCD1B9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215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10/19/2024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30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CCD1B9"/>
                </a:solidFill>
              </a:rPr>
              <a:pPr/>
              <a:t>‹#›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73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10/19/2024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21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10/19/2024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05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10/19/2024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9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10/19/2024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3600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10/19/2024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52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4ED4-FAC4-420B-8672-C5E56A0AEDB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368F-6584-4174-B39B-A58980C416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CCD1B9"/>
                </a:solidFill>
              </a:rPr>
              <a:pPr/>
              <a:t>10/19/2024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CCD1B9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CCD1B9"/>
                </a:solidFill>
              </a:rPr>
              <a:pPr/>
              <a:t>‹#›</a:t>
            </a:fld>
            <a:endParaRPr lang="en-US">
              <a:solidFill>
                <a:srgbClr val="CCD1B9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576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10/19/2024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447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10/19/2024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CCD1B9"/>
                </a:solidFill>
              </a:rPr>
              <a:pPr/>
              <a:t>‹#›</a:t>
            </a:fld>
            <a:endParaRPr lang="en-US">
              <a:solidFill>
                <a:srgbClr val="CCD1B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927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0" fontAlgn="base" hangingPunct="0">
              <a:spcAft>
                <a:spcPct val="0"/>
              </a:spcAft>
              <a:defRPr/>
            </a:pP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eaLnBrk="0" fontAlgn="base" hangingPunct="0">
              <a:spcAft>
                <a:spcPct val="0"/>
              </a:spcAft>
              <a:defRPr/>
            </a:pP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0" fontAlgn="base" hangingPunct="0">
              <a:spcAft>
                <a:spcPct val="0"/>
              </a:spcAft>
              <a:defRPr/>
            </a:pPr>
            <a:fld id="{5EA2EB0C-83D2-44A9-83A9-422685D39447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6878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C74ED4-FAC4-420B-8672-C5E56A0AEDB0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10/19/2024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5451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C74ED4-FAC4-420B-8672-C5E56A0AEDB0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10/19/2024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1786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C74ED4-FAC4-420B-8672-C5E56A0AEDB0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10/19/2024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3958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C74ED4-FAC4-420B-8672-C5E56A0AEDB0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10/19/2024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3726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C74ED4-FAC4-420B-8672-C5E56A0AEDB0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10/19/2024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8604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C74ED4-FAC4-420B-8672-C5E56A0AEDB0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10/19/2024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41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2C74ED4-FAC4-420B-8672-C5E56A0AEDB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0FC368F-6584-4174-B39B-A58980C4168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C74ED4-FAC4-420B-8672-C5E56A0AEDB0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10/19/2024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51144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C74ED4-FAC4-420B-8672-C5E56A0AEDB0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10/19/2024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indent="-283464">
              <a:lnSpc>
                <a:spcPts val="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None/>
            </a:pPr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52581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C74ED4-FAC4-420B-8672-C5E56A0AEDB0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10/19/2024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0387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C74ED4-FAC4-420B-8672-C5E56A0AEDB0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10/19/2024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8639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0" fontAlgn="base" hangingPunct="0">
              <a:spcAft>
                <a:spcPct val="0"/>
              </a:spcAft>
              <a:defRPr/>
            </a:pP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eaLnBrk="0" fontAlgn="base" hangingPunct="0">
              <a:spcAft>
                <a:spcPct val="0"/>
              </a:spcAft>
              <a:defRPr/>
            </a:pPr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eaLnBrk="0" fontAlgn="base" hangingPunct="0">
              <a:spcAft>
                <a:spcPct val="0"/>
              </a:spcAft>
              <a:defRPr/>
            </a:pPr>
            <a:fld id="{5EA2EB0C-83D2-44A9-83A9-422685D39447}" type="slidenum">
              <a:rPr lang="en-GB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 eaLnBrk="0" fontAlgn="base" hangingPunct="0">
                <a:spcAft>
                  <a:spcPct val="0"/>
                </a:spcAft>
                <a:defRPr/>
              </a:pPr>
              <a:t>‹#›</a:t>
            </a:fld>
            <a:endParaRPr lang="en-GB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1568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C74ED4-FAC4-420B-8672-C5E56A0AEDB0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10/19/2024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7246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C74ED4-FAC4-420B-8672-C5E56A0AEDB0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10/19/2024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282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C74ED4-FAC4-420B-8672-C5E56A0AEDB0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10/19/2024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808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C74ED4-FAC4-420B-8672-C5E56A0AEDB0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10/19/2024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7046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C74ED4-FAC4-420B-8672-C5E56A0AEDB0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10/19/2024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96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4ED4-FAC4-420B-8672-C5E56A0AEDB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368F-6584-4174-B39B-A58980C4168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C74ED4-FAC4-420B-8672-C5E56A0AEDB0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10/19/2024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2529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C74ED4-FAC4-420B-8672-C5E56A0AEDB0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10/19/2024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7562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C74ED4-FAC4-420B-8672-C5E56A0AEDB0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10/19/2024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indent="-283464">
              <a:lnSpc>
                <a:spcPts val="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None/>
            </a:pPr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29864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C74ED4-FAC4-420B-8672-C5E56A0AEDB0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10/19/2024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1721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2C74ED4-FAC4-420B-8672-C5E56A0AEDB0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10/19/2024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FC368F-6584-4174-B39B-A58980C41680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68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4ED4-FAC4-420B-8672-C5E56A0AEDB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368F-6584-4174-B39B-A58980C4168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4ED4-FAC4-420B-8672-C5E56A0AEDB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368F-6584-4174-B39B-A58980C4168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4ED4-FAC4-420B-8672-C5E56A0AEDB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368F-6584-4174-B39B-A58980C416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4ED4-FAC4-420B-8672-C5E56A0AEDB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0FC368F-6584-4174-B39B-A58980C4168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74ED4-FAC4-420B-8672-C5E56A0AEDB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368F-6584-4174-B39B-A58980C4168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95E7E4A-8349-45F1-93E4-EF51FA6D98EB}" type="datetimeFigureOut">
              <a:rPr lang="en-US" smtClean="0"/>
              <a:pPr>
                <a:defRPr/>
              </a:pPr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8605A3D7-E39E-4CD0-883A-F8C86D270F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srgbClr val="534949"/>
                </a:solidFill>
              </a:rPr>
              <a:pPr/>
              <a:t>10/19/2024</a:t>
            </a:fld>
            <a:endParaRPr lang="en-US">
              <a:solidFill>
                <a:srgbClr val="53494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534949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534949"/>
                </a:solidFill>
              </a:rPr>
              <a:pPr/>
              <a:t>‹#›</a:t>
            </a:fld>
            <a:endParaRPr lang="en-US">
              <a:solidFill>
                <a:srgbClr val="5349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89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fld id="{E95E7E4A-8349-45F1-93E4-EF51FA6D98EB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10/19/2024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8605A3D7-E39E-4CD0-883A-F8C86D270F0B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97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fld id="{E95E7E4A-8349-45F1-93E4-EF51FA6D98EB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10/19/2024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8605A3D7-E39E-4CD0-883A-F8C86D270F0B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59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2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9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2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9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29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7.jpg"/><Relationship Id="rId5" Type="http://schemas.openxmlformats.org/officeDocument/2006/relationships/image" Target="../media/image36.jpg"/><Relationship Id="rId4" Type="http://schemas.openxmlformats.org/officeDocument/2006/relationships/image" Target="../media/image29.jp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g"/><Relationship Id="rId3" Type="http://schemas.openxmlformats.org/officeDocument/2006/relationships/image" Target="../media/image39.jpg"/><Relationship Id="rId7" Type="http://schemas.openxmlformats.org/officeDocument/2006/relationships/image" Target="../media/image32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40.jpg"/><Relationship Id="rId9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7" Type="http://schemas.openxmlformats.org/officeDocument/2006/relationships/image" Target="../media/image42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5.png"/><Relationship Id="rId5" Type="http://schemas.openxmlformats.org/officeDocument/2006/relationships/image" Target="../media/image41.jpg"/><Relationship Id="rId4" Type="http://schemas.openxmlformats.org/officeDocument/2006/relationships/image" Target="../media/image40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5.png"/><Relationship Id="rId5" Type="http://schemas.openxmlformats.org/officeDocument/2006/relationships/image" Target="../media/image41.jpg"/><Relationship Id="rId4" Type="http://schemas.openxmlformats.org/officeDocument/2006/relationships/image" Target="../media/image37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5.png"/><Relationship Id="rId5" Type="http://schemas.openxmlformats.org/officeDocument/2006/relationships/image" Target="../media/image41.jpg"/><Relationship Id="rId4" Type="http://schemas.openxmlformats.org/officeDocument/2006/relationships/image" Target="../media/image37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0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5.png"/><Relationship Id="rId5" Type="http://schemas.openxmlformats.org/officeDocument/2006/relationships/image" Target="../media/image43.png"/><Relationship Id="rId4" Type="http://schemas.openxmlformats.org/officeDocument/2006/relationships/image" Target="../media/image40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www.youtube.com/watch?v=oa6rvUJlg7o" TargetMode="External"/><Relationship Id="rId1" Type="http://schemas.openxmlformats.org/officeDocument/2006/relationships/slideLayout" Target="../slideLayouts/slideLayout3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0.jpg"/><Relationship Id="rId4" Type="http://schemas.openxmlformats.org/officeDocument/2006/relationships/image" Target="../media/image39.jp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63696" y="2052960"/>
            <a:ext cx="2057400" cy="1828800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MACHINE LEARNING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2960"/>
            <a:ext cx="6781800" cy="1828800"/>
          </a:xfrm>
        </p:spPr>
        <p:txBody>
          <a:bodyPr/>
          <a:lstStyle/>
          <a:p>
            <a:pPr algn="ctr"/>
            <a:r>
              <a:rPr lang="en-US" sz="3200" dirty="0"/>
              <a:t>Artificial Neural Networks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2400" dirty="0" smtClean="0"/>
              <a:t>Dr. </a:t>
            </a:r>
            <a:r>
              <a:rPr lang="en-US" sz="2400" dirty="0" err="1" smtClean="0"/>
              <a:t>Farhan</a:t>
            </a:r>
            <a:r>
              <a:rPr lang="en-US" sz="2400" dirty="0" smtClean="0"/>
              <a:t> </a:t>
            </a:r>
            <a:r>
              <a:rPr lang="en-US" sz="2400" dirty="0" err="1" smtClean="0"/>
              <a:t>hassan</a:t>
            </a:r>
            <a:r>
              <a:rPr lang="en-US" sz="2400" dirty="0" smtClean="0"/>
              <a:t> khan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99310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809" y="304800"/>
            <a:ext cx="807529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Artificial</a:t>
            </a:r>
            <a:r>
              <a:rPr sz="3600" spc="-120" dirty="0"/>
              <a:t> </a:t>
            </a:r>
            <a:r>
              <a:rPr sz="3600" dirty="0"/>
              <a:t>Neuron:</a:t>
            </a:r>
            <a:r>
              <a:rPr sz="3600" spc="-114" dirty="0"/>
              <a:t> </a:t>
            </a:r>
            <a:r>
              <a:rPr sz="3600" spc="-25" dirty="0"/>
              <a:t>McCulloch-</a:t>
            </a:r>
            <a:r>
              <a:rPr sz="3600" dirty="0"/>
              <a:t>Pitts</a:t>
            </a:r>
            <a:r>
              <a:rPr sz="3600" spc="-114" dirty="0"/>
              <a:t> </a:t>
            </a:r>
            <a:r>
              <a:rPr sz="3600" spc="-10" dirty="0"/>
              <a:t>Neuron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1651" y="3334632"/>
            <a:ext cx="3521173" cy="337096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018624" y="1129850"/>
            <a:ext cx="283845" cy="1113155"/>
          </a:xfrm>
          <a:custGeom>
            <a:avLst/>
            <a:gdLst/>
            <a:ahLst/>
            <a:cxnLst/>
            <a:rect l="l" t="t" r="r" b="b"/>
            <a:pathLst>
              <a:path w="378460" h="1113155">
                <a:moveTo>
                  <a:pt x="378269" y="1113089"/>
                </a:moveTo>
                <a:lnTo>
                  <a:pt x="304649" y="1110611"/>
                </a:lnTo>
                <a:lnTo>
                  <a:pt x="244530" y="1103856"/>
                </a:lnTo>
                <a:lnTo>
                  <a:pt x="203997" y="1093836"/>
                </a:lnTo>
                <a:lnTo>
                  <a:pt x="189133" y="1081567"/>
                </a:lnTo>
                <a:lnTo>
                  <a:pt x="189135" y="588066"/>
                </a:lnTo>
                <a:lnTo>
                  <a:pt x="174271" y="575796"/>
                </a:lnTo>
                <a:lnTo>
                  <a:pt x="133738" y="565777"/>
                </a:lnTo>
                <a:lnTo>
                  <a:pt x="73619" y="559021"/>
                </a:lnTo>
                <a:lnTo>
                  <a:pt x="0" y="556544"/>
                </a:lnTo>
                <a:lnTo>
                  <a:pt x="73619" y="554067"/>
                </a:lnTo>
                <a:lnTo>
                  <a:pt x="133738" y="547312"/>
                </a:lnTo>
                <a:lnTo>
                  <a:pt x="174271" y="537292"/>
                </a:lnTo>
                <a:lnTo>
                  <a:pt x="189135" y="525022"/>
                </a:lnTo>
                <a:lnTo>
                  <a:pt x="189135" y="31521"/>
                </a:lnTo>
                <a:lnTo>
                  <a:pt x="203998" y="19252"/>
                </a:lnTo>
                <a:lnTo>
                  <a:pt x="244531" y="9232"/>
                </a:lnTo>
                <a:lnTo>
                  <a:pt x="304650" y="2477"/>
                </a:lnTo>
                <a:lnTo>
                  <a:pt x="37827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57461" y="1693953"/>
            <a:ext cx="171973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-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1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 otherwise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5225" y="1405867"/>
            <a:ext cx="4354336" cy="140038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  <a:tabLst>
                <a:tab pos="240029" algn="l"/>
              </a:tabLst>
            </a:pPr>
            <a:r>
              <a:rPr lang="en-US" sz="2800" b="1" spc="-10" dirty="0">
                <a:solidFill>
                  <a:prstClr val="black"/>
                </a:solidFill>
                <a:latin typeface="Calibri"/>
                <a:cs typeface="Calibri"/>
              </a:rPr>
              <a:t>Mathematical</a:t>
            </a:r>
            <a:r>
              <a:rPr lang="en-US" sz="2800" b="1" spc="-5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lang="en-US" sz="2800" b="1" spc="-10" dirty="0">
                <a:solidFill>
                  <a:prstClr val="black"/>
                </a:solidFill>
                <a:latin typeface="Calibri"/>
                <a:cs typeface="Calibri"/>
              </a:rPr>
              <a:t>definition</a:t>
            </a:r>
            <a:r>
              <a:rPr lang="en-US" sz="2800" b="1" spc="-10" dirty="0" smtClean="0">
                <a:solidFill>
                  <a:prstClr val="black"/>
                </a:solidFill>
                <a:latin typeface="Calibri"/>
                <a:cs typeface="Calibri"/>
              </a:rPr>
              <a:t>:</a:t>
            </a:r>
            <a:r>
              <a:rPr lang="en-US" sz="2800" spc="-10" dirty="0" smtClean="0">
                <a:solidFill>
                  <a:prstClr val="black"/>
                </a:solidFill>
                <a:latin typeface="Calibri"/>
                <a:cs typeface="Calibri"/>
              </a:rPr>
              <a:t>   z =</a:t>
            </a:r>
            <a:endParaRPr lang="en-US" sz="2800" dirty="0" smtClean="0">
              <a:solidFill>
                <a:prstClr val="black"/>
              </a:solidFill>
              <a:latin typeface="Calibri"/>
              <a:cs typeface="Calibri"/>
            </a:endParaRPr>
          </a:p>
          <a:p>
            <a:pPr marL="240029" indent="-227329">
              <a:spcBef>
                <a:spcPts val="34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 smtClean="0">
                <a:solidFill>
                  <a:prstClr val="black"/>
                </a:solidFill>
                <a:latin typeface="Calibri"/>
                <a:cs typeface="Calibri"/>
              </a:rPr>
              <a:t>“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fire”</a:t>
            </a:r>
            <a:r>
              <a:rPr sz="2800" spc="-6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or</a:t>
            </a:r>
            <a:r>
              <a:rPr sz="2800" spc="-5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prstClr val="black"/>
                </a:solidFill>
                <a:latin typeface="Calibri"/>
                <a:cs typeface="Calibri"/>
              </a:rPr>
              <a:t>“do</a:t>
            </a:r>
            <a:r>
              <a:rPr sz="2800" spc="-5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not</a:t>
            </a:r>
            <a:r>
              <a:rPr sz="2800" spc="-6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prstClr val="black"/>
                </a:solidFill>
                <a:latin typeface="Calibri"/>
                <a:cs typeface="Calibri"/>
              </a:rPr>
              <a:t>fire”</a:t>
            </a:r>
            <a:endParaRPr sz="28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240029" indent="-227329">
              <a:spcBef>
                <a:spcPts val="24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mimics</a:t>
            </a:r>
            <a:r>
              <a:rPr sz="2800" spc="-5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human</a:t>
            </a:r>
            <a:r>
              <a:rPr sz="28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spc="-20" dirty="0" smtClean="0">
                <a:solidFill>
                  <a:prstClr val="black"/>
                </a:solidFill>
                <a:latin typeface="Calibri"/>
                <a:cs typeface="Calibri"/>
              </a:rPr>
              <a:t>brai</a:t>
            </a:r>
            <a:r>
              <a:rPr lang="en-US" sz="2800" spc="-20" dirty="0" smtClean="0">
                <a:solidFill>
                  <a:prstClr val="black"/>
                </a:solidFill>
                <a:latin typeface="Calibri"/>
                <a:cs typeface="Calibri"/>
              </a:rPr>
              <a:t>n</a:t>
            </a:r>
            <a:endParaRPr sz="2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75642" y="1215425"/>
            <a:ext cx="443865" cy="373380"/>
            <a:chOff x="6492697" y="1617987"/>
            <a:chExt cx="591820" cy="37338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2697" y="1617987"/>
              <a:ext cx="591825" cy="37288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847721" y="1765868"/>
              <a:ext cx="105410" cy="0"/>
            </a:xfrm>
            <a:custGeom>
              <a:avLst/>
              <a:gdLst/>
              <a:ahLst/>
              <a:cxnLst/>
              <a:rect l="l" t="t" r="r" b="b"/>
              <a:pathLst>
                <a:path w="105409">
                  <a:moveTo>
                    <a:pt x="0" y="0"/>
                  </a:moveTo>
                  <a:lnTo>
                    <a:pt x="105103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2" name="object 6"/>
          <p:cNvSpPr txBox="1"/>
          <p:nvPr/>
        </p:nvSpPr>
        <p:spPr>
          <a:xfrm>
            <a:off x="6357461" y="1196482"/>
            <a:ext cx="171973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Calibri"/>
                <a:cs typeface="Calibri"/>
              </a:rPr>
              <a:t>1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99024" y="3217230"/>
            <a:ext cx="10377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4659">
              <a:spcBef>
                <a:spcPts val="910"/>
              </a:spcBef>
            </a:pPr>
            <a:r>
              <a:rPr lang="en-US" sz="2800" kern="0" dirty="0">
                <a:solidFill>
                  <a:sysClr val="windowText" lastClr="000000"/>
                </a:solidFill>
                <a:latin typeface="Calibri"/>
                <a:cs typeface="Calibri"/>
              </a:rPr>
              <a:t>z</a:t>
            </a:r>
            <a:r>
              <a:rPr lang="en-US" sz="2800" kern="0" spc="-15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lang="en-US" sz="280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=</a:t>
            </a:r>
            <a:endParaRPr lang="en-US" sz="2800" kern="0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99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809" y="304800"/>
            <a:ext cx="807529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Artificial</a:t>
            </a:r>
            <a:r>
              <a:rPr sz="3600" spc="-120" dirty="0"/>
              <a:t> </a:t>
            </a:r>
            <a:r>
              <a:rPr sz="3600" dirty="0"/>
              <a:t>Neuron:</a:t>
            </a:r>
            <a:r>
              <a:rPr sz="3600" spc="-114" dirty="0"/>
              <a:t> </a:t>
            </a:r>
            <a:r>
              <a:rPr sz="3600" spc="-25" dirty="0"/>
              <a:t>McCulloch-</a:t>
            </a:r>
            <a:r>
              <a:rPr sz="3600" dirty="0"/>
              <a:t>Pitts</a:t>
            </a:r>
            <a:r>
              <a:rPr sz="3600" spc="-114" dirty="0"/>
              <a:t> </a:t>
            </a:r>
            <a:r>
              <a:rPr sz="3600" spc="-10" dirty="0"/>
              <a:t>Neuron</a:t>
            </a:r>
          </a:p>
        </p:txBody>
      </p:sp>
      <p:sp>
        <p:nvSpPr>
          <p:cNvPr id="4" name="object 4"/>
          <p:cNvSpPr/>
          <p:nvPr/>
        </p:nvSpPr>
        <p:spPr>
          <a:xfrm>
            <a:off x="6018624" y="1129850"/>
            <a:ext cx="283845" cy="1113155"/>
          </a:xfrm>
          <a:custGeom>
            <a:avLst/>
            <a:gdLst/>
            <a:ahLst/>
            <a:cxnLst/>
            <a:rect l="l" t="t" r="r" b="b"/>
            <a:pathLst>
              <a:path w="378460" h="1113155">
                <a:moveTo>
                  <a:pt x="378269" y="1113089"/>
                </a:moveTo>
                <a:lnTo>
                  <a:pt x="304649" y="1110611"/>
                </a:lnTo>
                <a:lnTo>
                  <a:pt x="244530" y="1103856"/>
                </a:lnTo>
                <a:lnTo>
                  <a:pt x="203997" y="1093836"/>
                </a:lnTo>
                <a:lnTo>
                  <a:pt x="189133" y="1081567"/>
                </a:lnTo>
                <a:lnTo>
                  <a:pt x="189135" y="588066"/>
                </a:lnTo>
                <a:lnTo>
                  <a:pt x="174271" y="575796"/>
                </a:lnTo>
                <a:lnTo>
                  <a:pt x="133738" y="565777"/>
                </a:lnTo>
                <a:lnTo>
                  <a:pt x="73619" y="559021"/>
                </a:lnTo>
                <a:lnTo>
                  <a:pt x="0" y="556544"/>
                </a:lnTo>
                <a:lnTo>
                  <a:pt x="73619" y="554067"/>
                </a:lnTo>
                <a:lnTo>
                  <a:pt x="133738" y="547312"/>
                </a:lnTo>
                <a:lnTo>
                  <a:pt x="174271" y="537292"/>
                </a:lnTo>
                <a:lnTo>
                  <a:pt x="189135" y="525022"/>
                </a:lnTo>
                <a:lnTo>
                  <a:pt x="189135" y="31521"/>
                </a:lnTo>
                <a:lnTo>
                  <a:pt x="203998" y="19252"/>
                </a:lnTo>
                <a:lnTo>
                  <a:pt x="244531" y="9232"/>
                </a:lnTo>
                <a:lnTo>
                  <a:pt x="304650" y="2477"/>
                </a:lnTo>
                <a:lnTo>
                  <a:pt x="37827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57461" y="1693953"/>
            <a:ext cx="171973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-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1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 otherwise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5225" y="1405867"/>
            <a:ext cx="4354336" cy="47448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  <a:tabLst>
                <a:tab pos="240029" algn="l"/>
              </a:tabLst>
            </a:pPr>
            <a:r>
              <a:rPr lang="en-US" sz="2800" b="1" spc="-10" dirty="0">
                <a:solidFill>
                  <a:prstClr val="black"/>
                </a:solidFill>
                <a:latin typeface="Calibri"/>
                <a:cs typeface="Calibri"/>
              </a:rPr>
              <a:t>Mathematical</a:t>
            </a:r>
            <a:r>
              <a:rPr lang="en-US" sz="2800" b="1" spc="-5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lang="en-US" sz="2800" b="1" spc="-10" dirty="0">
                <a:solidFill>
                  <a:prstClr val="black"/>
                </a:solidFill>
                <a:latin typeface="Calibri"/>
                <a:cs typeface="Calibri"/>
              </a:rPr>
              <a:t>definition</a:t>
            </a:r>
            <a:r>
              <a:rPr lang="en-US" sz="2800" b="1" spc="-10" dirty="0" smtClean="0">
                <a:solidFill>
                  <a:prstClr val="black"/>
                </a:solidFill>
                <a:latin typeface="Calibri"/>
                <a:cs typeface="Calibri"/>
              </a:rPr>
              <a:t>:</a:t>
            </a:r>
            <a:r>
              <a:rPr lang="en-US" sz="2800" spc="-10" dirty="0" smtClean="0">
                <a:solidFill>
                  <a:prstClr val="black"/>
                </a:solidFill>
                <a:latin typeface="Calibri"/>
                <a:cs typeface="Calibri"/>
              </a:rPr>
              <a:t>   z =</a:t>
            </a:r>
            <a:endParaRPr lang="en-US" sz="2800" dirty="0" smtClean="0">
              <a:solidFill>
                <a:prstClr val="black"/>
              </a:solidFill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75642" y="1215425"/>
            <a:ext cx="443865" cy="373380"/>
            <a:chOff x="6492697" y="1617987"/>
            <a:chExt cx="591820" cy="37338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92697" y="1617987"/>
              <a:ext cx="591825" cy="37288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847721" y="1765868"/>
              <a:ext cx="105410" cy="0"/>
            </a:xfrm>
            <a:custGeom>
              <a:avLst/>
              <a:gdLst/>
              <a:ahLst/>
              <a:cxnLst/>
              <a:rect l="l" t="t" r="r" b="b"/>
              <a:pathLst>
                <a:path w="105409">
                  <a:moveTo>
                    <a:pt x="0" y="0"/>
                  </a:moveTo>
                  <a:lnTo>
                    <a:pt x="105103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2" name="object 6"/>
          <p:cNvSpPr txBox="1"/>
          <p:nvPr/>
        </p:nvSpPr>
        <p:spPr>
          <a:xfrm>
            <a:off x="6357461" y="1196482"/>
            <a:ext cx="171973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dirty="0" smtClean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dirty="0" smtClean="0">
                <a:solidFill>
                  <a:prstClr val="black"/>
                </a:solidFill>
                <a:latin typeface="Calibri"/>
                <a:cs typeface="Calibri"/>
              </a:rPr>
              <a:t>1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13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2133600"/>
            <a:ext cx="4230596" cy="438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27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608" y="356517"/>
            <a:ext cx="7498080" cy="979242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Perceptron:</a:t>
            </a:r>
            <a:r>
              <a:rPr spc="-160" dirty="0"/>
              <a:t> </a:t>
            </a:r>
            <a:r>
              <a:rPr spc="-10" dirty="0"/>
              <a:t>Innovator</a:t>
            </a:r>
            <a:r>
              <a:rPr spc="-155" dirty="0"/>
              <a:t> </a:t>
            </a:r>
            <a:r>
              <a:rPr dirty="0"/>
              <a:t>and</a:t>
            </a:r>
            <a:r>
              <a:rPr spc="-150" dirty="0"/>
              <a:t> </a:t>
            </a:r>
            <a:r>
              <a:rPr spc="-10" dirty="0"/>
              <a:t>Vision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083" y="2818701"/>
            <a:ext cx="1067561" cy="18439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584" y="4704588"/>
            <a:ext cx="180521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085" marR="5080" indent="-160020">
              <a:spcBef>
                <a:spcPts val="100"/>
              </a:spcBef>
            </a:pP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Frank</a:t>
            </a:r>
            <a:r>
              <a:rPr sz="2000" spc="-8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Rosenblatt </a:t>
            </a:r>
            <a:r>
              <a:rPr sz="2000" spc="-10" dirty="0" smtClean="0">
                <a:solidFill>
                  <a:prstClr val="black"/>
                </a:solidFill>
                <a:latin typeface="Calibri"/>
                <a:cs typeface="Calibri"/>
              </a:rPr>
              <a:t>Psychologist</a:t>
            </a:r>
            <a:endParaRPr sz="20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28800" y="1874028"/>
            <a:ext cx="7162800" cy="4450571"/>
            <a:chOff x="2711753" y="1874029"/>
            <a:chExt cx="8972244" cy="3704590"/>
          </a:xfrm>
        </p:grpSpPr>
        <p:sp>
          <p:nvSpPr>
            <p:cNvPr id="6" name="object 6"/>
            <p:cNvSpPr/>
            <p:nvPr/>
          </p:nvSpPr>
          <p:spPr>
            <a:xfrm>
              <a:off x="2753358" y="1874519"/>
              <a:ext cx="8930639" cy="3703320"/>
            </a:xfrm>
            <a:custGeom>
              <a:avLst/>
              <a:gdLst/>
              <a:ahLst/>
              <a:cxnLst/>
              <a:rect l="l" t="t" r="r" b="b"/>
              <a:pathLst>
                <a:path w="8930640" h="3703320">
                  <a:moveTo>
                    <a:pt x="8930094" y="0"/>
                  </a:moveTo>
                  <a:lnTo>
                    <a:pt x="2235" y="0"/>
                  </a:lnTo>
                  <a:lnTo>
                    <a:pt x="2235" y="2160270"/>
                  </a:lnTo>
                  <a:lnTo>
                    <a:pt x="0" y="2160270"/>
                  </a:lnTo>
                  <a:lnTo>
                    <a:pt x="0" y="3003550"/>
                  </a:lnTo>
                  <a:lnTo>
                    <a:pt x="0" y="3086100"/>
                  </a:lnTo>
                  <a:lnTo>
                    <a:pt x="2235" y="3086100"/>
                  </a:lnTo>
                  <a:lnTo>
                    <a:pt x="2235" y="3703320"/>
                  </a:lnTo>
                  <a:lnTo>
                    <a:pt x="8930094" y="3703320"/>
                  </a:lnTo>
                  <a:lnTo>
                    <a:pt x="8930094" y="3086100"/>
                  </a:lnTo>
                  <a:lnTo>
                    <a:pt x="8930094" y="3003550"/>
                  </a:lnTo>
                  <a:lnTo>
                    <a:pt x="8930094" y="2160270"/>
                  </a:lnTo>
                  <a:lnTo>
                    <a:pt x="8930094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11753" y="1874029"/>
              <a:ext cx="8932545" cy="3704590"/>
            </a:xfrm>
            <a:custGeom>
              <a:avLst/>
              <a:gdLst/>
              <a:ahLst/>
              <a:cxnLst/>
              <a:rect l="l" t="t" r="r" b="b"/>
              <a:pathLst>
                <a:path w="8932545" h="3704590">
                  <a:moveTo>
                    <a:pt x="4461" y="0"/>
                  </a:moveTo>
                  <a:lnTo>
                    <a:pt x="1492440" y="0"/>
                  </a:lnTo>
                  <a:lnTo>
                    <a:pt x="3724407" y="0"/>
                  </a:lnTo>
                  <a:lnTo>
                    <a:pt x="8932330" y="0"/>
                  </a:lnTo>
                  <a:lnTo>
                    <a:pt x="8932330" y="2160873"/>
                  </a:lnTo>
                  <a:lnTo>
                    <a:pt x="8932330" y="3086955"/>
                  </a:lnTo>
                  <a:lnTo>
                    <a:pt x="8932330" y="3704350"/>
                  </a:lnTo>
                  <a:lnTo>
                    <a:pt x="3724407" y="3704350"/>
                  </a:lnTo>
                  <a:lnTo>
                    <a:pt x="1492440" y="3704350"/>
                  </a:lnTo>
                  <a:lnTo>
                    <a:pt x="4461" y="3704350"/>
                  </a:lnTo>
                  <a:lnTo>
                    <a:pt x="4461" y="3086955"/>
                  </a:lnTo>
                  <a:lnTo>
                    <a:pt x="0" y="3003857"/>
                  </a:lnTo>
                  <a:lnTo>
                    <a:pt x="4461" y="2160873"/>
                  </a:lnTo>
                  <a:lnTo>
                    <a:pt x="4461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57400" y="1952245"/>
            <a:ext cx="6705600" cy="4404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just">
              <a:lnSpc>
                <a:spcPct val="99300"/>
              </a:lnSpc>
              <a:spcBef>
                <a:spcPts val="130"/>
              </a:spcBef>
            </a:pPr>
            <a:r>
              <a:rPr sz="3600" i="1" dirty="0">
                <a:solidFill>
                  <a:srgbClr val="FFFFFF"/>
                </a:solidFill>
                <a:latin typeface="Calibri"/>
                <a:cs typeface="Calibri"/>
              </a:rPr>
              <a:t>“[The</a:t>
            </a:r>
            <a:r>
              <a:rPr sz="3600" i="1" spc="484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3600" i="1" dirty="0">
                <a:solidFill>
                  <a:srgbClr val="FFFFFF"/>
                </a:solidFill>
                <a:latin typeface="Calibri"/>
                <a:cs typeface="Calibri"/>
              </a:rPr>
              <a:t>perceptron</a:t>
            </a:r>
            <a:r>
              <a:rPr sz="3600" i="1" spc="49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3600" i="1" dirty="0">
                <a:solidFill>
                  <a:srgbClr val="FFFFFF"/>
                </a:solidFill>
                <a:latin typeface="Calibri"/>
                <a:cs typeface="Calibri"/>
              </a:rPr>
              <a:t>is]</a:t>
            </a:r>
            <a:r>
              <a:rPr sz="3600" i="1" spc="484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3600" i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600" i="1" spc="49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3600" i="1" dirty="0">
                <a:solidFill>
                  <a:srgbClr val="FFFFFF"/>
                </a:solidFill>
                <a:latin typeface="Calibri"/>
                <a:cs typeface="Calibri"/>
              </a:rPr>
              <a:t>embryo</a:t>
            </a:r>
            <a:r>
              <a:rPr sz="3600" i="1" spc="49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3600" i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600" i="1" spc="49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3600" i="1" spc="-25" dirty="0">
                <a:solidFill>
                  <a:srgbClr val="FFFFFF"/>
                </a:solidFill>
                <a:latin typeface="Calibri"/>
                <a:cs typeface="Calibri"/>
              </a:rPr>
              <a:t>an </a:t>
            </a:r>
            <a:r>
              <a:rPr sz="3600" i="1" dirty="0">
                <a:solidFill>
                  <a:srgbClr val="FFFFFF"/>
                </a:solidFill>
                <a:latin typeface="Calibri"/>
                <a:cs typeface="Calibri"/>
              </a:rPr>
              <a:t>electronic</a:t>
            </a:r>
            <a:r>
              <a:rPr sz="3600" i="1" spc="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i="1" dirty="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sz="3600" i="1" spc="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i="1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3600" i="1" spc="2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i="1" dirty="0">
                <a:solidFill>
                  <a:srgbClr val="FFFFFF"/>
                </a:solidFill>
                <a:latin typeface="Calibri"/>
                <a:cs typeface="Calibri"/>
              </a:rPr>
              <a:t>[the</a:t>
            </a:r>
            <a:r>
              <a:rPr sz="3600" i="1" spc="2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i="1" dirty="0">
                <a:solidFill>
                  <a:srgbClr val="FFFFFF"/>
                </a:solidFill>
                <a:latin typeface="Calibri"/>
                <a:cs typeface="Calibri"/>
              </a:rPr>
              <a:t>Navy]</a:t>
            </a:r>
            <a:r>
              <a:rPr sz="3600" i="1" spc="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i="1" spc="-10" dirty="0">
                <a:solidFill>
                  <a:srgbClr val="FFFFFF"/>
                </a:solidFill>
                <a:latin typeface="Calibri"/>
                <a:cs typeface="Calibri"/>
              </a:rPr>
              <a:t>expects </a:t>
            </a:r>
            <a:r>
              <a:rPr sz="3600" i="1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3600" i="1" spc="56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3600" i="1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3600" i="1" spc="56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3600" i="1" dirty="0">
                <a:solidFill>
                  <a:srgbClr val="FFFFFF"/>
                </a:solidFill>
                <a:latin typeface="Calibri"/>
                <a:cs typeface="Calibri"/>
              </a:rPr>
              <a:t>able</a:t>
            </a:r>
            <a:r>
              <a:rPr sz="3600" i="1" spc="56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3600" i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600" i="1" spc="56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3600" i="1" dirty="0">
                <a:solidFill>
                  <a:srgbClr val="FFFFFF"/>
                </a:solidFill>
                <a:latin typeface="Calibri"/>
                <a:cs typeface="Calibri"/>
              </a:rPr>
              <a:t>walk,</a:t>
            </a:r>
            <a:r>
              <a:rPr sz="3600" i="1" spc="56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3600" i="1" dirty="0">
                <a:solidFill>
                  <a:srgbClr val="FFFFFF"/>
                </a:solidFill>
                <a:latin typeface="Calibri"/>
                <a:cs typeface="Calibri"/>
              </a:rPr>
              <a:t>talk,</a:t>
            </a:r>
            <a:r>
              <a:rPr sz="3600" i="1" spc="56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3600" i="1" dirty="0">
                <a:solidFill>
                  <a:srgbClr val="FFFFFF"/>
                </a:solidFill>
                <a:latin typeface="Calibri"/>
                <a:cs typeface="Calibri"/>
              </a:rPr>
              <a:t>see,</a:t>
            </a:r>
            <a:r>
              <a:rPr sz="3600" i="1" spc="56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3600" i="1" spc="-10" dirty="0">
                <a:solidFill>
                  <a:srgbClr val="FFFFFF"/>
                </a:solidFill>
                <a:latin typeface="Calibri"/>
                <a:cs typeface="Calibri"/>
              </a:rPr>
              <a:t>write, </a:t>
            </a:r>
            <a:r>
              <a:rPr sz="3600" i="1" dirty="0">
                <a:solidFill>
                  <a:srgbClr val="FFFFFF"/>
                </a:solidFill>
                <a:latin typeface="Calibri"/>
                <a:cs typeface="Calibri"/>
              </a:rPr>
              <a:t>reproduce</a:t>
            </a:r>
            <a:r>
              <a:rPr sz="3600" i="1" spc="34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3600" i="1" dirty="0">
                <a:solidFill>
                  <a:srgbClr val="FFFFFF"/>
                </a:solidFill>
                <a:latin typeface="Calibri"/>
                <a:cs typeface="Calibri"/>
              </a:rPr>
              <a:t>itself</a:t>
            </a:r>
            <a:r>
              <a:rPr sz="3600" i="1" spc="35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3600" i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600" i="1" spc="34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3600" i="1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3600" i="1" spc="34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3600" i="1" dirty="0">
                <a:solidFill>
                  <a:srgbClr val="FFFFFF"/>
                </a:solidFill>
                <a:latin typeface="Calibri"/>
                <a:cs typeface="Calibri"/>
              </a:rPr>
              <a:t>conscious</a:t>
            </a:r>
            <a:r>
              <a:rPr sz="3600" i="1" spc="35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3600" i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600" i="1" spc="34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3600" i="1" spc="-25" dirty="0" smtClean="0">
                <a:solidFill>
                  <a:srgbClr val="FFFFFF"/>
                </a:solidFill>
                <a:latin typeface="Calibri"/>
                <a:cs typeface="Calibri"/>
              </a:rPr>
              <a:t>its</a:t>
            </a:r>
            <a:r>
              <a:rPr lang="en-US" sz="3600" i="1" spc="-25" dirty="0" smtClean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600" i="1" dirty="0">
                <a:solidFill>
                  <a:srgbClr val="FFFFFF"/>
                </a:solidFill>
                <a:latin typeface="Calibri"/>
                <a:cs typeface="Calibri"/>
              </a:rPr>
              <a:t>existence….</a:t>
            </a:r>
            <a:r>
              <a:rPr lang="en-US" sz="3600" i="1" spc="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600" i="1" dirty="0">
                <a:solidFill>
                  <a:srgbClr val="FFFFFF"/>
                </a:solidFill>
                <a:latin typeface="Calibri"/>
                <a:cs typeface="Calibri"/>
              </a:rPr>
              <a:t>[It]</a:t>
            </a:r>
            <a:r>
              <a:rPr lang="en-US" sz="3600" i="1" spc="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600" i="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lang="en-US" sz="3600" i="1" spc="2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600" i="1" dirty="0">
                <a:solidFill>
                  <a:srgbClr val="FFFFFF"/>
                </a:solidFill>
                <a:latin typeface="Calibri"/>
                <a:cs typeface="Calibri"/>
              </a:rPr>
              <a:t>expected</a:t>
            </a:r>
            <a:r>
              <a:rPr lang="en-US" sz="3600" i="1" spc="2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600" i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lang="en-US" sz="3600" i="1" spc="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600" i="1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lang="en-US" sz="3600" i="1" spc="2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600" i="1" dirty="0">
                <a:solidFill>
                  <a:srgbClr val="FFFFFF"/>
                </a:solidFill>
                <a:latin typeface="Calibri"/>
                <a:cs typeface="Calibri"/>
              </a:rPr>
              <a:t>finished</a:t>
            </a:r>
            <a:r>
              <a:rPr lang="en-US" sz="3600" i="1" spc="2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600" i="1" spc="-2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lang="en-US" sz="3600" i="1" dirty="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lang="en-US" sz="36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600" i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en-US" sz="36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600" i="1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36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600" i="1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lang="en-US" sz="3600" i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600" i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en-US" sz="3600" i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600" i="1" dirty="0">
                <a:solidFill>
                  <a:srgbClr val="FFFFFF"/>
                </a:solidFill>
                <a:latin typeface="Calibri"/>
                <a:cs typeface="Calibri"/>
              </a:rPr>
              <a:t>cost</a:t>
            </a:r>
            <a:r>
              <a:rPr lang="en-US" sz="3600" i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600" i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lang="en-US" sz="3600" i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600" i="1" spc="-10" dirty="0">
                <a:solidFill>
                  <a:srgbClr val="FFFFFF"/>
                </a:solidFill>
                <a:latin typeface="Calibri"/>
                <a:cs typeface="Calibri"/>
              </a:rPr>
              <a:t>$100,000</a:t>
            </a:r>
            <a:r>
              <a:rPr lang="en-US" sz="3600" i="1" spc="-10" dirty="0" smtClean="0">
                <a:solidFill>
                  <a:srgbClr val="FFFFFF"/>
                </a:solidFill>
                <a:latin typeface="Calibri"/>
                <a:cs typeface="Calibri"/>
              </a:rPr>
              <a:t>.”</a:t>
            </a:r>
            <a:endParaRPr lang="en-US" sz="36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2449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2536" y="152400"/>
            <a:ext cx="8061464" cy="87152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Perceptron:</a:t>
            </a:r>
            <a:r>
              <a:rPr sz="3600" spc="-135" dirty="0"/>
              <a:t> </a:t>
            </a:r>
            <a:r>
              <a:rPr sz="3600" dirty="0"/>
              <a:t>Model</a:t>
            </a:r>
            <a:r>
              <a:rPr sz="3600" spc="-120" dirty="0"/>
              <a:t> </a:t>
            </a:r>
            <a:r>
              <a:rPr sz="3600" dirty="0"/>
              <a:t>(Linear</a:t>
            </a:r>
            <a:r>
              <a:rPr sz="3600" spc="-125" dirty="0"/>
              <a:t> </a:t>
            </a:r>
            <a:r>
              <a:rPr sz="3600" dirty="0"/>
              <a:t>Threshold</a:t>
            </a:r>
            <a:r>
              <a:rPr sz="3600" spc="-125" dirty="0"/>
              <a:t> </a:t>
            </a:r>
            <a:r>
              <a:rPr sz="3600" spc="-10" dirty="0"/>
              <a:t>Unit)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73665" y="1600200"/>
            <a:ext cx="5854065" cy="3401695"/>
            <a:chOff x="2364886" y="1852649"/>
            <a:chExt cx="7805420" cy="34016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4886" y="1852649"/>
              <a:ext cx="7805068" cy="340120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310903" y="1865486"/>
              <a:ext cx="4341495" cy="808355"/>
            </a:xfrm>
            <a:custGeom>
              <a:avLst/>
              <a:gdLst/>
              <a:ahLst/>
              <a:cxnLst/>
              <a:rect l="l" t="t" r="r" b="b"/>
              <a:pathLst>
                <a:path w="4341495" h="808355">
                  <a:moveTo>
                    <a:pt x="4341012" y="0"/>
                  </a:moveTo>
                  <a:lnTo>
                    <a:pt x="0" y="0"/>
                  </a:lnTo>
                  <a:lnTo>
                    <a:pt x="0" y="808338"/>
                  </a:lnTo>
                  <a:lnTo>
                    <a:pt x="4341012" y="808338"/>
                  </a:lnTo>
                  <a:lnTo>
                    <a:pt x="43410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310903" y="1865486"/>
              <a:ext cx="4341495" cy="808355"/>
            </a:xfrm>
            <a:custGeom>
              <a:avLst/>
              <a:gdLst/>
              <a:ahLst/>
              <a:cxnLst/>
              <a:rect l="l" t="t" r="r" b="b"/>
              <a:pathLst>
                <a:path w="4341495" h="808355">
                  <a:moveTo>
                    <a:pt x="0" y="0"/>
                  </a:moveTo>
                  <a:lnTo>
                    <a:pt x="4341013" y="0"/>
                  </a:lnTo>
                  <a:lnTo>
                    <a:pt x="4341013" y="808338"/>
                  </a:lnTo>
                  <a:lnTo>
                    <a:pt x="0" y="80833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8455645" y="1992110"/>
              <a:ext cx="302260" cy="1270000"/>
            </a:xfrm>
            <a:custGeom>
              <a:avLst/>
              <a:gdLst/>
              <a:ahLst/>
              <a:cxnLst/>
              <a:rect l="l" t="t" r="r" b="b"/>
              <a:pathLst>
                <a:path w="302259" h="1270000">
                  <a:moveTo>
                    <a:pt x="302101" y="0"/>
                  </a:moveTo>
                  <a:lnTo>
                    <a:pt x="0" y="0"/>
                  </a:lnTo>
                  <a:lnTo>
                    <a:pt x="0" y="1269931"/>
                  </a:lnTo>
                  <a:lnTo>
                    <a:pt x="302101" y="1269931"/>
                  </a:lnTo>
                  <a:lnTo>
                    <a:pt x="3021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455645" y="1992110"/>
              <a:ext cx="302260" cy="1270000"/>
            </a:xfrm>
            <a:custGeom>
              <a:avLst/>
              <a:gdLst/>
              <a:ahLst/>
              <a:cxnLst/>
              <a:rect l="l" t="t" r="r" b="b"/>
              <a:pathLst>
                <a:path w="302259" h="1270000">
                  <a:moveTo>
                    <a:pt x="0" y="0"/>
                  </a:moveTo>
                  <a:lnTo>
                    <a:pt x="302101" y="0"/>
                  </a:lnTo>
                  <a:lnTo>
                    <a:pt x="302101" y="1269931"/>
                  </a:lnTo>
                  <a:lnTo>
                    <a:pt x="0" y="126993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124200" y="4572000"/>
            <a:ext cx="5927864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10" dirty="0">
                <a:solidFill>
                  <a:srgbClr val="0432FF"/>
                </a:solidFill>
                <a:latin typeface="Calibri"/>
                <a:cs typeface="Calibri"/>
              </a:rPr>
              <a:t>Note: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354965" indent="-342265">
              <a:buFontTx/>
              <a:buChar char="-"/>
              <a:tabLst>
                <a:tab pos="354965" algn="l"/>
              </a:tabLst>
            </a:pPr>
            <a:r>
              <a:rPr sz="2400" dirty="0">
                <a:solidFill>
                  <a:srgbClr val="0432FF"/>
                </a:solidFill>
                <a:latin typeface="Calibri"/>
                <a:cs typeface="Calibri"/>
              </a:rPr>
              <a:t>weights</a:t>
            </a:r>
            <a:r>
              <a:rPr sz="2400" spc="-50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32FF"/>
                </a:solidFill>
                <a:latin typeface="Calibri"/>
                <a:cs typeface="Calibri"/>
              </a:rPr>
              <a:t>(W)</a:t>
            </a:r>
            <a:r>
              <a:rPr sz="2400" spc="-45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32FF"/>
                </a:solidFill>
                <a:latin typeface="Calibri"/>
                <a:cs typeface="Calibri"/>
              </a:rPr>
              <a:t>are</a:t>
            </a:r>
            <a:r>
              <a:rPr sz="2400" spc="-45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32FF"/>
                </a:solidFill>
                <a:latin typeface="Calibri"/>
                <a:cs typeface="Calibri"/>
              </a:rPr>
              <a:t>learned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2700">
              <a:tabLst>
                <a:tab pos="354965" algn="l"/>
              </a:tabLst>
            </a:pPr>
            <a:r>
              <a:rPr sz="2400" spc="-50" dirty="0">
                <a:solidFill>
                  <a:srgbClr val="0432FF"/>
                </a:solidFill>
                <a:latin typeface="Calibri"/>
                <a:cs typeface="Calibri"/>
              </a:rPr>
              <a:t>-</a:t>
            </a:r>
            <a:r>
              <a:rPr sz="2400" dirty="0">
                <a:solidFill>
                  <a:srgbClr val="0432FF"/>
                </a:solidFill>
                <a:latin typeface="Calibri"/>
                <a:cs typeface="Calibri"/>
              </a:rPr>
              <a:t>	inputs</a:t>
            </a:r>
            <a:r>
              <a:rPr sz="2400" spc="-40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32FF"/>
                </a:solidFill>
                <a:latin typeface="Calibri"/>
                <a:cs typeface="Calibri"/>
              </a:rPr>
              <a:t>and</a:t>
            </a:r>
            <a:r>
              <a:rPr sz="2400" spc="-45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32FF"/>
                </a:solidFill>
                <a:latin typeface="Calibri"/>
                <a:cs typeface="Calibri"/>
              </a:rPr>
              <a:t>weights</a:t>
            </a:r>
            <a:r>
              <a:rPr sz="2400" spc="-40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32FF"/>
                </a:solidFill>
                <a:latin typeface="Calibri"/>
                <a:cs typeface="Calibri"/>
              </a:rPr>
              <a:t>can</a:t>
            </a:r>
            <a:r>
              <a:rPr sz="2400" spc="-45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32FF"/>
                </a:solidFill>
                <a:latin typeface="Calibri"/>
                <a:cs typeface="Calibri"/>
              </a:rPr>
              <a:t>be</a:t>
            </a:r>
            <a:r>
              <a:rPr sz="2400" spc="-40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32FF"/>
                </a:solidFill>
                <a:latin typeface="Calibri"/>
                <a:cs typeface="Calibri"/>
              </a:rPr>
              <a:t>any</a:t>
            </a:r>
            <a:r>
              <a:rPr sz="2400" spc="-50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32FF"/>
                </a:solidFill>
                <a:latin typeface="Calibri"/>
                <a:cs typeface="Calibri"/>
              </a:rPr>
              <a:t>value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354965" indent="-342265">
              <a:buFontTx/>
              <a:buChar char="-"/>
              <a:tabLst>
                <a:tab pos="354965" algn="l"/>
              </a:tabLst>
            </a:pPr>
            <a:r>
              <a:rPr sz="2400" dirty="0">
                <a:solidFill>
                  <a:srgbClr val="0432FF"/>
                </a:solidFill>
                <a:latin typeface="Calibri"/>
                <a:cs typeface="Calibri"/>
              </a:rPr>
              <a:t>fires</a:t>
            </a:r>
            <a:r>
              <a:rPr sz="2400" spc="-60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32FF"/>
                </a:solidFill>
                <a:latin typeface="Calibri"/>
                <a:cs typeface="Calibri"/>
              </a:rPr>
              <a:t>when</a:t>
            </a:r>
            <a:r>
              <a:rPr sz="2400" spc="-60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32FF"/>
                </a:solidFill>
                <a:latin typeface="Calibri"/>
                <a:cs typeface="Calibri"/>
              </a:rPr>
              <a:t>combined</a:t>
            </a:r>
            <a:r>
              <a:rPr sz="2400" spc="-65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432FF"/>
                </a:solidFill>
                <a:latin typeface="Calibri"/>
                <a:cs typeface="Calibri"/>
              </a:rPr>
              <a:t>input</a:t>
            </a:r>
            <a:r>
              <a:rPr sz="2400" spc="-55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432FF"/>
                </a:solidFill>
                <a:latin typeface="Calibri"/>
                <a:cs typeface="Calibri"/>
              </a:rPr>
              <a:t>exceeds</a:t>
            </a:r>
            <a:r>
              <a:rPr sz="2400" spc="-60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400" spc="-10" dirty="0" smtClean="0">
                <a:solidFill>
                  <a:srgbClr val="0432FF"/>
                </a:solidFill>
                <a:latin typeface="Calibri"/>
                <a:cs typeface="Calibri"/>
              </a:rPr>
              <a:t>threshold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66800" y="6248400"/>
            <a:ext cx="8077200" cy="616836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spcBef>
                <a:spcPts val="10"/>
              </a:spcBef>
            </a:pPr>
            <a:r>
              <a:rPr sz="2000" b="1" dirty="0">
                <a:solidFill>
                  <a:prstClr val="black"/>
                </a:solidFill>
                <a:latin typeface="Calibri"/>
                <a:cs typeface="Calibri"/>
              </a:rPr>
              <a:t>Frank</a:t>
            </a:r>
            <a:r>
              <a:rPr sz="2000" b="1" spc="-5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prstClr val="black"/>
                </a:solidFill>
                <a:latin typeface="Calibri"/>
                <a:cs typeface="Calibri"/>
              </a:rPr>
              <a:t>Rosenblatt,</a:t>
            </a:r>
            <a:r>
              <a:rPr sz="2000" spc="32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perceptron,</a:t>
            </a:r>
            <a:r>
              <a:rPr sz="20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perceiving</a:t>
            </a:r>
            <a:r>
              <a:rPr sz="20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recognizing</a:t>
            </a:r>
            <a:r>
              <a:rPr sz="2000" spc="-4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automaton</a:t>
            </a:r>
            <a:r>
              <a:rPr sz="20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Project</a:t>
            </a:r>
            <a:r>
              <a:rPr sz="20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Para.</a:t>
            </a:r>
            <a:r>
              <a:rPr sz="2000" spc="-5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prstClr val="black"/>
                </a:solidFill>
                <a:latin typeface="Calibri"/>
                <a:cs typeface="Calibri"/>
              </a:rPr>
              <a:t>Cornell</a:t>
            </a:r>
            <a:r>
              <a:rPr sz="20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Aeronautical</a:t>
            </a:r>
            <a:r>
              <a:rPr sz="20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prstClr val="black"/>
                </a:solidFill>
                <a:latin typeface="Calibri"/>
                <a:cs typeface="Calibri"/>
              </a:rPr>
              <a:t>Laboratory,</a:t>
            </a:r>
            <a:r>
              <a:rPr sz="20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prstClr val="black"/>
                </a:solidFill>
                <a:latin typeface="Calibri"/>
                <a:cs typeface="Calibri"/>
              </a:rPr>
              <a:t>1957</a:t>
            </a:r>
            <a:endParaRPr sz="20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1997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8705" y="1295400"/>
            <a:ext cx="746569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Fires</a:t>
            </a:r>
            <a:r>
              <a:rPr sz="2800" spc="-6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when</a:t>
            </a:r>
            <a:r>
              <a:rPr sz="2800" spc="-6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2800" spc="-7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function</a:t>
            </a:r>
            <a:r>
              <a:rPr sz="2800" spc="-6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exceeds</a:t>
            </a:r>
            <a:r>
              <a:rPr sz="2800" spc="-6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prstClr val="black"/>
                </a:solidFill>
                <a:latin typeface="Calibri"/>
                <a:cs typeface="Calibri"/>
              </a:rPr>
              <a:t>threshold:</a:t>
            </a:r>
            <a:endParaRPr sz="2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8704" y="3048000"/>
            <a:ext cx="6322695" cy="18902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Rewriting</a:t>
            </a:r>
            <a:r>
              <a:rPr sz="2800" spc="-10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prstClr val="black"/>
                </a:solidFill>
                <a:latin typeface="Calibri"/>
                <a:cs typeface="Calibri"/>
              </a:rPr>
              <a:t>model:</a:t>
            </a:r>
            <a:endParaRPr sz="2800" dirty="0">
              <a:solidFill>
                <a:prstClr val="black"/>
              </a:solidFill>
              <a:latin typeface="Calibri"/>
              <a:cs typeface="Calibri"/>
            </a:endParaRPr>
          </a:p>
          <a:p>
            <a:pPr>
              <a:spcBef>
                <a:spcPts val="1210"/>
              </a:spcBef>
              <a:buFont typeface="Arial"/>
              <a:buChar char="•"/>
            </a:pPr>
            <a:endParaRPr sz="28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240665" indent="-227965">
              <a:spcBef>
                <a:spcPts val="5"/>
              </a:spcBef>
              <a:buFont typeface="Arial"/>
              <a:buChar char="•"/>
              <a:tabLst>
                <a:tab pos="240665" algn="l"/>
              </a:tabLst>
            </a:pPr>
            <a:endParaRPr lang="en-US" sz="2800" spc="-10" dirty="0" smtClean="0">
              <a:solidFill>
                <a:prstClr val="black"/>
              </a:solidFill>
              <a:latin typeface="Calibri"/>
              <a:cs typeface="Calibri"/>
            </a:endParaRPr>
          </a:p>
          <a:p>
            <a:pPr marL="240665" indent="-227965">
              <a:spcBef>
                <a:spcPts val="5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-10" dirty="0" smtClean="0">
                <a:solidFill>
                  <a:prstClr val="black"/>
                </a:solidFill>
                <a:latin typeface="Calibri"/>
                <a:cs typeface="Calibri"/>
              </a:rPr>
              <a:t>Where</a:t>
            </a:r>
            <a:r>
              <a:rPr sz="2800" spc="-10" dirty="0">
                <a:solidFill>
                  <a:prstClr val="black"/>
                </a:solidFill>
                <a:latin typeface="Calibri"/>
                <a:cs typeface="Calibri"/>
              </a:rPr>
              <a:t>:</a:t>
            </a:r>
            <a:endParaRPr sz="2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76569" y="76200"/>
            <a:ext cx="8003573" cy="87152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Perceptron:</a:t>
            </a:r>
            <a:r>
              <a:rPr sz="3600" spc="-135" dirty="0"/>
              <a:t> </a:t>
            </a:r>
            <a:r>
              <a:rPr sz="3600" dirty="0"/>
              <a:t>Model</a:t>
            </a:r>
            <a:r>
              <a:rPr sz="3600" spc="-120" dirty="0"/>
              <a:t> </a:t>
            </a:r>
            <a:r>
              <a:rPr sz="3600" dirty="0"/>
              <a:t>(Linear</a:t>
            </a:r>
            <a:r>
              <a:rPr sz="3600" spc="-125" dirty="0"/>
              <a:t> </a:t>
            </a:r>
            <a:r>
              <a:rPr sz="3600" dirty="0"/>
              <a:t>Threshold</a:t>
            </a:r>
            <a:r>
              <a:rPr sz="3600" spc="-125" dirty="0"/>
              <a:t> </a:t>
            </a:r>
            <a:r>
              <a:rPr sz="3600" spc="-10" dirty="0"/>
              <a:t>Unit)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224577" y="1905000"/>
            <a:ext cx="2390775" cy="1075055"/>
            <a:chOff x="3791436" y="2233537"/>
            <a:chExt cx="3187700" cy="107505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91436" y="2286001"/>
              <a:ext cx="3187659" cy="10220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781337" y="2277987"/>
              <a:ext cx="926465" cy="520700"/>
            </a:xfrm>
            <a:custGeom>
              <a:avLst/>
              <a:gdLst/>
              <a:ahLst/>
              <a:cxnLst/>
              <a:rect l="l" t="t" r="r" b="b"/>
              <a:pathLst>
                <a:path w="926465" h="520700">
                  <a:moveTo>
                    <a:pt x="0" y="0"/>
                  </a:moveTo>
                  <a:lnTo>
                    <a:pt x="926156" y="0"/>
                  </a:lnTo>
                  <a:lnTo>
                    <a:pt x="926156" y="520473"/>
                  </a:lnTo>
                  <a:lnTo>
                    <a:pt x="0" y="520473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9517" y="5027935"/>
            <a:ext cx="3943349" cy="6095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134807" y="5957304"/>
            <a:ext cx="331946" cy="452047"/>
          </a:xfrm>
          <a:prstGeom prst="rect">
            <a:avLst/>
          </a:prstGeom>
          <a:ln w="25400">
            <a:solidFill>
              <a:srgbClr val="0432FF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1440">
              <a:spcBef>
                <a:spcPts val="165"/>
              </a:spcBef>
            </a:pPr>
            <a:r>
              <a:rPr sz="2800" spc="-50" dirty="0">
                <a:solidFill>
                  <a:prstClr val="black"/>
                </a:solidFill>
                <a:latin typeface="Calibri"/>
                <a:cs typeface="Calibri"/>
              </a:rPr>
              <a:t>1</a:t>
            </a:r>
            <a:endParaRPr sz="2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01552" y="5213802"/>
            <a:ext cx="731520" cy="1281430"/>
            <a:chOff x="2135403" y="5213802"/>
            <a:chExt cx="975360" cy="1281430"/>
          </a:xfrm>
        </p:grpSpPr>
        <p:sp>
          <p:nvSpPr>
            <p:cNvPr id="11" name="object 11"/>
            <p:cNvSpPr/>
            <p:nvPr/>
          </p:nvSpPr>
          <p:spPr>
            <a:xfrm>
              <a:off x="2377145" y="5227405"/>
              <a:ext cx="371475" cy="448309"/>
            </a:xfrm>
            <a:custGeom>
              <a:avLst/>
              <a:gdLst/>
              <a:ahLst/>
              <a:cxnLst/>
              <a:rect l="l" t="t" r="r" b="b"/>
              <a:pathLst>
                <a:path w="371475" h="448310">
                  <a:moveTo>
                    <a:pt x="0" y="0"/>
                  </a:moveTo>
                  <a:lnTo>
                    <a:pt x="370907" y="0"/>
                  </a:lnTo>
                  <a:lnTo>
                    <a:pt x="370907" y="448045"/>
                  </a:lnTo>
                  <a:lnTo>
                    <a:pt x="0" y="448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60803" y="5957304"/>
              <a:ext cx="544836" cy="40970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148103" y="5944604"/>
              <a:ext cx="607695" cy="537845"/>
            </a:xfrm>
            <a:custGeom>
              <a:avLst/>
              <a:gdLst/>
              <a:ahLst/>
              <a:cxnLst/>
              <a:rect l="l" t="t" r="r" b="b"/>
              <a:pathLst>
                <a:path w="607694" h="537845">
                  <a:moveTo>
                    <a:pt x="0" y="0"/>
                  </a:moveTo>
                  <a:lnTo>
                    <a:pt x="607385" y="0"/>
                  </a:lnTo>
                  <a:lnTo>
                    <a:pt x="607385" y="537527"/>
                  </a:lnTo>
                  <a:lnTo>
                    <a:pt x="0" y="53752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448840" y="5675449"/>
              <a:ext cx="121920" cy="283210"/>
            </a:xfrm>
            <a:custGeom>
              <a:avLst/>
              <a:gdLst/>
              <a:ahLst/>
              <a:cxnLst/>
              <a:rect l="l" t="t" r="r" b="b"/>
              <a:pathLst>
                <a:path w="121919" h="283210">
                  <a:moveTo>
                    <a:pt x="82925" y="69755"/>
                  </a:moveTo>
                  <a:lnTo>
                    <a:pt x="0" y="280693"/>
                  </a:lnTo>
                  <a:lnTo>
                    <a:pt x="5910" y="283016"/>
                  </a:lnTo>
                  <a:lnTo>
                    <a:pt x="88834" y="72078"/>
                  </a:lnTo>
                  <a:lnTo>
                    <a:pt x="82925" y="69755"/>
                  </a:lnTo>
                  <a:close/>
                </a:path>
                <a:path w="121919" h="283210">
                  <a:moveTo>
                    <a:pt x="118933" y="57935"/>
                  </a:moveTo>
                  <a:lnTo>
                    <a:pt x="87571" y="57935"/>
                  </a:lnTo>
                  <a:lnTo>
                    <a:pt x="93480" y="60259"/>
                  </a:lnTo>
                  <a:lnTo>
                    <a:pt x="88834" y="72078"/>
                  </a:lnTo>
                  <a:lnTo>
                    <a:pt x="121338" y="84856"/>
                  </a:lnTo>
                  <a:lnTo>
                    <a:pt x="118933" y="57935"/>
                  </a:lnTo>
                  <a:close/>
                </a:path>
                <a:path w="121919" h="283210">
                  <a:moveTo>
                    <a:pt x="87571" y="57935"/>
                  </a:moveTo>
                  <a:lnTo>
                    <a:pt x="82925" y="69755"/>
                  </a:lnTo>
                  <a:lnTo>
                    <a:pt x="88834" y="72078"/>
                  </a:lnTo>
                  <a:lnTo>
                    <a:pt x="93480" y="60259"/>
                  </a:lnTo>
                  <a:lnTo>
                    <a:pt x="87571" y="57935"/>
                  </a:lnTo>
                  <a:close/>
                </a:path>
                <a:path w="121919" h="283210">
                  <a:moveTo>
                    <a:pt x="113757" y="0"/>
                  </a:moveTo>
                  <a:lnTo>
                    <a:pt x="50421" y="56977"/>
                  </a:lnTo>
                  <a:lnTo>
                    <a:pt x="82925" y="69755"/>
                  </a:lnTo>
                  <a:lnTo>
                    <a:pt x="87571" y="57935"/>
                  </a:lnTo>
                  <a:lnTo>
                    <a:pt x="118933" y="57935"/>
                  </a:lnTo>
                  <a:lnTo>
                    <a:pt x="11375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759482" y="5226502"/>
              <a:ext cx="338455" cy="448309"/>
            </a:xfrm>
            <a:custGeom>
              <a:avLst/>
              <a:gdLst/>
              <a:ahLst/>
              <a:cxnLst/>
              <a:rect l="l" t="t" r="r" b="b"/>
              <a:pathLst>
                <a:path w="338455" h="448310">
                  <a:moveTo>
                    <a:pt x="0" y="0"/>
                  </a:moveTo>
                  <a:lnTo>
                    <a:pt x="338353" y="0"/>
                  </a:lnTo>
                  <a:lnTo>
                    <a:pt x="338353" y="448045"/>
                  </a:lnTo>
                  <a:lnTo>
                    <a:pt x="0" y="448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928039" y="5674546"/>
              <a:ext cx="142875" cy="284480"/>
            </a:xfrm>
            <a:custGeom>
              <a:avLst/>
              <a:gdLst/>
              <a:ahLst/>
              <a:cxnLst/>
              <a:rect l="l" t="t" r="r" b="b"/>
              <a:pathLst>
                <a:path w="142875" h="284479">
                  <a:moveTo>
                    <a:pt x="37050" y="67002"/>
                  </a:moveTo>
                  <a:lnTo>
                    <a:pt x="31351" y="69800"/>
                  </a:lnTo>
                  <a:lnTo>
                    <a:pt x="136585" y="284157"/>
                  </a:lnTo>
                  <a:lnTo>
                    <a:pt x="142285" y="281358"/>
                  </a:lnTo>
                  <a:lnTo>
                    <a:pt x="37050" y="67002"/>
                  </a:lnTo>
                  <a:close/>
                </a:path>
                <a:path w="142875" h="284479">
                  <a:moveTo>
                    <a:pt x="621" y="0"/>
                  </a:moveTo>
                  <a:lnTo>
                    <a:pt x="244" y="51611"/>
                  </a:lnTo>
                  <a:lnTo>
                    <a:pt x="215" y="55602"/>
                  </a:lnTo>
                  <a:lnTo>
                    <a:pt x="112" y="69800"/>
                  </a:lnTo>
                  <a:lnTo>
                    <a:pt x="0" y="85191"/>
                  </a:lnTo>
                  <a:lnTo>
                    <a:pt x="31351" y="69800"/>
                  </a:lnTo>
                  <a:lnTo>
                    <a:pt x="25754" y="58400"/>
                  </a:lnTo>
                  <a:lnTo>
                    <a:pt x="31454" y="55602"/>
                  </a:lnTo>
                  <a:lnTo>
                    <a:pt x="60273" y="55602"/>
                  </a:lnTo>
                  <a:lnTo>
                    <a:pt x="68402" y="51611"/>
                  </a:lnTo>
                  <a:lnTo>
                    <a:pt x="621" y="0"/>
                  </a:lnTo>
                  <a:close/>
                </a:path>
                <a:path w="142875" h="284479">
                  <a:moveTo>
                    <a:pt x="31454" y="55602"/>
                  </a:moveTo>
                  <a:lnTo>
                    <a:pt x="25754" y="58400"/>
                  </a:lnTo>
                  <a:lnTo>
                    <a:pt x="31351" y="69800"/>
                  </a:lnTo>
                  <a:lnTo>
                    <a:pt x="37050" y="67002"/>
                  </a:lnTo>
                  <a:lnTo>
                    <a:pt x="31454" y="55602"/>
                  </a:lnTo>
                  <a:close/>
                </a:path>
                <a:path w="142875" h="284479">
                  <a:moveTo>
                    <a:pt x="60273" y="55602"/>
                  </a:moveTo>
                  <a:lnTo>
                    <a:pt x="31454" y="55602"/>
                  </a:lnTo>
                  <a:lnTo>
                    <a:pt x="37050" y="67002"/>
                  </a:lnTo>
                  <a:lnTo>
                    <a:pt x="60273" y="55602"/>
                  </a:lnTo>
                  <a:close/>
                </a:path>
              </a:pathLst>
            </a:custGeom>
            <a:solidFill>
              <a:srgbClr val="0432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133878" y="3535366"/>
            <a:ext cx="2462689" cy="1179195"/>
            <a:chOff x="3670504" y="3535365"/>
            <a:chExt cx="3283585" cy="1179195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70504" y="3579816"/>
              <a:ext cx="3283446" cy="113471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830241" y="3579815"/>
              <a:ext cx="926465" cy="520700"/>
            </a:xfrm>
            <a:custGeom>
              <a:avLst/>
              <a:gdLst/>
              <a:ahLst/>
              <a:cxnLst/>
              <a:rect l="l" t="t" r="r" b="b"/>
              <a:pathLst>
                <a:path w="926465" h="520700">
                  <a:moveTo>
                    <a:pt x="0" y="0"/>
                  </a:moveTo>
                  <a:lnTo>
                    <a:pt x="926156" y="0"/>
                  </a:lnTo>
                  <a:lnTo>
                    <a:pt x="926156" y="520473"/>
                  </a:lnTo>
                  <a:lnTo>
                    <a:pt x="0" y="520473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11310" y="6049780"/>
            <a:ext cx="66509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spc="-20" dirty="0">
                <a:solidFill>
                  <a:srgbClr val="FF0000"/>
                </a:solidFill>
                <a:latin typeface="Arial"/>
                <a:cs typeface="Arial"/>
              </a:rPr>
              <a:t>Bias</a:t>
            </a:r>
            <a:endParaRPr sz="2200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737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6570" y="228600"/>
            <a:ext cx="7857118" cy="87152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Perceptron:</a:t>
            </a:r>
            <a:r>
              <a:rPr sz="3600" spc="-135" dirty="0"/>
              <a:t> </a:t>
            </a:r>
            <a:r>
              <a:rPr sz="3600" dirty="0"/>
              <a:t>Model</a:t>
            </a:r>
            <a:r>
              <a:rPr sz="3600" spc="-120" dirty="0"/>
              <a:t> </a:t>
            </a:r>
            <a:r>
              <a:rPr sz="3600" dirty="0"/>
              <a:t>(Linear</a:t>
            </a:r>
            <a:r>
              <a:rPr sz="3600" spc="-125" dirty="0"/>
              <a:t> </a:t>
            </a:r>
            <a:r>
              <a:rPr sz="3600" dirty="0"/>
              <a:t>Threshold</a:t>
            </a:r>
            <a:r>
              <a:rPr sz="3600" spc="-125" dirty="0"/>
              <a:t> </a:t>
            </a:r>
            <a:r>
              <a:rPr sz="3600" spc="-10" dirty="0"/>
              <a:t>Unit)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09517" y="1406428"/>
            <a:ext cx="7594640" cy="5076021"/>
            <a:chOff x="1746022" y="1406428"/>
            <a:chExt cx="10126186" cy="507602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6022" y="5027934"/>
              <a:ext cx="5257799" cy="6095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377145" y="5227404"/>
              <a:ext cx="371475" cy="448309"/>
            </a:xfrm>
            <a:custGeom>
              <a:avLst/>
              <a:gdLst/>
              <a:ahLst/>
              <a:cxnLst/>
              <a:rect l="l" t="t" r="r" b="b"/>
              <a:pathLst>
                <a:path w="371475" h="448310">
                  <a:moveTo>
                    <a:pt x="0" y="0"/>
                  </a:moveTo>
                  <a:lnTo>
                    <a:pt x="370907" y="0"/>
                  </a:lnTo>
                  <a:lnTo>
                    <a:pt x="370907" y="448045"/>
                  </a:lnTo>
                  <a:lnTo>
                    <a:pt x="0" y="448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0803" y="5957304"/>
              <a:ext cx="544836" cy="40970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148103" y="5944604"/>
              <a:ext cx="607695" cy="537845"/>
            </a:xfrm>
            <a:custGeom>
              <a:avLst/>
              <a:gdLst/>
              <a:ahLst/>
              <a:cxnLst/>
              <a:rect l="l" t="t" r="r" b="b"/>
              <a:pathLst>
                <a:path w="607694" h="537845">
                  <a:moveTo>
                    <a:pt x="0" y="0"/>
                  </a:moveTo>
                  <a:lnTo>
                    <a:pt x="607385" y="0"/>
                  </a:lnTo>
                  <a:lnTo>
                    <a:pt x="607385" y="537527"/>
                  </a:lnTo>
                  <a:lnTo>
                    <a:pt x="0" y="53752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448840" y="5675449"/>
              <a:ext cx="121920" cy="283210"/>
            </a:xfrm>
            <a:custGeom>
              <a:avLst/>
              <a:gdLst/>
              <a:ahLst/>
              <a:cxnLst/>
              <a:rect l="l" t="t" r="r" b="b"/>
              <a:pathLst>
                <a:path w="121919" h="283210">
                  <a:moveTo>
                    <a:pt x="82925" y="69755"/>
                  </a:moveTo>
                  <a:lnTo>
                    <a:pt x="0" y="280693"/>
                  </a:lnTo>
                  <a:lnTo>
                    <a:pt x="5910" y="283016"/>
                  </a:lnTo>
                  <a:lnTo>
                    <a:pt x="88834" y="72078"/>
                  </a:lnTo>
                  <a:lnTo>
                    <a:pt x="82925" y="69755"/>
                  </a:lnTo>
                  <a:close/>
                </a:path>
                <a:path w="121919" h="283210">
                  <a:moveTo>
                    <a:pt x="118933" y="57935"/>
                  </a:moveTo>
                  <a:lnTo>
                    <a:pt x="87571" y="57935"/>
                  </a:lnTo>
                  <a:lnTo>
                    <a:pt x="93480" y="60259"/>
                  </a:lnTo>
                  <a:lnTo>
                    <a:pt x="88834" y="72078"/>
                  </a:lnTo>
                  <a:lnTo>
                    <a:pt x="121338" y="84856"/>
                  </a:lnTo>
                  <a:lnTo>
                    <a:pt x="118933" y="57935"/>
                  </a:lnTo>
                  <a:close/>
                </a:path>
                <a:path w="121919" h="283210">
                  <a:moveTo>
                    <a:pt x="87571" y="57935"/>
                  </a:moveTo>
                  <a:lnTo>
                    <a:pt x="82925" y="69755"/>
                  </a:lnTo>
                  <a:lnTo>
                    <a:pt x="88834" y="72078"/>
                  </a:lnTo>
                  <a:lnTo>
                    <a:pt x="93480" y="60259"/>
                  </a:lnTo>
                  <a:lnTo>
                    <a:pt x="87571" y="57935"/>
                  </a:lnTo>
                  <a:close/>
                </a:path>
                <a:path w="121919" h="283210">
                  <a:moveTo>
                    <a:pt x="113757" y="0"/>
                  </a:moveTo>
                  <a:lnTo>
                    <a:pt x="50421" y="56977"/>
                  </a:lnTo>
                  <a:lnTo>
                    <a:pt x="82925" y="69755"/>
                  </a:lnTo>
                  <a:lnTo>
                    <a:pt x="87571" y="57935"/>
                  </a:lnTo>
                  <a:lnTo>
                    <a:pt x="118933" y="57935"/>
                  </a:lnTo>
                  <a:lnTo>
                    <a:pt x="11375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759482" y="5226502"/>
              <a:ext cx="338455" cy="448309"/>
            </a:xfrm>
            <a:custGeom>
              <a:avLst/>
              <a:gdLst/>
              <a:ahLst/>
              <a:cxnLst/>
              <a:rect l="l" t="t" r="r" b="b"/>
              <a:pathLst>
                <a:path w="338455" h="448310">
                  <a:moveTo>
                    <a:pt x="0" y="0"/>
                  </a:moveTo>
                  <a:lnTo>
                    <a:pt x="338353" y="0"/>
                  </a:lnTo>
                  <a:lnTo>
                    <a:pt x="338353" y="448045"/>
                  </a:lnTo>
                  <a:lnTo>
                    <a:pt x="0" y="448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928039" y="5674546"/>
              <a:ext cx="142875" cy="284480"/>
            </a:xfrm>
            <a:custGeom>
              <a:avLst/>
              <a:gdLst/>
              <a:ahLst/>
              <a:cxnLst/>
              <a:rect l="l" t="t" r="r" b="b"/>
              <a:pathLst>
                <a:path w="142875" h="284479">
                  <a:moveTo>
                    <a:pt x="37050" y="67002"/>
                  </a:moveTo>
                  <a:lnTo>
                    <a:pt x="31351" y="69800"/>
                  </a:lnTo>
                  <a:lnTo>
                    <a:pt x="136585" y="284157"/>
                  </a:lnTo>
                  <a:lnTo>
                    <a:pt x="142285" y="281358"/>
                  </a:lnTo>
                  <a:lnTo>
                    <a:pt x="37050" y="67002"/>
                  </a:lnTo>
                  <a:close/>
                </a:path>
                <a:path w="142875" h="284479">
                  <a:moveTo>
                    <a:pt x="621" y="0"/>
                  </a:moveTo>
                  <a:lnTo>
                    <a:pt x="244" y="51611"/>
                  </a:lnTo>
                  <a:lnTo>
                    <a:pt x="215" y="55602"/>
                  </a:lnTo>
                  <a:lnTo>
                    <a:pt x="112" y="69800"/>
                  </a:lnTo>
                  <a:lnTo>
                    <a:pt x="0" y="85191"/>
                  </a:lnTo>
                  <a:lnTo>
                    <a:pt x="31351" y="69800"/>
                  </a:lnTo>
                  <a:lnTo>
                    <a:pt x="25754" y="58400"/>
                  </a:lnTo>
                  <a:lnTo>
                    <a:pt x="31454" y="55602"/>
                  </a:lnTo>
                  <a:lnTo>
                    <a:pt x="60273" y="55602"/>
                  </a:lnTo>
                  <a:lnTo>
                    <a:pt x="68402" y="51611"/>
                  </a:lnTo>
                  <a:lnTo>
                    <a:pt x="621" y="0"/>
                  </a:lnTo>
                  <a:close/>
                </a:path>
                <a:path w="142875" h="284479">
                  <a:moveTo>
                    <a:pt x="31454" y="55602"/>
                  </a:moveTo>
                  <a:lnTo>
                    <a:pt x="25754" y="58400"/>
                  </a:lnTo>
                  <a:lnTo>
                    <a:pt x="31351" y="69800"/>
                  </a:lnTo>
                  <a:lnTo>
                    <a:pt x="37050" y="67002"/>
                  </a:lnTo>
                  <a:lnTo>
                    <a:pt x="31454" y="55602"/>
                  </a:lnTo>
                  <a:close/>
                </a:path>
                <a:path w="142875" h="284479">
                  <a:moveTo>
                    <a:pt x="60273" y="55602"/>
                  </a:moveTo>
                  <a:lnTo>
                    <a:pt x="31454" y="55602"/>
                  </a:lnTo>
                  <a:lnTo>
                    <a:pt x="37050" y="67002"/>
                  </a:lnTo>
                  <a:lnTo>
                    <a:pt x="60273" y="55602"/>
                  </a:lnTo>
                  <a:close/>
                </a:path>
              </a:pathLst>
            </a:custGeom>
            <a:solidFill>
              <a:srgbClr val="0432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2483" y="1406428"/>
              <a:ext cx="7129725" cy="390944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643147" y="1585186"/>
              <a:ext cx="3049270" cy="3166745"/>
            </a:xfrm>
            <a:custGeom>
              <a:avLst/>
              <a:gdLst/>
              <a:ahLst/>
              <a:cxnLst/>
              <a:rect l="l" t="t" r="r" b="b"/>
              <a:pathLst>
                <a:path w="3049270" h="3166745">
                  <a:moveTo>
                    <a:pt x="0" y="0"/>
                  </a:moveTo>
                  <a:lnTo>
                    <a:pt x="3049181" y="0"/>
                  </a:lnTo>
                  <a:lnTo>
                    <a:pt x="3049181" y="3166696"/>
                  </a:lnTo>
                  <a:lnTo>
                    <a:pt x="0" y="3166696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12997" y="2743200"/>
            <a:ext cx="2620803" cy="1029128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225"/>
              </a:spcBef>
            </a:pP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Motivation</a:t>
            </a:r>
            <a:r>
              <a:rPr sz="22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2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bias:</a:t>
            </a:r>
            <a:r>
              <a:rPr sz="22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without</a:t>
            </a:r>
            <a:r>
              <a:rPr sz="22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FF0000"/>
                </a:solidFill>
                <a:latin typeface="Calibri"/>
                <a:cs typeface="Calibri"/>
              </a:rPr>
              <a:t>it,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model</a:t>
            </a:r>
            <a:r>
              <a:rPr sz="22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must</a:t>
            </a:r>
            <a:r>
              <a:rPr sz="22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go</a:t>
            </a:r>
            <a:r>
              <a:rPr sz="22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through</a:t>
            </a:r>
            <a:r>
              <a:rPr sz="22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origin</a:t>
            </a:r>
            <a:endParaRPr sz="22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0600" y="6052870"/>
            <a:ext cx="588890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0"/>
              </a:lnSpc>
            </a:pPr>
            <a:r>
              <a:rPr sz="2200" spc="-20" dirty="0">
                <a:solidFill>
                  <a:srgbClr val="FF0000"/>
                </a:solidFill>
                <a:latin typeface="Arial"/>
                <a:cs typeface="Arial"/>
              </a:rPr>
              <a:t>Bias</a:t>
            </a:r>
            <a:endParaRPr sz="2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72082" y="5364988"/>
            <a:ext cx="857518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Error</a:t>
            </a:r>
            <a:endParaRPr sz="22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8" name="object 9"/>
          <p:cNvSpPr txBox="1"/>
          <p:nvPr/>
        </p:nvSpPr>
        <p:spPr>
          <a:xfrm>
            <a:off x="2134807" y="5957304"/>
            <a:ext cx="331946" cy="452047"/>
          </a:xfrm>
          <a:prstGeom prst="rect">
            <a:avLst/>
          </a:prstGeom>
          <a:ln w="25400">
            <a:solidFill>
              <a:srgbClr val="0432FF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1440">
              <a:spcBef>
                <a:spcPts val="165"/>
              </a:spcBef>
            </a:pPr>
            <a:r>
              <a:rPr sz="2800" spc="-50" dirty="0">
                <a:solidFill>
                  <a:prstClr val="black"/>
                </a:solidFill>
                <a:latin typeface="Calibri"/>
                <a:cs typeface="Calibri"/>
              </a:rPr>
              <a:t>1</a:t>
            </a:r>
            <a:endParaRPr sz="2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4305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076569" y="457200"/>
            <a:ext cx="800815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Perceptron:</a:t>
            </a:r>
            <a:r>
              <a:rPr sz="3600" spc="-135" dirty="0"/>
              <a:t> </a:t>
            </a:r>
            <a:r>
              <a:rPr sz="3600" dirty="0"/>
              <a:t>Model</a:t>
            </a:r>
            <a:r>
              <a:rPr sz="3600" spc="-120" dirty="0"/>
              <a:t> </a:t>
            </a:r>
            <a:r>
              <a:rPr sz="3600" dirty="0"/>
              <a:t>(Linear</a:t>
            </a:r>
            <a:r>
              <a:rPr sz="3600" spc="-125" dirty="0"/>
              <a:t> </a:t>
            </a:r>
            <a:r>
              <a:rPr sz="3600" dirty="0"/>
              <a:t>Threshold</a:t>
            </a:r>
            <a:r>
              <a:rPr sz="3600" spc="-125" dirty="0"/>
              <a:t> </a:t>
            </a:r>
            <a:r>
              <a:rPr sz="3600" spc="-10" dirty="0"/>
              <a:t>Unit)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09516" y="1471176"/>
            <a:ext cx="7718108" cy="5024120"/>
            <a:chOff x="1746022" y="1471176"/>
            <a:chExt cx="10290810" cy="50241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6022" y="5027934"/>
              <a:ext cx="5257799" cy="6095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46408" y="5957304"/>
              <a:ext cx="442595" cy="523240"/>
            </a:xfrm>
            <a:custGeom>
              <a:avLst/>
              <a:gdLst/>
              <a:ahLst/>
              <a:cxnLst/>
              <a:rect l="l" t="t" r="r" b="b"/>
              <a:pathLst>
                <a:path w="442595" h="523239">
                  <a:moveTo>
                    <a:pt x="442132" y="0"/>
                  </a:moveTo>
                  <a:lnTo>
                    <a:pt x="0" y="0"/>
                  </a:lnTo>
                  <a:lnTo>
                    <a:pt x="0" y="523220"/>
                  </a:lnTo>
                  <a:lnTo>
                    <a:pt x="442132" y="523220"/>
                  </a:lnTo>
                  <a:lnTo>
                    <a:pt x="442132" y="0"/>
                  </a:lnTo>
                  <a:close/>
                </a:path>
              </a:pathLst>
            </a:custGeom>
            <a:ln w="254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377145" y="5227404"/>
              <a:ext cx="371475" cy="448309"/>
            </a:xfrm>
            <a:custGeom>
              <a:avLst/>
              <a:gdLst/>
              <a:ahLst/>
              <a:cxnLst/>
              <a:rect l="l" t="t" r="r" b="b"/>
              <a:pathLst>
                <a:path w="371475" h="448310">
                  <a:moveTo>
                    <a:pt x="0" y="0"/>
                  </a:moveTo>
                  <a:lnTo>
                    <a:pt x="370907" y="0"/>
                  </a:lnTo>
                  <a:lnTo>
                    <a:pt x="370907" y="448045"/>
                  </a:lnTo>
                  <a:lnTo>
                    <a:pt x="0" y="448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0803" y="5957304"/>
              <a:ext cx="544836" cy="40970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148103" y="5944604"/>
              <a:ext cx="607695" cy="537845"/>
            </a:xfrm>
            <a:custGeom>
              <a:avLst/>
              <a:gdLst/>
              <a:ahLst/>
              <a:cxnLst/>
              <a:rect l="l" t="t" r="r" b="b"/>
              <a:pathLst>
                <a:path w="607694" h="537845">
                  <a:moveTo>
                    <a:pt x="0" y="0"/>
                  </a:moveTo>
                  <a:lnTo>
                    <a:pt x="607385" y="0"/>
                  </a:lnTo>
                  <a:lnTo>
                    <a:pt x="607385" y="537527"/>
                  </a:lnTo>
                  <a:lnTo>
                    <a:pt x="0" y="537527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448840" y="5675449"/>
              <a:ext cx="121920" cy="283210"/>
            </a:xfrm>
            <a:custGeom>
              <a:avLst/>
              <a:gdLst/>
              <a:ahLst/>
              <a:cxnLst/>
              <a:rect l="l" t="t" r="r" b="b"/>
              <a:pathLst>
                <a:path w="121919" h="283210">
                  <a:moveTo>
                    <a:pt x="82925" y="69755"/>
                  </a:moveTo>
                  <a:lnTo>
                    <a:pt x="0" y="280693"/>
                  </a:lnTo>
                  <a:lnTo>
                    <a:pt x="5910" y="283016"/>
                  </a:lnTo>
                  <a:lnTo>
                    <a:pt x="88834" y="72078"/>
                  </a:lnTo>
                  <a:lnTo>
                    <a:pt x="82925" y="69755"/>
                  </a:lnTo>
                  <a:close/>
                </a:path>
                <a:path w="121919" h="283210">
                  <a:moveTo>
                    <a:pt x="118933" y="57935"/>
                  </a:moveTo>
                  <a:lnTo>
                    <a:pt x="87571" y="57935"/>
                  </a:lnTo>
                  <a:lnTo>
                    <a:pt x="93480" y="60259"/>
                  </a:lnTo>
                  <a:lnTo>
                    <a:pt x="88834" y="72078"/>
                  </a:lnTo>
                  <a:lnTo>
                    <a:pt x="121338" y="84856"/>
                  </a:lnTo>
                  <a:lnTo>
                    <a:pt x="118933" y="57935"/>
                  </a:lnTo>
                  <a:close/>
                </a:path>
                <a:path w="121919" h="283210">
                  <a:moveTo>
                    <a:pt x="87571" y="57935"/>
                  </a:moveTo>
                  <a:lnTo>
                    <a:pt x="82925" y="69755"/>
                  </a:lnTo>
                  <a:lnTo>
                    <a:pt x="88834" y="72078"/>
                  </a:lnTo>
                  <a:lnTo>
                    <a:pt x="93480" y="60259"/>
                  </a:lnTo>
                  <a:lnTo>
                    <a:pt x="87571" y="57935"/>
                  </a:lnTo>
                  <a:close/>
                </a:path>
                <a:path w="121919" h="283210">
                  <a:moveTo>
                    <a:pt x="113757" y="0"/>
                  </a:moveTo>
                  <a:lnTo>
                    <a:pt x="50421" y="56977"/>
                  </a:lnTo>
                  <a:lnTo>
                    <a:pt x="82925" y="69755"/>
                  </a:lnTo>
                  <a:lnTo>
                    <a:pt x="87571" y="57935"/>
                  </a:lnTo>
                  <a:lnTo>
                    <a:pt x="118933" y="57935"/>
                  </a:lnTo>
                  <a:lnTo>
                    <a:pt x="11375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759482" y="5226501"/>
              <a:ext cx="338455" cy="448309"/>
            </a:xfrm>
            <a:custGeom>
              <a:avLst/>
              <a:gdLst/>
              <a:ahLst/>
              <a:cxnLst/>
              <a:rect l="l" t="t" r="r" b="b"/>
              <a:pathLst>
                <a:path w="338455" h="448310">
                  <a:moveTo>
                    <a:pt x="0" y="0"/>
                  </a:moveTo>
                  <a:lnTo>
                    <a:pt x="338353" y="0"/>
                  </a:lnTo>
                  <a:lnTo>
                    <a:pt x="338353" y="448045"/>
                  </a:lnTo>
                  <a:lnTo>
                    <a:pt x="0" y="448045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0432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928039" y="5674546"/>
              <a:ext cx="142875" cy="284480"/>
            </a:xfrm>
            <a:custGeom>
              <a:avLst/>
              <a:gdLst/>
              <a:ahLst/>
              <a:cxnLst/>
              <a:rect l="l" t="t" r="r" b="b"/>
              <a:pathLst>
                <a:path w="142875" h="284479">
                  <a:moveTo>
                    <a:pt x="37050" y="67002"/>
                  </a:moveTo>
                  <a:lnTo>
                    <a:pt x="31351" y="69800"/>
                  </a:lnTo>
                  <a:lnTo>
                    <a:pt x="136585" y="284157"/>
                  </a:lnTo>
                  <a:lnTo>
                    <a:pt x="142285" y="281358"/>
                  </a:lnTo>
                  <a:lnTo>
                    <a:pt x="37050" y="67002"/>
                  </a:lnTo>
                  <a:close/>
                </a:path>
                <a:path w="142875" h="284479">
                  <a:moveTo>
                    <a:pt x="621" y="0"/>
                  </a:moveTo>
                  <a:lnTo>
                    <a:pt x="244" y="51611"/>
                  </a:lnTo>
                  <a:lnTo>
                    <a:pt x="215" y="55602"/>
                  </a:lnTo>
                  <a:lnTo>
                    <a:pt x="112" y="69800"/>
                  </a:lnTo>
                  <a:lnTo>
                    <a:pt x="0" y="85191"/>
                  </a:lnTo>
                  <a:lnTo>
                    <a:pt x="31351" y="69800"/>
                  </a:lnTo>
                  <a:lnTo>
                    <a:pt x="25754" y="58400"/>
                  </a:lnTo>
                  <a:lnTo>
                    <a:pt x="31454" y="55602"/>
                  </a:lnTo>
                  <a:lnTo>
                    <a:pt x="60273" y="55602"/>
                  </a:lnTo>
                  <a:lnTo>
                    <a:pt x="68402" y="51611"/>
                  </a:lnTo>
                  <a:lnTo>
                    <a:pt x="621" y="0"/>
                  </a:lnTo>
                  <a:close/>
                </a:path>
                <a:path w="142875" h="284479">
                  <a:moveTo>
                    <a:pt x="31454" y="55602"/>
                  </a:moveTo>
                  <a:lnTo>
                    <a:pt x="25754" y="58400"/>
                  </a:lnTo>
                  <a:lnTo>
                    <a:pt x="31351" y="69800"/>
                  </a:lnTo>
                  <a:lnTo>
                    <a:pt x="37050" y="67002"/>
                  </a:lnTo>
                  <a:lnTo>
                    <a:pt x="31454" y="55602"/>
                  </a:lnTo>
                  <a:close/>
                </a:path>
                <a:path w="142875" h="284479">
                  <a:moveTo>
                    <a:pt x="60273" y="55602"/>
                  </a:moveTo>
                  <a:lnTo>
                    <a:pt x="31454" y="55602"/>
                  </a:lnTo>
                  <a:lnTo>
                    <a:pt x="37050" y="67002"/>
                  </a:lnTo>
                  <a:lnTo>
                    <a:pt x="60273" y="55602"/>
                  </a:lnTo>
                  <a:close/>
                </a:path>
              </a:pathLst>
            </a:custGeom>
            <a:solidFill>
              <a:srgbClr val="0432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13130" y="1471176"/>
              <a:ext cx="6923159" cy="3667058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309516" y="2853436"/>
            <a:ext cx="2439192" cy="1362552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225"/>
              </a:spcBef>
            </a:pP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Motivation</a:t>
            </a:r>
            <a:r>
              <a:rPr sz="22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2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bias:</a:t>
            </a:r>
            <a:r>
              <a:rPr sz="22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22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it,</a:t>
            </a:r>
            <a:r>
              <a:rPr sz="22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model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does</a:t>
            </a:r>
            <a:r>
              <a:rPr sz="22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sz="22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have</a:t>
            </a:r>
            <a:r>
              <a:rPr sz="22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2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go</a:t>
            </a:r>
            <a:r>
              <a:rPr sz="22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through</a:t>
            </a:r>
            <a:r>
              <a:rPr sz="22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origin</a:t>
            </a:r>
            <a:endParaRPr sz="22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93863" y="5982460"/>
            <a:ext cx="272890" cy="423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25"/>
              </a:lnSpc>
            </a:pPr>
            <a:r>
              <a:rPr sz="2800" spc="-50" dirty="0" smtClean="0">
                <a:solidFill>
                  <a:prstClr val="black"/>
                </a:solidFill>
                <a:latin typeface="Calibri"/>
                <a:cs typeface="Calibri"/>
              </a:rPr>
              <a:t>1</a:t>
            </a:r>
            <a:endParaRPr sz="2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1310" y="6052870"/>
            <a:ext cx="588890" cy="3206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530"/>
              </a:lnSpc>
            </a:pPr>
            <a:r>
              <a:rPr sz="2200" spc="-20" dirty="0">
                <a:solidFill>
                  <a:srgbClr val="FF0000"/>
                </a:solidFill>
                <a:latin typeface="Arial"/>
                <a:cs typeface="Arial"/>
              </a:rPr>
              <a:t>Bias</a:t>
            </a:r>
            <a:endParaRPr sz="220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1453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410059"/>
            <a:ext cx="7866888" cy="87152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Perceptron:</a:t>
            </a:r>
            <a:r>
              <a:rPr sz="3600" spc="-135" dirty="0"/>
              <a:t> </a:t>
            </a:r>
            <a:r>
              <a:rPr sz="3600" dirty="0"/>
              <a:t>Model</a:t>
            </a:r>
            <a:r>
              <a:rPr sz="3600" spc="-120" dirty="0"/>
              <a:t> </a:t>
            </a:r>
            <a:r>
              <a:rPr sz="3600" dirty="0"/>
              <a:t>(Linear</a:t>
            </a:r>
            <a:r>
              <a:rPr sz="3600" spc="-125" dirty="0"/>
              <a:t> </a:t>
            </a:r>
            <a:r>
              <a:rPr sz="3600" dirty="0"/>
              <a:t>Threshold</a:t>
            </a:r>
            <a:r>
              <a:rPr sz="3600" spc="-125" dirty="0"/>
              <a:t> </a:t>
            </a:r>
            <a:r>
              <a:rPr sz="3600" spc="-10" dirty="0"/>
              <a:t>Unit)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09516" y="1764381"/>
            <a:ext cx="7561898" cy="3873500"/>
            <a:chOff x="1746022" y="1764381"/>
            <a:chExt cx="10082530" cy="3873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6022" y="5027934"/>
              <a:ext cx="5257799" cy="6095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6022" y="4069817"/>
              <a:ext cx="3319660" cy="113471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4833" y="1764381"/>
              <a:ext cx="6663402" cy="281623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826200" y="1775009"/>
              <a:ext cx="3706495" cy="669925"/>
            </a:xfrm>
            <a:custGeom>
              <a:avLst/>
              <a:gdLst/>
              <a:ahLst/>
              <a:cxnLst/>
              <a:rect l="l" t="t" r="r" b="b"/>
              <a:pathLst>
                <a:path w="3706495" h="669925">
                  <a:moveTo>
                    <a:pt x="3706042" y="0"/>
                  </a:moveTo>
                  <a:lnTo>
                    <a:pt x="0" y="0"/>
                  </a:lnTo>
                  <a:lnTo>
                    <a:pt x="0" y="669314"/>
                  </a:lnTo>
                  <a:lnTo>
                    <a:pt x="3706042" y="669314"/>
                  </a:lnTo>
                  <a:lnTo>
                    <a:pt x="37060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826200" y="1775009"/>
              <a:ext cx="3706495" cy="669925"/>
            </a:xfrm>
            <a:custGeom>
              <a:avLst/>
              <a:gdLst/>
              <a:ahLst/>
              <a:cxnLst/>
              <a:rect l="l" t="t" r="r" b="b"/>
              <a:pathLst>
                <a:path w="3706495" h="669925">
                  <a:moveTo>
                    <a:pt x="0" y="0"/>
                  </a:moveTo>
                  <a:lnTo>
                    <a:pt x="3706043" y="0"/>
                  </a:lnTo>
                  <a:lnTo>
                    <a:pt x="3706043" y="669314"/>
                  </a:lnTo>
                  <a:lnTo>
                    <a:pt x="0" y="6693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0364683" y="1879856"/>
              <a:ext cx="258445" cy="1051560"/>
            </a:xfrm>
            <a:custGeom>
              <a:avLst/>
              <a:gdLst/>
              <a:ahLst/>
              <a:cxnLst/>
              <a:rect l="l" t="t" r="r" b="b"/>
              <a:pathLst>
                <a:path w="258445" h="1051560">
                  <a:moveTo>
                    <a:pt x="257911" y="0"/>
                  </a:moveTo>
                  <a:lnTo>
                    <a:pt x="0" y="0"/>
                  </a:lnTo>
                  <a:lnTo>
                    <a:pt x="0" y="1051516"/>
                  </a:lnTo>
                  <a:lnTo>
                    <a:pt x="257911" y="1051516"/>
                  </a:lnTo>
                  <a:lnTo>
                    <a:pt x="2579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364683" y="1879856"/>
              <a:ext cx="258445" cy="1051560"/>
            </a:xfrm>
            <a:custGeom>
              <a:avLst/>
              <a:gdLst/>
              <a:ahLst/>
              <a:cxnLst/>
              <a:rect l="l" t="t" r="r" b="b"/>
              <a:pathLst>
                <a:path w="258445" h="1051560">
                  <a:moveTo>
                    <a:pt x="0" y="0"/>
                  </a:moveTo>
                  <a:lnTo>
                    <a:pt x="257912" y="0"/>
                  </a:lnTo>
                  <a:lnTo>
                    <a:pt x="257912" y="1051518"/>
                  </a:lnTo>
                  <a:lnTo>
                    <a:pt x="0" y="105151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1144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81129" y="1651298"/>
            <a:ext cx="5461635" cy="4527550"/>
            <a:chOff x="4641505" y="1651298"/>
            <a:chExt cx="7282180" cy="4527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1505" y="4728063"/>
              <a:ext cx="6350344" cy="145031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4833" y="1764381"/>
              <a:ext cx="6663402" cy="281623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826200" y="1775009"/>
              <a:ext cx="3706495" cy="669925"/>
            </a:xfrm>
            <a:custGeom>
              <a:avLst/>
              <a:gdLst/>
              <a:ahLst/>
              <a:cxnLst/>
              <a:rect l="l" t="t" r="r" b="b"/>
              <a:pathLst>
                <a:path w="3706495" h="669925">
                  <a:moveTo>
                    <a:pt x="3706042" y="0"/>
                  </a:moveTo>
                  <a:lnTo>
                    <a:pt x="0" y="0"/>
                  </a:lnTo>
                  <a:lnTo>
                    <a:pt x="0" y="669314"/>
                  </a:lnTo>
                  <a:lnTo>
                    <a:pt x="3706042" y="669314"/>
                  </a:lnTo>
                  <a:lnTo>
                    <a:pt x="37060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826200" y="1775009"/>
              <a:ext cx="3706495" cy="669925"/>
            </a:xfrm>
            <a:custGeom>
              <a:avLst/>
              <a:gdLst/>
              <a:ahLst/>
              <a:cxnLst/>
              <a:rect l="l" t="t" r="r" b="b"/>
              <a:pathLst>
                <a:path w="3706495" h="669925">
                  <a:moveTo>
                    <a:pt x="0" y="0"/>
                  </a:moveTo>
                  <a:lnTo>
                    <a:pt x="3706043" y="0"/>
                  </a:lnTo>
                  <a:lnTo>
                    <a:pt x="3706043" y="669314"/>
                  </a:lnTo>
                  <a:lnTo>
                    <a:pt x="0" y="66931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0364683" y="1879856"/>
              <a:ext cx="258445" cy="1051560"/>
            </a:xfrm>
            <a:custGeom>
              <a:avLst/>
              <a:gdLst/>
              <a:ahLst/>
              <a:cxnLst/>
              <a:rect l="l" t="t" r="r" b="b"/>
              <a:pathLst>
                <a:path w="258445" h="1051560">
                  <a:moveTo>
                    <a:pt x="257911" y="0"/>
                  </a:moveTo>
                  <a:lnTo>
                    <a:pt x="0" y="0"/>
                  </a:lnTo>
                  <a:lnTo>
                    <a:pt x="0" y="1051516"/>
                  </a:lnTo>
                  <a:lnTo>
                    <a:pt x="257911" y="1051516"/>
                  </a:lnTo>
                  <a:lnTo>
                    <a:pt x="2579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0364683" y="1879856"/>
              <a:ext cx="258445" cy="1051560"/>
            </a:xfrm>
            <a:custGeom>
              <a:avLst/>
              <a:gdLst/>
              <a:ahLst/>
              <a:cxnLst/>
              <a:rect l="l" t="t" r="r" b="b"/>
              <a:pathLst>
                <a:path w="258445" h="1051560">
                  <a:moveTo>
                    <a:pt x="0" y="0"/>
                  </a:moveTo>
                  <a:lnTo>
                    <a:pt x="257912" y="0"/>
                  </a:lnTo>
                  <a:lnTo>
                    <a:pt x="257912" y="1051518"/>
                  </a:lnTo>
                  <a:lnTo>
                    <a:pt x="0" y="105151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098936" y="1695748"/>
              <a:ext cx="743585" cy="2914015"/>
            </a:xfrm>
            <a:custGeom>
              <a:avLst/>
              <a:gdLst/>
              <a:ahLst/>
              <a:cxnLst/>
              <a:rect l="l" t="t" r="r" b="b"/>
              <a:pathLst>
                <a:path w="743585" h="2914015">
                  <a:moveTo>
                    <a:pt x="0" y="0"/>
                  </a:moveTo>
                  <a:lnTo>
                    <a:pt x="743064" y="0"/>
                  </a:lnTo>
                  <a:lnTo>
                    <a:pt x="743064" y="2913962"/>
                  </a:lnTo>
                  <a:lnTo>
                    <a:pt x="0" y="2913962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820472" y="2643758"/>
              <a:ext cx="1058545" cy="553085"/>
            </a:xfrm>
            <a:custGeom>
              <a:avLst/>
              <a:gdLst/>
              <a:ahLst/>
              <a:cxnLst/>
              <a:rect l="l" t="t" r="r" b="b"/>
              <a:pathLst>
                <a:path w="1058545" h="553085">
                  <a:moveTo>
                    <a:pt x="0" y="0"/>
                  </a:moveTo>
                  <a:lnTo>
                    <a:pt x="1058385" y="0"/>
                  </a:lnTo>
                  <a:lnTo>
                    <a:pt x="1058385" y="552628"/>
                  </a:lnTo>
                  <a:lnTo>
                    <a:pt x="0" y="552628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71430" y="228600"/>
            <a:ext cx="8072570" cy="87152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Perceptron:</a:t>
            </a:r>
            <a:r>
              <a:rPr sz="3600" spc="-135" dirty="0"/>
              <a:t> </a:t>
            </a:r>
            <a:r>
              <a:rPr sz="3600" dirty="0"/>
              <a:t>Model</a:t>
            </a:r>
            <a:r>
              <a:rPr sz="3600" spc="-120" dirty="0"/>
              <a:t> </a:t>
            </a:r>
            <a:r>
              <a:rPr sz="3600" dirty="0"/>
              <a:t>(Linear</a:t>
            </a:r>
            <a:r>
              <a:rPr sz="3600" spc="-125" dirty="0"/>
              <a:t> </a:t>
            </a:r>
            <a:r>
              <a:rPr sz="3600" dirty="0"/>
              <a:t>Threshold</a:t>
            </a:r>
            <a:r>
              <a:rPr sz="3600" spc="-125" dirty="0"/>
              <a:t> </a:t>
            </a:r>
            <a:r>
              <a:rPr sz="3600" spc="-10" dirty="0"/>
              <a:t>Unit)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57400" y="1858422"/>
            <a:ext cx="1665659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“Input</a:t>
            </a:r>
            <a:r>
              <a:rPr sz="22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signals”</a:t>
            </a:r>
            <a:endParaRPr sz="22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79559" y="2087022"/>
            <a:ext cx="2016841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2200" dirty="0">
                <a:solidFill>
                  <a:srgbClr val="FF0000"/>
                </a:solidFill>
                <a:latin typeface="Calibri"/>
                <a:cs typeface="Calibri"/>
              </a:rPr>
              <a:t>“Output</a:t>
            </a:r>
            <a:r>
              <a:rPr sz="2200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Calibri"/>
                <a:cs typeface="Calibri"/>
              </a:rPr>
              <a:t>signal”</a:t>
            </a:r>
            <a:endParaRPr sz="22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447792" y="4648200"/>
            <a:ext cx="4909661" cy="1632585"/>
            <a:chOff x="4597055" y="4683230"/>
            <a:chExt cx="6546215" cy="1632585"/>
          </a:xfrm>
        </p:grpSpPr>
        <p:sp>
          <p:nvSpPr>
            <p:cNvPr id="15" name="object 15"/>
            <p:cNvSpPr/>
            <p:nvPr/>
          </p:nvSpPr>
          <p:spPr>
            <a:xfrm>
              <a:off x="4641505" y="4727680"/>
              <a:ext cx="2520315" cy="1543685"/>
            </a:xfrm>
            <a:custGeom>
              <a:avLst/>
              <a:gdLst/>
              <a:ahLst/>
              <a:cxnLst/>
              <a:rect l="l" t="t" r="r" b="b"/>
              <a:pathLst>
                <a:path w="2520315" h="1543685">
                  <a:moveTo>
                    <a:pt x="0" y="0"/>
                  </a:moveTo>
                  <a:lnTo>
                    <a:pt x="2519896" y="0"/>
                  </a:lnTo>
                  <a:lnTo>
                    <a:pt x="2519896" y="1543315"/>
                  </a:lnTo>
                  <a:lnTo>
                    <a:pt x="0" y="1543315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9401279" y="4972006"/>
              <a:ext cx="1697989" cy="1278890"/>
            </a:xfrm>
            <a:custGeom>
              <a:avLst/>
              <a:gdLst/>
              <a:ahLst/>
              <a:cxnLst/>
              <a:rect l="l" t="t" r="r" b="b"/>
              <a:pathLst>
                <a:path w="1697990" h="1278889">
                  <a:moveTo>
                    <a:pt x="0" y="0"/>
                  </a:moveTo>
                  <a:lnTo>
                    <a:pt x="1697377" y="0"/>
                  </a:lnTo>
                  <a:lnTo>
                    <a:pt x="1697377" y="1278303"/>
                  </a:lnTo>
                  <a:lnTo>
                    <a:pt x="0" y="1278303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71430" y="2786379"/>
            <a:ext cx="20527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dirty="0">
                <a:solidFill>
                  <a:prstClr val="black"/>
                </a:solidFill>
                <a:latin typeface="Calibri"/>
                <a:cs typeface="Calibri"/>
              </a:rPr>
              <a:t>Artificial</a:t>
            </a:r>
            <a:r>
              <a:rPr sz="2200" spc="-5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prstClr val="black"/>
                </a:solidFill>
                <a:latin typeface="Calibri"/>
                <a:cs typeface="Calibri"/>
              </a:rPr>
              <a:t>Neuron:</a:t>
            </a:r>
            <a:endParaRPr sz="22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71429" y="5377179"/>
            <a:ext cx="2409699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dirty="0">
                <a:solidFill>
                  <a:prstClr val="black"/>
                </a:solidFill>
                <a:latin typeface="Calibri"/>
                <a:cs typeface="Calibri"/>
              </a:rPr>
              <a:t>Biological</a:t>
            </a:r>
            <a:r>
              <a:rPr sz="2200" spc="-7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prstClr val="black"/>
                </a:solidFill>
                <a:latin typeface="Calibri"/>
                <a:cs typeface="Calibri"/>
              </a:rPr>
              <a:t>Neuron:</a:t>
            </a:r>
            <a:endParaRPr sz="22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427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143000" y="228600"/>
            <a:ext cx="7406640" cy="674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Perceptron:</a:t>
            </a:r>
            <a:r>
              <a:rPr spc="-145" dirty="0"/>
              <a:t> </a:t>
            </a:r>
            <a:r>
              <a:rPr dirty="0"/>
              <a:t>Learning</a:t>
            </a:r>
            <a:r>
              <a:rPr spc="-140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5400" y="1752600"/>
            <a:ext cx="3008471" cy="2013051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>
              <a:lnSpc>
                <a:spcPct val="90700"/>
              </a:lnSpc>
              <a:spcBef>
                <a:spcPts val="409"/>
              </a:spcBef>
            </a:pPr>
            <a:r>
              <a:rPr sz="2800" spc="-10" dirty="0">
                <a:solidFill>
                  <a:srgbClr val="0432FF"/>
                </a:solidFill>
                <a:latin typeface="Calibri"/>
                <a:cs typeface="Calibri"/>
              </a:rPr>
              <a:t>Iteratively</a:t>
            </a:r>
            <a:r>
              <a:rPr sz="2800" spc="-105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432FF"/>
                </a:solidFill>
                <a:latin typeface="Calibri"/>
                <a:cs typeface="Calibri"/>
              </a:rPr>
              <a:t>update</a:t>
            </a:r>
            <a:r>
              <a:rPr sz="2800" spc="-105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432FF"/>
                </a:solidFill>
                <a:latin typeface="Calibri"/>
                <a:cs typeface="Calibri"/>
              </a:rPr>
              <a:t>linear </a:t>
            </a:r>
            <a:r>
              <a:rPr sz="2800" dirty="0">
                <a:solidFill>
                  <a:srgbClr val="0432FF"/>
                </a:solidFill>
                <a:latin typeface="Calibri"/>
                <a:cs typeface="Calibri"/>
              </a:rPr>
              <a:t>boundary</a:t>
            </a:r>
            <a:r>
              <a:rPr sz="2800" spc="-60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432FF"/>
                </a:solidFill>
                <a:latin typeface="Calibri"/>
                <a:cs typeface="Calibri"/>
              </a:rPr>
              <a:t>with</a:t>
            </a:r>
            <a:r>
              <a:rPr sz="2800" spc="-45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432FF"/>
                </a:solidFill>
                <a:latin typeface="Calibri"/>
                <a:cs typeface="Calibri"/>
              </a:rPr>
              <a:t>observation </a:t>
            </a:r>
            <a:r>
              <a:rPr sz="2800" dirty="0">
                <a:solidFill>
                  <a:srgbClr val="0432FF"/>
                </a:solidFill>
                <a:latin typeface="Calibri"/>
                <a:cs typeface="Calibri"/>
              </a:rPr>
              <a:t>of</a:t>
            </a:r>
            <a:r>
              <a:rPr sz="2800" spc="-45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432FF"/>
                </a:solidFill>
                <a:latin typeface="Calibri"/>
                <a:cs typeface="Calibri"/>
              </a:rPr>
              <a:t>each</a:t>
            </a:r>
            <a:r>
              <a:rPr sz="2800" spc="-40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432FF"/>
                </a:solidFill>
                <a:latin typeface="Calibri"/>
                <a:cs typeface="Calibri"/>
              </a:rPr>
              <a:t>additional</a:t>
            </a:r>
            <a:r>
              <a:rPr sz="2800" spc="-45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432FF"/>
                </a:solidFill>
                <a:latin typeface="Calibri"/>
                <a:cs typeface="Calibri"/>
              </a:rPr>
              <a:t>example:</a:t>
            </a:r>
            <a:endParaRPr sz="2800">
              <a:solidFill>
                <a:prstClr val="black"/>
              </a:solidFill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19612" y="1319093"/>
            <a:ext cx="4167188" cy="5314950"/>
            <a:chOff x="5124450" y="1319093"/>
            <a:chExt cx="5556250" cy="53149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4450" y="1319093"/>
              <a:ext cx="5314950" cy="53149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24450" y="1319097"/>
              <a:ext cx="5556250" cy="5218430"/>
            </a:xfrm>
            <a:custGeom>
              <a:avLst/>
              <a:gdLst/>
              <a:ahLst/>
              <a:cxnLst/>
              <a:rect l="l" t="t" r="r" b="b"/>
              <a:pathLst>
                <a:path w="5556250" h="5218430">
                  <a:moveTo>
                    <a:pt x="5435600" y="2626677"/>
                  </a:moveTo>
                  <a:lnTo>
                    <a:pt x="2590800" y="2626677"/>
                  </a:lnTo>
                  <a:lnTo>
                    <a:pt x="2590800" y="2676144"/>
                  </a:lnTo>
                  <a:lnTo>
                    <a:pt x="0" y="2676144"/>
                  </a:lnTo>
                  <a:lnTo>
                    <a:pt x="0" y="5217858"/>
                  </a:lnTo>
                  <a:lnTo>
                    <a:pt x="2844800" y="5217858"/>
                  </a:lnTo>
                  <a:lnTo>
                    <a:pt x="2844800" y="5168379"/>
                  </a:lnTo>
                  <a:lnTo>
                    <a:pt x="5435600" y="5168379"/>
                  </a:lnTo>
                  <a:lnTo>
                    <a:pt x="5435600" y="2626677"/>
                  </a:lnTo>
                  <a:close/>
                </a:path>
                <a:path w="5556250" h="5218430">
                  <a:moveTo>
                    <a:pt x="5556250" y="0"/>
                  </a:moveTo>
                  <a:lnTo>
                    <a:pt x="2711450" y="0"/>
                  </a:lnTo>
                  <a:lnTo>
                    <a:pt x="2711450" y="2541701"/>
                  </a:lnTo>
                  <a:lnTo>
                    <a:pt x="5556250" y="2541701"/>
                  </a:lnTo>
                  <a:lnTo>
                    <a:pt x="5556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28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8704" y="621832"/>
            <a:ext cx="8075296" cy="674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T</a:t>
            </a:r>
            <a:r>
              <a:rPr spc="5" dirty="0"/>
              <a:t>od</a:t>
            </a:r>
            <a:r>
              <a:rPr spc="-85" dirty="0"/>
              <a:t>a</a:t>
            </a:r>
            <a:r>
              <a:rPr spc="130" dirty="0"/>
              <a:t>y</a:t>
            </a:r>
            <a:r>
              <a:rPr spc="-280" dirty="0"/>
              <a:t>’</a:t>
            </a:r>
            <a:r>
              <a:rPr spc="5" dirty="0"/>
              <a:t>s</a:t>
            </a:r>
            <a:r>
              <a:rPr spc="-110" dirty="0"/>
              <a:t> </a:t>
            </a:r>
            <a:r>
              <a:rPr spc="-50" dirty="0"/>
              <a:t>Topics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4904" y="1752600"/>
            <a:ext cx="7770496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buFont typeface="Arial"/>
              <a:buChar char="•"/>
              <a:tabLst>
                <a:tab pos="240665" algn="l"/>
              </a:tabLst>
            </a:pPr>
            <a:r>
              <a:rPr sz="2800" b="1" dirty="0" smtClean="0">
                <a:solidFill>
                  <a:prstClr val="black"/>
                </a:solidFill>
                <a:latin typeface="Calibri"/>
                <a:cs typeface="Calibri"/>
              </a:rPr>
              <a:t>Biological</a:t>
            </a:r>
            <a:r>
              <a:rPr sz="2800" b="1" spc="-114" dirty="0" smtClean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Calibri"/>
                <a:cs typeface="Calibri"/>
              </a:rPr>
              <a:t>N</a:t>
            </a:r>
            <a:r>
              <a:rPr sz="2800" b="1" dirty="0" smtClean="0">
                <a:solidFill>
                  <a:prstClr val="black"/>
                </a:solidFill>
                <a:latin typeface="Calibri"/>
                <a:cs typeface="Calibri"/>
              </a:rPr>
              <a:t>eurons</a:t>
            </a:r>
            <a:r>
              <a:rPr sz="2800" b="1" dirty="0">
                <a:solidFill>
                  <a:prstClr val="black"/>
                </a:solidFill>
                <a:latin typeface="Calibri"/>
                <a:cs typeface="Calibri"/>
              </a:rPr>
              <a:t>:</a:t>
            </a:r>
            <a:r>
              <a:rPr sz="2800" b="1" spc="-1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lang="en-US" sz="2800" b="1" spc="-10" dirty="0" smtClean="0">
                <a:solidFill>
                  <a:prstClr val="black"/>
                </a:solidFill>
                <a:latin typeface="Calibri"/>
                <a:cs typeface="Calibri"/>
              </a:rPr>
              <a:t>I</a:t>
            </a:r>
            <a:r>
              <a:rPr sz="2800" b="1" spc="-10" dirty="0" smtClean="0">
                <a:solidFill>
                  <a:prstClr val="black"/>
                </a:solidFill>
                <a:latin typeface="Calibri"/>
                <a:cs typeface="Calibri"/>
              </a:rPr>
              <a:t>nspiration</a:t>
            </a:r>
            <a:endParaRPr lang="en-US" sz="2800" b="1" spc="-10" dirty="0" smtClean="0">
              <a:solidFill>
                <a:prstClr val="black"/>
              </a:solidFill>
              <a:latin typeface="Calibri"/>
              <a:cs typeface="Calibri"/>
            </a:endParaRPr>
          </a:p>
          <a:p>
            <a:pPr marL="240665" indent="-227965">
              <a:buFont typeface="Arial"/>
              <a:buChar char="•"/>
              <a:tabLst>
                <a:tab pos="240665" algn="l"/>
              </a:tabLst>
            </a:pPr>
            <a:endParaRPr lang="en-US" sz="2800" spc="-1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240665" indent="-227965">
              <a:buFont typeface="Arial"/>
              <a:buChar char="•"/>
              <a:tabLst>
                <a:tab pos="240665" algn="l"/>
              </a:tabLst>
            </a:pPr>
            <a:r>
              <a:rPr lang="en-US" sz="2800" dirty="0" smtClean="0">
                <a:solidFill>
                  <a:prstClr val="black"/>
                </a:solidFill>
                <a:latin typeface="Calibri"/>
                <a:cs typeface="Calibri"/>
              </a:rPr>
              <a:t>Artificial</a:t>
            </a:r>
            <a:r>
              <a:rPr lang="en-US" sz="2800" spc="-60" dirty="0" smtClean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alibri"/>
                <a:cs typeface="Calibri"/>
              </a:rPr>
              <a:t>Neuron</a:t>
            </a:r>
            <a:r>
              <a:rPr lang="en-US" sz="2800" dirty="0">
                <a:solidFill>
                  <a:prstClr val="black"/>
                </a:solidFill>
                <a:latin typeface="Calibri"/>
                <a:cs typeface="Calibri"/>
              </a:rPr>
              <a:t>:</a:t>
            </a:r>
            <a:r>
              <a:rPr lang="en-US" sz="2800" spc="-5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lang="en-US" sz="2800" spc="-10" dirty="0">
                <a:solidFill>
                  <a:prstClr val="black"/>
                </a:solidFill>
                <a:latin typeface="Calibri"/>
                <a:cs typeface="Calibri"/>
              </a:rPr>
              <a:t>Perceptron</a:t>
            </a:r>
            <a:endParaRPr lang="en-US" sz="28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240665" indent="-227965">
              <a:buFont typeface="Arial"/>
              <a:buChar char="•"/>
              <a:tabLst>
                <a:tab pos="240665" algn="l"/>
              </a:tabLst>
            </a:pPr>
            <a:endParaRPr sz="2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3054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295400" y="152400"/>
            <a:ext cx="7406640" cy="674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Perceptron:</a:t>
            </a:r>
            <a:r>
              <a:rPr spc="-145" dirty="0"/>
              <a:t> </a:t>
            </a:r>
            <a:r>
              <a:rPr dirty="0"/>
              <a:t>Learning</a:t>
            </a:r>
            <a:r>
              <a:rPr spc="-140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0129" y="1676400"/>
            <a:ext cx="3008471" cy="2013051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>
              <a:lnSpc>
                <a:spcPct val="90700"/>
              </a:lnSpc>
              <a:spcBef>
                <a:spcPts val="409"/>
              </a:spcBef>
            </a:pPr>
            <a:r>
              <a:rPr sz="2800" spc="-10" dirty="0">
                <a:solidFill>
                  <a:srgbClr val="0432FF"/>
                </a:solidFill>
                <a:latin typeface="Calibri"/>
                <a:cs typeface="Calibri"/>
              </a:rPr>
              <a:t>Iteratively</a:t>
            </a:r>
            <a:r>
              <a:rPr sz="2800" spc="-105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432FF"/>
                </a:solidFill>
                <a:latin typeface="Calibri"/>
                <a:cs typeface="Calibri"/>
              </a:rPr>
              <a:t>update</a:t>
            </a:r>
            <a:r>
              <a:rPr sz="2800" spc="-105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432FF"/>
                </a:solidFill>
                <a:latin typeface="Calibri"/>
                <a:cs typeface="Calibri"/>
              </a:rPr>
              <a:t>linear </a:t>
            </a:r>
            <a:r>
              <a:rPr sz="2800" dirty="0">
                <a:solidFill>
                  <a:srgbClr val="0432FF"/>
                </a:solidFill>
                <a:latin typeface="Calibri"/>
                <a:cs typeface="Calibri"/>
              </a:rPr>
              <a:t>boundary</a:t>
            </a:r>
            <a:r>
              <a:rPr sz="2800" spc="-60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432FF"/>
                </a:solidFill>
                <a:latin typeface="Calibri"/>
                <a:cs typeface="Calibri"/>
              </a:rPr>
              <a:t>with</a:t>
            </a:r>
            <a:r>
              <a:rPr sz="2800" spc="-45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432FF"/>
                </a:solidFill>
                <a:latin typeface="Calibri"/>
                <a:cs typeface="Calibri"/>
              </a:rPr>
              <a:t>observation </a:t>
            </a:r>
            <a:r>
              <a:rPr sz="2800" dirty="0">
                <a:solidFill>
                  <a:srgbClr val="0432FF"/>
                </a:solidFill>
                <a:latin typeface="Calibri"/>
                <a:cs typeface="Calibri"/>
              </a:rPr>
              <a:t>of</a:t>
            </a:r>
            <a:r>
              <a:rPr sz="2800" spc="-45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432FF"/>
                </a:solidFill>
                <a:latin typeface="Calibri"/>
                <a:cs typeface="Calibri"/>
              </a:rPr>
              <a:t>each</a:t>
            </a:r>
            <a:r>
              <a:rPr sz="2800" spc="-40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432FF"/>
                </a:solidFill>
                <a:latin typeface="Calibri"/>
                <a:cs typeface="Calibri"/>
              </a:rPr>
              <a:t>additional</a:t>
            </a:r>
            <a:r>
              <a:rPr sz="2800" spc="-45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432FF"/>
                </a:solidFill>
                <a:latin typeface="Calibri"/>
                <a:cs typeface="Calibri"/>
              </a:rPr>
              <a:t>example:</a:t>
            </a:r>
            <a:endParaRPr sz="2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3337" y="1319093"/>
            <a:ext cx="3986213" cy="531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72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0"/>
            <a:ext cx="7498080" cy="979242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Perceptron:</a:t>
            </a:r>
            <a:r>
              <a:rPr spc="-145" dirty="0"/>
              <a:t> </a:t>
            </a:r>
            <a:r>
              <a:rPr dirty="0"/>
              <a:t>Learning</a:t>
            </a:r>
            <a:r>
              <a:rPr spc="-140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66800" y="990600"/>
            <a:ext cx="7498080" cy="2846933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26415" indent="-51371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26415" algn="l"/>
              </a:tabLst>
            </a:pPr>
            <a:r>
              <a:rPr dirty="0"/>
              <a:t>Initialize</a:t>
            </a:r>
            <a:r>
              <a:rPr spc="-65" dirty="0"/>
              <a:t> </a:t>
            </a:r>
            <a:r>
              <a:rPr dirty="0"/>
              <a:t>weights</a:t>
            </a:r>
            <a:r>
              <a:rPr spc="-50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dirty="0"/>
              <a:t>0</a:t>
            </a:r>
            <a:r>
              <a:rPr spc="-45" dirty="0"/>
              <a:t> </a:t>
            </a:r>
            <a:r>
              <a:rPr dirty="0"/>
              <a:t>or</a:t>
            </a:r>
            <a:r>
              <a:rPr spc="-60" dirty="0"/>
              <a:t> </a:t>
            </a:r>
            <a:r>
              <a:rPr dirty="0"/>
              <a:t>small</a:t>
            </a:r>
            <a:r>
              <a:rPr spc="-60" dirty="0"/>
              <a:t> </a:t>
            </a:r>
            <a:r>
              <a:rPr dirty="0"/>
              <a:t>random</a:t>
            </a:r>
            <a:r>
              <a:rPr spc="-55" dirty="0"/>
              <a:t> </a:t>
            </a:r>
            <a:r>
              <a:rPr spc="-10" dirty="0"/>
              <a:t>numbers</a:t>
            </a:r>
          </a:p>
          <a:p>
            <a:pPr marL="526415" indent="-51371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26415" algn="l"/>
              </a:tabLst>
            </a:pPr>
            <a:r>
              <a:rPr dirty="0"/>
              <a:t>For</a:t>
            </a:r>
            <a:r>
              <a:rPr spc="-65" dirty="0"/>
              <a:t> </a:t>
            </a:r>
            <a:r>
              <a:rPr dirty="0"/>
              <a:t>each</a:t>
            </a:r>
            <a:r>
              <a:rPr spc="-55" dirty="0"/>
              <a:t> </a:t>
            </a:r>
            <a:r>
              <a:rPr dirty="0"/>
              <a:t>training</a:t>
            </a:r>
            <a:r>
              <a:rPr spc="-65" dirty="0"/>
              <a:t> </a:t>
            </a:r>
            <a:r>
              <a:rPr spc="-10" dirty="0"/>
              <a:t>sample:</a:t>
            </a:r>
          </a:p>
          <a:p>
            <a:pPr marL="983615" lvl="1" indent="-513715">
              <a:lnSpc>
                <a:spcPct val="100000"/>
              </a:lnSpc>
              <a:spcBef>
                <a:spcPts val="1839"/>
              </a:spcBef>
              <a:buAutoNum type="arabicPeriod"/>
              <a:tabLst>
                <a:tab pos="983615" algn="l"/>
              </a:tabLst>
            </a:pPr>
            <a:r>
              <a:rPr sz="2400" dirty="0">
                <a:latin typeface="Calibri"/>
                <a:cs typeface="Calibri"/>
              </a:rPr>
              <a:t>Compute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output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value:</a:t>
            </a:r>
            <a:endParaRPr sz="2400" dirty="0">
              <a:latin typeface="Calibri"/>
              <a:cs typeface="Calibri"/>
            </a:endParaRPr>
          </a:p>
          <a:p>
            <a:pPr marL="983615" lvl="1" indent="-513715">
              <a:lnSpc>
                <a:spcPct val="100000"/>
              </a:lnSpc>
              <a:spcBef>
                <a:spcPts val="1825"/>
              </a:spcBef>
              <a:buAutoNum type="arabicPeriod"/>
              <a:tabLst>
                <a:tab pos="983615" algn="l"/>
              </a:tabLst>
            </a:pPr>
            <a:r>
              <a:rPr sz="2400" dirty="0">
                <a:latin typeface="Calibri"/>
                <a:cs typeface="Calibri"/>
              </a:rPr>
              <a:t>Update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weights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following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definition: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77139" y="2743200"/>
            <a:ext cx="5048019" cy="3448875"/>
            <a:chOff x="3436185" y="2438400"/>
            <a:chExt cx="6730692" cy="34488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63377" y="3490286"/>
              <a:ext cx="2603500" cy="609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326822" y="3507539"/>
              <a:ext cx="805815" cy="511809"/>
            </a:xfrm>
            <a:custGeom>
              <a:avLst/>
              <a:gdLst/>
              <a:ahLst/>
              <a:cxnLst/>
              <a:rect l="l" t="t" r="r" b="b"/>
              <a:pathLst>
                <a:path w="805815" h="511810">
                  <a:moveTo>
                    <a:pt x="0" y="0"/>
                  </a:moveTo>
                  <a:lnTo>
                    <a:pt x="805548" y="0"/>
                  </a:lnTo>
                  <a:lnTo>
                    <a:pt x="805548" y="511796"/>
                  </a:lnTo>
                  <a:lnTo>
                    <a:pt x="0" y="511796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8619876" y="3993078"/>
              <a:ext cx="725170" cy="507365"/>
            </a:xfrm>
            <a:custGeom>
              <a:avLst/>
              <a:gdLst/>
              <a:ahLst/>
              <a:cxnLst/>
              <a:rect l="l" t="t" r="r" b="b"/>
              <a:pathLst>
                <a:path w="725170" h="507364">
                  <a:moveTo>
                    <a:pt x="104001" y="320936"/>
                  </a:moveTo>
                  <a:lnTo>
                    <a:pt x="0" y="506802"/>
                  </a:lnTo>
                  <a:lnTo>
                    <a:pt x="211094" y="478483"/>
                  </a:lnTo>
                  <a:lnTo>
                    <a:pt x="187529" y="443816"/>
                  </a:lnTo>
                  <a:lnTo>
                    <a:pt x="149138" y="443816"/>
                  </a:lnTo>
                  <a:lnTo>
                    <a:pt x="113440" y="391300"/>
                  </a:lnTo>
                  <a:lnTo>
                    <a:pt x="139698" y="373451"/>
                  </a:lnTo>
                  <a:lnTo>
                    <a:pt x="104001" y="320936"/>
                  </a:lnTo>
                  <a:close/>
                </a:path>
                <a:path w="725170" h="507364">
                  <a:moveTo>
                    <a:pt x="139698" y="373451"/>
                  </a:moveTo>
                  <a:lnTo>
                    <a:pt x="113440" y="391300"/>
                  </a:lnTo>
                  <a:lnTo>
                    <a:pt x="149138" y="443816"/>
                  </a:lnTo>
                  <a:lnTo>
                    <a:pt x="175396" y="425967"/>
                  </a:lnTo>
                  <a:lnTo>
                    <a:pt x="139698" y="373451"/>
                  </a:lnTo>
                  <a:close/>
                </a:path>
                <a:path w="725170" h="507364">
                  <a:moveTo>
                    <a:pt x="175396" y="425967"/>
                  </a:moveTo>
                  <a:lnTo>
                    <a:pt x="149138" y="443816"/>
                  </a:lnTo>
                  <a:lnTo>
                    <a:pt x="187529" y="443816"/>
                  </a:lnTo>
                  <a:lnTo>
                    <a:pt x="175396" y="425967"/>
                  </a:lnTo>
                  <a:close/>
                </a:path>
                <a:path w="725170" h="507364">
                  <a:moveTo>
                    <a:pt x="689098" y="0"/>
                  </a:moveTo>
                  <a:lnTo>
                    <a:pt x="139698" y="373451"/>
                  </a:lnTo>
                  <a:lnTo>
                    <a:pt x="175396" y="425967"/>
                  </a:lnTo>
                  <a:lnTo>
                    <a:pt x="724795" y="52515"/>
                  </a:lnTo>
                  <a:lnTo>
                    <a:pt x="68909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5033" y="4609536"/>
              <a:ext cx="5058342" cy="60960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052532" y="5097335"/>
              <a:ext cx="3391535" cy="789940"/>
            </a:xfrm>
            <a:custGeom>
              <a:avLst/>
              <a:gdLst/>
              <a:ahLst/>
              <a:cxnLst/>
              <a:rect l="l" t="t" r="r" b="b"/>
              <a:pathLst>
                <a:path w="3391534" h="789939">
                  <a:moveTo>
                    <a:pt x="637908" y="0"/>
                  </a:moveTo>
                  <a:lnTo>
                    <a:pt x="437426" y="71882"/>
                  </a:lnTo>
                  <a:lnTo>
                    <a:pt x="483323" y="115760"/>
                  </a:lnTo>
                  <a:lnTo>
                    <a:pt x="0" y="621385"/>
                  </a:lnTo>
                  <a:lnTo>
                    <a:pt x="45897" y="665264"/>
                  </a:lnTo>
                  <a:lnTo>
                    <a:pt x="529221" y="159639"/>
                  </a:lnTo>
                  <a:lnTo>
                    <a:pt x="575132" y="203517"/>
                  </a:lnTo>
                  <a:lnTo>
                    <a:pt x="609282" y="92811"/>
                  </a:lnTo>
                  <a:lnTo>
                    <a:pt x="637908" y="0"/>
                  </a:lnTo>
                  <a:close/>
                </a:path>
                <a:path w="3391534" h="789939">
                  <a:moveTo>
                    <a:pt x="1404835" y="223748"/>
                  </a:moveTo>
                  <a:lnTo>
                    <a:pt x="1388960" y="191998"/>
                  </a:lnTo>
                  <a:lnTo>
                    <a:pt x="1309585" y="33248"/>
                  </a:lnTo>
                  <a:lnTo>
                    <a:pt x="1214335" y="223748"/>
                  </a:lnTo>
                  <a:lnTo>
                    <a:pt x="1277835" y="223748"/>
                  </a:lnTo>
                  <a:lnTo>
                    <a:pt x="1277835" y="789686"/>
                  </a:lnTo>
                  <a:lnTo>
                    <a:pt x="1341335" y="789686"/>
                  </a:lnTo>
                  <a:lnTo>
                    <a:pt x="1341335" y="223748"/>
                  </a:lnTo>
                  <a:lnTo>
                    <a:pt x="1404835" y="223748"/>
                  </a:lnTo>
                  <a:close/>
                </a:path>
                <a:path w="3391534" h="789939">
                  <a:moveTo>
                    <a:pt x="3390912" y="223748"/>
                  </a:moveTo>
                  <a:lnTo>
                    <a:pt x="3375037" y="191998"/>
                  </a:lnTo>
                  <a:lnTo>
                    <a:pt x="3295662" y="33248"/>
                  </a:lnTo>
                  <a:lnTo>
                    <a:pt x="3200412" y="223748"/>
                  </a:lnTo>
                  <a:lnTo>
                    <a:pt x="3263900" y="223748"/>
                  </a:lnTo>
                  <a:lnTo>
                    <a:pt x="3263900" y="789686"/>
                  </a:lnTo>
                  <a:lnTo>
                    <a:pt x="3327400" y="789686"/>
                  </a:lnTo>
                  <a:lnTo>
                    <a:pt x="3327400" y="223748"/>
                  </a:lnTo>
                  <a:lnTo>
                    <a:pt x="3390912" y="22374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436185" y="4499879"/>
              <a:ext cx="5184140" cy="992425"/>
            </a:xfrm>
            <a:custGeom>
              <a:avLst/>
              <a:gdLst/>
              <a:ahLst/>
              <a:cxnLst/>
              <a:rect l="l" t="t" r="r" b="b"/>
              <a:pathLst>
                <a:path w="5184140" h="782320">
                  <a:moveTo>
                    <a:pt x="0" y="0"/>
                  </a:moveTo>
                  <a:lnTo>
                    <a:pt x="5183690" y="0"/>
                  </a:lnTo>
                  <a:lnTo>
                    <a:pt x="5183690" y="781739"/>
                  </a:lnTo>
                  <a:lnTo>
                    <a:pt x="0" y="781739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12622" y="2438400"/>
              <a:ext cx="2332977" cy="62373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925357" y="5942039"/>
            <a:ext cx="1101090" cy="61619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Learning</a:t>
            </a:r>
            <a:r>
              <a:rPr sz="200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Rate</a:t>
            </a:r>
            <a:endParaRPr sz="20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64293" y="6216359"/>
            <a:ext cx="1271111" cy="61619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True</a:t>
            </a:r>
            <a:r>
              <a:rPr sz="20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sz="20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Label</a:t>
            </a:r>
            <a:endParaRPr sz="20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55910" y="6216359"/>
            <a:ext cx="1673543" cy="61619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Predicted</a:t>
            </a:r>
            <a:r>
              <a:rPr sz="20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sz="20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Label</a:t>
            </a:r>
            <a:endParaRPr sz="200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1459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-228600"/>
            <a:ext cx="8077200" cy="1179297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/>
              <a:t>Perceptron:</a:t>
            </a:r>
            <a:r>
              <a:rPr sz="2800" spc="-145" dirty="0"/>
              <a:t> </a:t>
            </a:r>
            <a:r>
              <a:rPr sz="2800" dirty="0"/>
              <a:t>Learning</a:t>
            </a:r>
            <a:r>
              <a:rPr sz="2800" spc="-140" dirty="0"/>
              <a:t> </a:t>
            </a:r>
            <a:r>
              <a:rPr sz="2800" spc="-10" dirty="0" smtClean="0"/>
              <a:t>Algorithm</a:t>
            </a:r>
            <a:r>
              <a:rPr lang="en-US" sz="2800" spc="-10" dirty="0" smtClean="0"/>
              <a:t> - </a:t>
            </a:r>
            <a:r>
              <a:rPr lang="en-US" sz="2800" dirty="0"/>
              <a:t>What</a:t>
            </a:r>
            <a:r>
              <a:rPr lang="en-US" sz="2800" spc="160" dirty="0"/>
              <a:t> </a:t>
            </a:r>
            <a:r>
              <a:rPr lang="en-US" sz="2800" spc="-10" dirty="0"/>
              <a:t>Happens </a:t>
            </a:r>
            <a:r>
              <a:rPr lang="en-US" sz="2800" dirty="0"/>
              <a:t>to</a:t>
            </a:r>
            <a:r>
              <a:rPr lang="en-US" sz="2800" spc="135" dirty="0"/>
              <a:t> </a:t>
            </a:r>
            <a:r>
              <a:rPr lang="en-US" sz="2800" dirty="0"/>
              <a:t>Weights</a:t>
            </a:r>
            <a:r>
              <a:rPr lang="en-US" sz="2800" spc="135" dirty="0"/>
              <a:t> </a:t>
            </a:r>
            <a:r>
              <a:rPr lang="en-US" sz="2800" dirty="0"/>
              <a:t>When</a:t>
            </a:r>
            <a:r>
              <a:rPr lang="en-US" sz="2800" spc="130" dirty="0"/>
              <a:t> </a:t>
            </a:r>
            <a:r>
              <a:rPr lang="en-US" sz="2800" dirty="0"/>
              <a:t>It</a:t>
            </a:r>
            <a:r>
              <a:rPr lang="en-US" sz="2800" spc="130" dirty="0"/>
              <a:t> </a:t>
            </a:r>
            <a:r>
              <a:rPr lang="en-US" sz="2800" dirty="0"/>
              <a:t>Predicts</a:t>
            </a:r>
            <a:r>
              <a:rPr lang="en-US" sz="2800" spc="135" dirty="0"/>
              <a:t> </a:t>
            </a:r>
            <a:r>
              <a:rPr lang="en-US" sz="2800" dirty="0" smtClean="0"/>
              <a:t>Correct</a:t>
            </a:r>
            <a:r>
              <a:rPr lang="en-US" sz="2800" spc="130" dirty="0" smtClean="0"/>
              <a:t> </a:t>
            </a:r>
            <a:r>
              <a:rPr lang="en-US" sz="2800" dirty="0" smtClean="0"/>
              <a:t>Class</a:t>
            </a:r>
            <a:r>
              <a:rPr lang="en-US" sz="2800" spc="135" dirty="0" smtClean="0"/>
              <a:t> </a:t>
            </a:r>
            <a:r>
              <a:rPr lang="en-US" sz="2800" spc="-10" dirty="0"/>
              <a:t>Label?</a:t>
            </a:r>
            <a:endParaRPr sz="2800"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66800" y="990600"/>
            <a:ext cx="7498080" cy="2846933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26415" indent="-51371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26415" algn="l"/>
              </a:tabLst>
            </a:pPr>
            <a:r>
              <a:rPr dirty="0"/>
              <a:t>Initialize</a:t>
            </a:r>
            <a:r>
              <a:rPr spc="-65" dirty="0"/>
              <a:t> </a:t>
            </a:r>
            <a:r>
              <a:rPr dirty="0"/>
              <a:t>weights</a:t>
            </a:r>
            <a:r>
              <a:rPr spc="-50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dirty="0"/>
              <a:t>0</a:t>
            </a:r>
            <a:r>
              <a:rPr spc="-45" dirty="0"/>
              <a:t> </a:t>
            </a:r>
            <a:r>
              <a:rPr dirty="0"/>
              <a:t>or</a:t>
            </a:r>
            <a:r>
              <a:rPr spc="-60" dirty="0"/>
              <a:t> </a:t>
            </a:r>
            <a:r>
              <a:rPr dirty="0"/>
              <a:t>small</a:t>
            </a:r>
            <a:r>
              <a:rPr spc="-60" dirty="0"/>
              <a:t> </a:t>
            </a:r>
            <a:r>
              <a:rPr dirty="0"/>
              <a:t>random</a:t>
            </a:r>
            <a:r>
              <a:rPr spc="-55" dirty="0"/>
              <a:t> </a:t>
            </a:r>
            <a:r>
              <a:rPr spc="-10" dirty="0"/>
              <a:t>numbers</a:t>
            </a:r>
          </a:p>
          <a:p>
            <a:pPr marL="526415" indent="-51371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26415" algn="l"/>
              </a:tabLst>
            </a:pPr>
            <a:r>
              <a:rPr dirty="0"/>
              <a:t>For</a:t>
            </a:r>
            <a:r>
              <a:rPr spc="-65" dirty="0"/>
              <a:t> </a:t>
            </a:r>
            <a:r>
              <a:rPr dirty="0"/>
              <a:t>each</a:t>
            </a:r>
            <a:r>
              <a:rPr spc="-55" dirty="0"/>
              <a:t> </a:t>
            </a:r>
            <a:r>
              <a:rPr dirty="0"/>
              <a:t>training</a:t>
            </a:r>
            <a:r>
              <a:rPr spc="-65" dirty="0"/>
              <a:t> </a:t>
            </a:r>
            <a:r>
              <a:rPr spc="-10" dirty="0"/>
              <a:t>sample:</a:t>
            </a:r>
          </a:p>
          <a:p>
            <a:pPr marL="983615" lvl="1" indent="-513715">
              <a:lnSpc>
                <a:spcPct val="100000"/>
              </a:lnSpc>
              <a:spcBef>
                <a:spcPts val="1839"/>
              </a:spcBef>
              <a:buAutoNum type="arabicPeriod"/>
              <a:tabLst>
                <a:tab pos="983615" algn="l"/>
              </a:tabLst>
            </a:pPr>
            <a:r>
              <a:rPr sz="2400" dirty="0">
                <a:latin typeface="Calibri"/>
                <a:cs typeface="Calibri"/>
              </a:rPr>
              <a:t>Compute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output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value:</a:t>
            </a:r>
            <a:endParaRPr sz="2400" dirty="0">
              <a:latin typeface="Calibri"/>
              <a:cs typeface="Calibri"/>
            </a:endParaRPr>
          </a:p>
          <a:p>
            <a:pPr marL="983615" lvl="1" indent="-513715">
              <a:lnSpc>
                <a:spcPct val="100000"/>
              </a:lnSpc>
              <a:spcBef>
                <a:spcPts val="1825"/>
              </a:spcBef>
              <a:buAutoNum type="arabicPeriod"/>
              <a:tabLst>
                <a:tab pos="983615" algn="l"/>
              </a:tabLst>
            </a:pPr>
            <a:r>
              <a:rPr sz="2400" dirty="0">
                <a:latin typeface="Calibri"/>
                <a:cs typeface="Calibri"/>
              </a:rPr>
              <a:t>Update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weights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following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definition: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21275" y="2743200"/>
            <a:ext cx="5003883" cy="3448875"/>
            <a:chOff x="3495033" y="2438400"/>
            <a:chExt cx="6671844" cy="34488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63377" y="3490286"/>
              <a:ext cx="2603500" cy="609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326822" y="3507539"/>
              <a:ext cx="805815" cy="511809"/>
            </a:xfrm>
            <a:custGeom>
              <a:avLst/>
              <a:gdLst/>
              <a:ahLst/>
              <a:cxnLst/>
              <a:rect l="l" t="t" r="r" b="b"/>
              <a:pathLst>
                <a:path w="805815" h="511810">
                  <a:moveTo>
                    <a:pt x="0" y="0"/>
                  </a:moveTo>
                  <a:lnTo>
                    <a:pt x="805548" y="0"/>
                  </a:lnTo>
                  <a:lnTo>
                    <a:pt x="805548" y="511796"/>
                  </a:lnTo>
                  <a:lnTo>
                    <a:pt x="0" y="511796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8619876" y="3993078"/>
              <a:ext cx="725170" cy="507365"/>
            </a:xfrm>
            <a:custGeom>
              <a:avLst/>
              <a:gdLst/>
              <a:ahLst/>
              <a:cxnLst/>
              <a:rect l="l" t="t" r="r" b="b"/>
              <a:pathLst>
                <a:path w="725170" h="507364">
                  <a:moveTo>
                    <a:pt x="104001" y="320936"/>
                  </a:moveTo>
                  <a:lnTo>
                    <a:pt x="0" y="506802"/>
                  </a:lnTo>
                  <a:lnTo>
                    <a:pt x="211094" y="478483"/>
                  </a:lnTo>
                  <a:lnTo>
                    <a:pt x="187529" y="443816"/>
                  </a:lnTo>
                  <a:lnTo>
                    <a:pt x="149138" y="443816"/>
                  </a:lnTo>
                  <a:lnTo>
                    <a:pt x="113440" y="391300"/>
                  </a:lnTo>
                  <a:lnTo>
                    <a:pt x="139698" y="373451"/>
                  </a:lnTo>
                  <a:lnTo>
                    <a:pt x="104001" y="320936"/>
                  </a:lnTo>
                  <a:close/>
                </a:path>
                <a:path w="725170" h="507364">
                  <a:moveTo>
                    <a:pt x="139698" y="373451"/>
                  </a:moveTo>
                  <a:lnTo>
                    <a:pt x="113440" y="391300"/>
                  </a:lnTo>
                  <a:lnTo>
                    <a:pt x="149138" y="443816"/>
                  </a:lnTo>
                  <a:lnTo>
                    <a:pt x="175396" y="425967"/>
                  </a:lnTo>
                  <a:lnTo>
                    <a:pt x="139698" y="373451"/>
                  </a:lnTo>
                  <a:close/>
                </a:path>
                <a:path w="725170" h="507364">
                  <a:moveTo>
                    <a:pt x="175396" y="425967"/>
                  </a:moveTo>
                  <a:lnTo>
                    <a:pt x="149138" y="443816"/>
                  </a:lnTo>
                  <a:lnTo>
                    <a:pt x="187529" y="443816"/>
                  </a:lnTo>
                  <a:lnTo>
                    <a:pt x="175396" y="425967"/>
                  </a:lnTo>
                  <a:close/>
                </a:path>
                <a:path w="725170" h="507364">
                  <a:moveTo>
                    <a:pt x="689098" y="0"/>
                  </a:moveTo>
                  <a:lnTo>
                    <a:pt x="139698" y="373451"/>
                  </a:lnTo>
                  <a:lnTo>
                    <a:pt x="175396" y="425967"/>
                  </a:lnTo>
                  <a:lnTo>
                    <a:pt x="724795" y="52515"/>
                  </a:lnTo>
                  <a:lnTo>
                    <a:pt x="68909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5033" y="4609536"/>
              <a:ext cx="5058342" cy="60960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052532" y="5097335"/>
              <a:ext cx="3391535" cy="789940"/>
            </a:xfrm>
            <a:custGeom>
              <a:avLst/>
              <a:gdLst/>
              <a:ahLst/>
              <a:cxnLst/>
              <a:rect l="l" t="t" r="r" b="b"/>
              <a:pathLst>
                <a:path w="3391534" h="789939">
                  <a:moveTo>
                    <a:pt x="637908" y="0"/>
                  </a:moveTo>
                  <a:lnTo>
                    <a:pt x="437426" y="71882"/>
                  </a:lnTo>
                  <a:lnTo>
                    <a:pt x="483323" y="115760"/>
                  </a:lnTo>
                  <a:lnTo>
                    <a:pt x="0" y="621385"/>
                  </a:lnTo>
                  <a:lnTo>
                    <a:pt x="45897" y="665264"/>
                  </a:lnTo>
                  <a:lnTo>
                    <a:pt x="529221" y="159639"/>
                  </a:lnTo>
                  <a:lnTo>
                    <a:pt x="575132" y="203517"/>
                  </a:lnTo>
                  <a:lnTo>
                    <a:pt x="609282" y="92811"/>
                  </a:lnTo>
                  <a:lnTo>
                    <a:pt x="637908" y="0"/>
                  </a:lnTo>
                  <a:close/>
                </a:path>
                <a:path w="3391534" h="789939">
                  <a:moveTo>
                    <a:pt x="1404835" y="223748"/>
                  </a:moveTo>
                  <a:lnTo>
                    <a:pt x="1388960" y="191998"/>
                  </a:lnTo>
                  <a:lnTo>
                    <a:pt x="1309585" y="33248"/>
                  </a:lnTo>
                  <a:lnTo>
                    <a:pt x="1214335" y="223748"/>
                  </a:lnTo>
                  <a:lnTo>
                    <a:pt x="1277835" y="223748"/>
                  </a:lnTo>
                  <a:lnTo>
                    <a:pt x="1277835" y="789686"/>
                  </a:lnTo>
                  <a:lnTo>
                    <a:pt x="1341335" y="789686"/>
                  </a:lnTo>
                  <a:lnTo>
                    <a:pt x="1341335" y="223748"/>
                  </a:lnTo>
                  <a:lnTo>
                    <a:pt x="1404835" y="223748"/>
                  </a:lnTo>
                  <a:close/>
                </a:path>
                <a:path w="3391534" h="789939">
                  <a:moveTo>
                    <a:pt x="3390912" y="223748"/>
                  </a:moveTo>
                  <a:lnTo>
                    <a:pt x="3375037" y="191998"/>
                  </a:lnTo>
                  <a:lnTo>
                    <a:pt x="3295662" y="33248"/>
                  </a:lnTo>
                  <a:lnTo>
                    <a:pt x="3200412" y="223748"/>
                  </a:lnTo>
                  <a:lnTo>
                    <a:pt x="3263900" y="223748"/>
                  </a:lnTo>
                  <a:lnTo>
                    <a:pt x="3263900" y="789686"/>
                  </a:lnTo>
                  <a:lnTo>
                    <a:pt x="3327400" y="789686"/>
                  </a:lnTo>
                  <a:lnTo>
                    <a:pt x="3327400" y="223748"/>
                  </a:lnTo>
                  <a:lnTo>
                    <a:pt x="3390912" y="22374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918440" y="4499880"/>
              <a:ext cx="3100711" cy="719258"/>
            </a:xfrm>
            <a:custGeom>
              <a:avLst/>
              <a:gdLst/>
              <a:ahLst/>
              <a:cxnLst/>
              <a:rect l="l" t="t" r="r" b="b"/>
              <a:pathLst>
                <a:path w="5184140" h="782320">
                  <a:moveTo>
                    <a:pt x="0" y="0"/>
                  </a:moveTo>
                  <a:lnTo>
                    <a:pt x="5183690" y="0"/>
                  </a:lnTo>
                  <a:lnTo>
                    <a:pt x="5183690" y="781739"/>
                  </a:lnTo>
                  <a:lnTo>
                    <a:pt x="0" y="781739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12622" y="2438400"/>
              <a:ext cx="2332977" cy="62373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925357" y="5942039"/>
            <a:ext cx="1101090" cy="61619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Learning</a:t>
            </a:r>
            <a:r>
              <a:rPr sz="200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Rate</a:t>
            </a:r>
            <a:endParaRPr sz="20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64293" y="6216359"/>
            <a:ext cx="1271111" cy="61619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True</a:t>
            </a:r>
            <a:r>
              <a:rPr sz="20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sz="20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Label</a:t>
            </a:r>
            <a:endParaRPr sz="20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55910" y="6216359"/>
            <a:ext cx="1673543" cy="61619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Predicted</a:t>
            </a:r>
            <a:r>
              <a:rPr sz="20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sz="20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Label</a:t>
            </a:r>
            <a:endParaRPr sz="20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971800" y="4366894"/>
            <a:ext cx="3505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>
              <a:spcBef>
                <a:spcPts val="1215"/>
              </a:spcBef>
            </a:pP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equals</a:t>
            </a:r>
            <a:r>
              <a:rPr lang="en-US" sz="20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alibri"/>
                <a:cs typeface="Calibri"/>
              </a:rPr>
              <a:t>0,</a:t>
            </a:r>
            <a:r>
              <a:rPr lang="en-US" sz="2000" b="1" spc="-3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so</a:t>
            </a:r>
            <a:r>
              <a:rPr lang="en-US" sz="20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no</a:t>
            </a:r>
            <a:r>
              <a:rPr lang="en-US" sz="20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alibri"/>
                <a:cs typeface="Calibri"/>
              </a:rPr>
              <a:t>weights</a:t>
            </a:r>
            <a:r>
              <a:rPr lang="en-US" sz="2000" b="1" spc="-4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update</a:t>
            </a:r>
            <a:endParaRPr lang="en-US" sz="20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6458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-304800"/>
            <a:ext cx="8077200" cy="1179297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/>
              <a:t>Perceptron:</a:t>
            </a:r>
            <a:r>
              <a:rPr sz="2800" spc="-145" dirty="0"/>
              <a:t> </a:t>
            </a:r>
            <a:r>
              <a:rPr sz="2800" dirty="0"/>
              <a:t>Learning</a:t>
            </a:r>
            <a:r>
              <a:rPr sz="2800" spc="-140" dirty="0"/>
              <a:t> </a:t>
            </a:r>
            <a:r>
              <a:rPr sz="2800" spc="-10" dirty="0" smtClean="0"/>
              <a:t>Algorithm</a:t>
            </a:r>
            <a:r>
              <a:rPr lang="en-US" sz="2800" spc="-10" dirty="0" smtClean="0"/>
              <a:t> - </a:t>
            </a:r>
            <a:r>
              <a:rPr lang="en-US" sz="2800" dirty="0"/>
              <a:t>What</a:t>
            </a:r>
            <a:r>
              <a:rPr lang="en-US" sz="2800" spc="160" dirty="0"/>
              <a:t> </a:t>
            </a:r>
            <a:r>
              <a:rPr lang="en-US" sz="2800" spc="-10" dirty="0"/>
              <a:t>Happens </a:t>
            </a:r>
            <a:r>
              <a:rPr lang="en-US" sz="2800" dirty="0"/>
              <a:t>to</a:t>
            </a:r>
            <a:r>
              <a:rPr lang="en-US" sz="2800" spc="135" dirty="0"/>
              <a:t> </a:t>
            </a:r>
            <a:r>
              <a:rPr lang="en-US" sz="2800" dirty="0"/>
              <a:t>Weights</a:t>
            </a:r>
            <a:r>
              <a:rPr lang="en-US" sz="2800" spc="135" dirty="0"/>
              <a:t> </a:t>
            </a:r>
            <a:r>
              <a:rPr lang="en-US" sz="2800" dirty="0"/>
              <a:t>When</a:t>
            </a:r>
            <a:r>
              <a:rPr lang="en-US" sz="2800" spc="130" dirty="0"/>
              <a:t> </a:t>
            </a:r>
            <a:r>
              <a:rPr lang="en-US" sz="2800" dirty="0"/>
              <a:t>It</a:t>
            </a:r>
            <a:r>
              <a:rPr lang="en-US" sz="2800" spc="130" dirty="0"/>
              <a:t> </a:t>
            </a:r>
            <a:r>
              <a:rPr lang="en-US" sz="2800" dirty="0"/>
              <a:t>Predicts</a:t>
            </a:r>
            <a:r>
              <a:rPr lang="en-US" sz="2800" spc="135" dirty="0"/>
              <a:t> </a:t>
            </a:r>
            <a:r>
              <a:rPr lang="en-US" sz="2800" dirty="0" smtClean="0"/>
              <a:t>Wrong Class</a:t>
            </a:r>
            <a:r>
              <a:rPr lang="en-US" sz="2800" spc="135" dirty="0" smtClean="0"/>
              <a:t> </a:t>
            </a:r>
            <a:r>
              <a:rPr lang="en-US" sz="2800" spc="-10" dirty="0"/>
              <a:t>Label?</a:t>
            </a:r>
            <a:endParaRPr sz="2800"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66800" y="990600"/>
            <a:ext cx="7498080" cy="2846933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26415" indent="-51371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26415" algn="l"/>
              </a:tabLst>
            </a:pPr>
            <a:r>
              <a:rPr dirty="0"/>
              <a:t>Initialize</a:t>
            </a:r>
            <a:r>
              <a:rPr spc="-65" dirty="0"/>
              <a:t> </a:t>
            </a:r>
            <a:r>
              <a:rPr dirty="0"/>
              <a:t>weights</a:t>
            </a:r>
            <a:r>
              <a:rPr spc="-50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dirty="0"/>
              <a:t>0</a:t>
            </a:r>
            <a:r>
              <a:rPr spc="-45" dirty="0"/>
              <a:t> </a:t>
            </a:r>
            <a:r>
              <a:rPr dirty="0"/>
              <a:t>or</a:t>
            </a:r>
            <a:r>
              <a:rPr spc="-60" dirty="0"/>
              <a:t> </a:t>
            </a:r>
            <a:r>
              <a:rPr dirty="0"/>
              <a:t>small</a:t>
            </a:r>
            <a:r>
              <a:rPr spc="-60" dirty="0"/>
              <a:t> </a:t>
            </a:r>
            <a:r>
              <a:rPr dirty="0"/>
              <a:t>random</a:t>
            </a:r>
            <a:r>
              <a:rPr spc="-55" dirty="0"/>
              <a:t> </a:t>
            </a:r>
            <a:r>
              <a:rPr spc="-10" dirty="0"/>
              <a:t>numbers</a:t>
            </a:r>
          </a:p>
          <a:p>
            <a:pPr marL="526415" indent="-51371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26415" algn="l"/>
              </a:tabLst>
            </a:pPr>
            <a:r>
              <a:rPr dirty="0"/>
              <a:t>For</a:t>
            </a:r>
            <a:r>
              <a:rPr spc="-65" dirty="0"/>
              <a:t> </a:t>
            </a:r>
            <a:r>
              <a:rPr dirty="0"/>
              <a:t>each</a:t>
            </a:r>
            <a:r>
              <a:rPr spc="-55" dirty="0"/>
              <a:t> </a:t>
            </a:r>
            <a:r>
              <a:rPr dirty="0"/>
              <a:t>training</a:t>
            </a:r>
            <a:r>
              <a:rPr spc="-65" dirty="0"/>
              <a:t> </a:t>
            </a:r>
            <a:r>
              <a:rPr spc="-10" dirty="0"/>
              <a:t>sample:</a:t>
            </a:r>
          </a:p>
          <a:p>
            <a:pPr marL="983615" lvl="1" indent="-513715">
              <a:lnSpc>
                <a:spcPct val="100000"/>
              </a:lnSpc>
              <a:spcBef>
                <a:spcPts val="1839"/>
              </a:spcBef>
              <a:buAutoNum type="arabicPeriod"/>
              <a:tabLst>
                <a:tab pos="983615" algn="l"/>
              </a:tabLst>
            </a:pPr>
            <a:r>
              <a:rPr sz="2400" dirty="0">
                <a:latin typeface="Calibri"/>
                <a:cs typeface="Calibri"/>
              </a:rPr>
              <a:t>Compute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output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value:</a:t>
            </a:r>
            <a:endParaRPr sz="2400" dirty="0">
              <a:latin typeface="Calibri"/>
              <a:cs typeface="Calibri"/>
            </a:endParaRPr>
          </a:p>
          <a:p>
            <a:pPr marL="983615" lvl="1" indent="-513715">
              <a:lnSpc>
                <a:spcPct val="100000"/>
              </a:lnSpc>
              <a:spcBef>
                <a:spcPts val="1825"/>
              </a:spcBef>
              <a:buAutoNum type="arabicPeriod"/>
              <a:tabLst>
                <a:tab pos="983615" algn="l"/>
              </a:tabLst>
            </a:pPr>
            <a:r>
              <a:rPr sz="2400" dirty="0">
                <a:latin typeface="Calibri"/>
                <a:cs typeface="Calibri"/>
              </a:rPr>
              <a:t>Update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weights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following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definition: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21275" y="2743200"/>
            <a:ext cx="5003883" cy="3448875"/>
            <a:chOff x="3495033" y="2438400"/>
            <a:chExt cx="6671844" cy="34488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63377" y="3490286"/>
              <a:ext cx="2603500" cy="609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326822" y="3507539"/>
              <a:ext cx="805815" cy="511809"/>
            </a:xfrm>
            <a:custGeom>
              <a:avLst/>
              <a:gdLst/>
              <a:ahLst/>
              <a:cxnLst/>
              <a:rect l="l" t="t" r="r" b="b"/>
              <a:pathLst>
                <a:path w="805815" h="511810">
                  <a:moveTo>
                    <a:pt x="0" y="0"/>
                  </a:moveTo>
                  <a:lnTo>
                    <a:pt x="805548" y="0"/>
                  </a:lnTo>
                  <a:lnTo>
                    <a:pt x="805548" y="511796"/>
                  </a:lnTo>
                  <a:lnTo>
                    <a:pt x="0" y="511796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8619876" y="3993078"/>
              <a:ext cx="725170" cy="507365"/>
            </a:xfrm>
            <a:custGeom>
              <a:avLst/>
              <a:gdLst/>
              <a:ahLst/>
              <a:cxnLst/>
              <a:rect l="l" t="t" r="r" b="b"/>
              <a:pathLst>
                <a:path w="725170" h="507364">
                  <a:moveTo>
                    <a:pt x="104001" y="320936"/>
                  </a:moveTo>
                  <a:lnTo>
                    <a:pt x="0" y="506802"/>
                  </a:lnTo>
                  <a:lnTo>
                    <a:pt x="211094" y="478483"/>
                  </a:lnTo>
                  <a:lnTo>
                    <a:pt x="187529" y="443816"/>
                  </a:lnTo>
                  <a:lnTo>
                    <a:pt x="149138" y="443816"/>
                  </a:lnTo>
                  <a:lnTo>
                    <a:pt x="113440" y="391300"/>
                  </a:lnTo>
                  <a:lnTo>
                    <a:pt x="139698" y="373451"/>
                  </a:lnTo>
                  <a:lnTo>
                    <a:pt x="104001" y="320936"/>
                  </a:lnTo>
                  <a:close/>
                </a:path>
                <a:path w="725170" h="507364">
                  <a:moveTo>
                    <a:pt x="139698" y="373451"/>
                  </a:moveTo>
                  <a:lnTo>
                    <a:pt x="113440" y="391300"/>
                  </a:lnTo>
                  <a:lnTo>
                    <a:pt x="149138" y="443816"/>
                  </a:lnTo>
                  <a:lnTo>
                    <a:pt x="175396" y="425967"/>
                  </a:lnTo>
                  <a:lnTo>
                    <a:pt x="139698" y="373451"/>
                  </a:lnTo>
                  <a:close/>
                </a:path>
                <a:path w="725170" h="507364">
                  <a:moveTo>
                    <a:pt x="175396" y="425967"/>
                  </a:moveTo>
                  <a:lnTo>
                    <a:pt x="149138" y="443816"/>
                  </a:lnTo>
                  <a:lnTo>
                    <a:pt x="187529" y="443816"/>
                  </a:lnTo>
                  <a:lnTo>
                    <a:pt x="175396" y="425967"/>
                  </a:lnTo>
                  <a:close/>
                </a:path>
                <a:path w="725170" h="507364">
                  <a:moveTo>
                    <a:pt x="689098" y="0"/>
                  </a:moveTo>
                  <a:lnTo>
                    <a:pt x="139698" y="373451"/>
                  </a:lnTo>
                  <a:lnTo>
                    <a:pt x="175396" y="425967"/>
                  </a:lnTo>
                  <a:lnTo>
                    <a:pt x="724795" y="52515"/>
                  </a:lnTo>
                  <a:lnTo>
                    <a:pt x="68909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5033" y="4609536"/>
              <a:ext cx="5058342" cy="60960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052532" y="5097335"/>
              <a:ext cx="3391535" cy="789940"/>
            </a:xfrm>
            <a:custGeom>
              <a:avLst/>
              <a:gdLst/>
              <a:ahLst/>
              <a:cxnLst/>
              <a:rect l="l" t="t" r="r" b="b"/>
              <a:pathLst>
                <a:path w="3391534" h="789939">
                  <a:moveTo>
                    <a:pt x="637908" y="0"/>
                  </a:moveTo>
                  <a:lnTo>
                    <a:pt x="437426" y="71882"/>
                  </a:lnTo>
                  <a:lnTo>
                    <a:pt x="483323" y="115760"/>
                  </a:lnTo>
                  <a:lnTo>
                    <a:pt x="0" y="621385"/>
                  </a:lnTo>
                  <a:lnTo>
                    <a:pt x="45897" y="665264"/>
                  </a:lnTo>
                  <a:lnTo>
                    <a:pt x="529221" y="159639"/>
                  </a:lnTo>
                  <a:lnTo>
                    <a:pt x="575132" y="203517"/>
                  </a:lnTo>
                  <a:lnTo>
                    <a:pt x="609282" y="92811"/>
                  </a:lnTo>
                  <a:lnTo>
                    <a:pt x="637908" y="0"/>
                  </a:lnTo>
                  <a:close/>
                </a:path>
                <a:path w="3391534" h="789939">
                  <a:moveTo>
                    <a:pt x="1404835" y="223748"/>
                  </a:moveTo>
                  <a:lnTo>
                    <a:pt x="1388960" y="191998"/>
                  </a:lnTo>
                  <a:lnTo>
                    <a:pt x="1309585" y="33248"/>
                  </a:lnTo>
                  <a:lnTo>
                    <a:pt x="1214335" y="223748"/>
                  </a:lnTo>
                  <a:lnTo>
                    <a:pt x="1277835" y="223748"/>
                  </a:lnTo>
                  <a:lnTo>
                    <a:pt x="1277835" y="789686"/>
                  </a:lnTo>
                  <a:lnTo>
                    <a:pt x="1341335" y="789686"/>
                  </a:lnTo>
                  <a:lnTo>
                    <a:pt x="1341335" y="223748"/>
                  </a:lnTo>
                  <a:lnTo>
                    <a:pt x="1404835" y="223748"/>
                  </a:lnTo>
                  <a:close/>
                </a:path>
                <a:path w="3391534" h="789939">
                  <a:moveTo>
                    <a:pt x="3390912" y="223748"/>
                  </a:moveTo>
                  <a:lnTo>
                    <a:pt x="3375037" y="191998"/>
                  </a:lnTo>
                  <a:lnTo>
                    <a:pt x="3295662" y="33248"/>
                  </a:lnTo>
                  <a:lnTo>
                    <a:pt x="3200412" y="223748"/>
                  </a:lnTo>
                  <a:lnTo>
                    <a:pt x="3263900" y="223748"/>
                  </a:lnTo>
                  <a:lnTo>
                    <a:pt x="3263900" y="789686"/>
                  </a:lnTo>
                  <a:lnTo>
                    <a:pt x="3327400" y="789686"/>
                  </a:lnTo>
                  <a:lnTo>
                    <a:pt x="3327400" y="223748"/>
                  </a:lnTo>
                  <a:lnTo>
                    <a:pt x="3390912" y="22374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918440" y="4499880"/>
              <a:ext cx="3100711" cy="719258"/>
            </a:xfrm>
            <a:custGeom>
              <a:avLst/>
              <a:gdLst/>
              <a:ahLst/>
              <a:cxnLst/>
              <a:rect l="l" t="t" r="r" b="b"/>
              <a:pathLst>
                <a:path w="5184140" h="782320">
                  <a:moveTo>
                    <a:pt x="0" y="0"/>
                  </a:moveTo>
                  <a:lnTo>
                    <a:pt x="5183690" y="0"/>
                  </a:lnTo>
                  <a:lnTo>
                    <a:pt x="5183690" y="781739"/>
                  </a:lnTo>
                  <a:lnTo>
                    <a:pt x="0" y="781739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12622" y="2438400"/>
              <a:ext cx="2332977" cy="62373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925357" y="5942039"/>
            <a:ext cx="1101090" cy="61619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Learning</a:t>
            </a:r>
            <a:r>
              <a:rPr sz="2000" b="1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Rate</a:t>
            </a:r>
            <a:endParaRPr sz="20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64293" y="6216359"/>
            <a:ext cx="1271111" cy="61619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True</a:t>
            </a:r>
            <a:r>
              <a:rPr sz="20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sz="20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Label</a:t>
            </a:r>
            <a:endParaRPr sz="20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55910" y="6216359"/>
            <a:ext cx="1673543" cy="616194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spcBef>
                <a:spcPts val="5"/>
              </a:spcBef>
            </a:pP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Predicted</a:t>
            </a:r>
            <a:r>
              <a:rPr sz="20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Class</a:t>
            </a:r>
            <a:r>
              <a:rPr sz="20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Label</a:t>
            </a:r>
            <a:endParaRPr sz="20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9600" y="4366894"/>
            <a:ext cx="6553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>
              <a:spcBef>
                <a:spcPts val="1215"/>
              </a:spcBef>
            </a:pP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equals</a:t>
            </a:r>
            <a:r>
              <a:rPr lang="en-US" sz="20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alibri"/>
                <a:cs typeface="Calibri"/>
              </a:rPr>
              <a:t>positive or negative value,</a:t>
            </a:r>
            <a:r>
              <a:rPr lang="en-US" sz="2000" b="1" spc="-35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alibri"/>
                <a:cs typeface="Calibri"/>
              </a:rPr>
              <a:t>so</a:t>
            </a:r>
            <a:r>
              <a:rPr lang="en-US" sz="20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alibri"/>
                <a:cs typeface="Calibri"/>
              </a:rPr>
              <a:t>weights</a:t>
            </a:r>
            <a:r>
              <a:rPr lang="en-US" sz="2000" b="1" spc="-40" dirty="0" smtClean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000" b="1" spc="-10" dirty="0" smtClean="0">
                <a:solidFill>
                  <a:srgbClr val="FF0000"/>
                </a:solidFill>
                <a:latin typeface="Calibri"/>
                <a:cs typeface="Calibri"/>
              </a:rPr>
              <a:t>change</a:t>
            </a:r>
            <a:endParaRPr lang="en-US" sz="20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4888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45958" y="3810000"/>
            <a:ext cx="5679199" cy="2129622"/>
            <a:chOff x="2594610" y="3396941"/>
            <a:chExt cx="7572266" cy="2129622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63376" y="3396941"/>
              <a:ext cx="2603500" cy="6096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4610" y="4252714"/>
              <a:ext cx="502919" cy="3971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0401" y="4252714"/>
              <a:ext cx="3783328" cy="6096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4610" y="4916962"/>
              <a:ext cx="502919" cy="39718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0400" y="4916962"/>
              <a:ext cx="4334988" cy="60960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83920" y="304800"/>
            <a:ext cx="82600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/>
              <a:t>Perceptron:</a:t>
            </a:r>
            <a:r>
              <a:rPr sz="3200" spc="-90" dirty="0"/>
              <a:t> </a:t>
            </a:r>
            <a:r>
              <a:rPr sz="3200" dirty="0"/>
              <a:t>Learning</a:t>
            </a:r>
            <a:r>
              <a:rPr sz="3200" spc="-80" dirty="0"/>
              <a:t> </a:t>
            </a:r>
            <a:r>
              <a:rPr sz="3200" dirty="0"/>
              <a:t>Algorithm</a:t>
            </a:r>
            <a:r>
              <a:rPr sz="3200" spc="-90" dirty="0"/>
              <a:t> </a:t>
            </a:r>
            <a:r>
              <a:rPr sz="3200" dirty="0"/>
              <a:t>(e.g.,</a:t>
            </a:r>
            <a:r>
              <a:rPr sz="3200" spc="-80" dirty="0"/>
              <a:t> </a:t>
            </a:r>
            <a:r>
              <a:rPr sz="3200" dirty="0"/>
              <a:t>2D</a:t>
            </a:r>
            <a:r>
              <a:rPr sz="3200" spc="-80" dirty="0"/>
              <a:t> </a:t>
            </a:r>
            <a:r>
              <a:rPr sz="3200" spc="-10" dirty="0"/>
              <a:t>dataset)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87905" y="5567680"/>
            <a:ext cx="1062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prstClr val="black"/>
                </a:solidFill>
                <a:latin typeface="Calibri"/>
                <a:cs typeface="Calibri"/>
              </a:rPr>
              <a:t>1</a:t>
            </a:r>
            <a:endParaRPr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34000" y="5636895"/>
            <a:ext cx="190500" cy="306705"/>
          </a:xfrm>
          <a:custGeom>
            <a:avLst/>
            <a:gdLst/>
            <a:ahLst/>
            <a:cxnLst/>
            <a:rect l="l" t="t" r="r" b="b"/>
            <a:pathLst>
              <a:path w="254000" h="306704">
                <a:moveTo>
                  <a:pt x="254000" y="0"/>
                </a:moveTo>
                <a:lnTo>
                  <a:pt x="55880" y="0"/>
                </a:lnTo>
                <a:lnTo>
                  <a:pt x="55880" y="61734"/>
                </a:lnTo>
                <a:lnTo>
                  <a:pt x="0" y="61734"/>
                </a:lnTo>
                <a:lnTo>
                  <a:pt x="0" y="214896"/>
                </a:lnTo>
                <a:lnTo>
                  <a:pt x="55880" y="214896"/>
                </a:lnTo>
                <a:lnTo>
                  <a:pt x="55880" y="306336"/>
                </a:lnTo>
                <a:lnTo>
                  <a:pt x="254000" y="306336"/>
                </a:lnTo>
                <a:lnTo>
                  <a:pt x="25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80196" y="5562600"/>
            <a:ext cx="1062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prstClr val="black"/>
                </a:solidFill>
                <a:latin typeface="Calibri"/>
                <a:cs typeface="Calibri"/>
              </a:rPr>
              <a:t>1</a:t>
            </a:r>
            <a:endParaRPr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37165" y="4493895"/>
            <a:ext cx="4042886" cy="2287905"/>
            <a:chOff x="2316219" y="4080836"/>
            <a:chExt cx="5390515" cy="228790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4610" y="5635724"/>
              <a:ext cx="502919" cy="39718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0400" y="5635723"/>
              <a:ext cx="4334988" cy="60960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152640" y="5949061"/>
              <a:ext cx="254000" cy="306705"/>
            </a:xfrm>
            <a:custGeom>
              <a:avLst/>
              <a:gdLst/>
              <a:ahLst/>
              <a:cxnLst/>
              <a:rect l="l" t="t" r="r" b="b"/>
              <a:pathLst>
                <a:path w="254000" h="306704">
                  <a:moveTo>
                    <a:pt x="254000" y="0"/>
                  </a:moveTo>
                  <a:lnTo>
                    <a:pt x="55880" y="0"/>
                  </a:lnTo>
                  <a:lnTo>
                    <a:pt x="55880" y="153162"/>
                  </a:lnTo>
                  <a:lnTo>
                    <a:pt x="0" y="153162"/>
                  </a:lnTo>
                  <a:lnTo>
                    <a:pt x="0" y="306324"/>
                  </a:lnTo>
                  <a:lnTo>
                    <a:pt x="55880" y="306324"/>
                  </a:lnTo>
                  <a:lnTo>
                    <a:pt x="177800" y="306324"/>
                  </a:lnTo>
                  <a:lnTo>
                    <a:pt x="254000" y="306324"/>
                  </a:lnTo>
                  <a:lnTo>
                    <a:pt x="25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360669" y="4125286"/>
              <a:ext cx="5301615" cy="2199005"/>
            </a:xfrm>
            <a:custGeom>
              <a:avLst/>
              <a:gdLst/>
              <a:ahLst/>
              <a:cxnLst/>
              <a:rect l="l" t="t" r="r" b="b"/>
              <a:pathLst>
                <a:path w="5301615" h="2199004">
                  <a:moveTo>
                    <a:pt x="0" y="0"/>
                  </a:moveTo>
                  <a:lnTo>
                    <a:pt x="5301239" y="0"/>
                  </a:lnTo>
                  <a:lnTo>
                    <a:pt x="5301239" y="2198696"/>
                  </a:lnTo>
                  <a:lnTo>
                    <a:pt x="0" y="2198696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824589" y="5260824"/>
            <a:ext cx="2100211" cy="606576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R="5080" indent="11113">
              <a:lnSpc>
                <a:spcPts val="2210"/>
              </a:lnSpc>
              <a:spcBef>
                <a:spcPts val="330"/>
              </a:spcBef>
            </a:pP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All</a:t>
            </a:r>
            <a:r>
              <a:rPr sz="2000" b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weights</a:t>
            </a:r>
            <a:r>
              <a:rPr sz="20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updated simultaneously</a:t>
            </a:r>
            <a:endParaRPr sz="20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xfrm>
            <a:off x="1112520" y="990600"/>
            <a:ext cx="7498080" cy="34086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26415" indent="-513715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26415" algn="l"/>
              </a:tabLst>
            </a:pPr>
            <a:r>
              <a:rPr dirty="0"/>
              <a:t>Initialize</a:t>
            </a:r>
            <a:r>
              <a:rPr spc="-65" dirty="0"/>
              <a:t> </a:t>
            </a:r>
            <a:r>
              <a:rPr dirty="0"/>
              <a:t>weights</a:t>
            </a:r>
            <a:r>
              <a:rPr spc="-50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dirty="0"/>
              <a:t>0</a:t>
            </a:r>
            <a:r>
              <a:rPr spc="-45" dirty="0"/>
              <a:t> </a:t>
            </a:r>
            <a:r>
              <a:rPr dirty="0"/>
              <a:t>or</a:t>
            </a:r>
            <a:r>
              <a:rPr spc="-60" dirty="0"/>
              <a:t> </a:t>
            </a:r>
            <a:r>
              <a:rPr dirty="0"/>
              <a:t>small</a:t>
            </a:r>
            <a:r>
              <a:rPr spc="-60" dirty="0"/>
              <a:t> </a:t>
            </a:r>
            <a:r>
              <a:rPr dirty="0"/>
              <a:t>random</a:t>
            </a:r>
            <a:r>
              <a:rPr spc="-55" dirty="0"/>
              <a:t> </a:t>
            </a:r>
            <a:r>
              <a:rPr spc="-10" dirty="0"/>
              <a:t>numbers</a:t>
            </a:r>
          </a:p>
          <a:p>
            <a:pPr marL="526415" indent="-513715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526415" algn="l"/>
              </a:tabLst>
            </a:pPr>
            <a:r>
              <a:rPr dirty="0"/>
              <a:t>For</a:t>
            </a:r>
            <a:r>
              <a:rPr spc="-65" dirty="0"/>
              <a:t> </a:t>
            </a:r>
            <a:r>
              <a:rPr dirty="0"/>
              <a:t>each</a:t>
            </a:r>
            <a:r>
              <a:rPr spc="-55" dirty="0"/>
              <a:t> </a:t>
            </a:r>
            <a:r>
              <a:rPr dirty="0"/>
              <a:t>training</a:t>
            </a:r>
            <a:r>
              <a:rPr spc="-65" dirty="0"/>
              <a:t> </a:t>
            </a:r>
            <a:r>
              <a:rPr spc="-10" dirty="0"/>
              <a:t>sample:</a:t>
            </a:r>
          </a:p>
          <a:p>
            <a:pPr marL="983615" lvl="1" indent="-513715">
              <a:lnSpc>
                <a:spcPct val="100000"/>
              </a:lnSpc>
              <a:spcBef>
                <a:spcPts val="1839"/>
              </a:spcBef>
              <a:buAutoNum type="arabicPeriod"/>
              <a:tabLst>
                <a:tab pos="983615" algn="l"/>
              </a:tabLst>
            </a:pPr>
            <a:r>
              <a:rPr sz="2400" dirty="0">
                <a:latin typeface="Calibri"/>
                <a:cs typeface="Calibri"/>
              </a:rPr>
              <a:t>Compute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output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value:</a:t>
            </a:r>
            <a:endParaRPr sz="2400" dirty="0">
              <a:latin typeface="Calibri"/>
              <a:cs typeface="Calibri"/>
            </a:endParaRPr>
          </a:p>
          <a:p>
            <a:pPr marL="983615" lvl="1" indent="-513715">
              <a:lnSpc>
                <a:spcPct val="100000"/>
              </a:lnSpc>
              <a:spcBef>
                <a:spcPts val="1825"/>
              </a:spcBef>
              <a:buAutoNum type="arabicPeriod"/>
              <a:tabLst>
                <a:tab pos="983615" algn="l"/>
              </a:tabLst>
            </a:pPr>
            <a:r>
              <a:rPr sz="2400" dirty="0">
                <a:latin typeface="Calibri"/>
                <a:cs typeface="Calibri"/>
              </a:rPr>
              <a:t>Update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weights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following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definition: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10"/>
              </a:spcBef>
            </a:pPr>
            <a:endParaRPr sz="2400" dirty="0"/>
          </a:p>
        </p:txBody>
      </p:sp>
      <p:grpSp>
        <p:nvGrpSpPr>
          <p:cNvPr id="19" name="object 19"/>
          <p:cNvGrpSpPr/>
          <p:nvPr/>
        </p:nvGrpSpPr>
        <p:grpSpPr>
          <a:xfrm>
            <a:off x="5202820" y="2743200"/>
            <a:ext cx="2396660" cy="2514600"/>
            <a:chOff x="6937091" y="2740274"/>
            <a:chExt cx="3195546" cy="2514600"/>
          </a:xfrm>
        </p:grpSpPr>
        <p:sp>
          <p:nvSpPr>
            <p:cNvPr id="20" name="object 20"/>
            <p:cNvSpPr/>
            <p:nvPr/>
          </p:nvSpPr>
          <p:spPr>
            <a:xfrm>
              <a:off x="9326823" y="3828665"/>
              <a:ext cx="805814" cy="511809"/>
            </a:xfrm>
            <a:custGeom>
              <a:avLst/>
              <a:gdLst/>
              <a:ahLst/>
              <a:cxnLst/>
              <a:rect l="l" t="t" r="r" b="b"/>
              <a:pathLst>
                <a:path w="805815" h="511810">
                  <a:moveTo>
                    <a:pt x="0" y="0"/>
                  </a:moveTo>
                  <a:lnTo>
                    <a:pt x="805548" y="0"/>
                  </a:lnTo>
                  <a:lnTo>
                    <a:pt x="805548" y="511796"/>
                  </a:lnTo>
                  <a:lnTo>
                    <a:pt x="0" y="511796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8478339" y="4341744"/>
              <a:ext cx="848994" cy="913130"/>
            </a:xfrm>
            <a:custGeom>
              <a:avLst/>
              <a:gdLst/>
              <a:ahLst/>
              <a:cxnLst/>
              <a:rect l="l" t="t" r="r" b="b"/>
              <a:pathLst>
                <a:path w="848995" h="913129">
                  <a:moveTo>
                    <a:pt x="695779" y="118237"/>
                  </a:moveTo>
                  <a:lnTo>
                    <a:pt x="0" y="869947"/>
                  </a:lnTo>
                  <a:lnTo>
                    <a:pt x="46601" y="913081"/>
                  </a:lnTo>
                  <a:lnTo>
                    <a:pt x="742381" y="161371"/>
                  </a:lnTo>
                  <a:lnTo>
                    <a:pt x="695779" y="118237"/>
                  </a:lnTo>
                  <a:close/>
                </a:path>
                <a:path w="848995" h="913129">
                  <a:moveTo>
                    <a:pt x="820861" y="94936"/>
                  </a:moveTo>
                  <a:lnTo>
                    <a:pt x="717346" y="94936"/>
                  </a:lnTo>
                  <a:lnTo>
                    <a:pt x="763948" y="138070"/>
                  </a:lnTo>
                  <a:lnTo>
                    <a:pt x="742381" y="161371"/>
                  </a:lnTo>
                  <a:lnTo>
                    <a:pt x="788982" y="204505"/>
                  </a:lnTo>
                  <a:lnTo>
                    <a:pt x="820861" y="94936"/>
                  </a:lnTo>
                  <a:close/>
                </a:path>
                <a:path w="848995" h="913129">
                  <a:moveTo>
                    <a:pt x="717346" y="94936"/>
                  </a:moveTo>
                  <a:lnTo>
                    <a:pt x="695779" y="118237"/>
                  </a:lnTo>
                  <a:lnTo>
                    <a:pt x="742381" y="161371"/>
                  </a:lnTo>
                  <a:lnTo>
                    <a:pt x="763948" y="138070"/>
                  </a:lnTo>
                  <a:lnTo>
                    <a:pt x="717346" y="94936"/>
                  </a:lnTo>
                  <a:close/>
                </a:path>
                <a:path w="848995" h="913129">
                  <a:moveTo>
                    <a:pt x="848483" y="0"/>
                  </a:moveTo>
                  <a:lnTo>
                    <a:pt x="649178" y="75102"/>
                  </a:lnTo>
                  <a:lnTo>
                    <a:pt x="695779" y="118237"/>
                  </a:lnTo>
                  <a:lnTo>
                    <a:pt x="717346" y="94936"/>
                  </a:lnTo>
                  <a:lnTo>
                    <a:pt x="820861" y="94936"/>
                  </a:lnTo>
                  <a:lnTo>
                    <a:pt x="8484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37091" y="2740274"/>
              <a:ext cx="2332977" cy="623737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2287905" y="6274919"/>
            <a:ext cx="106204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spcBef>
                <a:spcPts val="10"/>
              </a:spcBef>
            </a:pPr>
            <a:r>
              <a:rPr spc="-50" dirty="0">
                <a:solidFill>
                  <a:prstClr val="black"/>
                </a:solidFill>
                <a:latin typeface="Calibri"/>
                <a:cs typeface="Calibri"/>
              </a:rPr>
              <a:t>2</a:t>
            </a:r>
            <a:endParaRPr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96037" y="6274919"/>
            <a:ext cx="106204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spcBef>
                <a:spcPts val="10"/>
              </a:spcBef>
            </a:pPr>
            <a:r>
              <a:rPr spc="-50" dirty="0">
                <a:solidFill>
                  <a:prstClr val="black"/>
                </a:solidFill>
                <a:latin typeface="Calibri"/>
                <a:cs typeface="Calibri"/>
              </a:rPr>
              <a:t>2</a:t>
            </a:r>
            <a:endParaRPr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6" name="object 23"/>
          <p:cNvSpPr txBox="1"/>
          <p:nvPr/>
        </p:nvSpPr>
        <p:spPr>
          <a:xfrm>
            <a:off x="2286000" y="4903319"/>
            <a:ext cx="106204" cy="278281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>
              <a:spcBef>
                <a:spcPts val="10"/>
              </a:spcBef>
            </a:pPr>
            <a:r>
              <a:rPr lang="en-US" spc="-50" dirty="0" smtClean="0">
                <a:solidFill>
                  <a:prstClr val="black"/>
                </a:solidFill>
                <a:latin typeface="Calibri"/>
                <a:cs typeface="Calibri"/>
              </a:rPr>
              <a:t>0</a:t>
            </a:r>
            <a:endParaRPr dirty="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35067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608" y="356199"/>
            <a:ext cx="7498080" cy="979242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Perceptron:</a:t>
            </a:r>
            <a:r>
              <a:rPr spc="-145" dirty="0"/>
              <a:t> </a:t>
            </a:r>
            <a:r>
              <a:rPr dirty="0"/>
              <a:t>Learning</a:t>
            </a:r>
            <a:r>
              <a:rPr spc="-140" dirty="0"/>
              <a:t> </a:t>
            </a:r>
            <a:r>
              <a:rPr spc="-10" dirty="0"/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1905000"/>
            <a:ext cx="7300165" cy="3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64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799" y="-152400"/>
            <a:ext cx="7987203" cy="87152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Perceptron:</a:t>
            </a:r>
            <a:r>
              <a:rPr sz="3600" spc="-135" dirty="0"/>
              <a:t> </a:t>
            </a:r>
            <a:r>
              <a:rPr sz="3600" dirty="0"/>
              <a:t>Learning</a:t>
            </a:r>
            <a:r>
              <a:rPr sz="3600" spc="-130" dirty="0"/>
              <a:t> </a:t>
            </a:r>
            <a:r>
              <a:rPr sz="3600" dirty="0"/>
              <a:t>Algorithm</a:t>
            </a:r>
            <a:r>
              <a:rPr sz="3600" spc="-135" dirty="0"/>
              <a:t> </a:t>
            </a:r>
            <a:r>
              <a:rPr sz="3600"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6800" y="1106602"/>
            <a:ext cx="78486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-20" dirty="0">
                <a:solidFill>
                  <a:prstClr val="black"/>
                </a:solidFill>
                <a:latin typeface="Calibri"/>
                <a:cs typeface="Calibri"/>
              </a:rPr>
              <a:t>True</a:t>
            </a:r>
            <a:r>
              <a:rPr sz="28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Model:</a:t>
            </a:r>
            <a:r>
              <a:rPr sz="2800" spc="-4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Y</a:t>
            </a:r>
            <a:r>
              <a:rPr sz="28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is</a:t>
            </a:r>
            <a:r>
              <a:rPr sz="2800" spc="-3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1</a:t>
            </a:r>
            <a:r>
              <a:rPr sz="2800" spc="-3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if</a:t>
            </a:r>
            <a:r>
              <a:rPr sz="28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at</a:t>
            </a:r>
            <a:r>
              <a:rPr sz="2800" spc="-4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least</a:t>
            </a:r>
            <a:r>
              <a:rPr sz="2800" spc="-4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two</a:t>
            </a:r>
            <a:r>
              <a:rPr sz="2800" spc="-4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of</a:t>
            </a:r>
            <a:r>
              <a:rPr sz="28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z="28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three</a:t>
            </a:r>
            <a:r>
              <a:rPr sz="28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inputs</a:t>
            </a:r>
            <a:r>
              <a:rPr sz="2800" spc="-3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are</a:t>
            </a:r>
            <a:r>
              <a:rPr sz="28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equal</a:t>
            </a:r>
            <a:r>
              <a:rPr sz="28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to</a:t>
            </a:r>
            <a:r>
              <a:rPr sz="2800" spc="-4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prstClr val="black"/>
                </a:solidFill>
                <a:latin typeface="Calibri"/>
                <a:cs typeface="Calibri"/>
              </a:rPr>
              <a:t>1.</a:t>
            </a:r>
            <a:endParaRPr sz="2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6413" y="2784633"/>
            <a:ext cx="5791200" cy="30480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017519" y="3459481"/>
            <a:ext cx="377190" cy="20576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64515" rIns="0" bIns="0" rtlCol="0">
            <a:spAutoFit/>
          </a:bodyPr>
          <a:lstStyle/>
          <a:p>
            <a:pPr marL="152400">
              <a:spcBef>
                <a:spcPts val="4445"/>
              </a:spcBef>
            </a:pPr>
            <a:r>
              <a:rPr sz="4000" spc="-50" dirty="0" smtClean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endParaRPr lang="en-US" sz="4000" spc="-50" dirty="0" smtClean="0">
              <a:solidFill>
                <a:srgbClr val="FF0000"/>
              </a:solidFill>
              <a:latin typeface="Calibri"/>
              <a:cs typeface="Calibri"/>
            </a:endParaRPr>
          </a:p>
          <a:p>
            <a:pPr marL="152400">
              <a:spcBef>
                <a:spcPts val="4445"/>
              </a:spcBef>
            </a:pPr>
            <a:endParaRPr sz="20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2859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25657"/>
            <a:ext cx="7866888" cy="1640962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Perceptron:</a:t>
            </a:r>
            <a:r>
              <a:rPr spc="-135" dirty="0"/>
              <a:t> </a:t>
            </a:r>
            <a:r>
              <a:rPr dirty="0"/>
              <a:t>Learning</a:t>
            </a:r>
            <a:r>
              <a:rPr spc="-130" dirty="0"/>
              <a:t> </a:t>
            </a:r>
            <a:r>
              <a:rPr dirty="0"/>
              <a:t>Algorithm</a:t>
            </a:r>
            <a:r>
              <a:rPr spc="-13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9199" y="1795779"/>
            <a:ext cx="6821329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-20" dirty="0">
                <a:solidFill>
                  <a:prstClr val="black"/>
                </a:solidFill>
                <a:latin typeface="Calibri"/>
                <a:cs typeface="Calibri"/>
              </a:rPr>
              <a:t>True</a:t>
            </a:r>
            <a:r>
              <a:rPr sz="28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Model:</a:t>
            </a:r>
            <a:r>
              <a:rPr sz="2800" spc="-4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Y</a:t>
            </a:r>
            <a:r>
              <a:rPr sz="28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is</a:t>
            </a:r>
            <a:r>
              <a:rPr sz="2800" spc="-3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1</a:t>
            </a:r>
            <a:r>
              <a:rPr sz="2800" spc="-3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if</a:t>
            </a:r>
            <a:r>
              <a:rPr sz="28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at</a:t>
            </a:r>
            <a:r>
              <a:rPr sz="2800" spc="-4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least</a:t>
            </a:r>
            <a:r>
              <a:rPr sz="2800" spc="-4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two</a:t>
            </a:r>
            <a:r>
              <a:rPr sz="2800" spc="-4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of</a:t>
            </a:r>
            <a:r>
              <a:rPr sz="28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z="28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three</a:t>
            </a:r>
            <a:r>
              <a:rPr sz="28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inputs</a:t>
            </a:r>
            <a:r>
              <a:rPr sz="2800" spc="-3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are</a:t>
            </a:r>
            <a:r>
              <a:rPr sz="28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equal</a:t>
            </a:r>
            <a:r>
              <a:rPr sz="28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to</a:t>
            </a:r>
            <a:r>
              <a:rPr sz="2800" spc="-4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prstClr val="black"/>
                </a:solidFill>
                <a:latin typeface="Calibri"/>
                <a:cs typeface="Calibri"/>
              </a:rPr>
              <a:t>1.</a:t>
            </a:r>
            <a:endParaRPr sz="2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6413" y="2784633"/>
            <a:ext cx="5791200" cy="304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33010" y="3672590"/>
            <a:ext cx="381000" cy="190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Arial Narrow" pitchFamily="34" charset="0"/>
              </a:rPr>
              <a:t>?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885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608" y="25657"/>
            <a:ext cx="7498080" cy="1640962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Perceptron:</a:t>
            </a:r>
            <a:r>
              <a:rPr spc="-135" dirty="0"/>
              <a:t> </a:t>
            </a:r>
            <a:r>
              <a:rPr dirty="0"/>
              <a:t>Learning</a:t>
            </a:r>
            <a:r>
              <a:rPr spc="-130" dirty="0"/>
              <a:t> </a:t>
            </a:r>
            <a:r>
              <a:rPr dirty="0"/>
              <a:t>Algorithm</a:t>
            </a:r>
            <a:r>
              <a:rPr spc="-13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7776" y="1795779"/>
            <a:ext cx="7352824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-20" dirty="0">
                <a:solidFill>
                  <a:prstClr val="black"/>
                </a:solidFill>
                <a:latin typeface="Calibri"/>
                <a:cs typeface="Calibri"/>
              </a:rPr>
              <a:t>True</a:t>
            </a:r>
            <a:r>
              <a:rPr sz="28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Model:</a:t>
            </a:r>
            <a:r>
              <a:rPr sz="2800" spc="-4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Y</a:t>
            </a:r>
            <a:r>
              <a:rPr sz="28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is</a:t>
            </a:r>
            <a:r>
              <a:rPr sz="2800" spc="-3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1</a:t>
            </a:r>
            <a:r>
              <a:rPr sz="2800" spc="-3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if</a:t>
            </a:r>
            <a:r>
              <a:rPr sz="28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at</a:t>
            </a:r>
            <a:r>
              <a:rPr sz="2800" spc="-4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least</a:t>
            </a:r>
            <a:r>
              <a:rPr sz="2800" spc="-4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two</a:t>
            </a:r>
            <a:r>
              <a:rPr sz="2800" spc="-4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of</a:t>
            </a:r>
            <a:r>
              <a:rPr sz="28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z="28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three</a:t>
            </a:r>
            <a:r>
              <a:rPr sz="28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inputs</a:t>
            </a:r>
            <a:r>
              <a:rPr sz="2800" spc="-3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are</a:t>
            </a:r>
            <a:r>
              <a:rPr sz="28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equal</a:t>
            </a:r>
            <a:r>
              <a:rPr sz="28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to</a:t>
            </a:r>
            <a:r>
              <a:rPr sz="2800" spc="-4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prstClr val="black"/>
                </a:solidFill>
                <a:latin typeface="Calibri"/>
                <a:cs typeface="Calibri"/>
              </a:rPr>
              <a:t>1.</a:t>
            </a:r>
            <a:endParaRPr sz="2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6413" y="2784633"/>
            <a:ext cx="5791200" cy="304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33010" y="3962400"/>
            <a:ext cx="381000" cy="1615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rgbClr val="FF0000"/>
                </a:solidFill>
                <a:latin typeface="Arial Narrow" pitchFamily="34" charset="0"/>
              </a:rPr>
              <a:t>?</a:t>
            </a:r>
            <a:endParaRPr lang="en-US" sz="1200" dirty="0">
              <a:solidFill>
                <a:srgbClr val="FF0000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329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608" y="25657"/>
            <a:ext cx="7498080" cy="1640962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Perceptron:</a:t>
            </a:r>
            <a:r>
              <a:rPr spc="-135" dirty="0"/>
              <a:t> </a:t>
            </a:r>
            <a:r>
              <a:rPr dirty="0"/>
              <a:t>Learning</a:t>
            </a:r>
            <a:r>
              <a:rPr spc="-130" dirty="0"/>
              <a:t> </a:t>
            </a:r>
            <a:r>
              <a:rPr dirty="0"/>
              <a:t>Algorithm</a:t>
            </a:r>
            <a:r>
              <a:rPr spc="-13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0176" y="1795779"/>
            <a:ext cx="7352824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-20" dirty="0">
                <a:solidFill>
                  <a:prstClr val="black"/>
                </a:solidFill>
                <a:latin typeface="Calibri"/>
                <a:cs typeface="Calibri"/>
              </a:rPr>
              <a:t>True</a:t>
            </a:r>
            <a:r>
              <a:rPr sz="28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Model:</a:t>
            </a:r>
            <a:r>
              <a:rPr sz="2800" spc="-4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Y</a:t>
            </a:r>
            <a:r>
              <a:rPr sz="28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is</a:t>
            </a:r>
            <a:r>
              <a:rPr sz="2800" spc="-3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1</a:t>
            </a:r>
            <a:r>
              <a:rPr sz="2800" spc="-3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if</a:t>
            </a:r>
            <a:r>
              <a:rPr sz="28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at</a:t>
            </a:r>
            <a:r>
              <a:rPr sz="2800" spc="-4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least</a:t>
            </a:r>
            <a:r>
              <a:rPr sz="2800" spc="-4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two</a:t>
            </a:r>
            <a:r>
              <a:rPr sz="2800" spc="-4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of</a:t>
            </a:r>
            <a:r>
              <a:rPr sz="28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z="28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three</a:t>
            </a:r>
            <a:r>
              <a:rPr sz="28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inputs</a:t>
            </a:r>
            <a:r>
              <a:rPr sz="2800" spc="-3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are</a:t>
            </a:r>
            <a:r>
              <a:rPr sz="28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equal</a:t>
            </a:r>
            <a:r>
              <a:rPr sz="28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to</a:t>
            </a:r>
            <a:r>
              <a:rPr sz="2800" spc="-4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prstClr val="black"/>
                </a:solidFill>
                <a:latin typeface="Calibri"/>
                <a:cs typeface="Calibri"/>
              </a:rPr>
              <a:t>1.</a:t>
            </a:r>
            <a:endParaRPr sz="2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6413" y="2784633"/>
            <a:ext cx="5791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44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279" y="25657"/>
            <a:ext cx="7777409" cy="1640962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Inspiration:</a:t>
            </a:r>
            <a:r>
              <a:rPr spc="-180" dirty="0"/>
              <a:t> </a:t>
            </a:r>
            <a:r>
              <a:rPr lang="en-US" spc="-180" dirty="0" smtClean="0"/>
              <a:t> </a:t>
            </a:r>
            <a:br>
              <a:rPr lang="en-US" spc="-180" dirty="0" smtClean="0"/>
            </a:br>
            <a:r>
              <a:rPr spc="-20" dirty="0" smtClean="0"/>
              <a:t>Animal’s</a:t>
            </a:r>
            <a:r>
              <a:rPr spc="-175" dirty="0" smtClean="0"/>
              <a:t> </a:t>
            </a:r>
            <a:r>
              <a:rPr dirty="0"/>
              <a:t>Computing</a:t>
            </a:r>
            <a:r>
              <a:rPr spc="-175" dirty="0"/>
              <a:t> </a:t>
            </a:r>
            <a:r>
              <a:rPr spc="-10" dirty="0"/>
              <a:t>Machinery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6279" y="1716531"/>
            <a:ext cx="7832413" cy="17389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10" dirty="0">
                <a:solidFill>
                  <a:prstClr val="black"/>
                </a:solidFill>
                <a:latin typeface="Calibri"/>
                <a:cs typeface="Calibri"/>
              </a:rPr>
              <a:t>Neuron</a:t>
            </a:r>
            <a:endParaRPr sz="28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584200" marR="5080" indent="-571500">
              <a:lnSpc>
                <a:spcPts val="3310"/>
              </a:lnSpc>
              <a:spcBef>
                <a:spcPts val="175"/>
              </a:spcBef>
              <a:tabLst>
                <a:tab pos="583565" algn="l"/>
              </a:tabLst>
            </a:pPr>
            <a:r>
              <a:rPr sz="2800" spc="-50" dirty="0">
                <a:solidFill>
                  <a:prstClr val="black"/>
                </a:solidFill>
                <a:latin typeface="Calibri"/>
                <a:cs typeface="Calibri"/>
              </a:rPr>
              <a:t>-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	basic</a:t>
            </a:r>
            <a:r>
              <a:rPr sz="2800" spc="-6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unit</a:t>
            </a:r>
            <a:r>
              <a:rPr sz="2800" spc="-6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in</a:t>
            </a:r>
            <a:r>
              <a:rPr sz="2800" spc="-6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z="2800" spc="-6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nervous</a:t>
            </a:r>
            <a:r>
              <a:rPr sz="2800" spc="-6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prstClr val="black"/>
                </a:solidFill>
                <a:latin typeface="Calibri"/>
                <a:cs typeface="Calibri"/>
              </a:rPr>
              <a:t>system</a:t>
            </a:r>
            <a:r>
              <a:rPr sz="2800" spc="-6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for</a:t>
            </a:r>
            <a:r>
              <a:rPr sz="2800" spc="-6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receiving,</a:t>
            </a:r>
            <a:r>
              <a:rPr sz="2800" spc="-6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processing,</a:t>
            </a:r>
            <a:r>
              <a:rPr sz="2800" spc="-6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prstClr val="black"/>
                </a:solidFill>
                <a:latin typeface="Calibri"/>
                <a:cs typeface="Calibri"/>
              </a:rPr>
              <a:t>and </a:t>
            </a:r>
            <a:r>
              <a:rPr sz="2800" spc="-10" dirty="0">
                <a:solidFill>
                  <a:prstClr val="black"/>
                </a:solidFill>
                <a:latin typeface="Calibri"/>
                <a:cs typeface="Calibri"/>
              </a:rPr>
              <a:t>transmitting</a:t>
            </a:r>
            <a:r>
              <a:rPr sz="2800" spc="-6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prstClr val="black"/>
                </a:solidFill>
                <a:latin typeface="Calibri"/>
                <a:cs typeface="Calibri"/>
              </a:rPr>
              <a:t>information;</a:t>
            </a:r>
            <a:r>
              <a:rPr sz="2800" spc="-5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e.g.,</a:t>
            </a:r>
            <a:r>
              <a:rPr sz="2800" spc="-5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messages</a:t>
            </a:r>
            <a:r>
              <a:rPr sz="2800" spc="-5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such</a:t>
            </a:r>
            <a:r>
              <a:rPr sz="2800" spc="-5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prstClr val="black"/>
                </a:solidFill>
                <a:latin typeface="Calibri"/>
                <a:cs typeface="Calibri"/>
              </a:rPr>
              <a:t>as…</a:t>
            </a:r>
            <a:endParaRPr sz="2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641" y="4412554"/>
            <a:ext cx="2244159" cy="198824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05250" y="4346046"/>
            <a:ext cx="1709750" cy="198191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005251" y="3705860"/>
            <a:ext cx="170974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3600" spc="-10" dirty="0">
                <a:solidFill>
                  <a:prstClr val="black"/>
                </a:solidFill>
                <a:latin typeface="Calibri"/>
                <a:cs typeface="Calibri"/>
              </a:rPr>
              <a:t>“loud”</a:t>
            </a:r>
            <a:endParaRPr sz="36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6280" y="3684523"/>
            <a:ext cx="21965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  <a:tabLst>
                <a:tab pos="8015605" algn="l"/>
              </a:tabLst>
            </a:pPr>
            <a:r>
              <a:rPr sz="3600" spc="-10" dirty="0">
                <a:solidFill>
                  <a:prstClr val="black"/>
                </a:solidFill>
                <a:latin typeface="Calibri"/>
                <a:cs typeface="Calibri"/>
              </a:rPr>
              <a:t>“hot</a:t>
            </a:r>
            <a:r>
              <a:rPr sz="3600" spc="-10" dirty="0" smtClean="0">
                <a:solidFill>
                  <a:prstClr val="black"/>
                </a:solidFill>
                <a:latin typeface="Calibri"/>
                <a:cs typeface="Calibri"/>
              </a:rPr>
              <a:t>”</a:t>
            </a:r>
            <a:endParaRPr sz="36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65003" y="4346046"/>
            <a:ext cx="2723690" cy="1964454"/>
          </a:xfrm>
          <a:prstGeom prst="rect">
            <a:avLst/>
          </a:prstGeom>
        </p:spPr>
      </p:pic>
      <p:sp>
        <p:nvSpPr>
          <p:cNvPr id="12" name="object 7"/>
          <p:cNvSpPr txBox="1"/>
          <p:nvPr/>
        </p:nvSpPr>
        <p:spPr>
          <a:xfrm>
            <a:off x="6858000" y="3733800"/>
            <a:ext cx="170974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3600" spc="-10" dirty="0" smtClean="0">
                <a:solidFill>
                  <a:prstClr val="black"/>
                </a:solidFill>
                <a:latin typeface="Calibri"/>
                <a:cs typeface="Calibri"/>
              </a:rPr>
              <a:t>“</a:t>
            </a:r>
            <a:r>
              <a:rPr lang="en-US" sz="3600" spc="-10" dirty="0" smtClean="0">
                <a:solidFill>
                  <a:prstClr val="black"/>
                </a:solidFill>
                <a:latin typeface="Calibri"/>
                <a:cs typeface="Calibri"/>
              </a:rPr>
              <a:t>spicy</a:t>
            </a:r>
            <a:r>
              <a:rPr sz="3600" spc="-10" dirty="0" smtClean="0">
                <a:solidFill>
                  <a:prstClr val="black"/>
                </a:solidFill>
                <a:latin typeface="Calibri"/>
                <a:cs typeface="Calibri"/>
              </a:rPr>
              <a:t>”</a:t>
            </a:r>
            <a:endParaRPr sz="36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5665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373940"/>
            <a:ext cx="8000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Perceptron:</a:t>
            </a:r>
            <a:r>
              <a:rPr sz="3600" spc="-135" dirty="0"/>
              <a:t> </a:t>
            </a:r>
            <a:r>
              <a:rPr sz="3600" dirty="0"/>
              <a:t>Learning</a:t>
            </a:r>
            <a:r>
              <a:rPr sz="3600" spc="-130" dirty="0"/>
              <a:t> </a:t>
            </a:r>
            <a:r>
              <a:rPr sz="3600" dirty="0"/>
              <a:t>Algorithm</a:t>
            </a:r>
            <a:r>
              <a:rPr sz="3600" spc="-135" dirty="0"/>
              <a:t> </a:t>
            </a:r>
            <a:r>
              <a:rPr sz="3600"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103" y="677123"/>
            <a:ext cx="5255897" cy="1685077"/>
          </a:xfrm>
          <a:prstGeom prst="rect">
            <a:avLst/>
          </a:prstGeom>
        </p:spPr>
        <p:txBody>
          <a:bodyPr vert="horz" wrap="square" lIns="0" tIns="355600" rIns="0" bIns="0" rtlCol="0">
            <a:spAutoFit/>
          </a:bodyPr>
          <a:lstStyle/>
          <a:p>
            <a:pPr marL="12700">
              <a:spcBef>
                <a:spcPts val="2800"/>
              </a:spcBef>
            </a:pPr>
            <a:r>
              <a:rPr sz="4400" dirty="0">
                <a:solidFill>
                  <a:prstClr val="black"/>
                </a:solidFill>
                <a:latin typeface="Calibri Light"/>
                <a:cs typeface="Calibri Light"/>
              </a:rPr>
              <a:t>-</a:t>
            </a:r>
            <a:r>
              <a:rPr sz="4400" spc="-110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4400" dirty="0">
                <a:solidFill>
                  <a:prstClr val="black"/>
                </a:solidFill>
                <a:latin typeface="Calibri Light"/>
                <a:cs typeface="Calibri Light"/>
              </a:rPr>
              <a:t>First</a:t>
            </a:r>
            <a:r>
              <a:rPr sz="4400" spc="-110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4400" spc="-10" dirty="0">
                <a:solidFill>
                  <a:prstClr val="black"/>
                </a:solidFill>
                <a:latin typeface="Calibri Light"/>
                <a:cs typeface="Calibri Light"/>
              </a:rPr>
              <a:t>Sample</a:t>
            </a:r>
            <a:endParaRPr sz="4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240665" indent="-227965">
              <a:spcBef>
                <a:spcPts val="172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Compute</a:t>
            </a:r>
            <a:r>
              <a:rPr sz="2800" spc="-7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output</a:t>
            </a:r>
            <a:r>
              <a:rPr sz="2800" spc="-6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prstClr val="black"/>
                </a:solidFill>
                <a:latin typeface="Calibri"/>
                <a:cs typeface="Calibri"/>
              </a:rPr>
              <a:t>value:</a:t>
            </a:r>
            <a:endParaRPr sz="2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57312" y="3657600"/>
            <a:ext cx="4966839" cy="1283970"/>
            <a:chOff x="261021" y="2656936"/>
            <a:chExt cx="6622451" cy="12839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021" y="2837007"/>
              <a:ext cx="6622451" cy="88767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67488" y="2656936"/>
              <a:ext cx="1156335" cy="1283970"/>
            </a:xfrm>
            <a:custGeom>
              <a:avLst/>
              <a:gdLst/>
              <a:ahLst/>
              <a:cxnLst/>
              <a:rect l="l" t="t" r="r" b="b"/>
              <a:pathLst>
                <a:path w="1156335" h="1283970">
                  <a:moveTo>
                    <a:pt x="1155938" y="0"/>
                  </a:moveTo>
                  <a:lnTo>
                    <a:pt x="0" y="0"/>
                  </a:lnTo>
                  <a:lnTo>
                    <a:pt x="0" y="1283780"/>
                  </a:lnTo>
                  <a:lnTo>
                    <a:pt x="1155938" y="1283780"/>
                  </a:lnTo>
                  <a:lnTo>
                    <a:pt x="11559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2677" y="2821240"/>
              <a:ext cx="1324993" cy="89323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201071" y="3430172"/>
              <a:ext cx="228600" cy="369570"/>
            </a:xfrm>
            <a:custGeom>
              <a:avLst/>
              <a:gdLst/>
              <a:ahLst/>
              <a:cxnLst/>
              <a:rect l="l" t="t" r="r" b="b"/>
              <a:pathLst>
                <a:path w="228600" h="369570">
                  <a:moveTo>
                    <a:pt x="228600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228600" y="369331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183773" y="3901484"/>
            <a:ext cx="901047" cy="898964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algn="ctr">
              <a:spcBef>
                <a:spcPts val="1370"/>
              </a:spcBef>
            </a:pP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Predicted</a:t>
            </a:r>
            <a:endParaRPr dirty="0">
              <a:solidFill>
                <a:prstClr val="black"/>
              </a:solidFill>
              <a:latin typeface="Calibri"/>
              <a:cs typeface="Calibri"/>
            </a:endParaRPr>
          </a:p>
          <a:p>
            <a:pPr marR="3175" algn="ctr">
              <a:spcBef>
                <a:spcPts val="600"/>
              </a:spcBef>
            </a:pPr>
            <a:r>
              <a:rPr sz="2400" b="1" i="1" spc="-50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03156" y="2438824"/>
            <a:ext cx="1749733" cy="62373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61855" y="2526382"/>
            <a:ext cx="763286" cy="39652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284196" y="2451681"/>
            <a:ext cx="133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endParaRPr sz="24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81750" y="2114071"/>
            <a:ext cx="283845" cy="1113155"/>
          </a:xfrm>
          <a:custGeom>
            <a:avLst/>
            <a:gdLst/>
            <a:ahLst/>
            <a:cxnLst/>
            <a:rect l="l" t="t" r="r" b="b"/>
            <a:pathLst>
              <a:path w="378459" h="1113155">
                <a:moveTo>
                  <a:pt x="378269" y="1113089"/>
                </a:moveTo>
                <a:lnTo>
                  <a:pt x="304649" y="1110611"/>
                </a:lnTo>
                <a:lnTo>
                  <a:pt x="244530" y="1103856"/>
                </a:lnTo>
                <a:lnTo>
                  <a:pt x="203997" y="1093836"/>
                </a:lnTo>
                <a:lnTo>
                  <a:pt x="189133" y="1081567"/>
                </a:lnTo>
                <a:lnTo>
                  <a:pt x="189135" y="588066"/>
                </a:lnTo>
                <a:lnTo>
                  <a:pt x="174271" y="575796"/>
                </a:lnTo>
                <a:lnTo>
                  <a:pt x="133738" y="565777"/>
                </a:lnTo>
                <a:lnTo>
                  <a:pt x="73619" y="559021"/>
                </a:lnTo>
                <a:lnTo>
                  <a:pt x="0" y="556544"/>
                </a:lnTo>
                <a:lnTo>
                  <a:pt x="73619" y="554067"/>
                </a:lnTo>
                <a:lnTo>
                  <a:pt x="133738" y="547312"/>
                </a:lnTo>
                <a:lnTo>
                  <a:pt x="174271" y="537292"/>
                </a:lnTo>
                <a:lnTo>
                  <a:pt x="189135" y="525022"/>
                </a:lnTo>
                <a:lnTo>
                  <a:pt x="189135" y="31521"/>
                </a:lnTo>
                <a:lnTo>
                  <a:pt x="203998" y="19252"/>
                </a:lnTo>
                <a:lnTo>
                  <a:pt x="244531" y="9232"/>
                </a:lnTo>
                <a:lnTo>
                  <a:pt x="304650" y="2477"/>
                </a:lnTo>
                <a:lnTo>
                  <a:pt x="37827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92977" y="1939616"/>
            <a:ext cx="1893823" cy="113172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spcBef>
                <a:spcPts val="1565"/>
              </a:spcBef>
            </a:pP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1</a:t>
            </a:r>
            <a:r>
              <a:rPr sz="2400" spc="-2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prstClr val="black"/>
                </a:solidFill>
                <a:latin typeface="Calibri"/>
                <a:cs typeface="Calibri"/>
              </a:rPr>
              <a:t>if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48895">
              <a:spcBef>
                <a:spcPts val="1460"/>
              </a:spcBef>
            </a:pP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-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1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 otherwise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39000" y="2117360"/>
            <a:ext cx="1240755" cy="41229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191981" y="2434408"/>
            <a:ext cx="90488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0" dirty="0">
                <a:solidFill>
                  <a:prstClr val="black"/>
                </a:solidFill>
                <a:latin typeface="Calibri"/>
                <a:cs typeface="Calibri"/>
              </a:rPr>
              <a:t>;</a:t>
            </a:r>
            <a:endParaRPr sz="280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926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373940"/>
            <a:ext cx="80009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Perceptron:</a:t>
            </a:r>
            <a:r>
              <a:rPr sz="3600" spc="-135" dirty="0"/>
              <a:t> </a:t>
            </a:r>
            <a:r>
              <a:rPr sz="3600" dirty="0"/>
              <a:t>Learning</a:t>
            </a:r>
            <a:r>
              <a:rPr sz="3600" spc="-130" dirty="0"/>
              <a:t> </a:t>
            </a:r>
            <a:r>
              <a:rPr sz="3600" dirty="0"/>
              <a:t>Algorithm</a:t>
            </a:r>
            <a:r>
              <a:rPr sz="3600" spc="-135" dirty="0"/>
              <a:t> </a:t>
            </a:r>
            <a:r>
              <a:rPr sz="3600"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103" y="677123"/>
            <a:ext cx="5255897" cy="1685077"/>
          </a:xfrm>
          <a:prstGeom prst="rect">
            <a:avLst/>
          </a:prstGeom>
        </p:spPr>
        <p:txBody>
          <a:bodyPr vert="horz" wrap="square" lIns="0" tIns="355600" rIns="0" bIns="0" rtlCol="0">
            <a:spAutoFit/>
          </a:bodyPr>
          <a:lstStyle/>
          <a:p>
            <a:pPr marL="12700">
              <a:spcBef>
                <a:spcPts val="2800"/>
              </a:spcBef>
            </a:pPr>
            <a:r>
              <a:rPr sz="4400" dirty="0">
                <a:solidFill>
                  <a:prstClr val="black"/>
                </a:solidFill>
                <a:latin typeface="Calibri Light"/>
                <a:cs typeface="Calibri Light"/>
              </a:rPr>
              <a:t>-</a:t>
            </a:r>
            <a:r>
              <a:rPr sz="4400" spc="-110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4400" dirty="0">
                <a:solidFill>
                  <a:prstClr val="black"/>
                </a:solidFill>
                <a:latin typeface="Calibri Light"/>
                <a:cs typeface="Calibri Light"/>
              </a:rPr>
              <a:t>First</a:t>
            </a:r>
            <a:r>
              <a:rPr sz="4400" spc="-110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4400" spc="-10" dirty="0">
                <a:solidFill>
                  <a:prstClr val="black"/>
                </a:solidFill>
                <a:latin typeface="Calibri Light"/>
                <a:cs typeface="Calibri Light"/>
              </a:rPr>
              <a:t>Sample</a:t>
            </a:r>
            <a:endParaRPr sz="4400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240665" indent="-227965">
              <a:spcBef>
                <a:spcPts val="172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Compute</a:t>
            </a:r>
            <a:r>
              <a:rPr sz="2800" spc="-7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output</a:t>
            </a:r>
            <a:r>
              <a:rPr sz="2800" spc="-6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prstClr val="black"/>
                </a:solidFill>
                <a:latin typeface="Calibri"/>
                <a:cs typeface="Calibri"/>
              </a:rPr>
              <a:t>value:</a:t>
            </a:r>
            <a:endParaRPr sz="2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57312" y="3657600"/>
            <a:ext cx="4966839" cy="1283970"/>
            <a:chOff x="261021" y="2656936"/>
            <a:chExt cx="6622451" cy="12839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021" y="2837007"/>
              <a:ext cx="6622451" cy="88767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67488" y="2656936"/>
              <a:ext cx="1156335" cy="1283970"/>
            </a:xfrm>
            <a:custGeom>
              <a:avLst/>
              <a:gdLst/>
              <a:ahLst/>
              <a:cxnLst/>
              <a:rect l="l" t="t" r="r" b="b"/>
              <a:pathLst>
                <a:path w="1156335" h="1283970">
                  <a:moveTo>
                    <a:pt x="1155938" y="0"/>
                  </a:moveTo>
                  <a:lnTo>
                    <a:pt x="0" y="0"/>
                  </a:lnTo>
                  <a:lnTo>
                    <a:pt x="0" y="1283780"/>
                  </a:lnTo>
                  <a:lnTo>
                    <a:pt x="1155938" y="1283780"/>
                  </a:lnTo>
                  <a:lnTo>
                    <a:pt x="11559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2677" y="2821240"/>
              <a:ext cx="1324993" cy="89323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201071" y="3430172"/>
              <a:ext cx="228600" cy="369570"/>
            </a:xfrm>
            <a:custGeom>
              <a:avLst/>
              <a:gdLst/>
              <a:ahLst/>
              <a:cxnLst/>
              <a:rect l="l" t="t" r="r" b="b"/>
              <a:pathLst>
                <a:path w="228600" h="369570">
                  <a:moveTo>
                    <a:pt x="228600" y="0"/>
                  </a:moveTo>
                  <a:lnTo>
                    <a:pt x="0" y="0"/>
                  </a:lnTo>
                  <a:lnTo>
                    <a:pt x="0" y="369331"/>
                  </a:lnTo>
                  <a:lnTo>
                    <a:pt x="228600" y="369331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183773" y="3901484"/>
            <a:ext cx="901047" cy="837409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algn="ctr">
              <a:spcBef>
                <a:spcPts val="1370"/>
              </a:spcBef>
            </a:pP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Predicted</a:t>
            </a:r>
            <a:endParaRPr dirty="0">
              <a:solidFill>
                <a:prstClr val="black"/>
              </a:solidFill>
              <a:latin typeface="Calibri"/>
              <a:cs typeface="Calibri"/>
            </a:endParaRPr>
          </a:p>
          <a:p>
            <a:pPr marR="3175" algn="ctr">
              <a:spcBef>
                <a:spcPts val="600"/>
              </a:spcBef>
            </a:pPr>
            <a:r>
              <a:rPr lang="en-US" sz="2000" spc="-50" dirty="0" smtClean="0">
                <a:solidFill>
                  <a:prstClr val="black"/>
                </a:solidFill>
                <a:latin typeface="Calibri"/>
                <a:cs typeface="Calibri"/>
              </a:rPr>
              <a:t>1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03156" y="2438824"/>
            <a:ext cx="1749733" cy="62373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61855" y="2526382"/>
            <a:ext cx="763286" cy="39652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284196" y="2451681"/>
            <a:ext cx="133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endParaRPr sz="24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81750" y="2114071"/>
            <a:ext cx="283845" cy="1113155"/>
          </a:xfrm>
          <a:custGeom>
            <a:avLst/>
            <a:gdLst/>
            <a:ahLst/>
            <a:cxnLst/>
            <a:rect l="l" t="t" r="r" b="b"/>
            <a:pathLst>
              <a:path w="378459" h="1113155">
                <a:moveTo>
                  <a:pt x="378269" y="1113089"/>
                </a:moveTo>
                <a:lnTo>
                  <a:pt x="304649" y="1110611"/>
                </a:lnTo>
                <a:lnTo>
                  <a:pt x="244530" y="1103856"/>
                </a:lnTo>
                <a:lnTo>
                  <a:pt x="203997" y="1093836"/>
                </a:lnTo>
                <a:lnTo>
                  <a:pt x="189133" y="1081567"/>
                </a:lnTo>
                <a:lnTo>
                  <a:pt x="189135" y="588066"/>
                </a:lnTo>
                <a:lnTo>
                  <a:pt x="174271" y="575796"/>
                </a:lnTo>
                <a:lnTo>
                  <a:pt x="133738" y="565777"/>
                </a:lnTo>
                <a:lnTo>
                  <a:pt x="73619" y="559021"/>
                </a:lnTo>
                <a:lnTo>
                  <a:pt x="0" y="556544"/>
                </a:lnTo>
                <a:lnTo>
                  <a:pt x="73619" y="554067"/>
                </a:lnTo>
                <a:lnTo>
                  <a:pt x="133738" y="547312"/>
                </a:lnTo>
                <a:lnTo>
                  <a:pt x="174271" y="537292"/>
                </a:lnTo>
                <a:lnTo>
                  <a:pt x="189135" y="525022"/>
                </a:lnTo>
                <a:lnTo>
                  <a:pt x="189135" y="31521"/>
                </a:lnTo>
                <a:lnTo>
                  <a:pt x="203998" y="19252"/>
                </a:lnTo>
                <a:lnTo>
                  <a:pt x="244531" y="9232"/>
                </a:lnTo>
                <a:lnTo>
                  <a:pt x="304650" y="2477"/>
                </a:lnTo>
                <a:lnTo>
                  <a:pt x="37827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92977" y="1939616"/>
            <a:ext cx="1893823" cy="113172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spcBef>
                <a:spcPts val="1565"/>
              </a:spcBef>
            </a:pP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1</a:t>
            </a:r>
            <a:r>
              <a:rPr sz="2400" spc="-2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prstClr val="black"/>
                </a:solidFill>
                <a:latin typeface="Calibri"/>
                <a:cs typeface="Calibri"/>
              </a:rPr>
              <a:t>if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48895">
              <a:spcBef>
                <a:spcPts val="1460"/>
              </a:spcBef>
            </a:pP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-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1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 otherwise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39000" y="2117360"/>
            <a:ext cx="1240755" cy="41229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191981" y="2434408"/>
            <a:ext cx="90488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0" dirty="0">
                <a:solidFill>
                  <a:prstClr val="black"/>
                </a:solidFill>
                <a:latin typeface="Calibri"/>
                <a:cs typeface="Calibri"/>
              </a:rPr>
              <a:t>;</a:t>
            </a:r>
            <a:endParaRPr sz="280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7351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62200" y="1905000"/>
            <a:ext cx="4232910" cy="617855"/>
            <a:chOff x="3445848" y="1806235"/>
            <a:chExt cx="5643880" cy="6178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1988" y="1903552"/>
              <a:ext cx="1086929" cy="49110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8917" y="1814485"/>
              <a:ext cx="3980399" cy="60960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5848" y="1806235"/>
              <a:ext cx="541634" cy="61379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66799" y="223627"/>
            <a:ext cx="8025367" cy="12450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90"/>
              </a:lnSpc>
              <a:spcBef>
                <a:spcPts val="100"/>
              </a:spcBef>
            </a:pPr>
            <a:r>
              <a:rPr sz="3600" spc="-25" dirty="0"/>
              <a:t>Perceptron:</a:t>
            </a:r>
            <a:r>
              <a:rPr sz="3600" spc="-135" dirty="0"/>
              <a:t> </a:t>
            </a:r>
            <a:r>
              <a:rPr sz="3600" dirty="0"/>
              <a:t>Learning</a:t>
            </a:r>
            <a:r>
              <a:rPr sz="3600" spc="-130" dirty="0"/>
              <a:t> </a:t>
            </a:r>
            <a:r>
              <a:rPr sz="3600" dirty="0"/>
              <a:t>Algorithm</a:t>
            </a:r>
            <a:r>
              <a:rPr sz="3600" spc="-135" dirty="0"/>
              <a:t> </a:t>
            </a:r>
            <a:r>
              <a:rPr sz="3600" spc="-10" dirty="0"/>
              <a:t>Example</a:t>
            </a:r>
          </a:p>
          <a:p>
            <a:pPr marL="12700">
              <a:lnSpc>
                <a:spcPts val="4990"/>
              </a:lnSpc>
            </a:pPr>
            <a:r>
              <a:rPr sz="3600" dirty="0"/>
              <a:t>-</a:t>
            </a:r>
            <a:r>
              <a:rPr sz="3600" spc="-110" dirty="0"/>
              <a:t> </a:t>
            </a:r>
            <a:r>
              <a:rPr sz="3600" dirty="0"/>
              <a:t>First</a:t>
            </a:r>
            <a:r>
              <a:rPr sz="3600" spc="-110" dirty="0"/>
              <a:t> </a:t>
            </a:r>
            <a:r>
              <a:rPr sz="3600" spc="-10" dirty="0"/>
              <a:t>Sample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47274" y="1524000"/>
            <a:ext cx="824912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spcBef>
                <a:spcPts val="100"/>
              </a:spcBef>
              <a:buFont typeface="Arial"/>
              <a:buChar char="•"/>
              <a:tabLst>
                <a:tab pos="240665" algn="l"/>
                <a:tab pos="8188325" algn="l"/>
              </a:tabLst>
            </a:pP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Update</a:t>
            </a:r>
            <a:r>
              <a:rPr sz="2800" spc="-12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prstClr val="black"/>
                </a:solidFill>
                <a:latin typeface="Calibri"/>
                <a:cs typeface="Calibri"/>
              </a:rPr>
              <a:t>weights</a:t>
            </a:r>
            <a:r>
              <a:rPr sz="2800" spc="-10" dirty="0" smtClean="0">
                <a:solidFill>
                  <a:prstClr val="black"/>
                </a:solidFill>
                <a:latin typeface="Calibri"/>
                <a:cs typeface="Calibri"/>
              </a:rPr>
              <a:t>:</a:t>
            </a:r>
            <a:r>
              <a:rPr lang="en-US" sz="2800" spc="-10" dirty="0" smtClean="0">
                <a:solidFill>
                  <a:prstClr val="black"/>
                </a:solidFill>
                <a:latin typeface="Calibri"/>
                <a:cs typeface="Calibri"/>
              </a:rPr>
              <a:t>                                   </a:t>
            </a:r>
            <a:r>
              <a:rPr sz="2800" spc="-50" dirty="0" smtClean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learning</a:t>
            </a:r>
            <a:r>
              <a:rPr sz="2800" spc="-5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rate</a:t>
            </a:r>
            <a:r>
              <a:rPr sz="2800" spc="-5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r>
              <a:rPr sz="28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prstClr val="black"/>
                </a:solidFill>
                <a:latin typeface="Calibri"/>
                <a:cs typeface="Calibri"/>
              </a:rPr>
              <a:t>0.1</a:t>
            </a:r>
            <a:endParaRPr sz="2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86583" y="2923271"/>
            <a:ext cx="377190" cy="39718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40926" y="2923271"/>
            <a:ext cx="2837497" cy="6096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86583" y="3724679"/>
            <a:ext cx="377190" cy="397183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5840926" y="3724678"/>
            <a:ext cx="3251359" cy="619760"/>
            <a:chOff x="7787901" y="3724678"/>
            <a:chExt cx="4335145" cy="619760"/>
          </a:xfrm>
        </p:grpSpPr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87901" y="3724678"/>
              <a:ext cx="4334988" cy="60960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1796020" y="4038009"/>
              <a:ext cx="198120" cy="306705"/>
            </a:xfrm>
            <a:custGeom>
              <a:avLst/>
              <a:gdLst/>
              <a:ahLst/>
              <a:cxnLst/>
              <a:rect l="l" t="t" r="r" b="b"/>
              <a:pathLst>
                <a:path w="198120" h="306704">
                  <a:moveTo>
                    <a:pt x="198119" y="0"/>
                  </a:moveTo>
                  <a:lnTo>
                    <a:pt x="0" y="0"/>
                  </a:lnTo>
                  <a:lnTo>
                    <a:pt x="0" y="306329"/>
                  </a:lnTo>
                  <a:lnTo>
                    <a:pt x="198119" y="306329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4" name="object 14"/>
          <p:cNvSpPr/>
          <p:nvPr/>
        </p:nvSpPr>
        <p:spPr>
          <a:xfrm>
            <a:off x="8805104" y="4191174"/>
            <a:ext cx="133350" cy="153670"/>
          </a:xfrm>
          <a:custGeom>
            <a:avLst/>
            <a:gdLst/>
            <a:ahLst/>
            <a:cxnLst/>
            <a:rect l="l" t="t" r="r" b="b"/>
            <a:pathLst>
              <a:path w="177800" h="153670">
                <a:moveTo>
                  <a:pt x="177800" y="0"/>
                </a:moveTo>
                <a:lnTo>
                  <a:pt x="0" y="0"/>
                </a:lnTo>
                <a:lnTo>
                  <a:pt x="0" y="153164"/>
                </a:lnTo>
                <a:lnTo>
                  <a:pt x="177800" y="153164"/>
                </a:lnTo>
                <a:lnTo>
                  <a:pt x="177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86583" y="4534882"/>
            <a:ext cx="377190" cy="397183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5840926" y="4534880"/>
            <a:ext cx="3251359" cy="619760"/>
            <a:chOff x="7787901" y="4534880"/>
            <a:chExt cx="4335145" cy="61976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87901" y="4534880"/>
              <a:ext cx="4334988" cy="60960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1796020" y="4848211"/>
              <a:ext cx="198120" cy="306705"/>
            </a:xfrm>
            <a:custGeom>
              <a:avLst/>
              <a:gdLst/>
              <a:ahLst/>
              <a:cxnLst/>
              <a:rect l="l" t="t" r="r" b="b"/>
              <a:pathLst>
                <a:path w="198120" h="306704">
                  <a:moveTo>
                    <a:pt x="198119" y="0"/>
                  </a:moveTo>
                  <a:lnTo>
                    <a:pt x="0" y="0"/>
                  </a:lnTo>
                  <a:lnTo>
                    <a:pt x="0" y="306329"/>
                  </a:lnTo>
                  <a:lnTo>
                    <a:pt x="198119" y="306329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19" name="object 19"/>
          <p:cNvSpPr/>
          <p:nvPr/>
        </p:nvSpPr>
        <p:spPr>
          <a:xfrm>
            <a:off x="8805104" y="5001375"/>
            <a:ext cx="133350" cy="153670"/>
          </a:xfrm>
          <a:custGeom>
            <a:avLst/>
            <a:gdLst/>
            <a:ahLst/>
            <a:cxnLst/>
            <a:rect l="l" t="t" r="r" b="b"/>
            <a:pathLst>
              <a:path w="177800" h="153670">
                <a:moveTo>
                  <a:pt x="177800" y="0"/>
                </a:moveTo>
                <a:lnTo>
                  <a:pt x="0" y="0"/>
                </a:lnTo>
                <a:lnTo>
                  <a:pt x="0" y="153164"/>
                </a:lnTo>
                <a:lnTo>
                  <a:pt x="177800" y="153164"/>
                </a:lnTo>
                <a:lnTo>
                  <a:pt x="177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86583" y="5370988"/>
            <a:ext cx="377190" cy="397183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5840926" y="5370986"/>
            <a:ext cx="3251359" cy="619760"/>
            <a:chOff x="7787901" y="5370986"/>
            <a:chExt cx="4335145" cy="619760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87901" y="5370986"/>
              <a:ext cx="4334988" cy="60960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1740134" y="5684316"/>
              <a:ext cx="254000" cy="306705"/>
            </a:xfrm>
            <a:custGeom>
              <a:avLst/>
              <a:gdLst/>
              <a:ahLst/>
              <a:cxnLst/>
              <a:rect l="l" t="t" r="r" b="b"/>
              <a:pathLst>
                <a:path w="254000" h="306704">
                  <a:moveTo>
                    <a:pt x="254000" y="0"/>
                  </a:moveTo>
                  <a:lnTo>
                    <a:pt x="55880" y="0"/>
                  </a:lnTo>
                  <a:lnTo>
                    <a:pt x="55880" y="153174"/>
                  </a:lnTo>
                  <a:lnTo>
                    <a:pt x="0" y="153174"/>
                  </a:lnTo>
                  <a:lnTo>
                    <a:pt x="0" y="306336"/>
                  </a:lnTo>
                  <a:lnTo>
                    <a:pt x="55880" y="306336"/>
                  </a:lnTo>
                  <a:lnTo>
                    <a:pt x="177800" y="306336"/>
                  </a:lnTo>
                  <a:lnTo>
                    <a:pt x="254000" y="306336"/>
                  </a:lnTo>
                  <a:lnTo>
                    <a:pt x="25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5714243" y="3183906"/>
          <a:ext cx="3242310" cy="2725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1155"/>
                <a:gridCol w="1621155"/>
              </a:tblGrid>
              <a:tr h="539750">
                <a:tc>
                  <a:txBody>
                    <a:bodyPr/>
                    <a:lstStyle/>
                    <a:p>
                      <a:pPr marL="31750">
                        <a:lnSpc>
                          <a:spcPts val="2075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  <a:tr h="8058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97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25019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97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0190" marB="0"/>
                </a:tc>
              </a:tr>
              <a:tr h="82296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63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635" marB="0"/>
                </a:tc>
              </a:tr>
              <a:tr h="556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" marB="0"/>
                </a:tc>
              </a:tr>
            </a:tbl>
          </a:graphicData>
        </a:graphic>
      </p:graphicFrame>
      <p:grpSp>
        <p:nvGrpSpPr>
          <p:cNvPr id="25" name="object 25"/>
          <p:cNvGrpSpPr/>
          <p:nvPr/>
        </p:nvGrpSpPr>
        <p:grpSpPr>
          <a:xfrm>
            <a:off x="37138" y="2656936"/>
            <a:ext cx="5125466" cy="2203899"/>
            <a:chOff x="49517" y="2656936"/>
            <a:chExt cx="6833955" cy="2203899"/>
          </a:xfrm>
        </p:grpSpPr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1021" y="2837005"/>
              <a:ext cx="6622451" cy="116791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967488" y="2656936"/>
              <a:ext cx="1156335" cy="1283970"/>
            </a:xfrm>
            <a:custGeom>
              <a:avLst/>
              <a:gdLst/>
              <a:ahLst/>
              <a:cxnLst/>
              <a:rect l="l" t="t" r="r" b="b"/>
              <a:pathLst>
                <a:path w="1156335" h="1283970">
                  <a:moveTo>
                    <a:pt x="1155938" y="0"/>
                  </a:moveTo>
                  <a:lnTo>
                    <a:pt x="0" y="0"/>
                  </a:lnTo>
                  <a:lnTo>
                    <a:pt x="0" y="1283780"/>
                  </a:lnTo>
                  <a:lnTo>
                    <a:pt x="1155938" y="1283780"/>
                  </a:lnTo>
                  <a:lnTo>
                    <a:pt x="11559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12677" y="2821240"/>
              <a:ext cx="1349721" cy="89323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9517" y="3430180"/>
              <a:ext cx="4074160" cy="1430655"/>
            </a:xfrm>
            <a:custGeom>
              <a:avLst/>
              <a:gdLst/>
              <a:ahLst/>
              <a:cxnLst/>
              <a:rect l="l" t="t" r="r" b="b"/>
              <a:pathLst>
                <a:path w="4074160" h="1430654">
                  <a:moveTo>
                    <a:pt x="4073906" y="308762"/>
                  </a:moveTo>
                  <a:lnTo>
                    <a:pt x="3221075" y="308762"/>
                  </a:lnTo>
                  <a:lnTo>
                    <a:pt x="3221075" y="0"/>
                  </a:lnTo>
                  <a:lnTo>
                    <a:pt x="2992475" y="0"/>
                  </a:lnTo>
                  <a:lnTo>
                    <a:pt x="2992475" y="308762"/>
                  </a:lnTo>
                  <a:lnTo>
                    <a:pt x="0" y="308762"/>
                  </a:lnTo>
                  <a:lnTo>
                    <a:pt x="0" y="1430616"/>
                  </a:lnTo>
                  <a:lnTo>
                    <a:pt x="4073906" y="1430616"/>
                  </a:lnTo>
                  <a:lnTo>
                    <a:pt x="4073906" y="3087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31" name="object 31"/>
          <p:cNvSpPr/>
          <p:nvPr/>
        </p:nvSpPr>
        <p:spPr>
          <a:xfrm>
            <a:off x="3184789" y="3676334"/>
            <a:ext cx="354806" cy="369570"/>
          </a:xfrm>
          <a:custGeom>
            <a:avLst/>
            <a:gdLst/>
            <a:ahLst/>
            <a:cxnLst/>
            <a:rect l="l" t="t" r="r" b="b"/>
            <a:pathLst>
              <a:path w="473075" h="369570">
                <a:moveTo>
                  <a:pt x="472847" y="0"/>
                </a:moveTo>
                <a:lnTo>
                  <a:pt x="0" y="0"/>
                </a:lnTo>
                <a:lnTo>
                  <a:pt x="0" y="369331"/>
                </a:lnTo>
                <a:lnTo>
                  <a:pt x="472847" y="369331"/>
                </a:lnTo>
                <a:lnTo>
                  <a:pt x="472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43843" y="3696716"/>
            <a:ext cx="98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i="1" spc="-50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684078" y="3676334"/>
            <a:ext cx="355759" cy="369570"/>
          </a:xfrm>
          <a:custGeom>
            <a:avLst/>
            <a:gdLst/>
            <a:ahLst/>
            <a:cxnLst/>
            <a:rect l="l" t="t" r="r" b="b"/>
            <a:pathLst>
              <a:path w="474345" h="369570">
                <a:moveTo>
                  <a:pt x="473840" y="0"/>
                </a:moveTo>
                <a:lnTo>
                  <a:pt x="0" y="0"/>
                </a:lnTo>
                <a:lnTo>
                  <a:pt x="0" y="369331"/>
                </a:lnTo>
                <a:lnTo>
                  <a:pt x="473840" y="369331"/>
                </a:lnTo>
                <a:lnTo>
                  <a:pt x="4738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82424" y="3696716"/>
            <a:ext cx="98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i="1" spc="-50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268243" y="3674949"/>
            <a:ext cx="171450" cy="369570"/>
          </a:xfrm>
          <a:custGeom>
            <a:avLst/>
            <a:gdLst/>
            <a:ahLst/>
            <a:cxnLst/>
            <a:rect l="l" t="t" r="r" b="b"/>
            <a:pathLst>
              <a:path w="228600" h="369570">
                <a:moveTo>
                  <a:pt x="228600" y="0"/>
                </a:moveTo>
                <a:lnTo>
                  <a:pt x="0" y="0"/>
                </a:lnTo>
                <a:lnTo>
                  <a:pt x="0" y="369332"/>
                </a:lnTo>
                <a:lnTo>
                  <a:pt x="228600" y="369332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27299" y="3696716"/>
            <a:ext cx="98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i="1" spc="-50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768278" y="3674949"/>
            <a:ext cx="171450" cy="369570"/>
          </a:xfrm>
          <a:custGeom>
            <a:avLst/>
            <a:gdLst/>
            <a:ahLst/>
            <a:cxnLst/>
            <a:rect l="l" t="t" r="r" b="b"/>
            <a:pathLst>
              <a:path w="228600" h="369570">
                <a:moveTo>
                  <a:pt x="228600" y="0"/>
                </a:moveTo>
                <a:lnTo>
                  <a:pt x="0" y="0"/>
                </a:lnTo>
                <a:lnTo>
                  <a:pt x="0" y="369332"/>
                </a:lnTo>
                <a:lnTo>
                  <a:pt x="228600" y="369332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27334" y="3696716"/>
            <a:ext cx="98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i="1" spc="-50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62200" y="3430180"/>
            <a:ext cx="203113" cy="294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59508" y="2923271"/>
            <a:ext cx="1040551" cy="8937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320" marR="5080" indent="-384810" algn="ctr">
              <a:lnSpc>
                <a:spcPct val="158900"/>
              </a:lnSpc>
              <a:spcBef>
                <a:spcPts val="100"/>
              </a:spcBef>
            </a:pP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Predicted </a:t>
            </a:r>
            <a:r>
              <a:rPr lang="en-US" spc="-10" dirty="0" smtClean="0">
                <a:solidFill>
                  <a:prstClr val="black"/>
                </a:solidFill>
                <a:latin typeface="Calibri"/>
                <a:cs typeface="Calibri"/>
              </a:rPr>
              <a:t>      </a:t>
            </a:r>
            <a:r>
              <a:rPr spc="-50" dirty="0" smtClean="0">
                <a:solidFill>
                  <a:prstClr val="black"/>
                </a:solidFill>
                <a:latin typeface="Calibri"/>
                <a:cs typeface="Calibri"/>
              </a:rPr>
              <a:t>1</a:t>
            </a:r>
            <a:endParaRPr dirty="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0474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62200" y="1905000"/>
            <a:ext cx="4232910" cy="617855"/>
            <a:chOff x="3445848" y="1806235"/>
            <a:chExt cx="5643880" cy="6178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1988" y="1903552"/>
              <a:ext cx="1086929" cy="49110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8917" y="1814485"/>
              <a:ext cx="3980399" cy="60960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5848" y="1806235"/>
              <a:ext cx="541634" cy="61379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66799" y="223627"/>
            <a:ext cx="8025367" cy="12450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90"/>
              </a:lnSpc>
              <a:spcBef>
                <a:spcPts val="100"/>
              </a:spcBef>
            </a:pPr>
            <a:r>
              <a:rPr sz="3600" spc="-25" dirty="0"/>
              <a:t>Perceptron:</a:t>
            </a:r>
            <a:r>
              <a:rPr sz="3600" spc="-135" dirty="0"/>
              <a:t> </a:t>
            </a:r>
            <a:r>
              <a:rPr sz="3600" dirty="0"/>
              <a:t>Learning</a:t>
            </a:r>
            <a:r>
              <a:rPr sz="3600" spc="-130" dirty="0"/>
              <a:t> </a:t>
            </a:r>
            <a:r>
              <a:rPr sz="3600" dirty="0"/>
              <a:t>Algorithm</a:t>
            </a:r>
            <a:r>
              <a:rPr sz="3600" spc="-135" dirty="0"/>
              <a:t> </a:t>
            </a:r>
            <a:r>
              <a:rPr sz="3600" spc="-10" dirty="0"/>
              <a:t>Example</a:t>
            </a:r>
          </a:p>
          <a:p>
            <a:pPr marL="12700">
              <a:lnSpc>
                <a:spcPts val="4990"/>
              </a:lnSpc>
            </a:pPr>
            <a:r>
              <a:rPr sz="3600" dirty="0"/>
              <a:t>-</a:t>
            </a:r>
            <a:r>
              <a:rPr sz="3600" spc="-110" dirty="0"/>
              <a:t> </a:t>
            </a:r>
            <a:r>
              <a:rPr sz="3600" dirty="0"/>
              <a:t>First</a:t>
            </a:r>
            <a:r>
              <a:rPr sz="3600" spc="-110" dirty="0"/>
              <a:t> </a:t>
            </a:r>
            <a:r>
              <a:rPr sz="3600" spc="-10" dirty="0"/>
              <a:t>Sample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47274" y="1524000"/>
            <a:ext cx="824912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spcBef>
                <a:spcPts val="100"/>
              </a:spcBef>
              <a:buFont typeface="Arial"/>
              <a:buChar char="•"/>
              <a:tabLst>
                <a:tab pos="240665" algn="l"/>
                <a:tab pos="8188325" algn="l"/>
              </a:tabLst>
            </a:pP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Update</a:t>
            </a:r>
            <a:r>
              <a:rPr sz="2800" spc="-12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prstClr val="black"/>
                </a:solidFill>
                <a:latin typeface="Calibri"/>
                <a:cs typeface="Calibri"/>
              </a:rPr>
              <a:t>weights</a:t>
            </a:r>
            <a:r>
              <a:rPr sz="2800" spc="-10" dirty="0" smtClean="0">
                <a:solidFill>
                  <a:prstClr val="black"/>
                </a:solidFill>
                <a:latin typeface="Calibri"/>
                <a:cs typeface="Calibri"/>
              </a:rPr>
              <a:t>:</a:t>
            </a:r>
            <a:r>
              <a:rPr lang="en-US" sz="2800" spc="-10" dirty="0" smtClean="0">
                <a:solidFill>
                  <a:prstClr val="black"/>
                </a:solidFill>
                <a:latin typeface="Calibri"/>
                <a:cs typeface="Calibri"/>
              </a:rPr>
              <a:t>                                   </a:t>
            </a:r>
            <a:r>
              <a:rPr sz="2800" spc="-50" dirty="0" smtClean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learning</a:t>
            </a:r>
            <a:r>
              <a:rPr sz="2800" spc="-5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rate</a:t>
            </a:r>
            <a:r>
              <a:rPr sz="2800" spc="-5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r>
              <a:rPr sz="28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prstClr val="black"/>
                </a:solidFill>
                <a:latin typeface="Calibri"/>
                <a:cs typeface="Calibri"/>
              </a:rPr>
              <a:t>0.1</a:t>
            </a:r>
            <a:endParaRPr sz="2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7138" y="2656936"/>
            <a:ext cx="5125466" cy="2203899"/>
            <a:chOff x="49517" y="2656936"/>
            <a:chExt cx="6833955" cy="2203899"/>
          </a:xfrm>
        </p:grpSpPr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021" y="2837005"/>
              <a:ext cx="6622451" cy="116791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967488" y="2656936"/>
              <a:ext cx="1156335" cy="1283970"/>
            </a:xfrm>
            <a:custGeom>
              <a:avLst/>
              <a:gdLst/>
              <a:ahLst/>
              <a:cxnLst/>
              <a:rect l="l" t="t" r="r" b="b"/>
              <a:pathLst>
                <a:path w="1156335" h="1283970">
                  <a:moveTo>
                    <a:pt x="1155938" y="0"/>
                  </a:moveTo>
                  <a:lnTo>
                    <a:pt x="0" y="0"/>
                  </a:lnTo>
                  <a:lnTo>
                    <a:pt x="0" y="1283780"/>
                  </a:lnTo>
                  <a:lnTo>
                    <a:pt x="1155938" y="1283780"/>
                  </a:lnTo>
                  <a:lnTo>
                    <a:pt x="11559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12677" y="2821240"/>
              <a:ext cx="1349721" cy="89323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9517" y="3430180"/>
              <a:ext cx="4074160" cy="1430655"/>
            </a:xfrm>
            <a:custGeom>
              <a:avLst/>
              <a:gdLst/>
              <a:ahLst/>
              <a:cxnLst/>
              <a:rect l="l" t="t" r="r" b="b"/>
              <a:pathLst>
                <a:path w="4074160" h="1430654">
                  <a:moveTo>
                    <a:pt x="4073906" y="308762"/>
                  </a:moveTo>
                  <a:lnTo>
                    <a:pt x="3221075" y="308762"/>
                  </a:lnTo>
                  <a:lnTo>
                    <a:pt x="3221075" y="0"/>
                  </a:lnTo>
                  <a:lnTo>
                    <a:pt x="2992475" y="0"/>
                  </a:lnTo>
                  <a:lnTo>
                    <a:pt x="2992475" y="308762"/>
                  </a:lnTo>
                  <a:lnTo>
                    <a:pt x="0" y="308762"/>
                  </a:lnTo>
                  <a:lnTo>
                    <a:pt x="0" y="1430616"/>
                  </a:lnTo>
                  <a:lnTo>
                    <a:pt x="4073906" y="1430616"/>
                  </a:lnTo>
                  <a:lnTo>
                    <a:pt x="4073906" y="3087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31" name="object 31"/>
          <p:cNvSpPr/>
          <p:nvPr/>
        </p:nvSpPr>
        <p:spPr>
          <a:xfrm>
            <a:off x="3184789" y="3676334"/>
            <a:ext cx="354806" cy="369570"/>
          </a:xfrm>
          <a:custGeom>
            <a:avLst/>
            <a:gdLst/>
            <a:ahLst/>
            <a:cxnLst/>
            <a:rect l="l" t="t" r="r" b="b"/>
            <a:pathLst>
              <a:path w="473075" h="369570">
                <a:moveTo>
                  <a:pt x="472847" y="0"/>
                </a:moveTo>
                <a:lnTo>
                  <a:pt x="0" y="0"/>
                </a:lnTo>
                <a:lnTo>
                  <a:pt x="0" y="369331"/>
                </a:lnTo>
                <a:lnTo>
                  <a:pt x="472847" y="369331"/>
                </a:lnTo>
                <a:lnTo>
                  <a:pt x="4728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43843" y="3696716"/>
            <a:ext cx="98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i="1" spc="-50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684078" y="3676334"/>
            <a:ext cx="355759" cy="369570"/>
          </a:xfrm>
          <a:custGeom>
            <a:avLst/>
            <a:gdLst/>
            <a:ahLst/>
            <a:cxnLst/>
            <a:rect l="l" t="t" r="r" b="b"/>
            <a:pathLst>
              <a:path w="474345" h="369570">
                <a:moveTo>
                  <a:pt x="473840" y="0"/>
                </a:moveTo>
                <a:lnTo>
                  <a:pt x="0" y="0"/>
                </a:lnTo>
                <a:lnTo>
                  <a:pt x="0" y="369331"/>
                </a:lnTo>
                <a:lnTo>
                  <a:pt x="473840" y="369331"/>
                </a:lnTo>
                <a:lnTo>
                  <a:pt x="4738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82424" y="3696716"/>
            <a:ext cx="98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i="1" spc="-50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268243" y="3674949"/>
            <a:ext cx="171450" cy="369570"/>
          </a:xfrm>
          <a:custGeom>
            <a:avLst/>
            <a:gdLst/>
            <a:ahLst/>
            <a:cxnLst/>
            <a:rect l="l" t="t" r="r" b="b"/>
            <a:pathLst>
              <a:path w="228600" h="369570">
                <a:moveTo>
                  <a:pt x="228600" y="0"/>
                </a:moveTo>
                <a:lnTo>
                  <a:pt x="0" y="0"/>
                </a:lnTo>
                <a:lnTo>
                  <a:pt x="0" y="369332"/>
                </a:lnTo>
                <a:lnTo>
                  <a:pt x="228600" y="369332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327299" y="3696716"/>
            <a:ext cx="98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i="1" spc="-50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768278" y="3674949"/>
            <a:ext cx="171450" cy="369570"/>
          </a:xfrm>
          <a:custGeom>
            <a:avLst/>
            <a:gdLst/>
            <a:ahLst/>
            <a:cxnLst/>
            <a:rect l="l" t="t" r="r" b="b"/>
            <a:pathLst>
              <a:path w="228600" h="369570">
                <a:moveTo>
                  <a:pt x="228600" y="0"/>
                </a:moveTo>
                <a:lnTo>
                  <a:pt x="0" y="0"/>
                </a:lnTo>
                <a:lnTo>
                  <a:pt x="0" y="369332"/>
                </a:lnTo>
                <a:lnTo>
                  <a:pt x="228600" y="369332"/>
                </a:lnTo>
                <a:lnTo>
                  <a:pt x="228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27334" y="3696716"/>
            <a:ext cx="98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i="1" spc="-50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62200" y="3430180"/>
            <a:ext cx="203113" cy="294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59508" y="2923271"/>
            <a:ext cx="1040551" cy="8937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320" marR="5080" indent="-384810" algn="ctr">
              <a:lnSpc>
                <a:spcPct val="158900"/>
              </a:lnSpc>
              <a:spcBef>
                <a:spcPts val="100"/>
              </a:spcBef>
            </a:pP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Predicted </a:t>
            </a:r>
            <a:r>
              <a:rPr lang="en-US" spc="-10" dirty="0" smtClean="0">
                <a:solidFill>
                  <a:prstClr val="black"/>
                </a:solidFill>
                <a:latin typeface="Calibri"/>
                <a:cs typeface="Calibri"/>
              </a:rPr>
              <a:t>      </a:t>
            </a:r>
            <a:r>
              <a:rPr spc="-50" dirty="0" smtClean="0">
                <a:solidFill>
                  <a:prstClr val="black"/>
                </a:solidFill>
                <a:latin typeface="Calibri"/>
                <a:cs typeface="Calibri"/>
              </a:rPr>
              <a:t>1</a:t>
            </a:r>
            <a:endParaRPr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475" y="2895600"/>
            <a:ext cx="3743325" cy="317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4544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2502" y="152400"/>
            <a:ext cx="836629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Perceptron:</a:t>
            </a:r>
            <a:r>
              <a:rPr sz="3600" spc="-135" dirty="0"/>
              <a:t> </a:t>
            </a:r>
            <a:r>
              <a:rPr sz="3600" dirty="0"/>
              <a:t>Learning</a:t>
            </a:r>
            <a:r>
              <a:rPr sz="3600" spc="-130" dirty="0"/>
              <a:t> </a:t>
            </a:r>
            <a:r>
              <a:rPr sz="3600" dirty="0"/>
              <a:t>Algorithm</a:t>
            </a:r>
            <a:r>
              <a:rPr sz="3600" spc="-135" dirty="0"/>
              <a:t> </a:t>
            </a:r>
            <a:r>
              <a:rPr sz="3600" spc="-10" dirty="0"/>
              <a:t>Example</a:t>
            </a: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0" y="2183398"/>
            <a:ext cx="1749733" cy="62373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43000" y="730319"/>
            <a:ext cx="4009888" cy="1174681"/>
          </a:xfrm>
          <a:prstGeom prst="rect">
            <a:avLst/>
          </a:prstGeom>
        </p:spPr>
        <p:txBody>
          <a:bodyPr vert="horz" wrap="square" lIns="0" tIns="355600" rIns="0" bIns="0" rtlCol="0">
            <a:spAutoFit/>
          </a:bodyPr>
          <a:lstStyle/>
          <a:p>
            <a:pPr marL="12700"/>
            <a:r>
              <a:rPr sz="2400" b="1" dirty="0">
                <a:solidFill>
                  <a:prstClr val="black"/>
                </a:solidFill>
                <a:latin typeface="Calibri Light"/>
                <a:cs typeface="Calibri Light"/>
              </a:rPr>
              <a:t>-</a:t>
            </a:r>
            <a:r>
              <a:rPr sz="2400" b="1" spc="-70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2400" b="1" dirty="0">
                <a:solidFill>
                  <a:prstClr val="black"/>
                </a:solidFill>
                <a:latin typeface="Calibri Light"/>
                <a:cs typeface="Calibri Light"/>
              </a:rPr>
              <a:t>Second</a:t>
            </a:r>
            <a:r>
              <a:rPr sz="2400" b="1" spc="-70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2400" b="1" spc="-10" dirty="0">
                <a:solidFill>
                  <a:prstClr val="black"/>
                </a:solidFill>
                <a:latin typeface="Calibri Light"/>
                <a:cs typeface="Calibri Light"/>
              </a:rPr>
              <a:t>Sample</a:t>
            </a:r>
            <a:endParaRPr sz="2400" b="1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240665" indent="-227965">
              <a:spcBef>
                <a:spcPts val="600"/>
              </a:spcBef>
              <a:buFont typeface="Arial"/>
              <a:buChar char="•"/>
              <a:tabLst>
                <a:tab pos="240665" algn="l"/>
              </a:tabLst>
            </a:pP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Compute</a:t>
            </a:r>
            <a:r>
              <a:rPr sz="2400" spc="-7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output</a:t>
            </a:r>
            <a:r>
              <a:rPr sz="2400" spc="-6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value: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0899" y="2270956"/>
            <a:ext cx="763286" cy="39652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243240" y="2196255"/>
            <a:ext cx="133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endParaRPr sz="24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40794" y="1858645"/>
            <a:ext cx="283845" cy="1113155"/>
          </a:xfrm>
          <a:custGeom>
            <a:avLst/>
            <a:gdLst/>
            <a:ahLst/>
            <a:cxnLst/>
            <a:rect l="l" t="t" r="r" b="b"/>
            <a:pathLst>
              <a:path w="378459" h="1113155">
                <a:moveTo>
                  <a:pt x="378269" y="1113089"/>
                </a:moveTo>
                <a:lnTo>
                  <a:pt x="304649" y="1110611"/>
                </a:lnTo>
                <a:lnTo>
                  <a:pt x="244530" y="1103856"/>
                </a:lnTo>
                <a:lnTo>
                  <a:pt x="203997" y="1093836"/>
                </a:lnTo>
                <a:lnTo>
                  <a:pt x="189133" y="1081567"/>
                </a:lnTo>
                <a:lnTo>
                  <a:pt x="189135" y="588066"/>
                </a:lnTo>
                <a:lnTo>
                  <a:pt x="174271" y="575796"/>
                </a:lnTo>
                <a:lnTo>
                  <a:pt x="133738" y="565777"/>
                </a:lnTo>
                <a:lnTo>
                  <a:pt x="73619" y="559021"/>
                </a:lnTo>
                <a:lnTo>
                  <a:pt x="0" y="556544"/>
                </a:lnTo>
                <a:lnTo>
                  <a:pt x="73619" y="554067"/>
                </a:lnTo>
                <a:lnTo>
                  <a:pt x="133738" y="547312"/>
                </a:lnTo>
                <a:lnTo>
                  <a:pt x="174271" y="537292"/>
                </a:lnTo>
                <a:lnTo>
                  <a:pt x="189135" y="525022"/>
                </a:lnTo>
                <a:lnTo>
                  <a:pt x="189135" y="31521"/>
                </a:lnTo>
                <a:lnTo>
                  <a:pt x="203998" y="19252"/>
                </a:lnTo>
                <a:lnTo>
                  <a:pt x="244531" y="9232"/>
                </a:lnTo>
                <a:lnTo>
                  <a:pt x="304650" y="2477"/>
                </a:lnTo>
                <a:lnTo>
                  <a:pt x="37827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52021" y="1684190"/>
            <a:ext cx="1893823" cy="113172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spcBef>
                <a:spcPts val="1565"/>
              </a:spcBef>
            </a:pP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1</a:t>
            </a:r>
            <a:r>
              <a:rPr sz="2400" spc="-2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prstClr val="black"/>
                </a:solidFill>
                <a:latin typeface="Calibri"/>
                <a:cs typeface="Calibri"/>
              </a:rPr>
              <a:t>if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48895">
              <a:spcBef>
                <a:spcPts val="1460"/>
              </a:spcBef>
            </a:pP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-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1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 otherwise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74244" y="1831003"/>
            <a:ext cx="1240755" cy="41229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151025" y="2178982"/>
            <a:ext cx="90488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0" dirty="0">
                <a:solidFill>
                  <a:prstClr val="black"/>
                </a:solidFill>
                <a:latin typeface="Calibri"/>
                <a:cs typeface="Calibri"/>
              </a:rPr>
              <a:t>;</a:t>
            </a:r>
            <a:endParaRPr sz="2800">
              <a:solidFill>
                <a:prstClr val="black"/>
              </a:solidFill>
              <a:latin typeface="Calibri"/>
              <a:cs typeface="Calibri"/>
            </a:endParaRPr>
          </a:p>
        </p:txBody>
      </p:sp>
      <p:grpSp>
        <p:nvGrpSpPr>
          <p:cNvPr id="23" name="object 3"/>
          <p:cNvGrpSpPr/>
          <p:nvPr/>
        </p:nvGrpSpPr>
        <p:grpSpPr>
          <a:xfrm>
            <a:off x="1260475" y="3429000"/>
            <a:ext cx="6622451" cy="1270610"/>
            <a:chOff x="261021" y="2821240"/>
            <a:chExt cx="6622451" cy="1270610"/>
          </a:xfrm>
        </p:grpSpPr>
        <p:pic>
          <p:nvPicPr>
            <p:cNvPr id="25" name="object 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021" y="2837005"/>
              <a:ext cx="6622451" cy="1167914"/>
            </a:xfrm>
            <a:prstGeom prst="rect">
              <a:avLst/>
            </a:prstGeom>
          </p:spPr>
        </p:pic>
        <p:sp>
          <p:nvSpPr>
            <p:cNvPr id="26" name="object 5"/>
            <p:cNvSpPr/>
            <p:nvPr/>
          </p:nvSpPr>
          <p:spPr>
            <a:xfrm>
              <a:off x="2967488" y="2821241"/>
              <a:ext cx="1156335" cy="1119505"/>
            </a:xfrm>
            <a:custGeom>
              <a:avLst/>
              <a:gdLst/>
              <a:ahLst/>
              <a:cxnLst/>
              <a:rect l="l" t="t" r="r" b="b"/>
              <a:pathLst>
                <a:path w="1156335" h="1119504">
                  <a:moveTo>
                    <a:pt x="1155938" y="0"/>
                  </a:moveTo>
                  <a:lnTo>
                    <a:pt x="0" y="0"/>
                  </a:lnTo>
                  <a:lnTo>
                    <a:pt x="0" y="1119475"/>
                  </a:lnTo>
                  <a:lnTo>
                    <a:pt x="1155938" y="1119475"/>
                  </a:lnTo>
                  <a:lnTo>
                    <a:pt x="11559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>
                <a:solidFill>
                  <a:prstClr val="black"/>
                </a:solidFill>
              </a:endParaRPr>
            </a:p>
          </p:txBody>
        </p:sp>
        <p:pic>
          <p:nvPicPr>
            <p:cNvPr id="27" name="object 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12678" y="2821240"/>
              <a:ext cx="1087253" cy="893237"/>
            </a:xfrm>
            <a:prstGeom prst="rect">
              <a:avLst/>
            </a:prstGeom>
          </p:spPr>
        </p:pic>
        <p:sp>
          <p:nvSpPr>
            <p:cNvPr id="28" name="object 7"/>
            <p:cNvSpPr/>
            <p:nvPr/>
          </p:nvSpPr>
          <p:spPr>
            <a:xfrm>
              <a:off x="3041993" y="3430180"/>
              <a:ext cx="566420" cy="661670"/>
            </a:xfrm>
            <a:custGeom>
              <a:avLst/>
              <a:gdLst/>
              <a:ahLst/>
              <a:cxnLst/>
              <a:rect l="l" t="t" r="r" b="b"/>
              <a:pathLst>
                <a:path w="566420" h="661670">
                  <a:moveTo>
                    <a:pt x="565950" y="291909"/>
                  </a:moveTo>
                  <a:lnTo>
                    <a:pt x="228600" y="291909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369328"/>
                  </a:lnTo>
                  <a:lnTo>
                    <a:pt x="5638" y="369328"/>
                  </a:lnTo>
                  <a:lnTo>
                    <a:pt x="5638" y="661238"/>
                  </a:lnTo>
                  <a:lnTo>
                    <a:pt x="565950" y="661238"/>
                  </a:lnTo>
                  <a:lnTo>
                    <a:pt x="565950" y="2919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24" name="object 8"/>
          <p:cNvSpPr txBox="1"/>
          <p:nvPr/>
        </p:nvSpPr>
        <p:spPr>
          <a:xfrm>
            <a:off x="3735730" y="3534410"/>
            <a:ext cx="911860" cy="118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marL="12065" marR="5080" algn="ctr">
              <a:lnSpc>
                <a:spcPct val="158900"/>
              </a:lnSpc>
              <a:spcBef>
                <a:spcPts val="100"/>
              </a:spcBef>
            </a:pP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Predicted </a:t>
            </a:r>
            <a:r>
              <a:rPr spc="-50" dirty="0">
                <a:solidFill>
                  <a:prstClr val="black"/>
                </a:solidFill>
                <a:latin typeface="Calibri"/>
                <a:cs typeface="Calibri"/>
              </a:rPr>
              <a:t>1</a:t>
            </a:r>
            <a:endParaRPr dirty="0">
              <a:solidFill>
                <a:prstClr val="black"/>
              </a:solidFill>
              <a:latin typeface="Calibri"/>
              <a:cs typeface="Calibri"/>
            </a:endParaRPr>
          </a:p>
          <a:p>
            <a:pPr algn="ctr">
              <a:spcBef>
                <a:spcPts val="140"/>
              </a:spcBef>
            </a:pPr>
            <a:r>
              <a:rPr spc="-50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endParaRPr dirty="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1439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2"/>
          <p:cNvSpPr txBox="1">
            <a:spLocks noGrp="1"/>
          </p:cNvSpPr>
          <p:nvPr>
            <p:ph type="title"/>
          </p:nvPr>
        </p:nvSpPr>
        <p:spPr>
          <a:xfrm>
            <a:off x="1082502" y="152400"/>
            <a:ext cx="836629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Perceptron:</a:t>
            </a:r>
            <a:r>
              <a:rPr sz="3600" spc="-135" dirty="0"/>
              <a:t> </a:t>
            </a:r>
            <a:r>
              <a:rPr sz="3600" dirty="0"/>
              <a:t>Learning</a:t>
            </a:r>
            <a:r>
              <a:rPr sz="3600" spc="-130" dirty="0"/>
              <a:t> </a:t>
            </a:r>
            <a:r>
              <a:rPr sz="3600" dirty="0"/>
              <a:t>Algorithm</a:t>
            </a:r>
            <a:r>
              <a:rPr sz="3600" spc="-135" dirty="0"/>
              <a:t> </a:t>
            </a:r>
            <a:r>
              <a:rPr sz="3600" spc="-10" dirty="0"/>
              <a:t>Example</a:t>
            </a:r>
          </a:p>
        </p:txBody>
      </p:sp>
      <p:pic>
        <p:nvPicPr>
          <p:cNvPr id="20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0" y="2183398"/>
            <a:ext cx="1749733" cy="623737"/>
          </a:xfrm>
          <a:prstGeom prst="rect">
            <a:avLst/>
          </a:prstGeom>
        </p:spPr>
      </p:pic>
      <p:sp>
        <p:nvSpPr>
          <p:cNvPr id="21" name="object 10"/>
          <p:cNvSpPr txBox="1"/>
          <p:nvPr/>
        </p:nvSpPr>
        <p:spPr>
          <a:xfrm>
            <a:off x="1143000" y="730319"/>
            <a:ext cx="4009888" cy="1174681"/>
          </a:xfrm>
          <a:prstGeom prst="rect">
            <a:avLst/>
          </a:prstGeom>
        </p:spPr>
        <p:txBody>
          <a:bodyPr vert="horz" wrap="square" lIns="0" tIns="355600" rIns="0" bIns="0" rtlCol="0">
            <a:spAutoFit/>
          </a:bodyPr>
          <a:lstStyle/>
          <a:p>
            <a:pPr marL="12700"/>
            <a:r>
              <a:rPr sz="2400" b="1" dirty="0">
                <a:solidFill>
                  <a:prstClr val="black"/>
                </a:solidFill>
                <a:latin typeface="Calibri Light"/>
                <a:cs typeface="Calibri Light"/>
              </a:rPr>
              <a:t>-</a:t>
            </a:r>
            <a:r>
              <a:rPr sz="2400" b="1" spc="-70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2400" b="1" dirty="0">
                <a:solidFill>
                  <a:prstClr val="black"/>
                </a:solidFill>
                <a:latin typeface="Calibri Light"/>
                <a:cs typeface="Calibri Light"/>
              </a:rPr>
              <a:t>Second</a:t>
            </a:r>
            <a:r>
              <a:rPr sz="2400" b="1" spc="-70" dirty="0">
                <a:solidFill>
                  <a:prstClr val="black"/>
                </a:solidFill>
                <a:latin typeface="Calibri Light"/>
                <a:cs typeface="Calibri Light"/>
              </a:rPr>
              <a:t> </a:t>
            </a:r>
            <a:r>
              <a:rPr sz="2400" b="1" spc="-10" dirty="0">
                <a:solidFill>
                  <a:prstClr val="black"/>
                </a:solidFill>
                <a:latin typeface="Calibri Light"/>
                <a:cs typeface="Calibri Light"/>
              </a:rPr>
              <a:t>Sample</a:t>
            </a:r>
            <a:endParaRPr sz="2400" b="1" dirty="0">
              <a:solidFill>
                <a:prstClr val="black"/>
              </a:solidFill>
              <a:latin typeface="Calibri Light"/>
              <a:cs typeface="Calibri Light"/>
            </a:endParaRPr>
          </a:p>
          <a:p>
            <a:pPr marL="240665" indent="-227965">
              <a:spcBef>
                <a:spcPts val="600"/>
              </a:spcBef>
              <a:buFont typeface="Arial"/>
              <a:buChar char="•"/>
              <a:tabLst>
                <a:tab pos="240665" algn="l"/>
              </a:tabLst>
            </a:pP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Compute</a:t>
            </a:r>
            <a:r>
              <a:rPr sz="2400" spc="-7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output</a:t>
            </a:r>
            <a:r>
              <a:rPr sz="2400" spc="-6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value: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22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0899" y="2270956"/>
            <a:ext cx="763286" cy="396527"/>
          </a:xfrm>
          <a:prstGeom prst="rect">
            <a:avLst/>
          </a:prstGeom>
        </p:spPr>
      </p:pic>
      <p:sp>
        <p:nvSpPr>
          <p:cNvPr id="23" name="object 12"/>
          <p:cNvSpPr txBox="1"/>
          <p:nvPr/>
        </p:nvSpPr>
        <p:spPr>
          <a:xfrm>
            <a:off x="5243240" y="2196255"/>
            <a:ext cx="133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endParaRPr sz="240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4" name="object 13"/>
          <p:cNvSpPr/>
          <p:nvPr/>
        </p:nvSpPr>
        <p:spPr>
          <a:xfrm>
            <a:off x="5440794" y="1858645"/>
            <a:ext cx="283845" cy="1113155"/>
          </a:xfrm>
          <a:custGeom>
            <a:avLst/>
            <a:gdLst/>
            <a:ahLst/>
            <a:cxnLst/>
            <a:rect l="l" t="t" r="r" b="b"/>
            <a:pathLst>
              <a:path w="378459" h="1113155">
                <a:moveTo>
                  <a:pt x="378269" y="1113089"/>
                </a:moveTo>
                <a:lnTo>
                  <a:pt x="304649" y="1110611"/>
                </a:lnTo>
                <a:lnTo>
                  <a:pt x="244530" y="1103856"/>
                </a:lnTo>
                <a:lnTo>
                  <a:pt x="203997" y="1093836"/>
                </a:lnTo>
                <a:lnTo>
                  <a:pt x="189133" y="1081567"/>
                </a:lnTo>
                <a:lnTo>
                  <a:pt x="189135" y="588066"/>
                </a:lnTo>
                <a:lnTo>
                  <a:pt x="174271" y="575796"/>
                </a:lnTo>
                <a:lnTo>
                  <a:pt x="133738" y="565777"/>
                </a:lnTo>
                <a:lnTo>
                  <a:pt x="73619" y="559021"/>
                </a:lnTo>
                <a:lnTo>
                  <a:pt x="0" y="556544"/>
                </a:lnTo>
                <a:lnTo>
                  <a:pt x="73619" y="554067"/>
                </a:lnTo>
                <a:lnTo>
                  <a:pt x="133738" y="547312"/>
                </a:lnTo>
                <a:lnTo>
                  <a:pt x="174271" y="537292"/>
                </a:lnTo>
                <a:lnTo>
                  <a:pt x="189135" y="525022"/>
                </a:lnTo>
                <a:lnTo>
                  <a:pt x="189135" y="31521"/>
                </a:lnTo>
                <a:lnTo>
                  <a:pt x="203998" y="19252"/>
                </a:lnTo>
                <a:lnTo>
                  <a:pt x="244531" y="9232"/>
                </a:lnTo>
                <a:lnTo>
                  <a:pt x="304650" y="2477"/>
                </a:lnTo>
                <a:lnTo>
                  <a:pt x="378270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14"/>
          <p:cNvSpPr txBox="1"/>
          <p:nvPr/>
        </p:nvSpPr>
        <p:spPr>
          <a:xfrm>
            <a:off x="5752021" y="1684190"/>
            <a:ext cx="1893823" cy="113172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>
              <a:spcBef>
                <a:spcPts val="1565"/>
              </a:spcBef>
            </a:pP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1</a:t>
            </a:r>
            <a:r>
              <a:rPr sz="2400" spc="-2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prstClr val="black"/>
                </a:solidFill>
                <a:latin typeface="Calibri"/>
                <a:cs typeface="Calibri"/>
              </a:rPr>
              <a:t>if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48895">
              <a:spcBef>
                <a:spcPts val="1460"/>
              </a:spcBef>
            </a:pP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-</a:t>
            </a:r>
            <a:r>
              <a:rPr sz="2400" dirty="0">
                <a:solidFill>
                  <a:prstClr val="black"/>
                </a:solidFill>
                <a:latin typeface="Calibri"/>
                <a:cs typeface="Calibri"/>
              </a:rPr>
              <a:t>1</a:t>
            </a:r>
            <a:r>
              <a:rPr sz="2400" spc="-10" dirty="0">
                <a:solidFill>
                  <a:prstClr val="black"/>
                </a:solidFill>
                <a:latin typeface="Calibri"/>
                <a:cs typeface="Calibri"/>
              </a:rPr>
              <a:t> otherwise</a:t>
            </a:r>
            <a:endParaRPr sz="24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26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74244" y="1831003"/>
            <a:ext cx="1240755" cy="412294"/>
          </a:xfrm>
          <a:prstGeom prst="rect">
            <a:avLst/>
          </a:prstGeom>
        </p:spPr>
      </p:pic>
      <p:sp>
        <p:nvSpPr>
          <p:cNvPr id="27" name="object 16"/>
          <p:cNvSpPr txBox="1"/>
          <p:nvPr/>
        </p:nvSpPr>
        <p:spPr>
          <a:xfrm>
            <a:off x="4151025" y="2178982"/>
            <a:ext cx="90488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0" dirty="0">
                <a:solidFill>
                  <a:prstClr val="black"/>
                </a:solidFill>
                <a:latin typeface="Calibri"/>
                <a:cs typeface="Calibri"/>
              </a:rPr>
              <a:t>;</a:t>
            </a:r>
            <a:endParaRPr sz="2800">
              <a:solidFill>
                <a:prstClr val="black"/>
              </a:solidFill>
              <a:latin typeface="Calibri"/>
              <a:cs typeface="Calibri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1260475" y="3377590"/>
            <a:ext cx="6622451" cy="1270610"/>
            <a:chOff x="261021" y="2821240"/>
            <a:chExt cx="6622451" cy="1270610"/>
          </a:xfrm>
        </p:grpSpPr>
        <p:pic>
          <p:nvPicPr>
            <p:cNvPr id="30" name="object 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021" y="2837005"/>
              <a:ext cx="6622451" cy="1167914"/>
            </a:xfrm>
            <a:prstGeom prst="rect">
              <a:avLst/>
            </a:prstGeom>
          </p:spPr>
        </p:pic>
        <p:sp>
          <p:nvSpPr>
            <p:cNvPr id="31" name="object 5"/>
            <p:cNvSpPr/>
            <p:nvPr/>
          </p:nvSpPr>
          <p:spPr>
            <a:xfrm>
              <a:off x="2967488" y="2821241"/>
              <a:ext cx="1156335" cy="1119505"/>
            </a:xfrm>
            <a:custGeom>
              <a:avLst/>
              <a:gdLst/>
              <a:ahLst/>
              <a:cxnLst/>
              <a:rect l="l" t="t" r="r" b="b"/>
              <a:pathLst>
                <a:path w="1156335" h="1119504">
                  <a:moveTo>
                    <a:pt x="1155938" y="0"/>
                  </a:moveTo>
                  <a:lnTo>
                    <a:pt x="0" y="0"/>
                  </a:lnTo>
                  <a:lnTo>
                    <a:pt x="0" y="1119475"/>
                  </a:lnTo>
                  <a:lnTo>
                    <a:pt x="1155938" y="1119475"/>
                  </a:lnTo>
                  <a:lnTo>
                    <a:pt x="11559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>
                <a:solidFill>
                  <a:prstClr val="black"/>
                </a:solidFill>
              </a:endParaRPr>
            </a:p>
          </p:txBody>
        </p:sp>
        <p:pic>
          <p:nvPicPr>
            <p:cNvPr id="32" name="object 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12678" y="2821240"/>
              <a:ext cx="1087253" cy="893237"/>
            </a:xfrm>
            <a:prstGeom prst="rect">
              <a:avLst/>
            </a:prstGeom>
          </p:spPr>
        </p:pic>
        <p:sp>
          <p:nvSpPr>
            <p:cNvPr id="33" name="object 7"/>
            <p:cNvSpPr/>
            <p:nvPr/>
          </p:nvSpPr>
          <p:spPr>
            <a:xfrm>
              <a:off x="3001911" y="3430180"/>
              <a:ext cx="560705" cy="661670"/>
            </a:xfrm>
            <a:custGeom>
              <a:avLst/>
              <a:gdLst/>
              <a:ahLst/>
              <a:cxnLst/>
              <a:rect l="l" t="t" r="r" b="b"/>
              <a:pathLst>
                <a:path w="560704" h="661670">
                  <a:moveTo>
                    <a:pt x="560311" y="291909"/>
                  </a:moveTo>
                  <a:lnTo>
                    <a:pt x="268681" y="291909"/>
                  </a:lnTo>
                  <a:lnTo>
                    <a:pt x="268681" y="0"/>
                  </a:lnTo>
                  <a:lnTo>
                    <a:pt x="40081" y="0"/>
                  </a:lnTo>
                  <a:lnTo>
                    <a:pt x="40081" y="291909"/>
                  </a:lnTo>
                  <a:lnTo>
                    <a:pt x="0" y="291909"/>
                  </a:lnTo>
                  <a:lnTo>
                    <a:pt x="0" y="661238"/>
                  </a:lnTo>
                  <a:lnTo>
                    <a:pt x="560311" y="661238"/>
                  </a:lnTo>
                  <a:lnTo>
                    <a:pt x="560311" y="2919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kern="0"/>
              </a:defPPr>
            </a:lstStyle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29" name="object 8"/>
          <p:cNvSpPr txBox="1"/>
          <p:nvPr/>
        </p:nvSpPr>
        <p:spPr>
          <a:xfrm>
            <a:off x="3735730" y="3408770"/>
            <a:ext cx="911860" cy="118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</a:lstStyle>
          <a:p>
            <a:pPr marL="12065" marR="5080" algn="ctr">
              <a:lnSpc>
                <a:spcPct val="158900"/>
              </a:lnSpc>
              <a:spcBef>
                <a:spcPts val="100"/>
              </a:spcBef>
            </a:pP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Predicted </a:t>
            </a:r>
            <a:r>
              <a:rPr spc="-50" dirty="0">
                <a:solidFill>
                  <a:prstClr val="black"/>
                </a:solidFill>
                <a:latin typeface="Calibri"/>
                <a:cs typeface="Calibri"/>
              </a:rPr>
              <a:t>1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  <a:p>
            <a:pPr marR="3810" algn="ctr">
              <a:spcBef>
                <a:spcPts val="140"/>
              </a:spcBef>
            </a:pP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-</a:t>
            </a:r>
            <a:r>
              <a:rPr spc="-50" dirty="0">
                <a:solidFill>
                  <a:prstClr val="black"/>
                </a:solidFill>
                <a:latin typeface="Calibri"/>
                <a:cs typeface="Calibri"/>
              </a:rPr>
              <a:t>1</a:t>
            </a:r>
            <a:endParaRPr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80583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608" y="198525"/>
            <a:ext cx="7498080" cy="12952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90"/>
              </a:lnSpc>
              <a:spcBef>
                <a:spcPts val="100"/>
              </a:spcBef>
            </a:pPr>
            <a:r>
              <a:rPr spc="-25" dirty="0"/>
              <a:t>Perceptron:</a:t>
            </a:r>
            <a:r>
              <a:rPr spc="-135" dirty="0"/>
              <a:t> </a:t>
            </a:r>
            <a:r>
              <a:rPr dirty="0"/>
              <a:t>Learning</a:t>
            </a:r>
            <a:r>
              <a:rPr spc="-130" dirty="0"/>
              <a:t> </a:t>
            </a:r>
            <a:r>
              <a:rPr dirty="0"/>
              <a:t>Algorithm</a:t>
            </a:r>
            <a:r>
              <a:rPr spc="-135" dirty="0"/>
              <a:t> </a:t>
            </a:r>
            <a:r>
              <a:rPr spc="-10" dirty="0" smtClean="0"/>
              <a:t>Example</a:t>
            </a:r>
            <a:r>
              <a:rPr lang="en-US" spc="-10" dirty="0" smtClean="0"/>
              <a:t> </a:t>
            </a:r>
            <a:r>
              <a:rPr dirty="0" smtClean="0"/>
              <a:t>-</a:t>
            </a:r>
            <a:r>
              <a:rPr spc="-70" dirty="0" smtClean="0"/>
              <a:t> </a:t>
            </a:r>
            <a:r>
              <a:rPr dirty="0"/>
              <a:t>Second</a:t>
            </a:r>
            <a:r>
              <a:rPr spc="-70" dirty="0"/>
              <a:t> </a:t>
            </a:r>
            <a:r>
              <a:rPr spc="-10" dirty="0"/>
              <a:t>Sample</a:t>
            </a:r>
          </a:p>
        </p:txBody>
      </p:sp>
      <p:grpSp>
        <p:nvGrpSpPr>
          <p:cNvPr id="41" name="object 2"/>
          <p:cNvGrpSpPr/>
          <p:nvPr/>
        </p:nvGrpSpPr>
        <p:grpSpPr>
          <a:xfrm>
            <a:off x="2362200" y="1905000"/>
            <a:ext cx="4232910" cy="617855"/>
            <a:chOff x="3445848" y="1806235"/>
            <a:chExt cx="5643880" cy="617855"/>
          </a:xfrm>
        </p:grpSpPr>
        <p:pic>
          <p:nvPicPr>
            <p:cNvPr id="42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1988" y="1903552"/>
              <a:ext cx="1086929" cy="491105"/>
            </a:xfrm>
            <a:prstGeom prst="rect">
              <a:avLst/>
            </a:prstGeom>
          </p:spPr>
        </p:pic>
        <p:pic>
          <p:nvPicPr>
            <p:cNvPr id="43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8917" y="1814485"/>
              <a:ext cx="3980399" cy="609606"/>
            </a:xfrm>
            <a:prstGeom prst="rect">
              <a:avLst/>
            </a:prstGeom>
          </p:spPr>
        </p:pic>
        <p:pic>
          <p:nvPicPr>
            <p:cNvPr id="44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5848" y="1806235"/>
              <a:ext cx="541634" cy="613792"/>
            </a:xfrm>
            <a:prstGeom prst="rect">
              <a:avLst/>
            </a:prstGeom>
          </p:spPr>
        </p:pic>
      </p:grpSp>
      <p:sp>
        <p:nvSpPr>
          <p:cNvPr id="45" name="object 7"/>
          <p:cNvSpPr txBox="1"/>
          <p:nvPr/>
        </p:nvSpPr>
        <p:spPr>
          <a:xfrm>
            <a:off x="1047274" y="1524000"/>
            <a:ext cx="824912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spcBef>
                <a:spcPts val="100"/>
              </a:spcBef>
              <a:buFont typeface="Arial"/>
              <a:buChar char="•"/>
              <a:tabLst>
                <a:tab pos="240665" algn="l"/>
                <a:tab pos="8188325" algn="l"/>
              </a:tabLst>
            </a:pP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Update</a:t>
            </a:r>
            <a:r>
              <a:rPr sz="2800" spc="-12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prstClr val="black"/>
                </a:solidFill>
                <a:latin typeface="Calibri"/>
                <a:cs typeface="Calibri"/>
              </a:rPr>
              <a:t>weights</a:t>
            </a:r>
            <a:r>
              <a:rPr sz="2800" spc="-10" dirty="0" smtClean="0">
                <a:solidFill>
                  <a:prstClr val="black"/>
                </a:solidFill>
                <a:latin typeface="Calibri"/>
                <a:cs typeface="Calibri"/>
              </a:rPr>
              <a:t>:</a:t>
            </a:r>
            <a:r>
              <a:rPr lang="en-US" sz="2800" spc="-10" dirty="0" smtClean="0">
                <a:solidFill>
                  <a:prstClr val="black"/>
                </a:solidFill>
                <a:latin typeface="Calibri"/>
                <a:cs typeface="Calibri"/>
              </a:rPr>
              <a:t>                                   </a:t>
            </a:r>
            <a:r>
              <a:rPr sz="2800" spc="-50" dirty="0" smtClean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learning</a:t>
            </a:r>
            <a:r>
              <a:rPr sz="2800" spc="-5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rate</a:t>
            </a:r>
            <a:r>
              <a:rPr sz="2800" spc="-5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r>
              <a:rPr sz="28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prstClr val="black"/>
                </a:solidFill>
                <a:latin typeface="Calibri"/>
                <a:cs typeface="Calibri"/>
              </a:rPr>
              <a:t>0.1</a:t>
            </a:r>
            <a:endParaRPr sz="2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3183"/>
            <a:ext cx="5994102" cy="1473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37" y="3657600"/>
            <a:ext cx="3700463" cy="312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4048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608" y="198525"/>
            <a:ext cx="7498080" cy="12952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90"/>
              </a:lnSpc>
              <a:spcBef>
                <a:spcPts val="100"/>
              </a:spcBef>
            </a:pPr>
            <a:r>
              <a:rPr spc="-25" dirty="0"/>
              <a:t>Perceptron:</a:t>
            </a:r>
            <a:r>
              <a:rPr spc="-135" dirty="0"/>
              <a:t> </a:t>
            </a:r>
            <a:r>
              <a:rPr dirty="0"/>
              <a:t>Learning</a:t>
            </a:r>
            <a:r>
              <a:rPr spc="-130" dirty="0"/>
              <a:t> </a:t>
            </a:r>
            <a:r>
              <a:rPr dirty="0"/>
              <a:t>Algorithm</a:t>
            </a:r>
            <a:r>
              <a:rPr spc="-135" dirty="0"/>
              <a:t> </a:t>
            </a:r>
            <a:r>
              <a:rPr spc="-10" dirty="0" smtClean="0"/>
              <a:t>Example</a:t>
            </a:r>
            <a:r>
              <a:rPr lang="en-US" spc="-10" dirty="0" smtClean="0"/>
              <a:t> </a:t>
            </a:r>
            <a:r>
              <a:rPr dirty="0" smtClean="0"/>
              <a:t>-</a:t>
            </a:r>
            <a:r>
              <a:rPr spc="-70" dirty="0" smtClean="0"/>
              <a:t> </a:t>
            </a:r>
            <a:r>
              <a:rPr dirty="0"/>
              <a:t>Second</a:t>
            </a:r>
            <a:r>
              <a:rPr spc="-70" dirty="0"/>
              <a:t> </a:t>
            </a:r>
            <a:r>
              <a:rPr spc="-10" dirty="0"/>
              <a:t>Sample</a:t>
            </a:r>
          </a:p>
        </p:txBody>
      </p:sp>
      <p:grpSp>
        <p:nvGrpSpPr>
          <p:cNvPr id="41" name="object 2"/>
          <p:cNvGrpSpPr/>
          <p:nvPr/>
        </p:nvGrpSpPr>
        <p:grpSpPr>
          <a:xfrm>
            <a:off x="2362200" y="1905000"/>
            <a:ext cx="4232910" cy="617855"/>
            <a:chOff x="3445848" y="1806235"/>
            <a:chExt cx="5643880" cy="617855"/>
          </a:xfrm>
        </p:grpSpPr>
        <p:pic>
          <p:nvPicPr>
            <p:cNvPr id="42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1988" y="1903552"/>
              <a:ext cx="1086929" cy="491105"/>
            </a:xfrm>
            <a:prstGeom prst="rect">
              <a:avLst/>
            </a:prstGeom>
          </p:spPr>
        </p:pic>
        <p:pic>
          <p:nvPicPr>
            <p:cNvPr id="43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8917" y="1814485"/>
              <a:ext cx="3980399" cy="609606"/>
            </a:xfrm>
            <a:prstGeom prst="rect">
              <a:avLst/>
            </a:prstGeom>
          </p:spPr>
        </p:pic>
        <p:pic>
          <p:nvPicPr>
            <p:cNvPr id="44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5848" y="1806235"/>
              <a:ext cx="541634" cy="613792"/>
            </a:xfrm>
            <a:prstGeom prst="rect">
              <a:avLst/>
            </a:prstGeom>
          </p:spPr>
        </p:pic>
      </p:grpSp>
      <p:sp>
        <p:nvSpPr>
          <p:cNvPr id="45" name="object 7"/>
          <p:cNvSpPr txBox="1"/>
          <p:nvPr/>
        </p:nvSpPr>
        <p:spPr>
          <a:xfrm>
            <a:off x="1047274" y="1524000"/>
            <a:ext cx="824912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spcBef>
                <a:spcPts val="100"/>
              </a:spcBef>
              <a:buFont typeface="Arial"/>
              <a:buChar char="•"/>
              <a:tabLst>
                <a:tab pos="240665" algn="l"/>
                <a:tab pos="8188325" algn="l"/>
              </a:tabLst>
            </a:pP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Update</a:t>
            </a:r>
            <a:r>
              <a:rPr sz="2800" spc="-12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prstClr val="black"/>
                </a:solidFill>
                <a:latin typeface="Calibri"/>
                <a:cs typeface="Calibri"/>
              </a:rPr>
              <a:t>weights</a:t>
            </a:r>
            <a:r>
              <a:rPr sz="2800" spc="-10" dirty="0" smtClean="0">
                <a:solidFill>
                  <a:prstClr val="black"/>
                </a:solidFill>
                <a:latin typeface="Calibri"/>
                <a:cs typeface="Calibri"/>
              </a:rPr>
              <a:t>:</a:t>
            </a:r>
            <a:r>
              <a:rPr lang="en-US" sz="2800" spc="-10" dirty="0" smtClean="0">
                <a:solidFill>
                  <a:prstClr val="black"/>
                </a:solidFill>
                <a:latin typeface="Calibri"/>
                <a:cs typeface="Calibri"/>
              </a:rPr>
              <a:t>                                   </a:t>
            </a:r>
            <a:r>
              <a:rPr sz="2800" spc="-50" dirty="0" smtClean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learning</a:t>
            </a:r>
            <a:r>
              <a:rPr sz="2800" spc="-5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rate</a:t>
            </a:r>
            <a:r>
              <a:rPr sz="2800" spc="-5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r>
              <a:rPr sz="28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prstClr val="black"/>
                </a:solidFill>
                <a:latin typeface="Calibri"/>
                <a:cs typeface="Calibri"/>
              </a:rPr>
              <a:t>0.1</a:t>
            </a:r>
            <a:endParaRPr sz="2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3183"/>
            <a:ext cx="5994102" cy="1473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565" y="3691405"/>
            <a:ext cx="3633787" cy="317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014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9486" y="217504"/>
            <a:ext cx="7968314" cy="1257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90"/>
              </a:lnSpc>
              <a:spcBef>
                <a:spcPts val="100"/>
              </a:spcBef>
            </a:pPr>
            <a:r>
              <a:rPr sz="4000" spc="-25" dirty="0"/>
              <a:t>Perceptron:</a:t>
            </a:r>
            <a:r>
              <a:rPr sz="4000" spc="-135" dirty="0"/>
              <a:t> </a:t>
            </a:r>
            <a:r>
              <a:rPr sz="4000" dirty="0"/>
              <a:t>Learning</a:t>
            </a:r>
            <a:r>
              <a:rPr sz="4000" spc="-130" dirty="0"/>
              <a:t> </a:t>
            </a:r>
            <a:r>
              <a:rPr sz="4000" dirty="0"/>
              <a:t>Algorithm</a:t>
            </a:r>
            <a:r>
              <a:rPr sz="4000" spc="-135" dirty="0"/>
              <a:t> </a:t>
            </a:r>
            <a:r>
              <a:rPr sz="4000" spc="-10" dirty="0" smtClean="0"/>
              <a:t>Example</a:t>
            </a:r>
            <a:r>
              <a:rPr lang="en-US" sz="4000" spc="-10" dirty="0" smtClean="0"/>
              <a:t> </a:t>
            </a:r>
            <a:r>
              <a:rPr sz="4000" dirty="0" smtClean="0"/>
              <a:t>-</a:t>
            </a:r>
            <a:r>
              <a:rPr sz="4000" spc="-40" dirty="0" smtClean="0"/>
              <a:t> </a:t>
            </a:r>
            <a:r>
              <a:rPr sz="4000" dirty="0"/>
              <a:t>One</a:t>
            </a:r>
            <a:r>
              <a:rPr sz="4000" spc="-40" dirty="0"/>
              <a:t> </a:t>
            </a:r>
            <a:r>
              <a:rPr sz="4000" dirty="0"/>
              <a:t>Epoch</a:t>
            </a:r>
            <a:r>
              <a:rPr sz="4000" spc="-40" dirty="0"/>
              <a:t> </a:t>
            </a:r>
            <a:r>
              <a:rPr sz="4000" dirty="0"/>
              <a:t>(All</a:t>
            </a:r>
            <a:r>
              <a:rPr sz="4000" spc="-35" dirty="0"/>
              <a:t> </a:t>
            </a:r>
            <a:r>
              <a:rPr sz="4000" spc="-10" dirty="0"/>
              <a:t>Examples)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38491" y="1744345"/>
            <a:ext cx="327690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069965" algn="l"/>
              </a:tabLst>
            </a:pPr>
            <a:r>
              <a:rPr sz="2800" dirty="0" smtClean="0">
                <a:solidFill>
                  <a:prstClr val="black"/>
                </a:solidFill>
                <a:latin typeface="Calibri"/>
                <a:cs typeface="Calibri"/>
              </a:rPr>
              <a:t>learning</a:t>
            </a:r>
            <a:r>
              <a:rPr sz="2800" spc="-50" dirty="0" smtClean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rate</a:t>
            </a:r>
            <a:r>
              <a:rPr sz="2800" spc="-5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r>
              <a:rPr sz="28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prstClr val="black"/>
                </a:solidFill>
                <a:latin typeface="Calibri"/>
                <a:cs typeface="Calibri"/>
              </a:rPr>
              <a:t>0.1</a:t>
            </a:r>
            <a:endParaRPr sz="2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3516" y="2286001"/>
            <a:ext cx="6493683" cy="43433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177290" y="1668145"/>
            <a:ext cx="4232910" cy="617855"/>
            <a:chOff x="1287165" y="1761420"/>
            <a:chExt cx="5643880" cy="61785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3305" y="1858736"/>
              <a:ext cx="1086929" cy="49110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0235" y="1769670"/>
              <a:ext cx="3980399" cy="60960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7165" y="1761420"/>
              <a:ext cx="541634" cy="6137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21994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990600" y="2718685"/>
            <a:ext cx="8159115" cy="3525520"/>
            <a:chOff x="656895" y="2718685"/>
            <a:chExt cx="10878820" cy="35255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895" y="2746103"/>
              <a:ext cx="10878206" cy="34979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691102" y="2718688"/>
              <a:ext cx="7820659" cy="3458845"/>
            </a:xfrm>
            <a:custGeom>
              <a:avLst/>
              <a:gdLst/>
              <a:ahLst/>
              <a:cxnLst/>
              <a:rect l="l" t="t" r="r" b="b"/>
              <a:pathLst>
                <a:path w="7820659" h="3458845">
                  <a:moveTo>
                    <a:pt x="4225048" y="0"/>
                  </a:moveTo>
                  <a:lnTo>
                    <a:pt x="0" y="0"/>
                  </a:lnTo>
                  <a:lnTo>
                    <a:pt x="0" y="3458273"/>
                  </a:lnTo>
                  <a:lnTo>
                    <a:pt x="4225048" y="3458273"/>
                  </a:lnTo>
                  <a:lnTo>
                    <a:pt x="4225048" y="0"/>
                  </a:lnTo>
                  <a:close/>
                </a:path>
                <a:path w="7820659" h="3458845">
                  <a:moveTo>
                    <a:pt x="7820342" y="904201"/>
                  </a:moveTo>
                  <a:lnTo>
                    <a:pt x="4406354" y="904201"/>
                  </a:lnTo>
                  <a:lnTo>
                    <a:pt x="4406354" y="1242352"/>
                  </a:lnTo>
                  <a:lnTo>
                    <a:pt x="4406354" y="1580502"/>
                  </a:lnTo>
                  <a:lnTo>
                    <a:pt x="4406354" y="1918665"/>
                  </a:lnTo>
                  <a:lnTo>
                    <a:pt x="4406354" y="2256815"/>
                  </a:lnTo>
                  <a:lnTo>
                    <a:pt x="4406354" y="2594978"/>
                  </a:lnTo>
                  <a:lnTo>
                    <a:pt x="4406354" y="2991243"/>
                  </a:lnTo>
                  <a:lnTo>
                    <a:pt x="7820342" y="2991243"/>
                  </a:lnTo>
                  <a:lnTo>
                    <a:pt x="7820342" y="1242352"/>
                  </a:lnTo>
                  <a:lnTo>
                    <a:pt x="7820342" y="9042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253490" y="1668145"/>
            <a:ext cx="4232910" cy="617855"/>
            <a:chOff x="1287165" y="1761420"/>
            <a:chExt cx="5643880" cy="61785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3305" y="1858736"/>
              <a:ext cx="1086929" cy="4911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0235" y="1769670"/>
              <a:ext cx="3980399" cy="60960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7165" y="1761420"/>
              <a:ext cx="541634" cy="613792"/>
            </a:xfrm>
            <a:prstGeom prst="rect">
              <a:avLst/>
            </a:prstGeom>
          </p:spPr>
        </p:pic>
      </p:grpSp>
      <p:sp>
        <p:nvSpPr>
          <p:cNvPr id="13" name="object 2"/>
          <p:cNvSpPr txBox="1">
            <a:spLocks noGrp="1"/>
          </p:cNvSpPr>
          <p:nvPr>
            <p:ph type="title"/>
          </p:nvPr>
        </p:nvSpPr>
        <p:spPr>
          <a:xfrm>
            <a:off x="1099486" y="198525"/>
            <a:ext cx="7968314" cy="12952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90"/>
              </a:lnSpc>
              <a:spcBef>
                <a:spcPts val="100"/>
              </a:spcBef>
            </a:pPr>
            <a:r>
              <a:rPr sz="4000" spc="-25" dirty="0"/>
              <a:t>Perceptron:</a:t>
            </a:r>
            <a:r>
              <a:rPr sz="4000" spc="-135" dirty="0"/>
              <a:t> </a:t>
            </a:r>
            <a:r>
              <a:rPr sz="4000" dirty="0"/>
              <a:t>Learning</a:t>
            </a:r>
            <a:r>
              <a:rPr sz="4000" spc="-130" dirty="0"/>
              <a:t> </a:t>
            </a:r>
            <a:r>
              <a:rPr sz="4000" dirty="0"/>
              <a:t>Algorithm</a:t>
            </a:r>
            <a:r>
              <a:rPr sz="4000" spc="-135" dirty="0"/>
              <a:t> </a:t>
            </a:r>
            <a:r>
              <a:rPr sz="4000" spc="-10" dirty="0" smtClean="0"/>
              <a:t>Example</a:t>
            </a:r>
            <a:r>
              <a:rPr lang="en-US" sz="4000" spc="-10" dirty="0" smtClean="0"/>
              <a:t> </a:t>
            </a:r>
            <a:r>
              <a:rPr sz="4000" dirty="0" smtClean="0"/>
              <a:t>-</a:t>
            </a:r>
            <a:r>
              <a:rPr sz="4000" spc="-40" dirty="0" smtClean="0"/>
              <a:t> </a:t>
            </a:r>
            <a:r>
              <a:rPr lang="en-US" sz="4000" dirty="0" smtClean="0"/>
              <a:t>Six</a:t>
            </a:r>
            <a:r>
              <a:rPr sz="4000" spc="-40" dirty="0" smtClean="0"/>
              <a:t> </a:t>
            </a:r>
            <a:r>
              <a:rPr sz="4000" dirty="0"/>
              <a:t>Epoch</a:t>
            </a:r>
            <a:r>
              <a:rPr sz="4000" spc="-40" dirty="0"/>
              <a:t> </a:t>
            </a:r>
            <a:r>
              <a:rPr sz="4000" dirty="0"/>
              <a:t>(All</a:t>
            </a:r>
            <a:r>
              <a:rPr sz="4000" spc="-35" dirty="0"/>
              <a:t> </a:t>
            </a:r>
            <a:r>
              <a:rPr sz="4000" spc="-10" dirty="0"/>
              <a:t>Examples)</a:t>
            </a:r>
          </a:p>
        </p:txBody>
      </p:sp>
      <p:sp>
        <p:nvSpPr>
          <p:cNvPr id="14" name="object 3"/>
          <p:cNvSpPr txBox="1"/>
          <p:nvPr/>
        </p:nvSpPr>
        <p:spPr>
          <a:xfrm>
            <a:off x="5638491" y="1744345"/>
            <a:ext cx="327690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069965" algn="l"/>
              </a:tabLst>
            </a:pPr>
            <a:r>
              <a:rPr sz="2800" dirty="0" smtClean="0">
                <a:solidFill>
                  <a:prstClr val="black"/>
                </a:solidFill>
                <a:latin typeface="Calibri"/>
                <a:cs typeface="Calibri"/>
              </a:rPr>
              <a:t>learning</a:t>
            </a:r>
            <a:r>
              <a:rPr sz="2800" spc="-50" dirty="0" smtClean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rate</a:t>
            </a:r>
            <a:r>
              <a:rPr sz="2800" spc="-5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r>
              <a:rPr sz="28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prstClr val="black"/>
                </a:solidFill>
                <a:latin typeface="Calibri"/>
                <a:cs typeface="Calibri"/>
              </a:rPr>
              <a:t>0.1</a:t>
            </a:r>
            <a:endParaRPr sz="2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31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608" y="-304800"/>
            <a:ext cx="7498080" cy="1640962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spc="-10" dirty="0"/>
              <a:t>Inspiration:</a:t>
            </a:r>
            <a:r>
              <a:rPr spc="-180" dirty="0"/>
              <a:t> </a:t>
            </a:r>
            <a:r>
              <a:rPr lang="en-US" spc="-180" dirty="0" smtClean="0"/>
              <a:t/>
            </a:r>
            <a:br>
              <a:rPr lang="en-US" spc="-180" dirty="0" smtClean="0"/>
            </a:br>
            <a:r>
              <a:rPr spc="-20" dirty="0" smtClean="0"/>
              <a:t>Animal’s</a:t>
            </a:r>
            <a:r>
              <a:rPr spc="-175" dirty="0" smtClean="0"/>
              <a:t> </a:t>
            </a:r>
            <a:r>
              <a:rPr dirty="0"/>
              <a:t>Computing</a:t>
            </a:r>
            <a:r>
              <a:rPr spc="-175" dirty="0"/>
              <a:t> </a:t>
            </a:r>
            <a:r>
              <a:rPr spc="-10" dirty="0"/>
              <a:t>Machinery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00891" y="6214978"/>
            <a:ext cx="574262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Demo</a:t>
            </a:r>
            <a:r>
              <a:rPr spc="-3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(0-</a:t>
            </a:r>
            <a:r>
              <a:rPr dirty="0">
                <a:solidFill>
                  <a:prstClr val="black"/>
                </a:solidFill>
                <a:latin typeface="Calibri"/>
                <a:cs typeface="Calibri"/>
              </a:rPr>
              <a:t>1:14):</a:t>
            </a:r>
            <a:r>
              <a:rPr spc="-2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</a:rPr>
              <a:t>https://</a:t>
            </a:r>
            <a:r>
              <a:rPr spc="-10" dirty="0">
                <a:solidFill>
                  <a:prstClr val="black"/>
                </a:solidFill>
                <a:latin typeface="Calibri"/>
                <a:cs typeface="Calibri"/>
                <a:hlinkClick r:id="rId2"/>
              </a:rPr>
              <a:t>www.youtube.com/watch?v=oa6rvUJlg7o</a:t>
            </a:r>
            <a:endParaRPr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97319" y="1371600"/>
            <a:ext cx="5749766" cy="4774565"/>
            <a:chOff x="2263091" y="1543694"/>
            <a:chExt cx="7666355" cy="477456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72616" y="1553218"/>
              <a:ext cx="7646765" cy="475498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67854" y="1548456"/>
              <a:ext cx="7656830" cy="4765040"/>
            </a:xfrm>
            <a:custGeom>
              <a:avLst/>
              <a:gdLst/>
              <a:ahLst/>
              <a:cxnLst/>
              <a:rect l="l" t="t" r="r" b="b"/>
              <a:pathLst>
                <a:path w="7656830" h="4765040">
                  <a:moveTo>
                    <a:pt x="0" y="0"/>
                  </a:moveTo>
                  <a:lnTo>
                    <a:pt x="7656291" y="0"/>
                  </a:lnTo>
                  <a:lnTo>
                    <a:pt x="7656291" y="4764515"/>
                  </a:lnTo>
                  <a:lnTo>
                    <a:pt x="0" y="476451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81114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0355" y="2438400"/>
            <a:ext cx="8158655" cy="3497904"/>
          </a:xfrm>
          <a:prstGeom prst="rect">
            <a:avLst/>
          </a:prstGeom>
        </p:spPr>
      </p:pic>
      <p:grpSp>
        <p:nvGrpSpPr>
          <p:cNvPr id="11" name="object 7"/>
          <p:cNvGrpSpPr/>
          <p:nvPr/>
        </p:nvGrpSpPr>
        <p:grpSpPr>
          <a:xfrm>
            <a:off x="1253490" y="1591945"/>
            <a:ext cx="4232910" cy="617855"/>
            <a:chOff x="1287165" y="1761420"/>
            <a:chExt cx="5643880" cy="617855"/>
          </a:xfrm>
        </p:grpSpPr>
        <p:pic>
          <p:nvPicPr>
            <p:cNvPr id="12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3305" y="1858736"/>
              <a:ext cx="1086929" cy="491103"/>
            </a:xfrm>
            <a:prstGeom prst="rect">
              <a:avLst/>
            </a:prstGeom>
          </p:spPr>
        </p:pic>
        <p:pic>
          <p:nvPicPr>
            <p:cNvPr id="13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0235" y="1769670"/>
              <a:ext cx="3980399" cy="609606"/>
            </a:xfrm>
            <a:prstGeom prst="rect">
              <a:avLst/>
            </a:prstGeom>
          </p:spPr>
        </p:pic>
        <p:pic>
          <p:nvPicPr>
            <p:cNvPr id="14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7165" y="1761420"/>
              <a:ext cx="541634" cy="613792"/>
            </a:xfrm>
            <a:prstGeom prst="rect">
              <a:avLst/>
            </a:prstGeom>
          </p:spPr>
        </p:pic>
      </p:grpSp>
      <p:sp>
        <p:nvSpPr>
          <p:cNvPr id="15" name="object 2"/>
          <p:cNvSpPr txBox="1">
            <a:spLocks noGrp="1"/>
          </p:cNvSpPr>
          <p:nvPr>
            <p:ph type="title"/>
          </p:nvPr>
        </p:nvSpPr>
        <p:spPr>
          <a:xfrm>
            <a:off x="1099486" y="122325"/>
            <a:ext cx="7968314" cy="12952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90"/>
              </a:lnSpc>
              <a:spcBef>
                <a:spcPts val="100"/>
              </a:spcBef>
            </a:pPr>
            <a:r>
              <a:rPr sz="4000" spc="-25" dirty="0"/>
              <a:t>Perceptron:</a:t>
            </a:r>
            <a:r>
              <a:rPr sz="4000" spc="-135" dirty="0"/>
              <a:t> </a:t>
            </a:r>
            <a:r>
              <a:rPr sz="4000" dirty="0"/>
              <a:t>Learning</a:t>
            </a:r>
            <a:r>
              <a:rPr sz="4000" spc="-130" dirty="0"/>
              <a:t> </a:t>
            </a:r>
            <a:r>
              <a:rPr sz="4000" dirty="0"/>
              <a:t>Algorithm</a:t>
            </a:r>
            <a:r>
              <a:rPr sz="4000" spc="-135" dirty="0"/>
              <a:t> </a:t>
            </a:r>
            <a:r>
              <a:rPr sz="4000" spc="-10" dirty="0" smtClean="0"/>
              <a:t>Example</a:t>
            </a:r>
            <a:r>
              <a:rPr lang="en-US" sz="4000" spc="-10" dirty="0" smtClean="0"/>
              <a:t> </a:t>
            </a:r>
            <a:r>
              <a:rPr sz="4000" dirty="0" smtClean="0"/>
              <a:t>-</a:t>
            </a:r>
            <a:r>
              <a:rPr sz="4000" spc="-40" dirty="0" smtClean="0"/>
              <a:t> </a:t>
            </a:r>
            <a:r>
              <a:rPr lang="en-US" sz="4000" dirty="0" smtClean="0"/>
              <a:t>Six</a:t>
            </a:r>
            <a:r>
              <a:rPr sz="4000" spc="-40" dirty="0" smtClean="0"/>
              <a:t> </a:t>
            </a:r>
            <a:r>
              <a:rPr sz="4000" dirty="0"/>
              <a:t>Epoch</a:t>
            </a:r>
            <a:r>
              <a:rPr sz="4000" spc="-40" dirty="0"/>
              <a:t> </a:t>
            </a:r>
            <a:r>
              <a:rPr sz="4000" dirty="0"/>
              <a:t>(All</a:t>
            </a:r>
            <a:r>
              <a:rPr sz="4000" spc="-35" dirty="0"/>
              <a:t> </a:t>
            </a:r>
            <a:r>
              <a:rPr sz="4000" spc="-10" dirty="0"/>
              <a:t>Examples)</a:t>
            </a:r>
          </a:p>
        </p:txBody>
      </p:sp>
      <p:sp>
        <p:nvSpPr>
          <p:cNvPr id="16" name="object 3"/>
          <p:cNvSpPr txBox="1"/>
          <p:nvPr/>
        </p:nvSpPr>
        <p:spPr>
          <a:xfrm>
            <a:off x="5638491" y="1668145"/>
            <a:ext cx="327690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069965" algn="l"/>
              </a:tabLst>
            </a:pPr>
            <a:r>
              <a:rPr sz="2800" dirty="0" smtClean="0">
                <a:solidFill>
                  <a:prstClr val="black"/>
                </a:solidFill>
                <a:latin typeface="Calibri"/>
                <a:cs typeface="Calibri"/>
              </a:rPr>
              <a:t>learning</a:t>
            </a:r>
            <a:r>
              <a:rPr sz="2800" spc="-50" dirty="0" smtClean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rate</a:t>
            </a:r>
            <a:r>
              <a:rPr sz="2800" spc="-5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r>
              <a:rPr sz="28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prstClr val="black"/>
                </a:solidFill>
                <a:latin typeface="Calibri"/>
                <a:cs typeface="Calibri"/>
              </a:rPr>
              <a:t>0.1</a:t>
            </a:r>
            <a:endParaRPr sz="2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12918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25657"/>
            <a:ext cx="7866888" cy="1640962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Perceptron:</a:t>
            </a:r>
            <a:r>
              <a:rPr spc="-135" dirty="0"/>
              <a:t> </a:t>
            </a:r>
            <a:r>
              <a:rPr dirty="0"/>
              <a:t>Learning</a:t>
            </a:r>
            <a:r>
              <a:rPr spc="-130" dirty="0"/>
              <a:t> </a:t>
            </a:r>
            <a:r>
              <a:rPr dirty="0"/>
              <a:t>Algorithm</a:t>
            </a:r>
            <a:r>
              <a:rPr spc="-135" dirty="0"/>
              <a:t> </a:t>
            </a:r>
            <a:r>
              <a:rPr spc="-10" dirty="0"/>
              <a:t>Choices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600" y="2209800"/>
            <a:ext cx="7010400" cy="1047082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Learning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rate</a:t>
            </a:r>
            <a:endParaRPr sz="28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Number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epochs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(passes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over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dataset)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16991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045" y="0"/>
            <a:ext cx="6961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63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47882" y="1327791"/>
            <a:ext cx="4963001" cy="3720465"/>
            <a:chOff x="2730510" y="1684307"/>
            <a:chExt cx="6617334" cy="37204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71974" y="1755648"/>
              <a:ext cx="6475261" cy="364865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774960" y="1728757"/>
              <a:ext cx="2670810" cy="3587750"/>
            </a:xfrm>
            <a:custGeom>
              <a:avLst/>
              <a:gdLst/>
              <a:ahLst/>
              <a:cxnLst/>
              <a:rect l="l" t="t" r="r" b="b"/>
              <a:pathLst>
                <a:path w="2670810" h="3587750">
                  <a:moveTo>
                    <a:pt x="0" y="0"/>
                  </a:moveTo>
                  <a:lnTo>
                    <a:pt x="2670498" y="0"/>
                  </a:lnTo>
                  <a:lnTo>
                    <a:pt x="2670498" y="3587298"/>
                  </a:lnTo>
                  <a:lnTo>
                    <a:pt x="0" y="3587298"/>
                  </a:lnTo>
                  <a:lnTo>
                    <a:pt x="0" y="0"/>
                  </a:lnTo>
                  <a:close/>
                </a:path>
              </a:pathLst>
            </a:custGeom>
            <a:ln w="889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5432129" y="3566701"/>
              <a:ext cx="2403475" cy="635635"/>
            </a:xfrm>
            <a:custGeom>
              <a:avLst/>
              <a:gdLst/>
              <a:ahLst/>
              <a:cxnLst/>
              <a:rect l="l" t="t" r="r" b="b"/>
              <a:pathLst>
                <a:path w="2403475" h="635635">
                  <a:moveTo>
                    <a:pt x="1824190" y="446432"/>
                  </a:moveTo>
                  <a:lnTo>
                    <a:pt x="1797532" y="635058"/>
                  </a:lnTo>
                  <a:lnTo>
                    <a:pt x="2320808" y="459761"/>
                  </a:lnTo>
                  <a:lnTo>
                    <a:pt x="1918502" y="459761"/>
                  </a:lnTo>
                  <a:lnTo>
                    <a:pt x="1824190" y="446432"/>
                  </a:lnTo>
                  <a:close/>
                </a:path>
                <a:path w="2403475" h="635635">
                  <a:moveTo>
                    <a:pt x="1850848" y="257807"/>
                  </a:moveTo>
                  <a:lnTo>
                    <a:pt x="1824190" y="446432"/>
                  </a:lnTo>
                  <a:lnTo>
                    <a:pt x="1918502" y="459761"/>
                  </a:lnTo>
                  <a:lnTo>
                    <a:pt x="1945161" y="271136"/>
                  </a:lnTo>
                  <a:lnTo>
                    <a:pt x="1850848" y="257807"/>
                  </a:lnTo>
                  <a:close/>
                </a:path>
                <a:path w="2403475" h="635635">
                  <a:moveTo>
                    <a:pt x="1877505" y="69181"/>
                  </a:moveTo>
                  <a:lnTo>
                    <a:pt x="1850848" y="257807"/>
                  </a:lnTo>
                  <a:lnTo>
                    <a:pt x="1945161" y="271136"/>
                  </a:lnTo>
                  <a:lnTo>
                    <a:pt x="1918502" y="459761"/>
                  </a:lnTo>
                  <a:lnTo>
                    <a:pt x="2320808" y="459761"/>
                  </a:lnTo>
                  <a:lnTo>
                    <a:pt x="2403396" y="432094"/>
                  </a:lnTo>
                  <a:lnTo>
                    <a:pt x="1877505" y="69181"/>
                  </a:lnTo>
                  <a:close/>
                </a:path>
                <a:path w="2403475" h="635635">
                  <a:moveTo>
                    <a:pt x="26657" y="0"/>
                  </a:moveTo>
                  <a:lnTo>
                    <a:pt x="0" y="188625"/>
                  </a:lnTo>
                  <a:lnTo>
                    <a:pt x="1824190" y="446432"/>
                  </a:lnTo>
                  <a:lnTo>
                    <a:pt x="1850848" y="257807"/>
                  </a:lnTo>
                  <a:lnTo>
                    <a:pt x="2665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prstClr val="black"/>
                </a:solidFill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35608" y="0"/>
            <a:ext cx="7498080" cy="979242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Inspiration:</a:t>
            </a:r>
            <a:r>
              <a:rPr spc="-185" dirty="0"/>
              <a:t> </a:t>
            </a:r>
            <a:r>
              <a:rPr dirty="0"/>
              <a:t>Neuron</a:t>
            </a:r>
            <a:r>
              <a:rPr spc="-180" dirty="0"/>
              <a:t> </a:t>
            </a:r>
            <a:r>
              <a:rPr spc="-10" dirty="0"/>
              <a:t>“Firing”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66800" y="5105400"/>
            <a:ext cx="8077200" cy="17831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40665" indent="-227965">
              <a:spcBef>
                <a:spcPts val="265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When</a:t>
            </a:r>
            <a:r>
              <a:rPr sz="2800" spc="-5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z="2800" spc="-4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input</a:t>
            </a:r>
            <a:r>
              <a:rPr sz="2800" spc="-4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signals</a:t>
            </a:r>
            <a:r>
              <a:rPr sz="28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exceed</a:t>
            </a:r>
            <a:r>
              <a:rPr sz="2800" spc="-5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28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certain</a:t>
            </a:r>
            <a:r>
              <a:rPr sz="2800" spc="-5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threshold</a:t>
            </a:r>
            <a:r>
              <a:rPr sz="28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within</a:t>
            </a:r>
            <a:r>
              <a:rPr sz="2800" spc="-5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2800" spc="-5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short</a:t>
            </a:r>
            <a:r>
              <a:rPr sz="2800" spc="-4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period</a:t>
            </a:r>
            <a:r>
              <a:rPr sz="2800" spc="-5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of</a:t>
            </a:r>
            <a:r>
              <a:rPr sz="2800" spc="-4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time,</a:t>
            </a:r>
            <a:r>
              <a:rPr sz="2800" spc="-4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2800" spc="-5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neuron</a:t>
            </a:r>
            <a:r>
              <a:rPr sz="2800" spc="-4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prstClr val="black"/>
                </a:solidFill>
                <a:latin typeface="Calibri"/>
                <a:cs typeface="Calibri"/>
              </a:rPr>
              <a:t>“fires”</a:t>
            </a:r>
            <a:endParaRPr sz="28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240665" indent="-227965">
              <a:spcBef>
                <a:spcPts val="17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Neuron</a:t>
            </a:r>
            <a:r>
              <a:rPr sz="2800" spc="-3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“firing”</a:t>
            </a:r>
            <a:r>
              <a:rPr sz="2800" spc="-1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(outputs</a:t>
            </a:r>
            <a:r>
              <a:rPr sz="2800" spc="-2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signal)</a:t>
            </a:r>
            <a:r>
              <a:rPr sz="2800" spc="-2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is</a:t>
            </a:r>
            <a:r>
              <a:rPr sz="2800" spc="-2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an</a:t>
            </a:r>
            <a:r>
              <a:rPr sz="2800" spc="-3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prstClr val="black"/>
                </a:solidFill>
                <a:latin typeface="Calibri"/>
                <a:cs typeface="Calibri"/>
              </a:rPr>
              <a:t>“all-</a:t>
            </a:r>
            <a:r>
              <a:rPr sz="2800" spc="-35" dirty="0">
                <a:solidFill>
                  <a:prstClr val="black"/>
                </a:solidFill>
                <a:latin typeface="Calibri"/>
                <a:cs typeface="Calibri"/>
              </a:rPr>
              <a:t>or-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none”</a:t>
            </a:r>
            <a:r>
              <a:rPr sz="2800" spc="-1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800" spc="-10" dirty="0" smtClean="0">
                <a:solidFill>
                  <a:prstClr val="black"/>
                </a:solidFill>
                <a:latin typeface="Calibri"/>
                <a:cs typeface="Calibri"/>
              </a:rPr>
              <a:t>process</a:t>
            </a:r>
            <a:endParaRPr sz="2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740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608" y="25657"/>
            <a:ext cx="7498080" cy="1640962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Inspiration:</a:t>
            </a:r>
            <a:r>
              <a:rPr spc="-180" dirty="0"/>
              <a:t> </a:t>
            </a:r>
            <a:r>
              <a:rPr spc="-20" dirty="0"/>
              <a:t>Animal’s</a:t>
            </a:r>
            <a:r>
              <a:rPr spc="-175" dirty="0"/>
              <a:t> </a:t>
            </a:r>
            <a:r>
              <a:rPr dirty="0"/>
              <a:t>Computing</a:t>
            </a:r>
            <a:r>
              <a:rPr spc="-175" dirty="0"/>
              <a:t> </a:t>
            </a:r>
            <a:r>
              <a:rPr spc="-10" dirty="0"/>
              <a:t>Machinery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95735" y="5513323"/>
            <a:ext cx="3991065" cy="82715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algn="ctr"/>
            <a:r>
              <a:rPr sz="2600" dirty="0" smtClean="0">
                <a:solidFill>
                  <a:prstClr val="black"/>
                </a:solidFill>
                <a:latin typeface="Calibri"/>
                <a:cs typeface="Calibri"/>
              </a:rPr>
              <a:t>Human:</a:t>
            </a:r>
            <a:endParaRPr lang="en-US" sz="2600" dirty="0" smtClean="0">
              <a:solidFill>
                <a:prstClr val="black"/>
              </a:solidFill>
              <a:latin typeface="Calibri"/>
              <a:cs typeface="Calibri"/>
            </a:endParaRPr>
          </a:p>
          <a:p>
            <a:pPr marL="12700" algn="ctr"/>
            <a:r>
              <a:rPr sz="2600" spc="-85" dirty="0" smtClean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prstClr val="black"/>
                </a:solidFill>
                <a:latin typeface="Calibri"/>
                <a:cs typeface="Calibri"/>
              </a:rPr>
              <a:t>~100,000,000,000</a:t>
            </a:r>
            <a:r>
              <a:rPr sz="2600" spc="-9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prstClr val="black"/>
                </a:solidFill>
                <a:latin typeface="Calibri"/>
                <a:cs typeface="Calibri"/>
              </a:rPr>
              <a:t>neurons</a:t>
            </a:r>
            <a:endParaRPr sz="26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3096" y="1690688"/>
            <a:ext cx="1043990" cy="37583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68755" y="5162803"/>
            <a:ext cx="3103245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/>
            <a:r>
              <a:rPr sz="2600" dirty="0" smtClean="0">
                <a:solidFill>
                  <a:prstClr val="black"/>
                </a:solidFill>
                <a:latin typeface="Calibri"/>
                <a:cs typeface="Calibri"/>
              </a:rPr>
              <a:t>Nematode</a:t>
            </a:r>
            <a:r>
              <a:rPr sz="2600" spc="-80" dirty="0" smtClean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prstClr val="black"/>
                </a:solidFill>
                <a:latin typeface="Calibri"/>
                <a:cs typeface="Calibri"/>
              </a:rPr>
              <a:t>worm:</a:t>
            </a:r>
            <a:r>
              <a:rPr sz="2600" spc="-6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endParaRPr lang="en-US" sz="2600" spc="-65" dirty="0" smtClean="0">
              <a:solidFill>
                <a:prstClr val="black"/>
              </a:solidFill>
              <a:latin typeface="Calibri"/>
              <a:cs typeface="Calibri"/>
            </a:endParaRPr>
          </a:p>
          <a:p>
            <a:pPr marL="12700"/>
            <a:r>
              <a:rPr sz="2600" dirty="0" smtClean="0">
                <a:solidFill>
                  <a:prstClr val="black"/>
                </a:solidFill>
                <a:latin typeface="Calibri"/>
                <a:cs typeface="Calibri"/>
              </a:rPr>
              <a:t>302</a:t>
            </a:r>
            <a:r>
              <a:rPr sz="2600" spc="-75" dirty="0" smtClean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prstClr val="black"/>
                </a:solidFill>
                <a:latin typeface="Calibri"/>
                <a:cs typeface="Calibri"/>
              </a:rPr>
              <a:t>neurons</a:t>
            </a:r>
            <a:endParaRPr sz="26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5436" y="1937576"/>
            <a:ext cx="2636354" cy="298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08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8704" y="621832"/>
            <a:ext cx="8075296" cy="6745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T</a:t>
            </a:r>
            <a:r>
              <a:rPr spc="5" dirty="0"/>
              <a:t>od</a:t>
            </a:r>
            <a:r>
              <a:rPr spc="-85" dirty="0"/>
              <a:t>a</a:t>
            </a:r>
            <a:r>
              <a:rPr spc="130" dirty="0"/>
              <a:t>y</a:t>
            </a:r>
            <a:r>
              <a:rPr spc="-280" dirty="0"/>
              <a:t>’</a:t>
            </a:r>
            <a:r>
              <a:rPr spc="5" dirty="0"/>
              <a:t>s</a:t>
            </a:r>
            <a:r>
              <a:rPr spc="-110" dirty="0"/>
              <a:t> </a:t>
            </a:r>
            <a:r>
              <a:rPr spc="-50" dirty="0"/>
              <a:t>Topics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4904" y="1752600"/>
            <a:ext cx="7770496" cy="1736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buFont typeface="Arial"/>
              <a:buChar char="•"/>
              <a:tabLst>
                <a:tab pos="240665" algn="l"/>
              </a:tabLst>
            </a:pPr>
            <a:r>
              <a:rPr sz="2800" dirty="0" smtClean="0">
                <a:solidFill>
                  <a:prstClr val="black"/>
                </a:solidFill>
                <a:latin typeface="Calibri"/>
                <a:cs typeface="Calibri"/>
              </a:rPr>
              <a:t>Biological</a:t>
            </a:r>
            <a:r>
              <a:rPr sz="2800" spc="-114" dirty="0" smtClean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alibri"/>
                <a:cs typeface="Calibri"/>
              </a:rPr>
              <a:t>N</a:t>
            </a:r>
            <a:r>
              <a:rPr sz="2800" dirty="0" smtClean="0">
                <a:solidFill>
                  <a:prstClr val="black"/>
                </a:solidFill>
                <a:latin typeface="Calibri"/>
                <a:cs typeface="Calibri"/>
              </a:rPr>
              <a:t>eurons</a:t>
            </a:r>
            <a:r>
              <a:rPr sz="2800" dirty="0">
                <a:solidFill>
                  <a:prstClr val="black"/>
                </a:solidFill>
                <a:latin typeface="Calibri"/>
                <a:cs typeface="Calibri"/>
              </a:rPr>
              <a:t>:</a:t>
            </a:r>
            <a:r>
              <a:rPr sz="2800" spc="-11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lang="en-US" sz="2800" spc="-10" dirty="0" smtClean="0">
                <a:solidFill>
                  <a:prstClr val="black"/>
                </a:solidFill>
                <a:latin typeface="Calibri"/>
                <a:cs typeface="Calibri"/>
              </a:rPr>
              <a:t>I</a:t>
            </a:r>
            <a:r>
              <a:rPr sz="2800" spc="-10" dirty="0" smtClean="0">
                <a:solidFill>
                  <a:prstClr val="black"/>
                </a:solidFill>
                <a:latin typeface="Calibri"/>
                <a:cs typeface="Calibri"/>
              </a:rPr>
              <a:t>nspiration</a:t>
            </a:r>
            <a:endParaRPr lang="en-US" sz="2800" spc="-10" dirty="0" smtClean="0">
              <a:solidFill>
                <a:prstClr val="black"/>
              </a:solidFill>
              <a:latin typeface="Calibri"/>
              <a:cs typeface="Calibri"/>
            </a:endParaRPr>
          </a:p>
          <a:p>
            <a:pPr marL="240665" indent="-227965">
              <a:buFont typeface="Arial"/>
              <a:buChar char="•"/>
              <a:tabLst>
                <a:tab pos="240665" algn="l"/>
              </a:tabLst>
            </a:pPr>
            <a:endParaRPr lang="en-US" sz="2800" spc="-1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240665" indent="-227965">
              <a:buFont typeface="Arial"/>
              <a:buChar char="•"/>
              <a:tabLst>
                <a:tab pos="240665" algn="l"/>
              </a:tabLst>
            </a:pPr>
            <a:r>
              <a:rPr lang="en-US" sz="2800" b="1" dirty="0" smtClean="0">
                <a:solidFill>
                  <a:prstClr val="black"/>
                </a:solidFill>
                <a:latin typeface="Calibri"/>
                <a:cs typeface="Calibri"/>
              </a:rPr>
              <a:t>Artificial</a:t>
            </a:r>
            <a:r>
              <a:rPr lang="en-US" sz="2800" b="1" spc="-60" dirty="0" smtClean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lang="en-US" sz="2800" b="1" dirty="0" smtClean="0">
                <a:solidFill>
                  <a:prstClr val="black"/>
                </a:solidFill>
                <a:latin typeface="Calibri"/>
                <a:cs typeface="Calibri"/>
              </a:rPr>
              <a:t>Neuron</a:t>
            </a:r>
            <a:r>
              <a:rPr lang="en-US" sz="2800" b="1" dirty="0">
                <a:solidFill>
                  <a:prstClr val="black"/>
                </a:solidFill>
                <a:latin typeface="Calibri"/>
                <a:cs typeface="Calibri"/>
              </a:rPr>
              <a:t>:</a:t>
            </a:r>
            <a:r>
              <a:rPr lang="en-US" sz="2800" b="1" spc="-5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lang="en-US" sz="2800" b="1" spc="-10" dirty="0">
                <a:solidFill>
                  <a:prstClr val="black"/>
                </a:solidFill>
                <a:latin typeface="Calibri"/>
                <a:cs typeface="Calibri"/>
              </a:rPr>
              <a:t>Perceptron</a:t>
            </a:r>
            <a:endParaRPr lang="en-US" sz="2800" b="1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240665" indent="-227965">
              <a:buFont typeface="Arial"/>
              <a:buChar char="•"/>
              <a:tabLst>
                <a:tab pos="240665" algn="l"/>
              </a:tabLst>
            </a:pPr>
            <a:endParaRPr sz="2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4022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290973"/>
            <a:ext cx="7696200" cy="13362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Historical</a:t>
            </a:r>
            <a:r>
              <a:rPr spc="-185" dirty="0"/>
              <a:t> </a:t>
            </a:r>
            <a:r>
              <a:rPr dirty="0"/>
              <a:t>Context:</a:t>
            </a:r>
            <a:r>
              <a:rPr spc="-195" dirty="0"/>
              <a:t> </a:t>
            </a:r>
            <a:r>
              <a:rPr lang="en-US" spc="-195" dirty="0" smtClean="0"/>
              <a:t/>
            </a:r>
            <a:br>
              <a:rPr lang="en-US" spc="-195" dirty="0" smtClean="0"/>
            </a:br>
            <a:r>
              <a:rPr dirty="0" smtClean="0"/>
              <a:t>Artificial</a:t>
            </a:r>
            <a:r>
              <a:rPr spc="-180" dirty="0" smtClean="0"/>
              <a:t> </a:t>
            </a:r>
            <a:r>
              <a:rPr spc="-10" dirty="0"/>
              <a:t>Neurons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066800" y="5715000"/>
            <a:ext cx="8077200" cy="82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3200" marR="5080" indent="-191135">
              <a:lnSpc>
                <a:spcPct val="103099"/>
              </a:lnSpc>
            </a:pPr>
            <a:r>
              <a:rPr sz="2600" b="1" dirty="0">
                <a:solidFill>
                  <a:prstClr val="black"/>
                </a:solidFill>
                <a:latin typeface="Calibri"/>
                <a:cs typeface="Calibri"/>
              </a:rPr>
              <a:t>Recall:</a:t>
            </a:r>
            <a:r>
              <a:rPr sz="2600" b="1" spc="-9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prstClr val="black"/>
                </a:solidFill>
                <a:latin typeface="Calibri"/>
                <a:cs typeface="Calibri"/>
              </a:rPr>
              <a:t>modern</a:t>
            </a:r>
            <a:r>
              <a:rPr sz="2600" b="1" spc="-8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prstClr val="black"/>
                </a:solidFill>
                <a:latin typeface="Calibri"/>
                <a:cs typeface="Calibri"/>
              </a:rPr>
              <a:t>deep</a:t>
            </a:r>
            <a:r>
              <a:rPr sz="2600" b="1" spc="-8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prstClr val="black"/>
                </a:solidFill>
                <a:latin typeface="Calibri"/>
                <a:cs typeface="Calibri"/>
              </a:rPr>
              <a:t>learning</a:t>
            </a:r>
            <a:r>
              <a:rPr sz="2600" b="1" spc="-8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prstClr val="black"/>
                </a:solidFill>
                <a:latin typeface="Calibri"/>
                <a:cs typeface="Calibri"/>
              </a:rPr>
              <a:t>algorithms</a:t>
            </a:r>
            <a:r>
              <a:rPr sz="2600" b="1" spc="-8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prstClr val="black"/>
                </a:solidFill>
                <a:latin typeface="Calibri"/>
                <a:cs typeface="Calibri"/>
              </a:rPr>
              <a:t>rely</a:t>
            </a:r>
            <a:r>
              <a:rPr sz="2600" b="1" spc="-8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600" b="1" spc="-25" dirty="0">
                <a:solidFill>
                  <a:prstClr val="black"/>
                </a:solidFill>
                <a:latin typeface="Calibri"/>
                <a:cs typeface="Calibri"/>
              </a:rPr>
              <a:t>on </a:t>
            </a:r>
            <a:r>
              <a:rPr sz="2600" b="1" dirty="0">
                <a:solidFill>
                  <a:prstClr val="black"/>
                </a:solidFill>
                <a:latin typeface="Calibri"/>
                <a:cs typeface="Calibri"/>
              </a:rPr>
              <a:t>techniques</a:t>
            </a:r>
            <a:r>
              <a:rPr sz="2600" b="1" spc="-8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prstClr val="black"/>
                </a:solidFill>
                <a:latin typeface="Calibri"/>
                <a:cs typeface="Calibri"/>
              </a:rPr>
              <a:t>developed</a:t>
            </a:r>
            <a:r>
              <a:rPr sz="2600" b="1" spc="-8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prstClr val="black"/>
                </a:solidFill>
                <a:latin typeface="Calibri"/>
                <a:cs typeface="Calibri"/>
              </a:rPr>
              <a:t>over</a:t>
            </a:r>
            <a:r>
              <a:rPr sz="2600" b="1" spc="-7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z="2600" b="1" spc="-8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prstClr val="black"/>
                </a:solidFill>
                <a:latin typeface="Calibri"/>
                <a:cs typeface="Calibri"/>
              </a:rPr>
              <a:t>past</a:t>
            </a:r>
            <a:r>
              <a:rPr sz="2600" b="1" spc="-8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prstClr val="black"/>
                </a:solidFill>
                <a:latin typeface="Calibri"/>
                <a:cs typeface="Calibri"/>
              </a:rPr>
              <a:t>65</a:t>
            </a:r>
            <a:r>
              <a:rPr sz="2600" b="1" spc="-8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600" b="1" spc="-10" dirty="0">
                <a:solidFill>
                  <a:prstClr val="black"/>
                </a:solidFill>
                <a:latin typeface="Calibri"/>
                <a:cs typeface="Calibri"/>
              </a:rPr>
              <a:t>years.</a:t>
            </a:r>
            <a:endParaRPr sz="26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563"/>
          <a:stretch/>
        </p:blipFill>
        <p:spPr bwMode="auto">
          <a:xfrm>
            <a:off x="-228600" y="1828800"/>
            <a:ext cx="4628535" cy="303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13" r="-249"/>
          <a:stretch/>
        </p:blipFill>
        <p:spPr bwMode="auto">
          <a:xfrm>
            <a:off x="3581400" y="1821917"/>
            <a:ext cx="5684520" cy="303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589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3839" y="1327947"/>
            <a:ext cx="1685761" cy="4967953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152400"/>
            <a:ext cx="7866888" cy="87152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Artificial</a:t>
            </a:r>
            <a:r>
              <a:rPr sz="3600" spc="-120" dirty="0"/>
              <a:t> </a:t>
            </a:r>
            <a:r>
              <a:rPr sz="3600" dirty="0"/>
              <a:t>Neuron:</a:t>
            </a:r>
            <a:r>
              <a:rPr sz="3600" spc="-114" dirty="0"/>
              <a:t> </a:t>
            </a:r>
            <a:r>
              <a:rPr sz="3600" spc="-25" dirty="0"/>
              <a:t>McCulloch-</a:t>
            </a:r>
            <a:r>
              <a:rPr sz="3600" dirty="0"/>
              <a:t>Pitts</a:t>
            </a:r>
            <a:r>
              <a:rPr sz="3600" spc="-114" dirty="0"/>
              <a:t> </a:t>
            </a:r>
            <a:r>
              <a:rPr sz="3600" spc="-10" dirty="0"/>
              <a:t>Neuron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3501" y="4022004"/>
            <a:ext cx="956525" cy="17137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98055" y="5774435"/>
            <a:ext cx="167396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8445">
              <a:spcBef>
                <a:spcPts val="100"/>
              </a:spcBef>
            </a:pP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Walter</a:t>
            </a:r>
            <a:r>
              <a:rPr sz="2000" spc="-10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prstClr val="black"/>
                </a:solidFill>
                <a:latin typeface="Calibri"/>
                <a:cs typeface="Calibri"/>
              </a:rPr>
              <a:t>Pitts </a:t>
            </a:r>
            <a:r>
              <a:rPr sz="2000" spc="-10" dirty="0" smtClean="0">
                <a:solidFill>
                  <a:prstClr val="black"/>
                </a:solidFill>
                <a:latin typeface="Calibri"/>
                <a:cs typeface="Calibri"/>
              </a:rPr>
              <a:t>Mathematician</a:t>
            </a:r>
            <a:endParaRPr sz="20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3242" y="1457543"/>
            <a:ext cx="792620" cy="171377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62000" y="3211067"/>
            <a:ext cx="215767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530">
              <a:spcBef>
                <a:spcPts val="100"/>
              </a:spcBef>
            </a:pP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Warren</a:t>
            </a:r>
            <a:r>
              <a:rPr sz="2000" spc="-80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prstClr val="black"/>
                </a:solidFill>
                <a:latin typeface="Calibri"/>
                <a:cs typeface="Calibri"/>
              </a:rPr>
              <a:t>McCulloch </a:t>
            </a:r>
            <a:r>
              <a:rPr sz="2000" spc="-10" dirty="0" smtClean="0">
                <a:solidFill>
                  <a:prstClr val="black"/>
                </a:solidFill>
                <a:latin typeface="Calibri"/>
                <a:cs typeface="Calibri"/>
              </a:rPr>
              <a:t>Neurophysiologist</a:t>
            </a:r>
            <a:endParaRPr sz="20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6780" y="1905000"/>
            <a:ext cx="4990548" cy="30418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>
                <a:solidFill>
                  <a:srgbClr val="0432FF"/>
                </a:solidFill>
                <a:latin typeface="Calibri"/>
                <a:cs typeface="Calibri"/>
              </a:rPr>
              <a:t>Note:</a:t>
            </a:r>
            <a:r>
              <a:rPr sz="2800" spc="-45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432FF"/>
                </a:solidFill>
                <a:latin typeface="Calibri"/>
                <a:cs typeface="Calibri"/>
              </a:rPr>
              <a:t>NO</a:t>
            </a:r>
            <a:r>
              <a:rPr sz="2800" spc="-45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432FF"/>
                </a:solidFill>
                <a:latin typeface="Calibri"/>
                <a:cs typeface="Calibri"/>
              </a:rPr>
              <a:t>learning</a:t>
            </a:r>
            <a:r>
              <a:rPr sz="2800" spc="-50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432FF"/>
                </a:solidFill>
                <a:latin typeface="Calibri"/>
                <a:cs typeface="Calibri"/>
              </a:rPr>
              <a:t>involved</a:t>
            </a:r>
            <a:endParaRPr sz="28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236538" indent="-223838">
              <a:buFont typeface="Arial" pitchFamily="34" charset="0"/>
              <a:buChar char="•"/>
              <a:tabLst>
                <a:tab pos="236538" algn="l"/>
              </a:tabLst>
            </a:pPr>
            <a:r>
              <a:rPr sz="2800" dirty="0" smtClean="0">
                <a:solidFill>
                  <a:srgbClr val="0432FF"/>
                </a:solidFill>
                <a:latin typeface="Calibri"/>
                <a:cs typeface="Calibri"/>
              </a:rPr>
              <a:t>weights</a:t>
            </a:r>
            <a:r>
              <a:rPr sz="2800" spc="-50" dirty="0" smtClean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432FF"/>
                </a:solidFill>
                <a:latin typeface="Calibri"/>
                <a:cs typeface="Calibri"/>
              </a:rPr>
              <a:t>(W)</a:t>
            </a:r>
            <a:r>
              <a:rPr sz="2800" spc="-45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432FF"/>
                </a:solidFill>
                <a:latin typeface="Calibri"/>
                <a:cs typeface="Calibri"/>
              </a:rPr>
              <a:t>and</a:t>
            </a:r>
            <a:r>
              <a:rPr sz="2800" spc="-50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432FF"/>
                </a:solidFill>
                <a:latin typeface="Calibri"/>
                <a:cs typeface="Calibri"/>
              </a:rPr>
              <a:t>threshold</a:t>
            </a:r>
            <a:r>
              <a:rPr sz="2800" spc="-50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432FF"/>
                </a:solidFill>
                <a:latin typeface="Calibri"/>
                <a:cs typeface="Calibri"/>
              </a:rPr>
              <a:t>(T)</a:t>
            </a:r>
            <a:r>
              <a:rPr sz="2800" spc="-45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432FF"/>
                </a:solidFill>
                <a:latin typeface="Calibri"/>
                <a:cs typeface="Calibri"/>
              </a:rPr>
              <a:t>values</a:t>
            </a:r>
            <a:r>
              <a:rPr sz="2800" spc="-45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432FF"/>
                </a:solidFill>
                <a:latin typeface="Calibri"/>
                <a:cs typeface="Calibri"/>
              </a:rPr>
              <a:t>are</a:t>
            </a:r>
            <a:r>
              <a:rPr sz="2800" spc="-45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sz="2800" spc="-10" dirty="0" smtClean="0">
                <a:solidFill>
                  <a:srgbClr val="0432FF"/>
                </a:solidFill>
                <a:latin typeface="Calibri"/>
                <a:cs typeface="Calibri"/>
              </a:rPr>
              <a:t>fixed</a:t>
            </a:r>
            <a:endParaRPr lang="en-US" sz="2800" spc="-10" dirty="0" smtClean="0">
              <a:solidFill>
                <a:srgbClr val="0432FF"/>
              </a:solidFill>
              <a:latin typeface="Calibri"/>
              <a:cs typeface="Calibri"/>
            </a:endParaRPr>
          </a:p>
          <a:p>
            <a:pPr marL="236538" indent="-223838">
              <a:spcBef>
                <a:spcPts val="100"/>
              </a:spcBef>
              <a:buFont typeface="Arial" pitchFamily="34" charset="0"/>
              <a:buChar char="•"/>
              <a:tabLst>
                <a:tab pos="236538" algn="l"/>
              </a:tabLst>
            </a:pPr>
            <a:r>
              <a:rPr lang="en-US" sz="2800" dirty="0" smtClean="0">
                <a:solidFill>
                  <a:srgbClr val="0432FF"/>
                </a:solidFill>
                <a:latin typeface="Calibri"/>
                <a:cs typeface="Calibri"/>
              </a:rPr>
              <a:t>inputs</a:t>
            </a:r>
            <a:r>
              <a:rPr lang="en-US" sz="2800" spc="-30" dirty="0" smtClean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lang="en-US" sz="2800" dirty="0">
                <a:solidFill>
                  <a:srgbClr val="0432FF"/>
                </a:solidFill>
                <a:latin typeface="Calibri"/>
                <a:cs typeface="Calibri"/>
              </a:rPr>
              <a:t>and</a:t>
            </a:r>
            <a:r>
              <a:rPr lang="en-US" sz="2800" spc="-35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lang="en-US" sz="2800" dirty="0">
                <a:solidFill>
                  <a:srgbClr val="0432FF"/>
                </a:solidFill>
                <a:latin typeface="Calibri"/>
                <a:cs typeface="Calibri"/>
              </a:rPr>
              <a:t>weights</a:t>
            </a:r>
            <a:r>
              <a:rPr lang="en-US" sz="2800" spc="-30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lang="en-US" sz="2800" dirty="0">
                <a:solidFill>
                  <a:srgbClr val="0432FF"/>
                </a:solidFill>
                <a:latin typeface="Calibri"/>
                <a:cs typeface="Calibri"/>
              </a:rPr>
              <a:t>can</a:t>
            </a:r>
            <a:r>
              <a:rPr lang="en-US" sz="2800" spc="-30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lang="en-US" sz="2800" dirty="0">
                <a:solidFill>
                  <a:srgbClr val="0432FF"/>
                </a:solidFill>
                <a:latin typeface="Calibri"/>
                <a:cs typeface="Calibri"/>
              </a:rPr>
              <a:t>be</a:t>
            </a:r>
            <a:r>
              <a:rPr lang="en-US" sz="2800" spc="-30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lang="en-US" sz="2800" dirty="0">
                <a:solidFill>
                  <a:srgbClr val="0432FF"/>
                </a:solidFill>
                <a:latin typeface="Calibri"/>
                <a:cs typeface="Calibri"/>
              </a:rPr>
              <a:t>0</a:t>
            </a:r>
            <a:r>
              <a:rPr lang="en-US" sz="2800" spc="-35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lang="en-US" sz="2800" dirty="0">
                <a:solidFill>
                  <a:srgbClr val="0432FF"/>
                </a:solidFill>
                <a:latin typeface="Calibri"/>
                <a:cs typeface="Calibri"/>
              </a:rPr>
              <a:t>or</a:t>
            </a:r>
            <a:r>
              <a:rPr lang="en-US" sz="2800" spc="-30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lang="en-US" sz="2800" spc="-50" dirty="0">
                <a:solidFill>
                  <a:srgbClr val="0432FF"/>
                </a:solidFill>
                <a:latin typeface="Calibri"/>
                <a:cs typeface="Calibri"/>
              </a:rPr>
              <a:t>1</a:t>
            </a:r>
            <a:endParaRPr lang="en-US" sz="28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236538" indent="-223838">
              <a:buFont typeface="Arial" pitchFamily="34" charset="0"/>
              <a:buChar char="•"/>
              <a:tabLst>
                <a:tab pos="236538" algn="l"/>
              </a:tabLst>
            </a:pPr>
            <a:r>
              <a:rPr lang="en-US" sz="2800" dirty="0">
                <a:solidFill>
                  <a:srgbClr val="0432FF"/>
                </a:solidFill>
                <a:latin typeface="Calibri"/>
                <a:cs typeface="Calibri"/>
              </a:rPr>
              <a:t>fires</a:t>
            </a:r>
            <a:r>
              <a:rPr lang="en-US" sz="2800" spc="-60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lang="en-US" sz="2800" dirty="0">
                <a:solidFill>
                  <a:srgbClr val="0432FF"/>
                </a:solidFill>
                <a:latin typeface="Calibri"/>
                <a:cs typeface="Calibri"/>
              </a:rPr>
              <a:t>when</a:t>
            </a:r>
            <a:r>
              <a:rPr lang="en-US" sz="2800" spc="-60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lang="en-US" sz="2800" dirty="0">
                <a:solidFill>
                  <a:srgbClr val="0432FF"/>
                </a:solidFill>
                <a:latin typeface="Calibri"/>
                <a:cs typeface="Calibri"/>
              </a:rPr>
              <a:t>combined</a:t>
            </a:r>
            <a:r>
              <a:rPr lang="en-US" sz="2800" spc="-65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lang="en-US" sz="2800" dirty="0">
                <a:solidFill>
                  <a:srgbClr val="0432FF"/>
                </a:solidFill>
                <a:latin typeface="Calibri"/>
                <a:cs typeface="Calibri"/>
              </a:rPr>
              <a:t>input</a:t>
            </a:r>
            <a:r>
              <a:rPr lang="en-US" sz="2800" spc="-55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lang="en-US" sz="2800" spc="-10" dirty="0">
                <a:solidFill>
                  <a:srgbClr val="0432FF"/>
                </a:solidFill>
                <a:latin typeface="Calibri"/>
                <a:cs typeface="Calibri"/>
              </a:rPr>
              <a:t>exceeds</a:t>
            </a:r>
            <a:r>
              <a:rPr lang="en-US" sz="2800" spc="-60" dirty="0">
                <a:solidFill>
                  <a:srgbClr val="0432FF"/>
                </a:solidFill>
                <a:latin typeface="Calibri"/>
                <a:cs typeface="Calibri"/>
              </a:rPr>
              <a:t> </a:t>
            </a:r>
            <a:r>
              <a:rPr lang="en-US" sz="2800" spc="-10" dirty="0">
                <a:solidFill>
                  <a:srgbClr val="0432FF"/>
                </a:solidFill>
                <a:latin typeface="Calibri"/>
                <a:cs typeface="Calibri"/>
              </a:rPr>
              <a:t>threshold</a:t>
            </a:r>
            <a:endParaRPr lang="en-US" sz="2800" dirty="0">
              <a:solidFill>
                <a:prstClr val="black"/>
              </a:solidFill>
              <a:latin typeface="Calibri"/>
              <a:cs typeface="Calibri"/>
            </a:endParaRPr>
          </a:p>
          <a:p>
            <a:pPr marL="12700">
              <a:tabLst>
                <a:tab pos="236538" algn="l"/>
              </a:tabLst>
            </a:pPr>
            <a:endParaRPr sz="2800" dirty="0">
              <a:solidFill>
                <a:prstClr val="black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9079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349</TotalTime>
  <Words>968</Words>
  <Application>Microsoft Office PowerPoint</Application>
  <PresentationFormat>On-screen Show (4:3)</PresentationFormat>
  <Paragraphs>205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Grid</vt:lpstr>
      <vt:lpstr>1_Grid</vt:lpstr>
      <vt:lpstr>Solstice</vt:lpstr>
      <vt:lpstr>1_Solstice</vt:lpstr>
      <vt:lpstr>Artificial Neural Networks Dr. Farhan hassan khan</vt:lpstr>
      <vt:lpstr>Today’s Topics</vt:lpstr>
      <vt:lpstr>Inspiration:   Animal’s Computing Machinery</vt:lpstr>
      <vt:lpstr>Inspiration:  Animal’s Computing Machinery</vt:lpstr>
      <vt:lpstr>Inspiration: Neuron “Firing”</vt:lpstr>
      <vt:lpstr>Inspiration: Animal’s Computing Machinery</vt:lpstr>
      <vt:lpstr>Today’s Topics</vt:lpstr>
      <vt:lpstr>Historical Context:  Artificial Neurons</vt:lpstr>
      <vt:lpstr>Artificial Neuron: McCulloch-Pitts Neuron</vt:lpstr>
      <vt:lpstr>Artificial Neuron: McCulloch-Pitts Neuron</vt:lpstr>
      <vt:lpstr>Artificial Neuron: McCulloch-Pitts Neuron</vt:lpstr>
      <vt:lpstr>Perceptron: Innovator and Vision</vt:lpstr>
      <vt:lpstr>Perceptron: Model (Linear Threshold Unit)</vt:lpstr>
      <vt:lpstr>Perceptron: Model (Linear Threshold Unit)</vt:lpstr>
      <vt:lpstr>Perceptron: Model (Linear Threshold Unit)</vt:lpstr>
      <vt:lpstr>Perceptron: Model (Linear Threshold Unit)</vt:lpstr>
      <vt:lpstr>Perceptron: Model (Linear Threshold Unit)</vt:lpstr>
      <vt:lpstr>Perceptron: Model (Linear Threshold Unit)</vt:lpstr>
      <vt:lpstr>Perceptron: Learning Algorithm</vt:lpstr>
      <vt:lpstr>Perceptron: Learning Algorithm</vt:lpstr>
      <vt:lpstr>Perceptron: Learning Algorithm</vt:lpstr>
      <vt:lpstr>Perceptron: Learning Algorithm - What Happens to Weights When It Predicts Correct Class Label?</vt:lpstr>
      <vt:lpstr>Perceptron: Learning Algorithm - What Happens to Weights When It Predicts Wrong Class Label?</vt:lpstr>
      <vt:lpstr>Perceptron: Learning Algorithm (e.g., 2D dataset)</vt:lpstr>
      <vt:lpstr>Perceptron: Learning Algorithm</vt:lpstr>
      <vt:lpstr>Perceptron: Learning Algorithm Example</vt:lpstr>
      <vt:lpstr>Perceptron: Learning Algorithm Example</vt:lpstr>
      <vt:lpstr>Perceptron: Learning Algorithm Example</vt:lpstr>
      <vt:lpstr>Perceptron: Learning Algorithm Example</vt:lpstr>
      <vt:lpstr>Perceptron: Learning Algorithm Example</vt:lpstr>
      <vt:lpstr>Perceptron: Learning Algorithm Example</vt:lpstr>
      <vt:lpstr>Perceptron: Learning Algorithm Example - First Sample</vt:lpstr>
      <vt:lpstr>Perceptron: Learning Algorithm Example - First Sample</vt:lpstr>
      <vt:lpstr>Perceptron: Learning Algorithm Example</vt:lpstr>
      <vt:lpstr>Perceptron: Learning Algorithm Example</vt:lpstr>
      <vt:lpstr>Perceptron: Learning Algorithm Example - Second Sample</vt:lpstr>
      <vt:lpstr>Perceptron: Learning Algorithm Example - Second Sample</vt:lpstr>
      <vt:lpstr>Perceptron: Learning Algorithm Example - One Epoch (All Examples)</vt:lpstr>
      <vt:lpstr>Perceptron: Learning Algorithm Example - Six Epoch (All Examples)</vt:lpstr>
      <vt:lpstr>Perceptron: Learning Algorithm Example - Six Epoch (All Examples)</vt:lpstr>
      <vt:lpstr>Perceptron: Learning Algorithm Choices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Machine Learning</dc:title>
  <dc:creator>Dr. Farhan Khan</dc:creator>
  <cp:lastModifiedBy>Farhan Khan</cp:lastModifiedBy>
  <cp:revision>148</cp:revision>
  <dcterms:created xsi:type="dcterms:W3CDTF">2006-08-16T00:00:00Z</dcterms:created>
  <dcterms:modified xsi:type="dcterms:W3CDTF">2024-10-19T07:30:27Z</dcterms:modified>
</cp:coreProperties>
</file>