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1"/>
  </p:notesMasterIdLst>
  <p:sldIdLst>
    <p:sldId id="330" r:id="rId2"/>
    <p:sldId id="333" r:id="rId3"/>
    <p:sldId id="334" r:id="rId4"/>
    <p:sldId id="262" r:id="rId5"/>
    <p:sldId id="272" r:id="rId6"/>
    <p:sldId id="335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36" r:id="rId22"/>
    <p:sldId id="338" r:id="rId23"/>
    <p:sldId id="339" r:id="rId24"/>
    <p:sldId id="340" r:id="rId25"/>
    <p:sldId id="341" r:id="rId26"/>
    <p:sldId id="344" r:id="rId27"/>
    <p:sldId id="342" r:id="rId28"/>
    <p:sldId id="343" r:id="rId29"/>
    <p:sldId id="329" r:id="rId30"/>
  </p:sldIdLst>
  <p:sldSz cx="12188825" cy="6858000"/>
  <p:notesSz cx="12192000" cy="6858000"/>
  <p:defaultTextStyle>
    <a:defPPr>
      <a:defRPr lang="en-US"/>
    </a:defPPr>
    <a:lvl1pPr marL="0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6281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32561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48842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65122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81403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497684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13964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30245" algn="l" defTabSz="83256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624" y="18"/>
      </p:cViewPr>
      <p:guideLst>
        <p:guide orient="horz" pos="2880"/>
        <p:guide pos="21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5C970-D652-49A0-B9E0-077313397ABE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3E6AD-AE3A-48A5-B116-691F18919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09583" y="359897"/>
            <a:ext cx="9872948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09583" y="1850064"/>
            <a:ext cx="9872948" cy="1752600"/>
          </a:xfrm>
        </p:spPr>
        <p:txBody>
          <a:bodyPr tIns="0"/>
          <a:lstStyle>
            <a:lvl1pPr marL="24977" indent="0" algn="l"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16281" indent="0" algn="ctr">
              <a:buNone/>
            </a:lvl2pPr>
            <a:lvl3pPr marL="832561" indent="0" algn="ctr">
              <a:buNone/>
            </a:lvl3pPr>
            <a:lvl4pPr marL="1248842" indent="0" algn="ctr">
              <a:buNone/>
            </a:lvl4pPr>
            <a:lvl5pPr marL="1665122" indent="0" algn="ctr">
              <a:buNone/>
            </a:lvl5pPr>
            <a:lvl6pPr marL="2081403" indent="0" algn="ctr">
              <a:buNone/>
            </a:lvl6pPr>
            <a:lvl7pPr marL="2497684" indent="0" algn="ctr">
              <a:buNone/>
            </a:lvl7pPr>
            <a:lvl8pPr marL="2913964" indent="0" algn="ctr">
              <a:buNone/>
            </a:lvl8pPr>
            <a:lvl9pPr marL="3330245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fld id="{A18AB42C-58E2-4723-B6F4-CA7D784703FD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fld id="{5EA2EB0C-83D2-44A9-83A9-422685D3944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228258" y="1413803"/>
            <a:ext cx="28034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542499" y="1345016"/>
            <a:ext cx="8532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C5FB76-C2FE-48DB-9582-3103630FAC85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60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622" y="274644"/>
            <a:ext cx="2437765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3606" y="274646"/>
            <a:ext cx="7414869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5ADDA9-2DBE-48A6-A015-41FC0731EDF9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2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6FBDE8-9B9B-48C0-BB0A-69FC96514FC5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062" y="-53"/>
            <a:ext cx="9141619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6960" y="2600325"/>
            <a:ext cx="8532178" cy="2286000"/>
          </a:xfrm>
        </p:spPr>
        <p:txBody>
          <a:bodyPr anchor="t"/>
          <a:lstStyle>
            <a:lvl1pPr algn="l">
              <a:lnSpc>
                <a:spcPts val="4097"/>
              </a:lnSpc>
              <a:buNone/>
              <a:defRPr sz="36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6960" y="1066801"/>
            <a:ext cx="8532178" cy="1509712"/>
          </a:xfrm>
        </p:spPr>
        <p:txBody>
          <a:bodyPr anchor="b"/>
          <a:lstStyle>
            <a:lvl1pPr marL="16651" indent="0">
              <a:lnSpc>
                <a:spcPts val="2094"/>
              </a:lnSpc>
              <a:spcBef>
                <a:spcPts val="0"/>
              </a:spcBef>
              <a:buNone/>
              <a:defRPr sz="1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5D4DA0-55C1-46BC-9FCF-DA3D80E78554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3047206" y="5"/>
            <a:ext cx="101574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895677" y="2814656"/>
            <a:ext cx="280343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09916" y="2745871"/>
            <a:ext cx="85322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1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648" y="274320"/>
            <a:ext cx="9994837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3646" y="1524000"/>
            <a:ext cx="4875530" cy="466344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2952" y="1524000"/>
            <a:ext cx="4875530" cy="466344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B5F4086-DBAA-478E-A493-CBAEA8B1957C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38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5160336"/>
            <a:ext cx="10969943" cy="1143000"/>
          </a:xfrm>
        </p:spPr>
        <p:txBody>
          <a:bodyPr anchor="ctr"/>
          <a:lstStyle>
            <a:lvl1pPr algn="ctr">
              <a:defRPr sz="41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328279"/>
            <a:ext cx="536308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58279" indent="0" algn="l">
              <a:lnSpc>
                <a:spcPct val="100000"/>
              </a:lnSpc>
              <a:spcBef>
                <a:spcPts val="91"/>
              </a:spcBef>
              <a:buNone/>
              <a:defRPr sz="1700" b="0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6304" y="328279"/>
            <a:ext cx="536308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58279" indent="0" algn="l">
              <a:lnSpc>
                <a:spcPct val="100000"/>
              </a:lnSpc>
              <a:spcBef>
                <a:spcPts val="91"/>
              </a:spcBef>
              <a:buNone/>
              <a:defRPr sz="1700" b="0">
                <a:solidFill>
                  <a:schemeClr val="tx1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7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442" y="969336"/>
            <a:ext cx="536308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58001" indent="-249768">
              <a:lnSpc>
                <a:spcPct val="100000"/>
              </a:lnSpc>
              <a:spcBef>
                <a:spcPts val="637"/>
              </a:spcBef>
              <a:defRPr sz="2200"/>
            </a:lvl1pPr>
            <a:lvl2pPr>
              <a:lnSpc>
                <a:spcPct val="100000"/>
              </a:lnSpc>
              <a:spcBef>
                <a:spcPts val="637"/>
              </a:spcBef>
              <a:defRPr sz="1800"/>
            </a:lvl2pPr>
            <a:lvl3pPr>
              <a:lnSpc>
                <a:spcPct val="100000"/>
              </a:lnSpc>
              <a:spcBef>
                <a:spcPts val="637"/>
              </a:spcBef>
              <a:defRPr sz="1700"/>
            </a:lvl3pPr>
            <a:lvl4pPr>
              <a:lnSpc>
                <a:spcPct val="100000"/>
              </a:lnSpc>
              <a:spcBef>
                <a:spcPts val="637"/>
              </a:spcBef>
              <a:defRPr sz="1500"/>
            </a:lvl4pPr>
            <a:lvl5pPr>
              <a:lnSpc>
                <a:spcPct val="100000"/>
              </a:lnSpc>
              <a:spcBef>
                <a:spcPts val="637"/>
              </a:spcBef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4" y="969336"/>
            <a:ext cx="536308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58001" indent="-249768">
              <a:lnSpc>
                <a:spcPct val="100000"/>
              </a:lnSpc>
              <a:spcBef>
                <a:spcPts val="637"/>
              </a:spcBef>
              <a:defRPr sz="2200"/>
            </a:lvl1pPr>
            <a:lvl2pPr>
              <a:lnSpc>
                <a:spcPct val="100000"/>
              </a:lnSpc>
              <a:spcBef>
                <a:spcPts val="637"/>
              </a:spcBef>
              <a:defRPr sz="1800"/>
            </a:lvl2pPr>
            <a:lvl3pPr>
              <a:lnSpc>
                <a:spcPct val="100000"/>
              </a:lnSpc>
              <a:spcBef>
                <a:spcPts val="637"/>
              </a:spcBef>
              <a:defRPr sz="1700"/>
            </a:lvl3pPr>
            <a:lvl4pPr>
              <a:lnSpc>
                <a:spcPct val="100000"/>
              </a:lnSpc>
              <a:spcBef>
                <a:spcPts val="637"/>
              </a:spcBef>
              <a:defRPr sz="1500"/>
            </a:lvl4pPr>
            <a:lvl5pPr>
              <a:lnSpc>
                <a:spcPct val="100000"/>
              </a:lnSpc>
              <a:spcBef>
                <a:spcPts val="637"/>
              </a:spcBef>
              <a:defRPr sz="15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C25B44-1EB0-4080-931D-7297F4CE692F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3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648" y="274320"/>
            <a:ext cx="9994837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28531B-FEF9-412C-8A75-6E8139499F23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2963" y="0"/>
            <a:ext cx="1083586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DAFD937-8662-48DC-91FC-3AB27B266FFA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352960" y="-53"/>
            <a:ext cx="97511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63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16782"/>
            <a:ext cx="5078677" cy="1162051"/>
          </a:xfrm>
          <a:ln>
            <a:noFill/>
          </a:ln>
        </p:spPr>
        <p:txBody>
          <a:bodyPr anchor="b"/>
          <a:lstStyle>
            <a:lvl1pPr algn="l">
              <a:lnSpc>
                <a:spcPts val="1821"/>
              </a:lnSpc>
              <a:buNone/>
              <a:defRPr sz="21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442" y="1406965"/>
            <a:ext cx="5078677" cy="698500"/>
          </a:xfrm>
        </p:spPr>
        <p:txBody>
          <a:bodyPr/>
          <a:lstStyle>
            <a:lvl1pPr marL="41628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>
              <a:buNone/>
              <a:defRPr sz="1100"/>
            </a:lvl2pPr>
            <a:lvl3pPr>
              <a:buNone/>
              <a:defRPr sz="1000"/>
            </a:lvl3pPr>
            <a:lvl4pPr>
              <a:buNone/>
              <a:defRPr sz="800"/>
            </a:lvl4pPr>
            <a:lvl5pPr>
              <a:buNone/>
              <a:defRPr sz="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442" y="2133603"/>
            <a:ext cx="10868369" cy="39925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1CA06A-78E2-4CDB-9A77-D27B2C0E45B4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9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7152" y="1066801"/>
            <a:ext cx="3656648" cy="1981200"/>
          </a:xfrm>
        </p:spPr>
        <p:txBody>
          <a:bodyPr anchor="b">
            <a:noAutofit/>
          </a:bodyPr>
          <a:lstStyle>
            <a:lvl1pPr algn="l">
              <a:buNone/>
              <a:defRPr sz="19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134D13-ADD0-4736-B345-C73A867BEC84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737" y="1066800"/>
            <a:ext cx="6094413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83256" tIns="249768" rIns="83256" bIns="41628" rtlCol="0" anchor="t">
            <a:normAutofit/>
          </a:bodyPr>
          <a:lstStyle>
            <a:extLst/>
          </a:lstStyle>
          <a:p>
            <a:pPr indent="-258094">
              <a:lnSpc>
                <a:spcPts val="2732"/>
              </a:lnSpc>
              <a:spcBef>
                <a:spcPts val="546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29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309" y="1143010"/>
            <a:ext cx="5891265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83256" tIns="249768" anchor="t"/>
          <a:lstStyle>
            <a:lvl1pPr marL="0" indent="0" algn="l" eaLnBrk="1" latinLnBrk="0" hangingPunct="1">
              <a:buNone/>
              <a:defRPr sz="29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829" y="954346"/>
            <a:ext cx="914162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69819" y="936790"/>
            <a:ext cx="865407" cy="204311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309" y="4800600"/>
            <a:ext cx="5891265" cy="762000"/>
          </a:xfrm>
        </p:spPr>
        <p:txBody>
          <a:bodyPr anchor="ctr"/>
          <a:lstStyle>
            <a:lvl1pPr marL="0" indent="0" algn="l">
              <a:lnSpc>
                <a:spcPts val="1457"/>
              </a:lnSpc>
              <a:spcBef>
                <a:spcPts val="0"/>
              </a:spcBef>
              <a:buNone/>
              <a:defRPr sz="1300">
                <a:solidFill>
                  <a:srgbClr val="777777"/>
                </a:solidFill>
              </a:defRPr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251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616" y="-815920"/>
            <a:ext cx="2184614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25034" y="21106"/>
            <a:ext cx="2268997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243783" y="1055077"/>
            <a:ext cx="1500565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50150" y="-53"/>
            <a:ext cx="10838679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3648" y="274639"/>
            <a:ext cx="9994837" cy="1143000"/>
          </a:xfrm>
          <a:prstGeom prst="rect">
            <a:avLst/>
          </a:prstGeom>
        </p:spPr>
        <p:txBody>
          <a:bodyPr lIns="83256" tIns="41628" rIns="83256" bIns="41628"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3648" y="1447800"/>
            <a:ext cx="9994837" cy="4800600"/>
          </a:xfrm>
          <a:prstGeom prst="rect">
            <a:avLst/>
          </a:prstGeom>
        </p:spPr>
        <p:txBody>
          <a:bodyPr lIns="83256" tIns="41628" rIns="83256" bIns="41628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3960" y="6305554"/>
            <a:ext cx="2844059" cy="476251"/>
          </a:xfrm>
          <a:prstGeom prst="rect">
            <a:avLst/>
          </a:prstGeom>
        </p:spPr>
        <p:txBody>
          <a:bodyPr lIns="83256" tIns="41628" rIns="83256" bIns="41628" anchor="b"/>
          <a:lstStyle>
            <a:lvl1pPr algn="r" eaLnBrk="1" latinLnBrk="0" hangingPunct="1">
              <a:defRPr kumimoji="0" sz="11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8C6BAC4D-A1C6-412D-A625-4E16079D8AED}" type="datetime1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18016" y="6305554"/>
            <a:ext cx="3859795" cy="476251"/>
          </a:xfrm>
          <a:prstGeom prst="rect">
            <a:avLst/>
          </a:prstGeom>
        </p:spPr>
        <p:txBody>
          <a:bodyPr lIns="83256" tIns="41628" rIns="83256" bIns="41628" anchor="b"/>
          <a:lstStyle>
            <a:lvl1pPr eaLnBrk="1" latinLnBrk="0" hangingPunct="1">
              <a:defRPr kumimoji="0" sz="11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1874" y="6305554"/>
            <a:ext cx="609441" cy="476251"/>
          </a:xfrm>
          <a:prstGeom prst="rect">
            <a:avLst/>
          </a:prstGeom>
        </p:spPr>
        <p:txBody>
          <a:bodyPr lIns="83256" tIns="41628" rIns="83256" bIns="41628" anchor="b"/>
          <a:lstStyle>
            <a:lvl1pPr algn="ctr" eaLnBrk="1" latinLnBrk="0" hangingPunct="1">
              <a:defRPr kumimoji="0" sz="11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605A3D7-E39E-4CD0-883A-F8C86D270F0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352960" y="-53"/>
            <a:ext cx="97511" cy="6858055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3256" tIns="41628" rIns="83256" bIns="41628"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9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33024" indent="-258094" algn="l" rtl="0" eaLnBrk="1" latinLnBrk="0" hangingPunct="1">
        <a:lnSpc>
          <a:spcPct val="100000"/>
        </a:lnSpc>
        <a:spcBef>
          <a:spcPts val="546"/>
        </a:spcBef>
        <a:buClr>
          <a:schemeClr val="accent1"/>
        </a:buClr>
        <a:buSzPct val="8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582793" indent="-216466" algn="l" rtl="0" eaLnBrk="1" latinLnBrk="0" hangingPunct="1">
        <a:lnSpc>
          <a:spcPct val="100000"/>
        </a:lnSpc>
        <a:spcBef>
          <a:spcPts val="501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807584" indent="-20814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999073" indent="-158187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2237" indent="-166512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3726" indent="-166512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565215" indent="-16651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748379" indent="-16651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939868" indent="-16651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62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325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488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651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8140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976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9139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3302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457" y="3352801"/>
            <a:ext cx="10868369" cy="1905000"/>
          </a:xfrm>
        </p:spPr>
        <p:txBody>
          <a:bodyPr>
            <a:normAutofit/>
          </a:bodyPr>
          <a:lstStyle/>
          <a:p>
            <a:pPr algn="ctr"/>
            <a:endParaRPr lang="en-US" sz="2500" dirty="0"/>
          </a:p>
          <a:p>
            <a:pPr algn="ctr"/>
            <a:r>
              <a:rPr lang="en-US" sz="2500" dirty="0" err="1"/>
              <a:t>Dr</a:t>
            </a:r>
            <a:r>
              <a:rPr lang="en-US" sz="2500" dirty="0"/>
              <a:t> </a:t>
            </a:r>
            <a:r>
              <a:rPr lang="en-US" sz="2500" dirty="0" err="1"/>
              <a:t>Farhan</a:t>
            </a:r>
            <a:r>
              <a:rPr lang="en-US" sz="2500" dirty="0"/>
              <a:t> Hassan Khan</a:t>
            </a:r>
          </a:p>
          <a:p>
            <a:pPr algn="ctr"/>
            <a:r>
              <a:rPr lang="en-US" sz="2500" dirty="0" smtClean="0"/>
              <a:t>Machine </a:t>
            </a:r>
            <a:r>
              <a:rPr lang="en-US" sz="2500" dirty="0"/>
              <a:t>Learning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3603" y="2438400"/>
            <a:ext cx="10258928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spc="-36" dirty="0" smtClean="0"/>
              <a:t>Artificial </a:t>
            </a:r>
            <a:r>
              <a:rPr lang="en-US" sz="4000" spc="-23" dirty="0" smtClean="0"/>
              <a:t>Neural Networks - Continued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5EA2EB0C-83D2-44A9-83A9-422685D3944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95470" y="3778362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6411" y="3240963"/>
              <a:ext cx="1139190" cy="1170305"/>
            </a:xfrm>
            <a:custGeom>
              <a:avLst/>
              <a:gdLst/>
              <a:ahLst/>
              <a:cxnLst/>
              <a:rect l="l" t="t" r="r" b="b"/>
              <a:pathLst>
                <a:path w="1139189" h="1170304">
                  <a:moveTo>
                    <a:pt x="1139050" y="785101"/>
                  </a:moveTo>
                  <a:lnTo>
                    <a:pt x="1103807" y="722426"/>
                  </a:lnTo>
                  <a:lnTo>
                    <a:pt x="1034669" y="599452"/>
                  </a:lnTo>
                  <a:lnTo>
                    <a:pt x="999083" y="652043"/>
                  </a:lnTo>
                  <a:lnTo>
                    <a:pt x="35585" y="0"/>
                  </a:lnTo>
                  <a:lnTo>
                    <a:pt x="0" y="52590"/>
                  </a:lnTo>
                  <a:lnTo>
                    <a:pt x="960310" y="702500"/>
                  </a:lnTo>
                  <a:lnTo>
                    <a:pt x="958646" y="711784"/>
                  </a:lnTo>
                  <a:lnTo>
                    <a:pt x="953363" y="719582"/>
                  </a:lnTo>
                  <a:lnTo>
                    <a:pt x="36728" y="555320"/>
                  </a:lnTo>
                  <a:lnTo>
                    <a:pt x="25527" y="617829"/>
                  </a:lnTo>
                  <a:lnTo>
                    <a:pt x="938072" y="781367"/>
                  </a:lnTo>
                  <a:lnTo>
                    <a:pt x="943241" y="797737"/>
                  </a:lnTo>
                  <a:lnTo>
                    <a:pt x="940219" y="814654"/>
                  </a:lnTo>
                  <a:lnTo>
                    <a:pt x="8229" y="1109179"/>
                  </a:lnTo>
                  <a:lnTo>
                    <a:pt x="27355" y="1169733"/>
                  </a:lnTo>
                  <a:lnTo>
                    <a:pt x="966978" y="872782"/>
                  </a:lnTo>
                  <a:lnTo>
                    <a:pt x="986116" y="933335"/>
                  </a:lnTo>
                  <a:lnTo>
                    <a:pt x="1120927" y="802665"/>
                  </a:lnTo>
                  <a:lnTo>
                    <a:pt x="1139050" y="7851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95470" y="4340337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49997" y="3246716"/>
              <a:ext cx="1145540" cy="1400810"/>
            </a:xfrm>
            <a:custGeom>
              <a:avLst/>
              <a:gdLst/>
              <a:ahLst/>
              <a:cxnLst/>
              <a:rect l="l" t="t" r="r" b="b"/>
              <a:pathLst>
                <a:path w="1145539" h="1400810">
                  <a:moveTo>
                    <a:pt x="1145463" y="1341323"/>
                  </a:moveTo>
                  <a:lnTo>
                    <a:pt x="1120851" y="1240853"/>
                  </a:lnTo>
                  <a:lnTo>
                    <a:pt x="1094790" y="1134452"/>
                  </a:lnTo>
                  <a:lnTo>
                    <a:pt x="1051356" y="1171333"/>
                  </a:lnTo>
                  <a:lnTo>
                    <a:pt x="1042314" y="1154988"/>
                  </a:lnTo>
                  <a:lnTo>
                    <a:pt x="1036320" y="1163713"/>
                  </a:lnTo>
                  <a:lnTo>
                    <a:pt x="48412" y="0"/>
                  </a:lnTo>
                  <a:lnTo>
                    <a:pt x="0" y="41097"/>
                  </a:lnTo>
                  <a:lnTo>
                    <a:pt x="967308" y="1180541"/>
                  </a:lnTo>
                  <a:lnTo>
                    <a:pt x="55499" y="554647"/>
                  </a:lnTo>
                  <a:lnTo>
                    <a:pt x="19570" y="606996"/>
                  </a:lnTo>
                  <a:lnTo>
                    <a:pt x="957618" y="1250911"/>
                  </a:lnTo>
                  <a:lnTo>
                    <a:pt x="949566" y="1257744"/>
                  </a:lnTo>
                  <a:lnTo>
                    <a:pt x="965898" y="1264742"/>
                  </a:lnTo>
                  <a:lnTo>
                    <a:pt x="965504" y="1266875"/>
                  </a:lnTo>
                  <a:lnTo>
                    <a:pt x="960120" y="1274724"/>
                  </a:lnTo>
                  <a:lnTo>
                    <a:pt x="29984" y="1102487"/>
                  </a:lnTo>
                  <a:lnTo>
                    <a:pt x="18427" y="1164920"/>
                  </a:lnTo>
                  <a:lnTo>
                    <a:pt x="952373" y="1337868"/>
                  </a:lnTo>
                  <a:lnTo>
                    <a:pt x="940803" y="1400302"/>
                  </a:lnTo>
                  <a:lnTo>
                    <a:pt x="1137437" y="1343647"/>
                  </a:lnTo>
                  <a:lnTo>
                    <a:pt x="1145463" y="134132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860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56450" y="2658678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72867" y="2811132"/>
              <a:ext cx="1283970" cy="1806575"/>
            </a:xfrm>
            <a:custGeom>
              <a:avLst/>
              <a:gdLst/>
              <a:ahLst/>
              <a:cxnLst/>
              <a:rect l="l" t="t" r="r" b="b"/>
              <a:pathLst>
                <a:path w="1283970" h="1806575">
                  <a:moveTo>
                    <a:pt x="1283576" y="95250"/>
                  </a:moveTo>
                  <a:lnTo>
                    <a:pt x="1234503" y="120040"/>
                  </a:lnTo>
                  <a:lnTo>
                    <a:pt x="1215097" y="118935"/>
                  </a:lnTo>
                  <a:lnTo>
                    <a:pt x="1262456" y="95250"/>
                  </a:lnTo>
                  <a:lnTo>
                    <a:pt x="1071956" y="0"/>
                  </a:lnTo>
                  <a:lnTo>
                    <a:pt x="1071956" y="63500"/>
                  </a:lnTo>
                  <a:lnTo>
                    <a:pt x="49403" y="63500"/>
                  </a:lnTo>
                  <a:lnTo>
                    <a:pt x="49403" y="127000"/>
                  </a:lnTo>
                  <a:lnTo>
                    <a:pt x="1048931" y="127000"/>
                  </a:lnTo>
                  <a:lnTo>
                    <a:pt x="1066317" y="167347"/>
                  </a:lnTo>
                  <a:lnTo>
                    <a:pt x="28206" y="614591"/>
                  </a:lnTo>
                  <a:lnTo>
                    <a:pt x="53340" y="672909"/>
                  </a:lnTo>
                  <a:lnTo>
                    <a:pt x="1079080" y="231000"/>
                  </a:lnTo>
                  <a:lnTo>
                    <a:pt x="11430" y="1150950"/>
                  </a:lnTo>
                  <a:lnTo>
                    <a:pt x="52870" y="1199045"/>
                  </a:lnTo>
                  <a:lnTo>
                    <a:pt x="1083779" y="310756"/>
                  </a:lnTo>
                  <a:lnTo>
                    <a:pt x="0" y="1768335"/>
                  </a:lnTo>
                  <a:lnTo>
                    <a:pt x="50952" y="1806232"/>
                  </a:lnTo>
                  <a:lnTo>
                    <a:pt x="1156779" y="318985"/>
                  </a:lnTo>
                  <a:lnTo>
                    <a:pt x="1163066" y="326263"/>
                  </a:lnTo>
                  <a:lnTo>
                    <a:pt x="1178077" y="290347"/>
                  </a:lnTo>
                  <a:lnTo>
                    <a:pt x="1195387" y="267068"/>
                  </a:lnTo>
                  <a:lnTo>
                    <a:pt x="1246352" y="304965"/>
                  </a:lnTo>
                  <a:lnTo>
                    <a:pt x="1264323" y="203695"/>
                  </a:lnTo>
                  <a:lnTo>
                    <a:pt x="1283576" y="952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56450" y="3219510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2570" y="2877464"/>
              <a:ext cx="1278890" cy="1745614"/>
            </a:xfrm>
            <a:custGeom>
              <a:avLst/>
              <a:gdLst/>
              <a:ahLst/>
              <a:cxnLst/>
              <a:rect l="l" t="t" r="r" b="b"/>
              <a:pathLst>
                <a:path w="1278889" h="1745614">
                  <a:moveTo>
                    <a:pt x="1278636" y="589749"/>
                  </a:moveTo>
                  <a:lnTo>
                    <a:pt x="1270469" y="585571"/>
                  </a:lnTo>
                  <a:lnTo>
                    <a:pt x="1244193" y="553212"/>
                  </a:lnTo>
                  <a:lnTo>
                    <a:pt x="1139609" y="424421"/>
                  </a:lnTo>
                  <a:lnTo>
                    <a:pt x="1113421" y="482269"/>
                  </a:lnTo>
                  <a:lnTo>
                    <a:pt x="1111377" y="481355"/>
                  </a:lnTo>
                  <a:lnTo>
                    <a:pt x="1111377" y="695363"/>
                  </a:lnTo>
                  <a:lnTo>
                    <a:pt x="1086954" y="701332"/>
                  </a:lnTo>
                  <a:lnTo>
                    <a:pt x="1109929" y="691832"/>
                  </a:lnTo>
                  <a:lnTo>
                    <a:pt x="1111377" y="695363"/>
                  </a:lnTo>
                  <a:lnTo>
                    <a:pt x="1111377" y="481355"/>
                  </a:lnTo>
                  <a:lnTo>
                    <a:pt x="48031" y="0"/>
                  </a:lnTo>
                  <a:lnTo>
                    <a:pt x="21844" y="57848"/>
                  </a:lnTo>
                  <a:lnTo>
                    <a:pt x="1087234" y="540118"/>
                  </a:lnTo>
                  <a:lnTo>
                    <a:pt x="1080020" y="556044"/>
                  </a:lnTo>
                  <a:lnTo>
                    <a:pt x="31381" y="545668"/>
                  </a:lnTo>
                  <a:lnTo>
                    <a:pt x="30759" y="609168"/>
                  </a:lnTo>
                  <a:lnTo>
                    <a:pt x="1080058" y="619544"/>
                  </a:lnTo>
                  <a:lnTo>
                    <a:pt x="1085684" y="633145"/>
                  </a:lnTo>
                  <a:lnTo>
                    <a:pt x="5562" y="1079322"/>
                  </a:lnTo>
                  <a:lnTo>
                    <a:pt x="29806" y="1138008"/>
                  </a:lnTo>
                  <a:lnTo>
                    <a:pt x="1073340" y="706958"/>
                  </a:lnTo>
                  <a:lnTo>
                    <a:pt x="1112786" y="753478"/>
                  </a:lnTo>
                  <a:lnTo>
                    <a:pt x="0" y="1696732"/>
                  </a:lnTo>
                  <a:lnTo>
                    <a:pt x="41059" y="1745170"/>
                  </a:lnTo>
                  <a:lnTo>
                    <a:pt x="1153845" y="801916"/>
                  </a:lnTo>
                  <a:lnTo>
                    <a:pt x="1194904" y="850353"/>
                  </a:lnTo>
                  <a:lnTo>
                    <a:pt x="1245095" y="732955"/>
                  </a:lnTo>
                  <a:lnTo>
                    <a:pt x="1278636" y="654519"/>
                  </a:lnTo>
                  <a:lnTo>
                    <a:pt x="1201153" y="673442"/>
                  </a:lnTo>
                  <a:lnTo>
                    <a:pt x="1246708" y="621017"/>
                  </a:lnTo>
                  <a:lnTo>
                    <a:pt x="1270368" y="593788"/>
                  </a:lnTo>
                  <a:lnTo>
                    <a:pt x="1278636" y="5897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56450" y="3780342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9885" y="2882899"/>
              <a:ext cx="1266825" cy="1744980"/>
            </a:xfrm>
            <a:custGeom>
              <a:avLst/>
              <a:gdLst/>
              <a:ahLst/>
              <a:cxnLst/>
              <a:rect l="l" t="t" r="r" b="b"/>
              <a:pathLst>
                <a:path w="1266825" h="1744979">
                  <a:moveTo>
                    <a:pt x="1266558" y="1145146"/>
                  </a:moveTo>
                  <a:lnTo>
                    <a:pt x="1256169" y="1139901"/>
                  </a:lnTo>
                  <a:lnTo>
                    <a:pt x="1259128" y="1139799"/>
                  </a:lnTo>
                  <a:lnTo>
                    <a:pt x="1226908" y="1056449"/>
                  </a:lnTo>
                  <a:lnTo>
                    <a:pt x="1182331" y="941146"/>
                  </a:lnTo>
                  <a:lnTo>
                    <a:pt x="1139596" y="988110"/>
                  </a:lnTo>
                  <a:lnTo>
                    <a:pt x="1131392" y="980655"/>
                  </a:lnTo>
                  <a:lnTo>
                    <a:pt x="1125816" y="973696"/>
                  </a:lnTo>
                  <a:lnTo>
                    <a:pt x="1125207" y="975029"/>
                  </a:lnTo>
                  <a:lnTo>
                    <a:pt x="53746" y="0"/>
                  </a:lnTo>
                  <a:lnTo>
                    <a:pt x="11010" y="46964"/>
                  </a:lnTo>
                  <a:lnTo>
                    <a:pt x="1086218" y="1025398"/>
                  </a:lnTo>
                  <a:lnTo>
                    <a:pt x="37020" y="543140"/>
                  </a:lnTo>
                  <a:lnTo>
                    <a:pt x="10502" y="600837"/>
                  </a:lnTo>
                  <a:lnTo>
                    <a:pt x="1055090" y="1080985"/>
                  </a:lnTo>
                  <a:lnTo>
                    <a:pt x="1054125" y="1082040"/>
                  </a:lnTo>
                  <a:lnTo>
                    <a:pt x="1062596" y="1084440"/>
                  </a:lnTo>
                  <a:lnTo>
                    <a:pt x="1072769" y="1089101"/>
                  </a:lnTo>
                  <a:lnTo>
                    <a:pt x="1061999" y="1112532"/>
                  </a:lnTo>
                  <a:lnTo>
                    <a:pt x="22707" y="1108049"/>
                  </a:lnTo>
                  <a:lnTo>
                    <a:pt x="22428" y="1171549"/>
                  </a:lnTo>
                  <a:lnTo>
                    <a:pt x="1063739" y="1176032"/>
                  </a:lnTo>
                  <a:lnTo>
                    <a:pt x="1072692" y="1195578"/>
                  </a:lnTo>
                  <a:lnTo>
                    <a:pt x="0" y="1686648"/>
                  </a:lnTo>
                  <a:lnTo>
                    <a:pt x="26441" y="1744383"/>
                  </a:lnTo>
                  <a:lnTo>
                    <a:pt x="1099134" y="1253312"/>
                  </a:lnTo>
                  <a:lnTo>
                    <a:pt x="1125562" y="1311046"/>
                  </a:lnTo>
                  <a:lnTo>
                    <a:pt x="1229169" y="1182357"/>
                  </a:lnTo>
                  <a:lnTo>
                    <a:pt x="1254201" y="1151255"/>
                  </a:lnTo>
                  <a:lnTo>
                    <a:pt x="1266558" y="11451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156450" y="4349290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1942" y="2899930"/>
              <a:ext cx="1264920" cy="1794510"/>
            </a:xfrm>
            <a:custGeom>
              <a:avLst/>
              <a:gdLst/>
              <a:ahLst/>
              <a:cxnLst/>
              <a:rect l="l" t="t" r="r" b="b"/>
              <a:pathLst>
                <a:path w="1264920" h="1794510">
                  <a:moveTo>
                    <a:pt x="1264500" y="1697062"/>
                  </a:moveTo>
                  <a:lnTo>
                    <a:pt x="1240447" y="1685378"/>
                  </a:lnTo>
                  <a:lnTo>
                    <a:pt x="1241539" y="1685328"/>
                  </a:lnTo>
                  <a:lnTo>
                    <a:pt x="1264500" y="1697062"/>
                  </a:lnTo>
                  <a:lnTo>
                    <a:pt x="1245730" y="1587982"/>
                  </a:lnTo>
                  <a:lnTo>
                    <a:pt x="1228382" y="1487170"/>
                  </a:lnTo>
                  <a:lnTo>
                    <a:pt x="1191628" y="1514195"/>
                  </a:lnTo>
                  <a:lnTo>
                    <a:pt x="1180769" y="1485861"/>
                  </a:lnTo>
                  <a:lnTo>
                    <a:pt x="1162939" y="1505369"/>
                  </a:lnTo>
                  <a:lnTo>
                    <a:pt x="55905" y="0"/>
                  </a:lnTo>
                  <a:lnTo>
                    <a:pt x="4749" y="37617"/>
                  </a:lnTo>
                  <a:lnTo>
                    <a:pt x="1035037" y="1438656"/>
                  </a:lnTo>
                  <a:lnTo>
                    <a:pt x="43129" y="531520"/>
                  </a:lnTo>
                  <a:lnTo>
                    <a:pt x="279" y="578383"/>
                  </a:lnTo>
                  <a:lnTo>
                    <a:pt x="1088809" y="1573872"/>
                  </a:lnTo>
                  <a:lnTo>
                    <a:pt x="26149" y="1093838"/>
                  </a:lnTo>
                  <a:lnTo>
                    <a:pt x="0" y="1151712"/>
                  </a:lnTo>
                  <a:lnTo>
                    <a:pt x="1070394" y="1635226"/>
                  </a:lnTo>
                  <a:lnTo>
                    <a:pt x="1055751" y="1667611"/>
                  </a:lnTo>
                  <a:lnTo>
                    <a:pt x="10807" y="1679092"/>
                  </a:lnTo>
                  <a:lnTo>
                    <a:pt x="11506" y="1742592"/>
                  </a:lnTo>
                  <a:lnTo>
                    <a:pt x="1074356" y="1730908"/>
                  </a:lnTo>
                  <a:lnTo>
                    <a:pt x="1075055" y="1794408"/>
                  </a:lnTo>
                  <a:lnTo>
                    <a:pt x="1264500" y="169706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80458" y="3454877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38548" y="2852648"/>
              <a:ext cx="1048385" cy="1781175"/>
            </a:xfrm>
            <a:custGeom>
              <a:avLst/>
              <a:gdLst/>
              <a:ahLst/>
              <a:cxnLst/>
              <a:rect l="l" t="t" r="r" b="b"/>
              <a:pathLst>
                <a:path w="1048385" h="1781175">
                  <a:moveTo>
                    <a:pt x="1048169" y="862457"/>
                  </a:moveTo>
                  <a:lnTo>
                    <a:pt x="1039558" y="864704"/>
                  </a:lnTo>
                  <a:lnTo>
                    <a:pt x="1041908" y="862457"/>
                  </a:lnTo>
                  <a:lnTo>
                    <a:pt x="1010107" y="857250"/>
                  </a:lnTo>
                  <a:lnTo>
                    <a:pt x="1041908" y="849934"/>
                  </a:lnTo>
                  <a:lnTo>
                    <a:pt x="1007681" y="774903"/>
                  </a:lnTo>
                  <a:lnTo>
                    <a:pt x="953528" y="656145"/>
                  </a:lnTo>
                  <a:lnTo>
                    <a:pt x="913638" y="705548"/>
                  </a:lnTo>
                  <a:lnTo>
                    <a:pt x="39890" y="0"/>
                  </a:lnTo>
                  <a:lnTo>
                    <a:pt x="0" y="49403"/>
                  </a:lnTo>
                  <a:lnTo>
                    <a:pt x="869696" y="751700"/>
                  </a:lnTo>
                  <a:lnTo>
                    <a:pt x="866825" y="763536"/>
                  </a:lnTo>
                  <a:lnTo>
                    <a:pt x="859193" y="772985"/>
                  </a:lnTo>
                  <a:lnTo>
                    <a:pt x="27419" y="571373"/>
                  </a:lnTo>
                  <a:lnTo>
                    <a:pt x="12458" y="633095"/>
                  </a:lnTo>
                  <a:lnTo>
                    <a:pt x="832967" y="831964"/>
                  </a:lnTo>
                  <a:lnTo>
                    <a:pt x="842670" y="863206"/>
                  </a:lnTo>
                  <a:lnTo>
                    <a:pt x="835367" y="893330"/>
                  </a:lnTo>
                  <a:lnTo>
                    <a:pt x="10528" y="1149311"/>
                  </a:lnTo>
                  <a:lnTo>
                    <a:pt x="29349" y="1209967"/>
                  </a:lnTo>
                  <a:lnTo>
                    <a:pt x="869378" y="949248"/>
                  </a:lnTo>
                  <a:lnTo>
                    <a:pt x="876084" y="970876"/>
                  </a:lnTo>
                  <a:lnTo>
                    <a:pt x="5295" y="1733042"/>
                  </a:lnTo>
                  <a:lnTo>
                    <a:pt x="47117" y="1780832"/>
                  </a:lnTo>
                  <a:lnTo>
                    <a:pt x="925728" y="1011821"/>
                  </a:lnTo>
                  <a:lnTo>
                    <a:pt x="967549" y="1059599"/>
                  </a:lnTo>
                  <a:lnTo>
                    <a:pt x="1015174" y="943127"/>
                  </a:lnTo>
                  <a:lnTo>
                    <a:pt x="1048169" y="86245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40" y="2437294"/>
            <a:ext cx="6141391" cy="30545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53471" y="3282188"/>
            <a:ext cx="5165649" cy="1699254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b="1" spc="-28" dirty="0">
                <a:latin typeface="Calibri"/>
                <a:cs typeface="Calibri"/>
              </a:rPr>
              <a:t>Training</a:t>
            </a:r>
            <a:r>
              <a:rPr sz="2200" b="1" spc="-13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goal: </a:t>
            </a:r>
            <a:r>
              <a:rPr sz="2200" b="1" spc="-5" dirty="0">
                <a:latin typeface="Calibri"/>
                <a:cs typeface="Calibri"/>
              </a:rPr>
              <a:t>learn</a:t>
            </a:r>
            <a:r>
              <a:rPr sz="2200" b="1" spc="-13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</a:t>
            </a:r>
            <a:r>
              <a:rPr sz="2200" b="1" spc="-13" dirty="0">
                <a:latin typeface="Calibri"/>
                <a:cs typeface="Calibri"/>
              </a:rPr>
              <a:t> parameters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23774" marR="450393" indent="-312210" algn="just">
              <a:lnSpc>
                <a:spcPct val="100800"/>
              </a:lnSpc>
              <a:buFont typeface="Arial MT"/>
              <a:buChar char="•"/>
              <a:tabLst>
                <a:tab pos="323774" algn="l"/>
              </a:tabLst>
            </a:pPr>
            <a:r>
              <a:rPr sz="2200" spc="-18" dirty="0">
                <a:latin typeface="Calibri"/>
                <a:cs typeface="Calibri"/>
              </a:rPr>
              <a:t>Layers </a:t>
            </a:r>
            <a:r>
              <a:rPr sz="2200" spc="-13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“hidden” because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dirty="0">
                <a:latin typeface="Calibri"/>
                <a:cs typeface="Calibri"/>
              </a:rPr>
              <a:t>decides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3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layer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produce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40" y="2437294"/>
            <a:ext cx="6141391" cy="30545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5907" y="2328169"/>
            <a:ext cx="4994244" cy="3048405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13" dirty="0">
                <a:latin typeface="Calibri"/>
                <a:cs typeface="Calibri"/>
              </a:rPr>
              <a:t> many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weights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model?</a:t>
            </a:r>
            <a:endParaRPr sz="2200" dirty="0">
              <a:latin typeface="Calibri"/>
              <a:cs typeface="Calibri"/>
            </a:endParaRPr>
          </a:p>
          <a:p>
            <a:pPr marL="740054" indent="-312210">
              <a:spcBef>
                <a:spcPts val="18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spc="-5" dirty="0">
                <a:latin typeface="Calibri"/>
                <a:cs typeface="Calibri"/>
              </a:rPr>
              <a:t>Input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Hidden</a:t>
            </a:r>
            <a:r>
              <a:rPr sz="2200" spc="-13" dirty="0">
                <a:latin typeface="Calibri"/>
                <a:cs typeface="Calibri"/>
              </a:rPr>
              <a:t> Layer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1:</a:t>
            </a:r>
            <a:endParaRPr sz="2200" dirty="0">
              <a:latin typeface="Calibri"/>
              <a:cs typeface="Calibri"/>
            </a:endParaRPr>
          </a:p>
          <a:p>
            <a:pPr marL="1156335" lvl="1" indent="-312210">
              <a:spcBef>
                <a:spcPts val="23"/>
              </a:spcBef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3x4</a:t>
            </a:r>
            <a:r>
              <a:rPr sz="2200" spc="-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12</a:t>
            </a:r>
            <a:endParaRPr sz="2200" dirty="0">
              <a:latin typeface="Calibri"/>
              <a:cs typeface="Calibri"/>
            </a:endParaRPr>
          </a:p>
          <a:p>
            <a:pPr marL="740054" indent="-312210">
              <a:spcBef>
                <a:spcPts val="23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dirty="0">
                <a:latin typeface="Calibri"/>
                <a:cs typeface="Calibri"/>
              </a:rPr>
              <a:t>Hidden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Layer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Hidden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Layer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2:</a:t>
            </a:r>
            <a:endParaRPr sz="2200" dirty="0">
              <a:latin typeface="Calibri"/>
              <a:cs typeface="Calibri"/>
            </a:endParaRPr>
          </a:p>
          <a:p>
            <a:pPr marL="1156335" lvl="1" indent="-312210">
              <a:lnSpc>
                <a:spcPts val="2591"/>
              </a:lnSpc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4x4</a:t>
            </a:r>
            <a:r>
              <a:rPr sz="2200" spc="-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740054" indent="-312210">
              <a:lnSpc>
                <a:spcPts val="2591"/>
              </a:lnSpc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dirty="0">
                <a:latin typeface="Calibri"/>
                <a:cs typeface="Calibri"/>
              </a:rPr>
              <a:t>Hidden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Layer </a:t>
            </a:r>
            <a:r>
              <a:rPr sz="2200" dirty="0">
                <a:latin typeface="Calibri"/>
                <a:cs typeface="Calibri"/>
              </a:rPr>
              <a:t>2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Layer</a:t>
            </a:r>
            <a:endParaRPr sz="2200" dirty="0">
              <a:latin typeface="Calibri"/>
              <a:cs typeface="Calibri"/>
            </a:endParaRPr>
          </a:p>
          <a:p>
            <a:pPr marL="1156335" lvl="1" indent="-312210">
              <a:spcBef>
                <a:spcPts val="23"/>
              </a:spcBef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4x1</a:t>
            </a:r>
            <a:r>
              <a:rPr sz="2200" spc="-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</a:p>
          <a:p>
            <a:pPr marL="740054" indent="-312210">
              <a:spcBef>
                <a:spcPts val="23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spc="-41" dirty="0">
                <a:latin typeface="Calibri"/>
                <a:cs typeface="Calibri"/>
              </a:rPr>
              <a:t>Total:</a:t>
            </a:r>
            <a:endParaRPr sz="2200" dirty="0">
              <a:latin typeface="Calibri"/>
              <a:cs typeface="Calibri"/>
            </a:endParaRPr>
          </a:p>
          <a:p>
            <a:pPr marL="1156335" lvl="1" indent="-312210">
              <a:spcBef>
                <a:spcPts val="18"/>
              </a:spcBef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12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16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32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1099" y="2774951"/>
            <a:ext cx="4492090" cy="1993900"/>
            <a:chOff x="1281431" y="2774950"/>
            <a:chExt cx="4493260" cy="1993900"/>
          </a:xfrm>
        </p:grpSpPr>
        <p:sp>
          <p:nvSpPr>
            <p:cNvPr id="6" name="object 6"/>
            <p:cNvSpPr/>
            <p:nvPr/>
          </p:nvSpPr>
          <p:spPr>
            <a:xfrm>
              <a:off x="1325881" y="2819400"/>
              <a:ext cx="1112520" cy="1905000"/>
            </a:xfrm>
            <a:custGeom>
              <a:avLst/>
              <a:gdLst/>
              <a:ahLst/>
              <a:cxnLst/>
              <a:rect l="l" t="t" r="r" b="b"/>
              <a:pathLst>
                <a:path w="1112520" h="1905000">
                  <a:moveTo>
                    <a:pt x="0" y="0"/>
                  </a:moveTo>
                  <a:lnTo>
                    <a:pt x="1112519" y="0"/>
                  </a:lnTo>
                  <a:lnTo>
                    <a:pt x="1112519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0215" y="2819400"/>
              <a:ext cx="1412240" cy="1905000"/>
            </a:xfrm>
            <a:custGeom>
              <a:avLst/>
              <a:gdLst/>
              <a:ahLst/>
              <a:cxnLst/>
              <a:rect l="l" t="t" r="r" b="b"/>
              <a:pathLst>
                <a:path w="1412239" h="1905000">
                  <a:moveTo>
                    <a:pt x="0" y="0"/>
                  </a:moveTo>
                  <a:lnTo>
                    <a:pt x="1411745" y="0"/>
                  </a:lnTo>
                  <a:lnTo>
                    <a:pt x="14117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3775" y="2819400"/>
              <a:ext cx="1076960" cy="1905000"/>
            </a:xfrm>
            <a:custGeom>
              <a:avLst/>
              <a:gdLst/>
              <a:ahLst/>
              <a:cxnLst/>
              <a:rect l="l" t="t" r="r" b="b"/>
              <a:pathLst>
                <a:path w="1076960" h="1905000">
                  <a:moveTo>
                    <a:pt x="0" y="0"/>
                  </a:moveTo>
                  <a:lnTo>
                    <a:pt x="1076465" y="0"/>
                  </a:lnTo>
                  <a:lnTo>
                    <a:pt x="107646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40" y="2437294"/>
            <a:ext cx="6141391" cy="30545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17795" y="2602486"/>
            <a:ext cx="5205010" cy="2371296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many </a:t>
            </a:r>
            <a:r>
              <a:rPr sz="2200" b="1" spc="-13" dirty="0">
                <a:latin typeface="Calibri"/>
                <a:cs typeface="Calibri"/>
              </a:rPr>
              <a:t>parameters</a:t>
            </a:r>
            <a:r>
              <a:rPr sz="2200" spc="-13" dirty="0">
                <a:latin typeface="Calibri"/>
                <a:cs typeface="Calibri"/>
              </a:rPr>
              <a:t> are</a:t>
            </a:r>
            <a:r>
              <a:rPr sz="2200" spc="-10" dirty="0">
                <a:latin typeface="Calibri"/>
                <a:cs typeface="Calibri"/>
              </a:rPr>
              <a:t> there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learn?</a:t>
            </a:r>
          </a:p>
          <a:p>
            <a:pPr marL="740054" indent="-312210">
              <a:spcBef>
                <a:spcPts val="18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28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weights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1156335" lvl="1" indent="-312210">
              <a:spcBef>
                <a:spcPts val="23"/>
              </a:spcBef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32</a:t>
            </a:r>
            <a:endParaRPr sz="2200" dirty="0">
              <a:latin typeface="Calibri"/>
              <a:cs typeface="Calibri"/>
            </a:endParaRPr>
          </a:p>
          <a:p>
            <a:pPr marL="740054" indent="-312210">
              <a:spcBef>
                <a:spcPts val="23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biases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1156335" lvl="1" indent="-312210">
              <a:lnSpc>
                <a:spcPts val="2591"/>
              </a:lnSpc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dirty="0">
                <a:latin typeface="Calibri"/>
                <a:cs typeface="Calibri"/>
              </a:rPr>
              <a:t>4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</a:t>
            </a:r>
          </a:p>
          <a:p>
            <a:pPr marL="740054" indent="-312210">
              <a:lnSpc>
                <a:spcPts val="2591"/>
              </a:lnSpc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200" b="1" spc="-46" dirty="0">
                <a:latin typeface="Calibri"/>
                <a:cs typeface="Calibri"/>
              </a:rPr>
              <a:t>Total</a:t>
            </a:r>
            <a:endParaRPr sz="2200" b="1" dirty="0">
              <a:latin typeface="Calibri"/>
              <a:cs typeface="Calibri"/>
            </a:endParaRPr>
          </a:p>
          <a:p>
            <a:pPr marL="1156335" lvl="1" indent="-312210">
              <a:spcBef>
                <a:spcPts val="23"/>
              </a:spcBef>
              <a:buFont typeface="Arial MT"/>
              <a:buChar char="•"/>
              <a:tabLst>
                <a:tab pos="1155757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41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1099" y="2494268"/>
            <a:ext cx="5191678" cy="2571751"/>
            <a:chOff x="1281431" y="2494268"/>
            <a:chExt cx="5193030" cy="2571750"/>
          </a:xfrm>
        </p:grpSpPr>
        <p:sp>
          <p:nvSpPr>
            <p:cNvPr id="6" name="object 6"/>
            <p:cNvSpPr/>
            <p:nvPr/>
          </p:nvSpPr>
          <p:spPr>
            <a:xfrm>
              <a:off x="1325881" y="2819399"/>
              <a:ext cx="1112520" cy="1905000"/>
            </a:xfrm>
            <a:custGeom>
              <a:avLst/>
              <a:gdLst/>
              <a:ahLst/>
              <a:cxnLst/>
              <a:rect l="l" t="t" r="r" b="b"/>
              <a:pathLst>
                <a:path w="1112520" h="1905000">
                  <a:moveTo>
                    <a:pt x="0" y="0"/>
                  </a:moveTo>
                  <a:lnTo>
                    <a:pt x="1112519" y="0"/>
                  </a:lnTo>
                  <a:lnTo>
                    <a:pt x="1112519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40215" y="2819399"/>
              <a:ext cx="1412240" cy="1905000"/>
            </a:xfrm>
            <a:custGeom>
              <a:avLst/>
              <a:gdLst/>
              <a:ahLst/>
              <a:cxnLst/>
              <a:rect l="l" t="t" r="r" b="b"/>
              <a:pathLst>
                <a:path w="1412239" h="1905000">
                  <a:moveTo>
                    <a:pt x="0" y="0"/>
                  </a:moveTo>
                  <a:lnTo>
                    <a:pt x="1411745" y="0"/>
                  </a:lnTo>
                  <a:lnTo>
                    <a:pt x="141174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53775" y="2819399"/>
              <a:ext cx="1076960" cy="1905000"/>
            </a:xfrm>
            <a:custGeom>
              <a:avLst/>
              <a:gdLst/>
              <a:ahLst/>
              <a:cxnLst/>
              <a:rect l="l" t="t" r="r" b="b"/>
              <a:pathLst>
                <a:path w="1076960" h="1905000">
                  <a:moveTo>
                    <a:pt x="0" y="0"/>
                  </a:moveTo>
                  <a:lnTo>
                    <a:pt x="1076465" y="0"/>
                  </a:lnTo>
                  <a:lnTo>
                    <a:pt x="1076465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8476" y="2538718"/>
              <a:ext cx="814069" cy="2482850"/>
            </a:xfrm>
            <a:custGeom>
              <a:avLst/>
              <a:gdLst/>
              <a:ahLst/>
              <a:cxnLst/>
              <a:rect l="l" t="t" r="r" b="b"/>
              <a:pathLst>
                <a:path w="814069" h="2482850">
                  <a:moveTo>
                    <a:pt x="0" y="0"/>
                  </a:moveTo>
                  <a:lnTo>
                    <a:pt x="813834" y="0"/>
                  </a:lnTo>
                  <a:lnTo>
                    <a:pt x="813834" y="2482732"/>
                  </a:lnTo>
                  <a:lnTo>
                    <a:pt x="0" y="2482732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31559" y="2538718"/>
              <a:ext cx="814069" cy="2482850"/>
            </a:xfrm>
            <a:custGeom>
              <a:avLst/>
              <a:gdLst/>
              <a:ahLst/>
              <a:cxnLst/>
              <a:rect l="l" t="t" r="r" b="b"/>
              <a:pathLst>
                <a:path w="814070" h="2482850">
                  <a:moveTo>
                    <a:pt x="0" y="0"/>
                  </a:moveTo>
                  <a:lnTo>
                    <a:pt x="813834" y="0"/>
                  </a:lnTo>
                  <a:lnTo>
                    <a:pt x="813834" y="2482732"/>
                  </a:lnTo>
                  <a:lnTo>
                    <a:pt x="0" y="2482732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5776" y="3289829"/>
              <a:ext cx="814069" cy="848360"/>
            </a:xfrm>
            <a:custGeom>
              <a:avLst/>
              <a:gdLst/>
              <a:ahLst/>
              <a:cxnLst/>
              <a:rect l="l" t="t" r="r" b="b"/>
              <a:pathLst>
                <a:path w="814070" h="848360">
                  <a:moveTo>
                    <a:pt x="0" y="0"/>
                  </a:moveTo>
                  <a:lnTo>
                    <a:pt x="813834" y="0"/>
                  </a:lnTo>
                  <a:lnTo>
                    <a:pt x="813834" y="848217"/>
                  </a:lnTo>
                  <a:lnTo>
                    <a:pt x="0" y="848217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36" dirty="0" err="1"/>
              <a:t>Feedforward</a:t>
            </a:r>
            <a:r>
              <a:rPr lang="en-US" sz="3600" spc="-28" dirty="0"/>
              <a:t> </a:t>
            </a:r>
            <a:r>
              <a:rPr lang="en-US" sz="3600" spc="-23" dirty="0"/>
              <a:t>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3" y="1295400"/>
            <a:ext cx="9982200" cy="5410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Also called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Deep </a:t>
            </a:r>
            <a:r>
              <a:rPr lang="en-US" dirty="0" err="1" smtClean="0"/>
              <a:t>Feedforward</a:t>
            </a:r>
            <a:r>
              <a:rPr lang="en-US" dirty="0" smtClean="0"/>
              <a:t> Network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Multi-Layer </a:t>
            </a:r>
            <a:r>
              <a:rPr lang="en-US" dirty="0" err="1" smtClean="0"/>
              <a:t>Perceptrons</a:t>
            </a:r>
            <a:r>
              <a:rPr lang="en-US" dirty="0" smtClean="0"/>
              <a:t> (MLPs)</a:t>
            </a:r>
          </a:p>
          <a:p>
            <a:pPr>
              <a:lnSpc>
                <a:spcPct val="120000"/>
              </a:lnSpc>
            </a:pPr>
            <a:r>
              <a:rPr lang="en-US" dirty="0"/>
              <a:t>These models are </a:t>
            </a:r>
            <a:r>
              <a:rPr lang="en-US" dirty="0" smtClean="0"/>
              <a:t>called </a:t>
            </a:r>
            <a:r>
              <a:rPr lang="en-US" dirty="0" err="1" smtClean="0"/>
              <a:t>feedforward</a:t>
            </a:r>
            <a:r>
              <a:rPr lang="en-US" dirty="0" smtClean="0"/>
              <a:t> because </a:t>
            </a:r>
            <a:r>
              <a:rPr lang="en-US" b="1" dirty="0"/>
              <a:t>information ﬂows </a:t>
            </a:r>
            <a:r>
              <a:rPr lang="en-US" b="1" dirty="0" smtClean="0"/>
              <a:t>from input</a:t>
            </a:r>
            <a:r>
              <a:rPr lang="en-US" dirty="0" smtClean="0"/>
              <a:t> x, </a:t>
            </a:r>
            <a:r>
              <a:rPr lang="en-US" dirty="0"/>
              <a:t>through the intermediate </a:t>
            </a:r>
            <a:r>
              <a:rPr lang="en-US" dirty="0" smtClean="0"/>
              <a:t>computations, </a:t>
            </a:r>
            <a:r>
              <a:rPr lang="en-US" dirty="0"/>
              <a:t>and ﬁnally </a:t>
            </a:r>
            <a:r>
              <a:rPr lang="en-US" b="1" dirty="0"/>
              <a:t>to the </a:t>
            </a:r>
            <a:r>
              <a:rPr lang="en-US" b="1" dirty="0" smtClean="0"/>
              <a:t>output y</a:t>
            </a:r>
            <a:r>
              <a:rPr lang="en-US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b="1" dirty="0" smtClean="0"/>
              <a:t>no feedback connections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which outputs </a:t>
            </a:r>
            <a:r>
              <a:rPr lang="en-US" dirty="0"/>
              <a:t>of the model are fed back into itself.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Convolutional Neural Networks (</a:t>
            </a:r>
            <a:r>
              <a:rPr lang="en-US" b="1" dirty="0" smtClean="0"/>
              <a:t>CNN</a:t>
            </a:r>
            <a:r>
              <a:rPr lang="en-US" dirty="0" smtClean="0"/>
              <a:t>) used </a:t>
            </a:r>
            <a:r>
              <a:rPr lang="en-US" dirty="0"/>
              <a:t>for object recognition from photos are </a:t>
            </a:r>
            <a:r>
              <a:rPr lang="en-US" dirty="0" smtClean="0"/>
              <a:t>a </a:t>
            </a:r>
            <a:r>
              <a:rPr lang="en-US" b="1" dirty="0" smtClean="0"/>
              <a:t>specialized </a:t>
            </a:r>
            <a:r>
              <a:rPr lang="en-US" b="1" dirty="0"/>
              <a:t>kind of </a:t>
            </a:r>
            <a:r>
              <a:rPr lang="en-US" b="1" dirty="0" err="1"/>
              <a:t>feedforward</a:t>
            </a:r>
            <a:r>
              <a:rPr lang="en-US" b="1" dirty="0"/>
              <a:t> </a:t>
            </a:r>
            <a:r>
              <a:rPr lang="en-US" b="1" dirty="0" smtClean="0"/>
              <a:t>network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When </a:t>
            </a:r>
            <a:r>
              <a:rPr lang="en-US" dirty="0" err="1"/>
              <a:t>feedforward</a:t>
            </a:r>
            <a:r>
              <a:rPr lang="en-US" dirty="0"/>
              <a:t> neural </a:t>
            </a:r>
            <a:r>
              <a:rPr lang="en-US" dirty="0" smtClean="0"/>
              <a:t>networks are </a:t>
            </a:r>
            <a:r>
              <a:rPr lang="en-US" dirty="0"/>
              <a:t>extended to include feedback connections, they are </a:t>
            </a:r>
            <a:r>
              <a:rPr lang="en-US" dirty="0" smtClean="0"/>
              <a:t>called </a:t>
            </a:r>
            <a:r>
              <a:rPr lang="en-US" b="1" dirty="0" smtClean="0"/>
              <a:t>Recurrent Neural Networks (RNN)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71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014" y="653184"/>
            <a:ext cx="10625227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dirty="0"/>
              <a:t>Fully </a:t>
            </a:r>
            <a:r>
              <a:rPr spc="-5" dirty="0"/>
              <a:t>Connected,</a:t>
            </a:r>
            <a:r>
              <a:rPr spc="5" dirty="0"/>
              <a:t> </a:t>
            </a:r>
            <a:r>
              <a:rPr spc="-28" dirty="0"/>
              <a:t>Feedforward</a:t>
            </a:r>
            <a:r>
              <a:rPr spc="13" dirty="0"/>
              <a:t> </a:t>
            </a:r>
            <a:r>
              <a:rPr spc="-18" dirty="0"/>
              <a:t>Neural</a:t>
            </a:r>
            <a:r>
              <a:rPr spc="10" dirty="0"/>
              <a:t> </a:t>
            </a:r>
            <a:r>
              <a:rPr spc="-18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6214" y="1219204"/>
            <a:ext cx="9601200" cy="2409415"/>
          </a:xfrm>
          <a:prstGeom prst="rect">
            <a:avLst/>
          </a:prstGeom>
        </p:spPr>
        <p:txBody>
          <a:bodyPr vert="horz" wrap="square" lIns="0" tIns="8673" rIns="0" bIns="0" rtlCol="0">
            <a:spAutoFit/>
          </a:bodyPr>
          <a:lstStyle/>
          <a:p>
            <a:pPr marL="323774" marR="1052265" indent="-312210">
              <a:lnSpc>
                <a:spcPct val="150000"/>
              </a:lnSpc>
              <a:spcBef>
                <a:spcPts val="6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dirty="0">
                <a:latin typeface="Calibri"/>
                <a:cs typeface="Calibri"/>
              </a:rPr>
              <a:t>does </a:t>
            </a: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dirty="0">
                <a:latin typeface="Calibri"/>
                <a:cs typeface="Calibri"/>
              </a:rPr>
              <a:t>mean </a:t>
            </a:r>
            <a:r>
              <a:rPr sz="2800" spc="-18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model </a:t>
            </a:r>
            <a:r>
              <a:rPr sz="2800" spc="-13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fully </a:t>
            </a:r>
            <a:r>
              <a:rPr sz="2800" spc="-483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connected?</a:t>
            </a:r>
            <a:endParaRPr sz="2800" dirty="0">
              <a:latin typeface="Calibri"/>
              <a:cs typeface="Calibri"/>
            </a:endParaRPr>
          </a:p>
          <a:p>
            <a:pPr marL="740054" lvl="1" indent="-312210">
              <a:lnSpc>
                <a:spcPct val="150000"/>
              </a:lnSpc>
              <a:spcBef>
                <a:spcPts val="13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unit </a:t>
            </a:r>
            <a:r>
              <a:rPr sz="2400" spc="-10" dirty="0">
                <a:latin typeface="Calibri"/>
                <a:cs typeface="Calibri"/>
              </a:rPr>
              <a:t>provides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3" dirty="0" smtClean="0">
                <a:latin typeface="Calibri"/>
                <a:cs typeface="Calibri"/>
              </a:rPr>
              <a:t>layer</a:t>
            </a:r>
            <a:endParaRPr lang="en-US" sz="2400" dirty="0">
              <a:latin typeface="Calibri"/>
              <a:cs typeface="Calibri"/>
            </a:endParaRPr>
          </a:p>
          <a:p>
            <a:pPr marL="323773" indent="-312210">
              <a:lnSpc>
                <a:spcPct val="150000"/>
              </a:lnSpc>
              <a:spcBef>
                <a:spcPts val="13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800" spc="-10" dirty="0" smtClean="0">
                <a:latin typeface="Calibri"/>
                <a:cs typeface="Calibri"/>
              </a:rPr>
              <a:t>What</a:t>
            </a:r>
            <a:r>
              <a:rPr sz="2800" spc="-13" dirty="0" smtClean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-13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8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-13" dirty="0">
                <a:latin typeface="Calibri"/>
                <a:cs typeface="Calibri"/>
              </a:rPr>
              <a:t> to </a:t>
            </a:r>
            <a:r>
              <a:rPr sz="2800" dirty="0">
                <a:latin typeface="Calibri"/>
                <a:cs typeface="Calibri"/>
              </a:rPr>
              <a:t>be </a:t>
            </a:r>
            <a:r>
              <a:rPr sz="2800" spc="-13" dirty="0" err="1" smtClean="0">
                <a:latin typeface="Calibri"/>
                <a:cs typeface="Calibri"/>
              </a:rPr>
              <a:t>feedforward</a:t>
            </a:r>
            <a:r>
              <a:rPr sz="2800" spc="-13" dirty="0" smtClean="0">
                <a:latin typeface="Calibri"/>
                <a:cs typeface="Calibri"/>
              </a:rPr>
              <a:t>?</a:t>
            </a:r>
            <a:endParaRPr lang="en-US" sz="2800" dirty="0">
              <a:latin typeface="Calibri"/>
              <a:cs typeface="Calibri"/>
            </a:endParaRPr>
          </a:p>
          <a:p>
            <a:pPr marL="740054" lvl="1" indent="-312210">
              <a:lnSpc>
                <a:spcPct val="150000"/>
              </a:lnSpc>
              <a:spcBef>
                <a:spcPts val="13"/>
              </a:spcBef>
              <a:buFont typeface="Arial MT"/>
              <a:buChar char="•"/>
              <a:tabLst>
                <a:tab pos="739477" algn="l"/>
                <a:tab pos="740054" algn="l"/>
              </a:tabLst>
            </a:pPr>
            <a:r>
              <a:rPr sz="2400" spc="-10" dirty="0" smtClean="0">
                <a:latin typeface="Calibri"/>
                <a:cs typeface="Calibri"/>
              </a:rPr>
              <a:t>Each </a:t>
            </a:r>
            <a:r>
              <a:rPr sz="2400" spc="-13" dirty="0">
                <a:latin typeface="Calibri"/>
                <a:cs typeface="Calibri"/>
              </a:rPr>
              <a:t>layer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input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1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3" dirty="0">
                <a:latin typeface="Calibri"/>
                <a:cs typeface="Calibri"/>
              </a:rPr>
              <a:t>layer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loops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14" y="3657604"/>
            <a:ext cx="5410200" cy="30195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3603" y="2438400"/>
            <a:ext cx="10258928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spc="-10" dirty="0" err="1"/>
              <a:t>Backpropagation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  <a:defRPr/>
            </a:pPr>
            <a:fld id="{5EA2EB0C-83D2-44A9-83A9-422685D3944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21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50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648" y="539645"/>
            <a:ext cx="999483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Historical</a:t>
            </a:r>
            <a:r>
              <a:rPr spc="-215" dirty="0"/>
              <a:t> </a:t>
            </a:r>
            <a:r>
              <a:rPr dirty="0"/>
              <a:t>Context:</a:t>
            </a:r>
            <a:r>
              <a:rPr spc="-220" dirty="0"/>
              <a:t> </a:t>
            </a:r>
            <a:r>
              <a:rPr spc="-10" dirty="0"/>
              <a:t>Backpropagation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9835" y="2965742"/>
            <a:ext cx="11096909" cy="231140"/>
            <a:chOff x="589988" y="2965742"/>
            <a:chExt cx="11099800" cy="231140"/>
          </a:xfrm>
        </p:grpSpPr>
        <p:sp>
          <p:nvSpPr>
            <p:cNvPr id="4" name="object 4"/>
            <p:cNvSpPr/>
            <p:nvPr/>
          </p:nvSpPr>
          <p:spPr>
            <a:xfrm>
              <a:off x="589988" y="2990189"/>
              <a:ext cx="11099800" cy="171450"/>
            </a:xfrm>
            <a:custGeom>
              <a:avLst/>
              <a:gdLst/>
              <a:ahLst/>
              <a:cxnLst/>
              <a:rect l="l" t="t" r="r" b="b"/>
              <a:pathLst>
                <a:path w="11099800" h="171450">
                  <a:moveTo>
                    <a:pt x="11042397" y="57128"/>
                  </a:moveTo>
                  <a:lnTo>
                    <a:pt x="10956547" y="57128"/>
                  </a:lnTo>
                  <a:lnTo>
                    <a:pt x="10956589" y="114278"/>
                  </a:lnTo>
                  <a:lnTo>
                    <a:pt x="10928012" y="114299"/>
                  </a:lnTo>
                  <a:lnTo>
                    <a:pt x="10928055" y="171450"/>
                  </a:lnTo>
                  <a:lnTo>
                    <a:pt x="11099440" y="85596"/>
                  </a:lnTo>
                  <a:lnTo>
                    <a:pt x="11042397" y="57128"/>
                  </a:lnTo>
                  <a:close/>
                </a:path>
                <a:path w="11099800" h="171450">
                  <a:moveTo>
                    <a:pt x="10927969" y="57149"/>
                  </a:moveTo>
                  <a:lnTo>
                    <a:pt x="0" y="65358"/>
                  </a:lnTo>
                  <a:lnTo>
                    <a:pt x="42" y="122508"/>
                  </a:lnTo>
                  <a:lnTo>
                    <a:pt x="10928012" y="114299"/>
                  </a:lnTo>
                  <a:lnTo>
                    <a:pt x="10927969" y="57149"/>
                  </a:lnTo>
                  <a:close/>
                </a:path>
                <a:path w="11099800" h="171450">
                  <a:moveTo>
                    <a:pt x="10956547" y="57128"/>
                  </a:moveTo>
                  <a:lnTo>
                    <a:pt x="10927969" y="57149"/>
                  </a:lnTo>
                  <a:lnTo>
                    <a:pt x="10928012" y="114299"/>
                  </a:lnTo>
                  <a:lnTo>
                    <a:pt x="10956589" y="114278"/>
                  </a:lnTo>
                  <a:lnTo>
                    <a:pt x="10956547" y="57128"/>
                  </a:lnTo>
                  <a:close/>
                </a:path>
                <a:path w="11099800" h="171450">
                  <a:moveTo>
                    <a:pt x="10927927" y="0"/>
                  </a:moveTo>
                  <a:lnTo>
                    <a:pt x="10927969" y="57149"/>
                  </a:lnTo>
                  <a:lnTo>
                    <a:pt x="11042397" y="57128"/>
                  </a:lnTo>
                  <a:lnTo>
                    <a:pt x="10927927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3003" y="2965742"/>
              <a:ext cx="220088" cy="22008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9589" y="2976281"/>
              <a:ext cx="220088" cy="22008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33318" y="3322678"/>
            <a:ext cx="307777" cy="299339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defTabSz="914400">
              <a:spcBef>
                <a:spcPts val="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First</a:t>
            </a:r>
            <a:r>
              <a:rPr sz="2000" kern="0" spc="-8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programmable</a:t>
            </a:r>
            <a:r>
              <a:rPr sz="2000" kern="0" spc="-7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machine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86582" y="2480564"/>
            <a:ext cx="6411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2012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9120" y="3281570"/>
            <a:ext cx="1262051" cy="121793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R="67310" algn="r" defTabSz="914400">
              <a:lnSpc>
                <a:spcPts val="2145"/>
              </a:lnSpc>
              <a:spcBef>
                <a:spcPts val="5"/>
              </a:spcBef>
            </a:pPr>
            <a:r>
              <a:rPr sz="200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AI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defTabSz="914400">
              <a:lnSpc>
                <a:spcPts val="2145"/>
              </a:lnSpc>
            </a:pP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Perceptron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335280" marR="5080" indent="-30480" defTabSz="914400">
              <a:spcBef>
                <a:spcPts val="610"/>
              </a:spcBef>
            </a:pP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Machine learning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3421" y="3321735"/>
            <a:ext cx="307777" cy="1116965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 defTabSz="914400">
              <a:spcBef>
                <a:spcPts val="5"/>
              </a:spcBef>
            </a:pPr>
            <a:r>
              <a:rPr sz="20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Turing</a:t>
            </a:r>
            <a:r>
              <a:rPr sz="20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test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2327" y="2489708"/>
            <a:ext cx="141123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  <a:tabLst>
                <a:tab pos="782320" algn="l"/>
              </a:tabLst>
            </a:pP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1945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1950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 rot="18360000">
            <a:off x="3680887" y="2471814"/>
            <a:ext cx="6878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370"/>
              </a:lnSpc>
            </a:pP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1956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67792" y="2965743"/>
            <a:ext cx="7575482" cy="222885"/>
            <a:chOff x="3768773" y="2965742"/>
            <a:chExt cx="7577455" cy="222885"/>
          </a:xfrm>
        </p:grpSpPr>
        <p:sp>
          <p:nvSpPr>
            <p:cNvPr id="14" name="object 14"/>
            <p:cNvSpPr/>
            <p:nvPr/>
          </p:nvSpPr>
          <p:spPr>
            <a:xfrm>
              <a:off x="3778298" y="2977814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4">
                  <a:moveTo>
                    <a:pt x="100519" y="0"/>
                  </a:moveTo>
                  <a:lnTo>
                    <a:pt x="61393" y="7899"/>
                  </a:lnTo>
                  <a:lnTo>
                    <a:pt x="29441" y="29441"/>
                  </a:lnTo>
                  <a:lnTo>
                    <a:pt x="7899" y="61392"/>
                  </a:lnTo>
                  <a:lnTo>
                    <a:pt x="0" y="100519"/>
                  </a:lnTo>
                  <a:lnTo>
                    <a:pt x="7899" y="139645"/>
                  </a:lnTo>
                  <a:lnTo>
                    <a:pt x="29441" y="171597"/>
                  </a:lnTo>
                  <a:lnTo>
                    <a:pt x="61393" y="193139"/>
                  </a:lnTo>
                  <a:lnTo>
                    <a:pt x="100519" y="201038"/>
                  </a:lnTo>
                  <a:lnTo>
                    <a:pt x="139645" y="193139"/>
                  </a:lnTo>
                  <a:lnTo>
                    <a:pt x="171597" y="171597"/>
                  </a:lnTo>
                  <a:lnTo>
                    <a:pt x="193139" y="139645"/>
                  </a:lnTo>
                  <a:lnTo>
                    <a:pt x="201038" y="100519"/>
                  </a:lnTo>
                  <a:lnTo>
                    <a:pt x="193139" y="61392"/>
                  </a:lnTo>
                  <a:lnTo>
                    <a:pt x="171597" y="29441"/>
                  </a:lnTo>
                  <a:lnTo>
                    <a:pt x="139645" y="7899"/>
                  </a:lnTo>
                  <a:lnTo>
                    <a:pt x="1005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778298" y="2977814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4">
                  <a:moveTo>
                    <a:pt x="0" y="100519"/>
                  </a:moveTo>
                  <a:lnTo>
                    <a:pt x="7899" y="61392"/>
                  </a:lnTo>
                  <a:lnTo>
                    <a:pt x="29441" y="29441"/>
                  </a:lnTo>
                  <a:lnTo>
                    <a:pt x="61392" y="7899"/>
                  </a:lnTo>
                  <a:lnTo>
                    <a:pt x="100519" y="0"/>
                  </a:lnTo>
                  <a:lnTo>
                    <a:pt x="139645" y="7899"/>
                  </a:lnTo>
                  <a:lnTo>
                    <a:pt x="171596" y="29441"/>
                  </a:lnTo>
                  <a:lnTo>
                    <a:pt x="193138" y="61392"/>
                  </a:lnTo>
                  <a:lnTo>
                    <a:pt x="201038" y="100519"/>
                  </a:lnTo>
                  <a:lnTo>
                    <a:pt x="193138" y="139645"/>
                  </a:lnTo>
                  <a:lnTo>
                    <a:pt x="171596" y="171596"/>
                  </a:lnTo>
                  <a:lnTo>
                    <a:pt x="139645" y="193138"/>
                  </a:lnTo>
                  <a:lnTo>
                    <a:pt x="100519" y="201038"/>
                  </a:lnTo>
                  <a:lnTo>
                    <a:pt x="61392" y="193138"/>
                  </a:lnTo>
                  <a:lnTo>
                    <a:pt x="29441" y="171596"/>
                  </a:lnTo>
                  <a:lnTo>
                    <a:pt x="7899" y="139645"/>
                  </a:lnTo>
                  <a:lnTo>
                    <a:pt x="0" y="10051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0994" y="2965742"/>
              <a:ext cx="220088" cy="2200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25896" y="2965742"/>
              <a:ext cx="220088" cy="220088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 rot="18360000">
            <a:off x="3962242" y="2465718"/>
            <a:ext cx="6878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370"/>
              </a:lnSpc>
            </a:pP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1957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8360000">
            <a:off x="4291190" y="2471814"/>
            <a:ext cx="68780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370"/>
              </a:lnSpc>
            </a:pP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1959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69729" y="3214115"/>
            <a:ext cx="25520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19075" defTabSz="914400">
              <a:spcBef>
                <a:spcPts val="100"/>
              </a:spcBef>
            </a:pPr>
            <a:r>
              <a:rPr sz="2000" kern="0" spc="-10" dirty="0">
                <a:solidFill>
                  <a:srgbClr val="FF0000"/>
                </a:solidFill>
                <a:latin typeface="Calibri"/>
                <a:cs typeface="Calibri"/>
              </a:rPr>
              <a:t>Backpropagation</a:t>
            </a:r>
            <a:r>
              <a:rPr sz="2000" kern="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kern="0" spc="-25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2000" kern="0" dirty="0">
                <a:solidFill>
                  <a:srgbClr val="FF0000"/>
                </a:solidFill>
                <a:latin typeface="Calibri"/>
                <a:cs typeface="Calibri"/>
              </a:rPr>
              <a:t>training</a:t>
            </a:r>
            <a:r>
              <a:rPr sz="2000" kern="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FF0000"/>
                </a:solidFill>
                <a:latin typeface="Calibri"/>
                <a:cs typeface="Calibri"/>
              </a:rPr>
              <a:t>neural</a:t>
            </a:r>
            <a:r>
              <a:rPr sz="2000" kern="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FF0000"/>
                </a:solidFill>
                <a:latin typeface="Calibri"/>
                <a:cs typeface="Calibri"/>
              </a:rPr>
              <a:t>networks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3384" y="2483611"/>
            <a:ext cx="6411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20" dirty="0">
                <a:solidFill>
                  <a:srgbClr val="FF0000"/>
                </a:solidFill>
                <a:latin typeface="Calibri"/>
                <a:cs typeface="Calibri"/>
              </a:rPr>
              <a:t>1986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16798" y="3208020"/>
            <a:ext cx="1656283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defTabSz="914400">
              <a:spcBef>
                <a:spcPts val="100"/>
              </a:spcBef>
            </a:pPr>
            <a:r>
              <a:rPr sz="20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Wave</a:t>
            </a:r>
            <a:r>
              <a:rPr sz="20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3:</a:t>
            </a:r>
            <a:r>
              <a:rPr sz="20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rise</a:t>
            </a:r>
            <a:r>
              <a:rPr sz="20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of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“deep</a:t>
            </a:r>
            <a:r>
              <a:rPr sz="2000" kern="0" spc="-9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learning”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9983" y="2965742"/>
            <a:ext cx="8645813" cy="236854"/>
            <a:chOff x="430095" y="2965742"/>
            <a:chExt cx="8648065" cy="236854"/>
          </a:xfrm>
        </p:grpSpPr>
        <p:sp>
          <p:nvSpPr>
            <p:cNvPr id="24" name="object 24"/>
            <p:cNvSpPr/>
            <p:nvPr/>
          </p:nvSpPr>
          <p:spPr>
            <a:xfrm>
              <a:off x="3980540" y="2980814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4">
                  <a:moveTo>
                    <a:pt x="100519" y="0"/>
                  </a:moveTo>
                  <a:lnTo>
                    <a:pt x="61392" y="7899"/>
                  </a:lnTo>
                  <a:lnTo>
                    <a:pt x="29441" y="29441"/>
                  </a:lnTo>
                  <a:lnTo>
                    <a:pt x="7899" y="61393"/>
                  </a:lnTo>
                  <a:lnTo>
                    <a:pt x="0" y="100519"/>
                  </a:lnTo>
                  <a:lnTo>
                    <a:pt x="7899" y="139645"/>
                  </a:lnTo>
                  <a:lnTo>
                    <a:pt x="29441" y="171597"/>
                  </a:lnTo>
                  <a:lnTo>
                    <a:pt x="61392" y="193139"/>
                  </a:lnTo>
                  <a:lnTo>
                    <a:pt x="100519" y="201038"/>
                  </a:lnTo>
                  <a:lnTo>
                    <a:pt x="139645" y="193139"/>
                  </a:lnTo>
                  <a:lnTo>
                    <a:pt x="171597" y="171597"/>
                  </a:lnTo>
                  <a:lnTo>
                    <a:pt x="193139" y="139645"/>
                  </a:lnTo>
                  <a:lnTo>
                    <a:pt x="201038" y="100519"/>
                  </a:lnTo>
                  <a:lnTo>
                    <a:pt x="193139" y="61393"/>
                  </a:lnTo>
                  <a:lnTo>
                    <a:pt x="171597" y="29441"/>
                  </a:lnTo>
                  <a:lnTo>
                    <a:pt x="139645" y="7899"/>
                  </a:lnTo>
                  <a:lnTo>
                    <a:pt x="10051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980540" y="2980814"/>
              <a:ext cx="201295" cy="201295"/>
            </a:xfrm>
            <a:custGeom>
              <a:avLst/>
              <a:gdLst/>
              <a:ahLst/>
              <a:cxnLst/>
              <a:rect l="l" t="t" r="r" b="b"/>
              <a:pathLst>
                <a:path w="201295" h="201294">
                  <a:moveTo>
                    <a:pt x="0" y="100519"/>
                  </a:moveTo>
                  <a:lnTo>
                    <a:pt x="7899" y="61392"/>
                  </a:lnTo>
                  <a:lnTo>
                    <a:pt x="29441" y="29441"/>
                  </a:lnTo>
                  <a:lnTo>
                    <a:pt x="61392" y="7899"/>
                  </a:lnTo>
                  <a:lnTo>
                    <a:pt x="100519" y="0"/>
                  </a:lnTo>
                  <a:lnTo>
                    <a:pt x="139645" y="7899"/>
                  </a:lnTo>
                  <a:lnTo>
                    <a:pt x="171596" y="29441"/>
                  </a:lnTo>
                  <a:lnTo>
                    <a:pt x="193138" y="61392"/>
                  </a:lnTo>
                  <a:lnTo>
                    <a:pt x="201038" y="100519"/>
                  </a:lnTo>
                  <a:lnTo>
                    <a:pt x="193138" y="139645"/>
                  </a:lnTo>
                  <a:lnTo>
                    <a:pt x="171596" y="171596"/>
                  </a:lnTo>
                  <a:lnTo>
                    <a:pt x="139645" y="193138"/>
                  </a:lnTo>
                  <a:lnTo>
                    <a:pt x="100519" y="201038"/>
                  </a:lnTo>
                  <a:lnTo>
                    <a:pt x="61392" y="193138"/>
                  </a:lnTo>
                  <a:lnTo>
                    <a:pt x="29441" y="171596"/>
                  </a:lnTo>
                  <a:lnTo>
                    <a:pt x="7899" y="139645"/>
                  </a:lnTo>
                  <a:lnTo>
                    <a:pt x="0" y="100519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88597" y="3019101"/>
              <a:ext cx="165735" cy="130175"/>
            </a:xfrm>
            <a:custGeom>
              <a:avLst/>
              <a:gdLst/>
              <a:ahLst/>
              <a:cxnLst/>
              <a:rect l="l" t="t" r="r" b="b"/>
              <a:pathLst>
                <a:path w="165734" h="130175">
                  <a:moveTo>
                    <a:pt x="82847" y="0"/>
                  </a:moveTo>
                  <a:lnTo>
                    <a:pt x="50599" y="5109"/>
                  </a:lnTo>
                  <a:lnTo>
                    <a:pt x="24265" y="19044"/>
                  </a:lnTo>
                  <a:lnTo>
                    <a:pt x="6510" y="39712"/>
                  </a:lnTo>
                  <a:lnTo>
                    <a:pt x="0" y="65021"/>
                  </a:lnTo>
                  <a:lnTo>
                    <a:pt x="6510" y="90331"/>
                  </a:lnTo>
                  <a:lnTo>
                    <a:pt x="24265" y="110999"/>
                  </a:lnTo>
                  <a:lnTo>
                    <a:pt x="50599" y="124934"/>
                  </a:lnTo>
                  <a:lnTo>
                    <a:pt x="82847" y="130044"/>
                  </a:lnTo>
                  <a:lnTo>
                    <a:pt x="115095" y="124934"/>
                  </a:lnTo>
                  <a:lnTo>
                    <a:pt x="141429" y="110999"/>
                  </a:lnTo>
                  <a:lnTo>
                    <a:pt x="159184" y="90331"/>
                  </a:lnTo>
                  <a:lnTo>
                    <a:pt x="165694" y="65021"/>
                  </a:lnTo>
                  <a:lnTo>
                    <a:pt x="159184" y="39712"/>
                  </a:lnTo>
                  <a:lnTo>
                    <a:pt x="141429" y="19044"/>
                  </a:lnTo>
                  <a:lnTo>
                    <a:pt x="115095" y="5109"/>
                  </a:lnTo>
                  <a:lnTo>
                    <a:pt x="82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988597" y="3019101"/>
              <a:ext cx="165735" cy="130175"/>
            </a:xfrm>
            <a:custGeom>
              <a:avLst/>
              <a:gdLst/>
              <a:ahLst/>
              <a:cxnLst/>
              <a:rect l="l" t="t" r="r" b="b"/>
              <a:pathLst>
                <a:path w="165734" h="130175">
                  <a:moveTo>
                    <a:pt x="0" y="65022"/>
                  </a:moveTo>
                  <a:lnTo>
                    <a:pt x="6510" y="39712"/>
                  </a:lnTo>
                  <a:lnTo>
                    <a:pt x="24265" y="19044"/>
                  </a:lnTo>
                  <a:lnTo>
                    <a:pt x="50599" y="5109"/>
                  </a:lnTo>
                  <a:lnTo>
                    <a:pt x="82847" y="0"/>
                  </a:lnTo>
                  <a:lnTo>
                    <a:pt x="115095" y="5109"/>
                  </a:lnTo>
                  <a:lnTo>
                    <a:pt x="141429" y="19044"/>
                  </a:lnTo>
                  <a:lnTo>
                    <a:pt x="159184" y="39712"/>
                  </a:lnTo>
                  <a:lnTo>
                    <a:pt x="165695" y="65022"/>
                  </a:lnTo>
                  <a:lnTo>
                    <a:pt x="159184" y="90331"/>
                  </a:lnTo>
                  <a:lnTo>
                    <a:pt x="141429" y="110999"/>
                  </a:lnTo>
                  <a:lnTo>
                    <a:pt x="115095" y="124934"/>
                  </a:lnTo>
                  <a:lnTo>
                    <a:pt x="82847" y="130044"/>
                  </a:lnTo>
                  <a:lnTo>
                    <a:pt x="50599" y="124934"/>
                  </a:lnTo>
                  <a:lnTo>
                    <a:pt x="24265" y="110999"/>
                  </a:lnTo>
                  <a:lnTo>
                    <a:pt x="6510" y="90331"/>
                  </a:lnTo>
                  <a:lnTo>
                    <a:pt x="0" y="65022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74852" y="3019101"/>
              <a:ext cx="165735" cy="130175"/>
            </a:xfrm>
            <a:custGeom>
              <a:avLst/>
              <a:gdLst/>
              <a:ahLst/>
              <a:cxnLst/>
              <a:rect l="l" t="t" r="r" b="b"/>
              <a:pathLst>
                <a:path w="165734" h="130175">
                  <a:moveTo>
                    <a:pt x="82847" y="0"/>
                  </a:moveTo>
                  <a:lnTo>
                    <a:pt x="50599" y="5109"/>
                  </a:lnTo>
                  <a:lnTo>
                    <a:pt x="24265" y="19044"/>
                  </a:lnTo>
                  <a:lnTo>
                    <a:pt x="6510" y="39712"/>
                  </a:lnTo>
                  <a:lnTo>
                    <a:pt x="0" y="65021"/>
                  </a:lnTo>
                  <a:lnTo>
                    <a:pt x="6510" y="90331"/>
                  </a:lnTo>
                  <a:lnTo>
                    <a:pt x="24265" y="110999"/>
                  </a:lnTo>
                  <a:lnTo>
                    <a:pt x="50599" y="124934"/>
                  </a:lnTo>
                  <a:lnTo>
                    <a:pt x="82847" y="130044"/>
                  </a:lnTo>
                  <a:lnTo>
                    <a:pt x="115095" y="124934"/>
                  </a:lnTo>
                  <a:lnTo>
                    <a:pt x="141429" y="110999"/>
                  </a:lnTo>
                  <a:lnTo>
                    <a:pt x="159184" y="90331"/>
                  </a:lnTo>
                  <a:lnTo>
                    <a:pt x="165695" y="65021"/>
                  </a:lnTo>
                  <a:lnTo>
                    <a:pt x="159184" y="39712"/>
                  </a:lnTo>
                  <a:lnTo>
                    <a:pt x="141429" y="19044"/>
                  </a:lnTo>
                  <a:lnTo>
                    <a:pt x="115095" y="5109"/>
                  </a:lnTo>
                  <a:lnTo>
                    <a:pt x="82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174852" y="3019101"/>
              <a:ext cx="165735" cy="130175"/>
            </a:xfrm>
            <a:custGeom>
              <a:avLst/>
              <a:gdLst/>
              <a:ahLst/>
              <a:cxnLst/>
              <a:rect l="l" t="t" r="r" b="b"/>
              <a:pathLst>
                <a:path w="165734" h="130175">
                  <a:moveTo>
                    <a:pt x="0" y="65022"/>
                  </a:moveTo>
                  <a:lnTo>
                    <a:pt x="6510" y="39712"/>
                  </a:lnTo>
                  <a:lnTo>
                    <a:pt x="24265" y="19044"/>
                  </a:lnTo>
                  <a:lnTo>
                    <a:pt x="50599" y="5109"/>
                  </a:lnTo>
                  <a:lnTo>
                    <a:pt x="82847" y="0"/>
                  </a:lnTo>
                  <a:lnTo>
                    <a:pt x="115095" y="5109"/>
                  </a:lnTo>
                  <a:lnTo>
                    <a:pt x="141429" y="19044"/>
                  </a:lnTo>
                  <a:lnTo>
                    <a:pt x="159184" y="39712"/>
                  </a:lnTo>
                  <a:lnTo>
                    <a:pt x="165695" y="65022"/>
                  </a:lnTo>
                  <a:lnTo>
                    <a:pt x="159184" y="90331"/>
                  </a:lnTo>
                  <a:lnTo>
                    <a:pt x="141429" y="110999"/>
                  </a:lnTo>
                  <a:lnTo>
                    <a:pt x="115095" y="124934"/>
                  </a:lnTo>
                  <a:lnTo>
                    <a:pt x="82847" y="130044"/>
                  </a:lnTo>
                  <a:lnTo>
                    <a:pt x="50599" y="124934"/>
                  </a:lnTo>
                  <a:lnTo>
                    <a:pt x="24265" y="110999"/>
                  </a:lnTo>
                  <a:lnTo>
                    <a:pt x="6510" y="90331"/>
                  </a:lnTo>
                  <a:lnTo>
                    <a:pt x="0" y="65022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367895" y="3019101"/>
              <a:ext cx="165735" cy="130175"/>
            </a:xfrm>
            <a:custGeom>
              <a:avLst/>
              <a:gdLst/>
              <a:ahLst/>
              <a:cxnLst/>
              <a:rect l="l" t="t" r="r" b="b"/>
              <a:pathLst>
                <a:path w="165734" h="130175">
                  <a:moveTo>
                    <a:pt x="82847" y="0"/>
                  </a:moveTo>
                  <a:lnTo>
                    <a:pt x="50599" y="5109"/>
                  </a:lnTo>
                  <a:lnTo>
                    <a:pt x="24265" y="19044"/>
                  </a:lnTo>
                  <a:lnTo>
                    <a:pt x="6510" y="39712"/>
                  </a:lnTo>
                  <a:lnTo>
                    <a:pt x="0" y="65021"/>
                  </a:lnTo>
                  <a:lnTo>
                    <a:pt x="6510" y="90331"/>
                  </a:lnTo>
                  <a:lnTo>
                    <a:pt x="24265" y="110999"/>
                  </a:lnTo>
                  <a:lnTo>
                    <a:pt x="50599" y="124934"/>
                  </a:lnTo>
                  <a:lnTo>
                    <a:pt x="82847" y="130044"/>
                  </a:lnTo>
                  <a:lnTo>
                    <a:pt x="115095" y="124934"/>
                  </a:lnTo>
                  <a:lnTo>
                    <a:pt x="141429" y="110999"/>
                  </a:lnTo>
                  <a:lnTo>
                    <a:pt x="159183" y="90331"/>
                  </a:lnTo>
                  <a:lnTo>
                    <a:pt x="165694" y="65021"/>
                  </a:lnTo>
                  <a:lnTo>
                    <a:pt x="159183" y="39712"/>
                  </a:lnTo>
                  <a:lnTo>
                    <a:pt x="141429" y="19044"/>
                  </a:lnTo>
                  <a:lnTo>
                    <a:pt x="115095" y="5109"/>
                  </a:lnTo>
                  <a:lnTo>
                    <a:pt x="828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367895" y="3019101"/>
              <a:ext cx="165735" cy="130175"/>
            </a:xfrm>
            <a:custGeom>
              <a:avLst/>
              <a:gdLst/>
              <a:ahLst/>
              <a:cxnLst/>
              <a:rect l="l" t="t" r="r" b="b"/>
              <a:pathLst>
                <a:path w="165734" h="130175">
                  <a:moveTo>
                    <a:pt x="0" y="65022"/>
                  </a:moveTo>
                  <a:lnTo>
                    <a:pt x="6510" y="39712"/>
                  </a:lnTo>
                  <a:lnTo>
                    <a:pt x="24265" y="19044"/>
                  </a:lnTo>
                  <a:lnTo>
                    <a:pt x="50599" y="5109"/>
                  </a:lnTo>
                  <a:lnTo>
                    <a:pt x="82847" y="0"/>
                  </a:lnTo>
                  <a:lnTo>
                    <a:pt x="115095" y="5109"/>
                  </a:lnTo>
                  <a:lnTo>
                    <a:pt x="141429" y="19044"/>
                  </a:lnTo>
                  <a:lnTo>
                    <a:pt x="159184" y="39712"/>
                  </a:lnTo>
                  <a:lnTo>
                    <a:pt x="165695" y="65022"/>
                  </a:lnTo>
                  <a:lnTo>
                    <a:pt x="159184" y="90331"/>
                  </a:lnTo>
                  <a:lnTo>
                    <a:pt x="141429" y="110999"/>
                  </a:lnTo>
                  <a:lnTo>
                    <a:pt x="115095" y="124934"/>
                  </a:lnTo>
                  <a:lnTo>
                    <a:pt x="82847" y="130044"/>
                  </a:lnTo>
                  <a:lnTo>
                    <a:pt x="50599" y="124934"/>
                  </a:lnTo>
                  <a:lnTo>
                    <a:pt x="24265" y="110999"/>
                  </a:lnTo>
                  <a:lnTo>
                    <a:pt x="6510" y="90331"/>
                  </a:lnTo>
                  <a:lnTo>
                    <a:pt x="0" y="65022"/>
                  </a:lnTo>
                  <a:close/>
                </a:path>
              </a:pathLst>
            </a:custGeom>
            <a:ln w="1905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3870" y="2965742"/>
              <a:ext cx="234118" cy="2364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95" y="2975496"/>
              <a:ext cx="220088" cy="22008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36498" y="2489708"/>
            <a:ext cx="641183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1847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862" y="3390900"/>
            <a:ext cx="92685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 marR="5080" indent="-45085" defTabSz="914400">
              <a:spcBef>
                <a:spcPts val="100"/>
              </a:spcBef>
            </a:pPr>
            <a:r>
              <a:rPr sz="20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Gradient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descent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20070" y="6549643"/>
            <a:ext cx="933587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D.</a:t>
            </a:r>
            <a:r>
              <a:rPr sz="18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Rulhart,</a:t>
            </a:r>
            <a:r>
              <a:rPr sz="18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G.</a:t>
            </a:r>
            <a:r>
              <a:rPr sz="18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Hinton,</a:t>
            </a:r>
            <a:r>
              <a:rPr sz="18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and</a:t>
            </a:r>
            <a:r>
              <a:rPr sz="18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R.</a:t>
            </a:r>
            <a:r>
              <a:rPr sz="18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Williams,</a:t>
            </a:r>
            <a:r>
              <a:rPr sz="18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Learning</a:t>
            </a:r>
            <a:r>
              <a:rPr sz="18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Internal</a:t>
            </a:r>
            <a:r>
              <a:rPr sz="18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Representations</a:t>
            </a:r>
            <a:r>
              <a:rPr sz="18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by</a:t>
            </a:r>
            <a:r>
              <a:rPr sz="18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Error</a:t>
            </a:r>
            <a:r>
              <a:rPr sz="18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Propagation,</a:t>
            </a:r>
            <a:r>
              <a:rPr sz="18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1986.</a:t>
            </a:r>
            <a:endParaRPr sz="18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1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648" y="539645"/>
            <a:ext cx="999483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What</a:t>
            </a:r>
            <a:r>
              <a:rPr spc="-100" dirty="0" smtClean="0"/>
              <a:t> </a:t>
            </a:r>
            <a:r>
              <a:rPr dirty="0"/>
              <a:t>to</a:t>
            </a:r>
            <a:r>
              <a:rPr spc="-105" dirty="0"/>
              <a:t> </a:t>
            </a:r>
            <a:r>
              <a:rPr dirty="0"/>
              <a:t>Learn</a:t>
            </a:r>
            <a:r>
              <a:rPr spc="-11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dirty="0"/>
              <a:t>Neural</a:t>
            </a:r>
            <a:r>
              <a:rPr spc="-105" dirty="0"/>
              <a:t> </a:t>
            </a:r>
            <a:r>
              <a:rPr spc="-10" dirty="0"/>
              <a:t>Network?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4846" y="2776390"/>
            <a:ext cx="3780440" cy="12782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 defTabSz="914400">
              <a:spcBef>
                <a:spcPts val="3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Learn:</a:t>
            </a:r>
            <a:endParaRPr sz="28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7230" lvl="1" indent="-227329" defTabSz="914400">
              <a:spcBef>
                <a:spcPts val="22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kern="0" dirty="0">
                <a:solidFill>
                  <a:srgbClr val="FF0000"/>
                </a:solidFill>
                <a:latin typeface="Calibri"/>
                <a:cs typeface="Calibri"/>
              </a:rPr>
              <a:t>weights</a:t>
            </a:r>
            <a:r>
              <a:rPr sz="2400" kern="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connecting</a:t>
            </a:r>
            <a:r>
              <a:rPr sz="2400" kern="0" spc="-10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units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7230" lvl="1" indent="-227329" defTabSz="914400"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kern="0" dirty="0">
                <a:solidFill>
                  <a:srgbClr val="0432FF"/>
                </a:solidFill>
                <a:latin typeface="Calibri"/>
                <a:cs typeface="Calibri"/>
              </a:rPr>
              <a:t>bias</a:t>
            </a:r>
            <a:r>
              <a:rPr sz="2400" kern="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for</a:t>
            </a:r>
            <a:r>
              <a:rPr sz="24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each</a:t>
            </a:r>
            <a:r>
              <a:rPr sz="2400" kern="0" spc="-5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unit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4846" y="4627371"/>
            <a:ext cx="4293387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 defTabSz="914400"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e.g.,</a:t>
            </a:r>
            <a:r>
              <a:rPr sz="2800" kern="0" spc="-6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sz="28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layer</a:t>
            </a:r>
            <a:r>
              <a:rPr sz="28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neural</a:t>
            </a:r>
            <a:r>
              <a:rPr sz="28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8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network:</a:t>
            </a:r>
            <a:endParaRPr sz="28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23045" y="3099942"/>
            <a:ext cx="3828688" cy="1870710"/>
            <a:chOff x="6924848" y="3099942"/>
            <a:chExt cx="3829685" cy="1870710"/>
          </a:xfrm>
        </p:grpSpPr>
        <p:sp>
          <p:nvSpPr>
            <p:cNvPr id="6" name="object 6"/>
            <p:cNvSpPr/>
            <p:nvPr/>
          </p:nvSpPr>
          <p:spPr>
            <a:xfrm>
              <a:off x="6943898" y="3118992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837"/>
                  </a:moveTo>
                  <a:lnTo>
                    <a:pt x="3457" y="271721"/>
                  </a:lnTo>
                  <a:lnTo>
                    <a:pt x="13499" y="226752"/>
                  </a:lnTo>
                  <a:lnTo>
                    <a:pt x="29633" y="184423"/>
                  </a:lnTo>
                  <a:lnTo>
                    <a:pt x="51366" y="145226"/>
                  </a:lnTo>
                  <a:lnTo>
                    <a:pt x="78205" y="109656"/>
                  </a:lnTo>
                  <a:lnTo>
                    <a:pt x="109656" y="78205"/>
                  </a:lnTo>
                  <a:lnTo>
                    <a:pt x="145226" y="51366"/>
                  </a:lnTo>
                  <a:lnTo>
                    <a:pt x="184423" y="29633"/>
                  </a:lnTo>
                  <a:lnTo>
                    <a:pt x="226752" y="13499"/>
                  </a:lnTo>
                  <a:lnTo>
                    <a:pt x="271721" y="3457"/>
                  </a:lnTo>
                  <a:lnTo>
                    <a:pt x="318837" y="0"/>
                  </a:lnTo>
                  <a:lnTo>
                    <a:pt x="365952" y="3457"/>
                  </a:lnTo>
                  <a:lnTo>
                    <a:pt x="410921" y="13499"/>
                  </a:lnTo>
                  <a:lnTo>
                    <a:pt x="453250" y="29633"/>
                  </a:lnTo>
                  <a:lnTo>
                    <a:pt x="492447" y="51366"/>
                  </a:lnTo>
                  <a:lnTo>
                    <a:pt x="528017" y="78205"/>
                  </a:lnTo>
                  <a:lnTo>
                    <a:pt x="559468" y="109656"/>
                  </a:lnTo>
                  <a:lnTo>
                    <a:pt x="586307" y="145226"/>
                  </a:lnTo>
                  <a:lnTo>
                    <a:pt x="608040" y="184423"/>
                  </a:lnTo>
                  <a:lnTo>
                    <a:pt x="624174" y="226752"/>
                  </a:lnTo>
                  <a:lnTo>
                    <a:pt x="634216" y="271721"/>
                  </a:lnTo>
                  <a:lnTo>
                    <a:pt x="637674" y="318837"/>
                  </a:lnTo>
                  <a:lnTo>
                    <a:pt x="634216" y="365952"/>
                  </a:lnTo>
                  <a:lnTo>
                    <a:pt x="624174" y="410921"/>
                  </a:lnTo>
                  <a:lnTo>
                    <a:pt x="608040" y="453250"/>
                  </a:lnTo>
                  <a:lnTo>
                    <a:pt x="586307" y="492447"/>
                  </a:lnTo>
                  <a:lnTo>
                    <a:pt x="559468" y="528017"/>
                  </a:lnTo>
                  <a:lnTo>
                    <a:pt x="528017" y="559468"/>
                  </a:lnTo>
                  <a:lnTo>
                    <a:pt x="492447" y="586307"/>
                  </a:lnTo>
                  <a:lnTo>
                    <a:pt x="453250" y="608040"/>
                  </a:lnTo>
                  <a:lnTo>
                    <a:pt x="410921" y="624174"/>
                  </a:lnTo>
                  <a:lnTo>
                    <a:pt x="365952" y="634216"/>
                  </a:lnTo>
                  <a:lnTo>
                    <a:pt x="318837" y="637674"/>
                  </a:lnTo>
                  <a:lnTo>
                    <a:pt x="271721" y="634216"/>
                  </a:lnTo>
                  <a:lnTo>
                    <a:pt x="226752" y="624174"/>
                  </a:lnTo>
                  <a:lnTo>
                    <a:pt x="184423" y="608040"/>
                  </a:lnTo>
                  <a:lnTo>
                    <a:pt x="145226" y="586307"/>
                  </a:lnTo>
                  <a:lnTo>
                    <a:pt x="109656" y="559468"/>
                  </a:lnTo>
                  <a:lnTo>
                    <a:pt x="78205" y="528017"/>
                  </a:lnTo>
                  <a:lnTo>
                    <a:pt x="51366" y="492447"/>
                  </a:lnTo>
                  <a:lnTo>
                    <a:pt x="29633" y="453250"/>
                  </a:lnTo>
                  <a:lnTo>
                    <a:pt x="13499" y="410921"/>
                  </a:lnTo>
                  <a:lnTo>
                    <a:pt x="3457" y="365952"/>
                  </a:lnTo>
                  <a:lnTo>
                    <a:pt x="0" y="31883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954666" y="4313453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837"/>
                  </a:moveTo>
                  <a:lnTo>
                    <a:pt x="3457" y="271721"/>
                  </a:lnTo>
                  <a:lnTo>
                    <a:pt x="13499" y="226752"/>
                  </a:lnTo>
                  <a:lnTo>
                    <a:pt x="29633" y="184423"/>
                  </a:lnTo>
                  <a:lnTo>
                    <a:pt x="51366" y="145226"/>
                  </a:lnTo>
                  <a:lnTo>
                    <a:pt x="78205" y="109656"/>
                  </a:lnTo>
                  <a:lnTo>
                    <a:pt x="109656" y="78205"/>
                  </a:lnTo>
                  <a:lnTo>
                    <a:pt x="145226" y="51366"/>
                  </a:lnTo>
                  <a:lnTo>
                    <a:pt x="184423" y="29633"/>
                  </a:lnTo>
                  <a:lnTo>
                    <a:pt x="226752" y="13499"/>
                  </a:lnTo>
                  <a:lnTo>
                    <a:pt x="271721" y="3457"/>
                  </a:lnTo>
                  <a:lnTo>
                    <a:pt x="318837" y="0"/>
                  </a:lnTo>
                  <a:lnTo>
                    <a:pt x="365952" y="3457"/>
                  </a:lnTo>
                  <a:lnTo>
                    <a:pt x="410921" y="13499"/>
                  </a:lnTo>
                  <a:lnTo>
                    <a:pt x="453250" y="29633"/>
                  </a:lnTo>
                  <a:lnTo>
                    <a:pt x="492447" y="51366"/>
                  </a:lnTo>
                  <a:lnTo>
                    <a:pt x="528017" y="78205"/>
                  </a:lnTo>
                  <a:lnTo>
                    <a:pt x="559468" y="109656"/>
                  </a:lnTo>
                  <a:lnTo>
                    <a:pt x="586307" y="145226"/>
                  </a:lnTo>
                  <a:lnTo>
                    <a:pt x="608040" y="184423"/>
                  </a:lnTo>
                  <a:lnTo>
                    <a:pt x="624174" y="226752"/>
                  </a:lnTo>
                  <a:lnTo>
                    <a:pt x="634216" y="271721"/>
                  </a:lnTo>
                  <a:lnTo>
                    <a:pt x="637674" y="318837"/>
                  </a:lnTo>
                  <a:lnTo>
                    <a:pt x="634216" y="365952"/>
                  </a:lnTo>
                  <a:lnTo>
                    <a:pt x="624174" y="410921"/>
                  </a:lnTo>
                  <a:lnTo>
                    <a:pt x="608040" y="453250"/>
                  </a:lnTo>
                  <a:lnTo>
                    <a:pt x="586307" y="492447"/>
                  </a:lnTo>
                  <a:lnTo>
                    <a:pt x="559468" y="528017"/>
                  </a:lnTo>
                  <a:lnTo>
                    <a:pt x="528017" y="559468"/>
                  </a:lnTo>
                  <a:lnTo>
                    <a:pt x="492447" y="586307"/>
                  </a:lnTo>
                  <a:lnTo>
                    <a:pt x="453250" y="608040"/>
                  </a:lnTo>
                  <a:lnTo>
                    <a:pt x="410921" y="624174"/>
                  </a:lnTo>
                  <a:lnTo>
                    <a:pt x="365952" y="634216"/>
                  </a:lnTo>
                  <a:lnTo>
                    <a:pt x="318837" y="637674"/>
                  </a:lnTo>
                  <a:lnTo>
                    <a:pt x="271721" y="634216"/>
                  </a:lnTo>
                  <a:lnTo>
                    <a:pt x="226752" y="624174"/>
                  </a:lnTo>
                  <a:lnTo>
                    <a:pt x="184423" y="608040"/>
                  </a:lnTo>
                  <a:lnTo>
                    <a:pt x="145226" y="586307"/>
                  </a:lnTo>
                  <a:lnTo>
                    <a:pt x="109656" y="559468"/>
                  </a:lnTo>
                  <a:lnTo>
                    <a:pt x="78205" y="528017"/>
                  </a:lnTo>
                  <a:lnTo>
                    <a:pt x="51366" y="492447"/>
                  </a:lnTo>
                  <a:lnTo>
                    <a:pt x="29633" y="453250"/>
                  </a:lnTo>
                  <a:lnTo>
                    <a:pt x="13499" y="410921"/>
                  </a:lnTo>
                  <a:lnTo>
                    <a:pt x="3457" y="365952"/>
                  </a:lnTo>
                  <a:lnTo>
                    <a:pt x="0" y="31883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26111" y="3118992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837"/>
                  </a:moveTo>
                  <a:lnTo>
                    <a:pt x="3457" y="271721"/>
                  </a:lnTo>
                  <a:lnTo>
                    <a:pt x="13499" y="226752"/>
                  </a:lnTo>
                  <a:lnTo>
                    <a:pt x="29633" y="184423"/>
                  </a:lnTo>
                  <a:lnTo>
                    <a:pt x="51366" y="145226"/>
                  </a:lnTo>
                  <a:lnTo>
                    <a:pt x="78205" y="109656"/>
                  </a:lnTo>
                  <a:lnTo>
                    <a:pt x="109656" y="78205"/>
                  </a:lnTo>
                  <a:lnTo>
                    <a:pt x="145226" y="51366"/>
                  </a:lnTo>
                  <a:lnTo>
                    <a:pt x="184423" y="29633"/>
                  </a:lnTo>
                  <a:lnTo>
                    <a:pt x="226752" y="13499"/>
                  </a:lnTo>
                  <a:lnTo>
                    <a:pt x="271721" y="3457"/>
                  </a:lnTo>
                  <a:lnTo>
                    <a:pt x="318837" y="0"/>
                  </a:lnTo>
                  <a:lnTo>
                    <a:pt x="365952" y="3457"/>
                  </a:lnTo>
                  <a:lnTo>
                    <a:pt x="410921" y="13499"/>
                  </a:lnTo>
                  <a:lnTo>
                    <a:pt x="453250" y="29633"/>
                  </a:lnTo>
                  <a:lnTo>
                    <a:pt x="492447" y="51366"/>
                  </a:lnTo>
                  <a:lnTo>
                    <a:pt x="528017" y="78205"/>
                  </a:lnTo>
                  <a:lnTo>
                    <a:pt x="559468" y="109656"/>
                  </a:lnTo>
                  <a:lnTo>
                    <a:pt x="586307" y="145226"/>
                  </a:lnTo>
                  <a:lnTo>
                    <a:pt x="608040" y="184423"/>
                  </a:lnTo>
                  <a:lnTo>
                    <a:pt x="624174" y="226752"/>
                  </a:lnTo>
                  <a:lnTo>
                    <a:pt x="634216" y="271721"/>
                  </a:lnTo>
                  <a:lnTo>
                    <a:pt x="637674" y="318837"/>
                  </a:lnTo>
                  <a:lnTo>
                    <a:pt x="634216" y="365952"/>
                  </a:lnTo>
                  <a:lnTo>
                    <a:pt x="624174" y="410921"/>
                  </a:lnTo>
                  <a:lnTo>
                    <a:pt x="608040" y="453250"/>
                  </a:lnTo>
                  <a:lnTo>
                    <a:pt x="586307" y="492447"/>
                  </a:lnTo>
                  <a:lnTo>
                    <a:pt x="559468" y="528017"/>
                  </a:lnTo>
                  <a:lnTo>
                    <a:pt x="528017" y="559468"/>
                  </a:lnTo>
                  <a:lnTo>
                    <a:pt x="492447" y="586307"/>
                  </a:lnTo>
                  <a:lnTo>
                    <a:pt x="453250" y="608040"/>
                  </a:lnTo>
                  <a:lnTo>
                    <a:pt x="410921" y="624174"/>
                  </a:lnTo>
                  <a:lnTo>
                    <a:pt x="365952" y="634216"/>
                  </a:lnTo>
                  <a:lnTo>
                    <a:pt x="318837" y="637674"/>
                  </a:lnTo>
                  <a:lnTo>
                    <a:pt x="271721" y="634216"/>
                  </a:lnTo>
                  <a:lnTo>
                    <a:pt x="226752" y="624174"/>
                  </a:lnTo>
                  <a:lnTo>
                    <a:pt x="184423" y="608040"/>
                  </a:lnTo>
                  <a:lnTo>
                    <a:pt x="145226" y="586307"/>
                  </a:lnTo>
                  <a:lnTo>
                    <a:pt x="109656" y="559468"/>
                  </a:lnTo>
                  <a:lnTo>
                    <a:pt x="78205" y="528017"/>
                  </a:lnTo>
                  <a:lnTo>
                    <a:pt x="51366" y="492447"/>
                  </a:lnTo>
                  <a:lnTo>
                    <a:pt x="29633" y="453250"/>
                  </a:lnTo>
                  <a:lnTo>
                    <a:pt x="13499" y="410921"/>
                  </a:lnTo>
                  <a:lnTo>
                    <a:pt x="3457" y="365952"/>
                  </a:lnTo>
                  <a:lnTo>
                    <a:pt x="0" y="31883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36559" y="4310776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837"/>
                  </a:moveTo>
                  <a:lnTo>
                    <a:pt x="3457" y="271721"/>
                  </a:lnTo>
                  <a:lnTo>
                    <a:pt x="13499" y="226752"/>
                  </a:lnTo>
                  <a:lnTo>
                    <a:pt x="29633" y="184423"/>
                  </a:lnTo>
                  <a:lnTo>
                    <a:pt x="51366" y="145226"/>
                  </a:lnTo>
                  <a:lnTo>
                    <a:pt x="78205" y="109656"/>
                  </a:lnTo>
                  <a:lnTo>
                    <a:pt x="109656" y="78205"/>
                  </a:lnTo>
                  <a:lnTo>
                    <a:pt x="145226" y="51366"/>
                  </a:lnTo>
                  <a:lnTo>
                    <a:pt x="184423" y="29633"/>
                  </a:lnTo>
                  <a:lnTo>
                    <a:pt x="226752" y="13499"/>
                  </a:lnTo>
                  <a:lnTo>
                    <a:pt x="271721" y="3457"/>
                  </a:lnTo>
                  <a:lnTo>
                    <a:pt x="318837" y="0"/>
                  </a:lnTo>
                  <a:lnTo>
                    <a:pt x="365952" y="3457"/>
                  </a:lnTo>
                  <a:lnTo>
                    <a:pt x="410921" y="13499"/>
                  </a:lnTo>
                  <a:lnTo>
                    <a:pt x="453250" y="29633"/>
                  </a:lnTo>
                  <a:lnTo>
                    <a:pt x="492447" y="51366"/>
                  </a:lnTo>
                  <a:lnTo>
                    <a:pt x="528017" y="78205"/>
                  </a:lnTo>
                  <a:lnTo>
                    <a:pt x="559468" y="109656"/>
                  </a:lnTo>
                  <a:lnTo>
                    <a:pt x="586307" y="145226"/>
                  </a:lnTo>
                  <a:lnTo>
                    <a:pt x="608040" y="184423"/>
                  </a:lnTo>
                  <a:lnTo>
                    <a:pt x="624174" y="226752"/>
                  </a:lnTo>
                  <a:lnTo>
                    <a:pt x="634216" y="271721"/>
                  </a:lnTo>
                  <a:lnTo>
                    <a:pt x="637674" y="318837"/>
                  </a:lnTo>
                  <a:lnTo>
                    <a:pt x="634216" y="365952"/>
                  </a:lnTo>
                  <a:lnTo>
                    <a:pt x="624174" y="410921"/>
                  </a:lnTo>
                  <a:lnTo>
                    <a:pt x="608040" y="453250"/>
                  </a:lnTo>
                  <a:lnTo>
                    <a:pt x="586307" y="492447"/>
                  </a:lnTo>
                  <a:lnTo>
                    <a:pt x="559468" y="528017"/>
                  </a:lnTo>
                  <a:lnTo>
                    <a:pt x="528017" y="559468"/>
                  </a:lnTo>
                  <a:lnTo>
                    <a:pt x="492447" y="586307"/>
                  </a:lnTo>
                  <a:lnTo>
                    <a:pt x="453250" y="608040"/>
                  </a:lnTo>
                  <a:lnTo>
                    <a:pt x="410921" y="624174"/>
                  </a:lnTo>
                  <a:lnTo>
                    <a:pt x="365952" y="634216"/>
                  </a:lnTo>
                  <a:lnTo>
                    <a:pt x="318837" y="637674"/>
                  </a:lnTo>
                  <a:lnTo>
                    <a:pt x="271721" y="634216"/>
                  </a:lnTo>
                  <a:lnTo>
                    <a:pt x="226752" y="624174"/>
                  </a:lnTo>
                  <a:lnTo>
                    <a:pt x="184423" y="608040"/>
                  </a:lnTo>
                  <a:lnTo>
                    <a:pt x="145226" y="586307"/>
                  </a:lnTo>
                  <a:lnTo>
                    <a:pt x="109656" y="559468"/>
                  </a:lnTo>
                  <a:lnTo>
                    <a:pt x="78205" y="528017"/>
                  </a:lnTo>
                  <a:lnTo>
                    <a:pt x="51366" y="492447"/>
                  </a:lnTo>
                  <a:lnTo>
                    <a:pt x="29633" y="453250"/>
                  </a:lnTo>
                  <a:lnTo>
                    <a:pt x="13499" y="410921"/>
                  </a:lnTo>
                  <a:lnTo>
                    <a:pt x="3457" y="365952"/>
                  </a:lnTo>
                  <a:lnTo>
                    <a:pt x="0" y="31883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097556" y="3756667"/>
              <a:ext cx="638175" cy="638175"/>
            </a:xfrm>
            <a:custGeom>
              <a:avLst/>
              <a:gdLst/>
              <a:ahLst/>
              <a:cxnLst/>
              <a:rect l="l" t="t" r="r" b="b"/>
              <a:pathLst>
                <a:path w="638175" h="638175">
                  <a:moveTo>
                    <a:pt x="0" y="318837"/>
                  </a:moveTo>
                  <a:lnTo>
                    <a:pt x="3457" y="271721"/>
                  </a:lnTo>
                  <a:lnTo>
                    <a:pt x="13499" y="226752"/>
                  </a:lnTo>
                  <a:lnTo>
                    <a:pt x="29633" y="184423"/>
                  </a:lnTo>
                  <a:lnTo>
                    <a:pt x="51366" y="145226"/>
                  </a:lnTo>
                  <a:lnTo>
                    <a:pt x="78205" y="109656"/>
                  </a:lnTo>
                  <a:lnTo>
                    <a:pt x="109656" y="78205"/>
                  </a:lnTo>
                  <a:lnTo>
                    <a:pt x="145226" y="51366"/>
                  </a:lnTo>
                  <a:lnTo>
                    <a:pt x="184423" y="29633"/>
                  </a:lnTo>
                  <a:lnTo>
                    <a:pt x="226752" y="13499"/>
                  </a:lnTo>
                  <a:lnTo>
                    <a:pt x="271721" y="3457"/>
                  </a:lnTo>
                  <a:lnTo>
                    <a:pt x="318837" y="0"/>
                  </a:lnTo>
                  <a:lnTo>
                    <a:pt x="365952" y="3457"/>
                  </a:lnTo>
                  <a:lnTo>
                    <a:pt x="410921" y="13499"/>
                  </a:lnTo>
                  <a:lnTo>
                    <a:pt x="453250" y="29633"/>
                  </a:lnTo>
                  <a:lnTo>
                    <a:pt x="492447" y="51366"/>
                  </a:lnTo>
                  <a:lnTo>
                    <a:pt x="528017" y="78205"/>
                  </a:lnTo>
                  <a:lnTo>
                    <a:pt x="559468" y="109656"/>
                  </a:lnTo>
                  <a:lnTo>
                    <a:pt x="586307" y="145226"/>
                  </a:lnTo>
                  <a:lnTo>
                    <a:pt x="608040" y="184423"/>
                  </a:lnTo>
                  <a:lnTo>
                    <a:pt x="624174" y="226752"/>
                  </a:lnTo>
                  <a:lnTo>
                    <a:pt x="634216" y="271721"/>
                  </a:lnTo>
                  <a:lnTo>
                    <a:pt x="637674" y="318837"/>
                  </a:lnTo>
                  <a:lnTo>
                    <a:pt x="634216" y="365952"/>
                  </a:lnTo>
                  <a:lnTo>
                    <a:pt x="624174" y="410921"/>
                  </a:lnTo>
                  <a:lnTo>
                    <a:pt x="608040" y="453250"/>
                  </a:lnTo>
                  <a:lnTo>
                    <a:pt x="586307" y="492447"/>
                  </a:lnTo>
                  <a:lnTo>
                    <a:pt x="559468" y="528017"/>
                  </a:lnTo>
                  <a:lnTo>
                    <a:pt x="528017" y="559468"/>
                  </a:lnTo>
                  <a:lnTo>
                    <a:pt x="492447" y="586307"/>
                  </a:lnTo>
                  <a:lnTo>
                    <a:pt x="453250" y="608040"/>
                  </a:lnTo>
                  <a:lnTo>
                    <a:pt x="410921" y="624174"/>
                  </a:lnTo>
                  <a:lnTo>
                    <a:pt x="365952" y="634216"/>
                  </a:lnTo>
                  <a:lnTo>
                    <a:pt x="318837" y="637674"/>
                  </a:lnTo>
                  <a:lnTo>
                    <a:pt x="271721" y="634216"/>
                  </a:lnTo>
                  <a:lnTo>
                    <a:pt x="226752" y="624174"/>
                  </a:lnTo>
                  <a:lnTo>
                    <a:pt x="184423" y="608040"/>
                  </a:lnTo>
                  <a:lnTo>
                    <a:pt x="145226" y="586307"/>
                  </a:lnTo>
                  <a:lnTo>
                    <a:pt x="109656" y="559468"/>
                  </a:lnTo>
                  <a:lnTo>
                    <a:pt x="78205" y="528017"/>
                  </a:lnTo>
                  <a:lnTo>
                    <a:pt x="51366" y="492447"/>
                  </a:lnTo>
                  <a:lnTo>
                    <a:pt x="29633" y="453250"/>
                  </a:lnTo>
                  <a:lnTo>
                    <a:pt x="13499" y="410921"/>
                  </a:lnTo>
                  <a:lnTo>
                    <a:pt x="3457" y="365952"/>
                  </a:lnTo>
                  <a:lnTo>
                    <a:pt x="0" y="31883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479576" y="3399738"/>
              <a:ext cx="2618105" cy="1274445"/>
            </a:xfrm>
            <a:custGeom>
              <a:avLst/>
              <a:gdLst/>
              <a:ahLst/>
              <a:cxnLst/>
              <a:rect l="l" t="t" r="r" b="b"/>
              <a:pathLst>
                <a:path w="2618104" h="1274445">
                  <a:moveTo>
                    <a:pt x="1056982" y="1229880"/>
                  </a:moveTo>
                  <a:lnTo>
                    <a:pt x="1044194" y="1196174"/>
                  </a:lnTo>
                  <a:lnTo>
                    <a:pt x="1026769" y="1150226"/>
                  </a:lnTo>
                  <a:lnTo>
                    <a:pt x="1009561" y="1168895"/>
                  </a:lnTo>
                  <a:lnTo>
                    <a:pt x="431330" y="635927"/>
                  </a:lnTo>
                  <a:lnTo>
                    <a:pt x="999820" y="99618"/>
                  </a:lnTo>
                  <a:lnTo>
                    <a:pt x="1017244" y="118097"/>
                  </a:lnTo>
                  <a:lnTo>
                    <a:pt x="1033957" y="72428"/>
                  </a:lnTo>
                  <a:lnTo>
                    <a:pt x="1046530" y="38100"/>
                  </a:lnTo>
                  <a:lnTo>
                    <a:pt x="1021130" y="25400"/>
                  </a:lnTo>
                  <a:lnTo>
                    <a:pt x="970330" y="0"/>
                  </a:lnTo>
                  <a:lnTo>
                    <a:pt x="970330" y="25400"/>
                  </a:lnTo>
                  <a:lnTo>
                    <a:pt x="101993" y="25400"/>
                  </a:lnTo>
                  <a:lnTo>
                    <a:pt x="101993" y="50800"/>
                  </a:lnTo>
                  <a:lnTo>
                    <a:pt x="970330" y="50800"/>
                  </a:lnTo>
                  <a:lnTo>
                    <a:pt x="970330" y="61061"/>
                  </a:lnTo>
                  <a:lnTo>
                    <a:pt x="964958" y="62674"/>
                  </a:lnTo>
                  <a:lnTo>
                    <a:pt x="970330" y="68376"/>
                  </a:lnTo>
                  <a:lnTo>
                    <a:pt x="970330" y="76200"/>
                  </a:lnTo>
                  <a:lnTo>
                    <a:pt x="975347" y="73698"/>
                  </a:lnTo>
                  <a:lnTo>
                    <a:pt x="982383" y="81153"/>
                  </a:lnTo>
                  <a:lnTo>
                    <a:pt x="412597" y="618680"/>
                  </a:lnTo>
                  <a:lnTo>
                    <a:pt x="17208" y="254215"/>
                  </a:lnTo>
                  <a:lnTo>
                    <a:pt x="0" y="272884"/>
                  </a:lnTo>
                  <a:lnTo>
                    <a:pt x="394081" y="636143"/>
                  </a:lnTo>
                  <a:lnTo>
                    <a:pt x="10655" y="997864"/>
                  </a:lnTo>
                  <a:lnTo>
                    <a:pt x="28092" y="1016342"/>
                  </a:lnTo>
                  <a:lnTo>
                    <a:pt x="412813" y="653402"/>
                  </a:lnTo>
                  <a:lnTo>
                    <a:pt x="992339" y="1187577"/>
                  </a:lnTo>
                  <a:lnTo>
                    <a:pt x="978573" y="1202512"/>
                  </a:lnTo>
                  <a:lnTo>
                    <a:pt x="969403" y="1198194"/>
                  </a:lnTo>
                  <a:lnTo>
                    <a:pt x="970038" y="1223581"/>
                  </a:lnTo>
                  <a:lnTo>
                    <a:pt x="112445" y="1245006"/>
                  </a:lnTo>
                  <a:lnTo>
                    <a:pt x="113080" y="1270393"/>
                  </a:lnTo>
                  <a:lnTo>
                    <a:pt x="970673" y="1248968"/>
                  </a:lnTo>
                  <a:lnTo>
                    <a:pt x="971308" y="1274368"/>
                  </a:lnTo>
                  <a:lnTo>
                    <a:pt x="1046530" y="1234376"/>
                  </a:lnTo>
                  <a:lnTo>
                    <a:pt x="1022845" y="1223264"/>
                  </a:lnTo>
                  <a:lnTo>
                    <a:pt x="1004874" y="1214843"/>
                  </a:lnTo>
                  <a:lnTo>
                    <a:pt x="1056982" y="1229880"/>
                  </a:lnTo>
                  <a:close/>
                </a:path>
                <a:path w="2618104" h="1274445">
                  <a:moveTo>
                    <a:pt x="2617978" y="675767"/>
                  </a:moveTo>
                  <a:lnTo>
                    <a:pt x="2603881" y="650443"/>
                  </a:lnTo>
                  <a:lnTo>
                    <a:pt x="2576538" y="601332"/>
                  </a:lnTo>
                  <a:lnTo>
                    <a:pt x="2562212" y="622312"/>
                  </a:lnTo>
                  <a:lnTo>
                    <a:pt x="1691360" y="27609"/>
                  </a:lnTo>
                  <a:lnTo>
                    <a:pt x="1677047" y="48590"/>
                  </a:lnTo>
                  <a:lnTo>
                    <a:pt x="2547886" y="643280"/>
                  </a:lnTo>
                  <a:lnTo>
                    <a:pt x="2533561" y="664260"/>
                  </a:lnTo>
                  <a:lnTo>
                    <a:pt x="2617978" y="675767"/>
                  </a:lnTo>
                  <a:close/>
                </a:path>
                <a:path w="2618104" h="1274445">
                  <a:moveTo>
                    <a:pt x="2617978" y="675767"/>
                  </a:moveTo>
                  <a:lnTo>
                    <a:pt x="2533027" y="682307"/>
                  </a:lnTo>
                  <a:lnTo>
                    <a:pt x="2546096" y="704088"/>
                  </a:lnTo>
                  <a:lnTo>
                    <a:pt x="1688122" y="1218984"/>
                  </a:lnTo>
                  <a:lnTo>
                    <a:pt x="1701190" y="1240764"/>
                  </a:lnTo>
                  <a:lnTo>
                    <a:pt x="2559177" y="725868"/>
                  </a:lnTo>
                  <a:lnTo>
                    <a:pt x="2572245" y="747649"/>
                  </a:lnTo>
                  <a:lnTo>
                    <a:pt x="2604109" y="697560"/>
                  </a:lnTo>
                  <a:lnTo>
                    <a:pt x="2617978" y="675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99626" y="3066796"/>
            <a:ext cx="512946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3300" kern="0" spc="-37" baseline="1262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500" kern="0" spc="-25" dirty="0">
                <a:solidFill>
                  <a:srgbClr val="FF0000"/>
                </a:solidFill>
                <a:latin typeface="Calibri"/>
                <a:cs typeface="Calibri"/>
              </a:rPr>
              <a:t>11</a:t>
            </a: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9114" y="2847366"/>
            <a:ext cx="2195258" cy="2454275"/>
          </a:xfrm>
          <a:custGeom>
            <a:avLst/>
            <a:gdLst/>
            <a:ahLst/>
            <a:cxnLst/>
            <a:rect l="l" t="t" r="r" b="b"/>
            <a:pathLst>
              <a:path w="2195829" h="2454275">
                <a:moveTo>
                  <a:pt x="703707" y="271627"/>
                </a:moveTo>
                <a:lnTo>
                  <a:pt x="693940" y="261048"/>
                </a:lnTo>
                <a:lnTo>
                  <a:pt x="645909" y="209042"/>
                </a:lnTo>
                <a:lnTo>
                  <a:pt x="636930" y="232803"/>
                </a:lnTo>
                <a:lnTo>
                  <a:pt x="21221" y="0"/>
                </a:lnTo>
                <a:lnTo>
                  <a:pt x="12230" y="23761"/>
                </a:lnTo>
                <a:lnTo>
                  <a:pt x="627938" y="256565"/>
                </a:lnTo>
                <a:lnTo>
                  <a:pt x="618959" y="280327"/>
                </a:lnTo>
                <a:lnTo>
                  <a:pt x="703707" y="271627"/>
                </a:lnTo>
                <a:close/>
              </a:path>
              <a:path w="2195829" h="2454275">
                <a:moveTo>
                  <a:pt x="714159" y="2101088"/>
                </a:moveTo>
                <a:lnTo>
                  <a:pt x="628967" y="2099830"/>
                </a:lnTo>
                <a:lnTo>
                  <a:pt x="639991" y="2122716"/>
                </a:lnTo>
                <a:lnTo>
                  <a:pt x="0" y="2430945"/>
                </a:lnTo>
                <a:lnTo>
                  <a:pt x="11010" y="2453817"/>
                </a:lnTo>
                <a:lnTo>
                  <a:pt x="651014" y="2145601"/>
                </a:lnTo>
                <a:lnTo>
                  <a:pt x="662038" y="2168474"/>
                </a:lnTo>
                <a:lnTo>
                  <a:pt x="701700" y="2117204"/>
                </a:lnTo>
                <a:lnTo>
                  <a:pt x="714159" y="2101088"/>
                </a:lnTo>
                <a:close/>
              </a:path>
              <a:path w="2195829" h="2454275">
                <a:moveTo>
                  <a:pt x="2195576" y="957148"/>
                </a:moveTo>
                <a:lnTo>
                  <a:pt x="2191626" y="909485"/>
                </a:lnTo>
                <a:lnTo>
                  <a:pt x="2188540" y="872236"/>
                </a:lnTo>
                <a:lnTo>
                  <a:pt x="2166836" y="885431"/>
                </a:lnTo>
                <a:lnTo>
                  <a:pt x="1709420" y="133159"/>
                </a:lnTo>
                <a:lnTo>
                  <a:pt x="1687715" y="146354"/>
                </a:lnTo>
                <a:lnTo>
                  <a:pt x="2145144" y="898626"/>
                </a:lnTo>
                <a:lnTo>
                  <a:pt x="2123440" y="911821"/>
                </a:lnTo>
                <a:lnTo>
                  <a:pt x="2195576" y="957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59359" y="3156204"/>
            <a:ext cx="168866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6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x</a:t>
            </a:r>
            <a:endParaRPr sz="26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02197" y="3334511"/>
            <a:ext cx="135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966" y="4360164"/>
            <a:ext cx="32884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260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x</a:t>
            </a:r>
            <a:r>
              <a:rPr sz="2550" kern="0" spc="-37" baseline="-16339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endParaRPr sz="2550" kern="0" baseline="-16339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05110" y="4372355"/>
            <a:ext cx="358682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260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h</a:t>
            </a:r>
            <a:r>
              <a:rPr sz="2550" kern="0" spc="-37" baseline="-16339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endParaRPr sz="2550" kern="0" baseline="-16339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4471" y="2582164"/>
            <a:ext cx="319322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2200" kern="0" spc="-25" dirty="0">
                <a:solidFill>
                  <a:srgbClr val="0432FF"/>
                </a:solidFill>
                <a:latin typeface="Calibri"/>
                <a:cs typeface="Calibri"/>
              </a:rPr>
              <a:t>b</a:t>
            </a:r>
            <a:r>
              <a:rPr sz="2250" kern="0" spc="-37" baseline="-18518" dirty="0">
                <a:solidFill>
                  <a:srgbClr val="0432FF"/>
                </a:solidFill>
                <a:latin typeface="Calibri"/>
                <a:cs typeface="Calibri"/>
              </a:rPr>
              <a:t>1</a:t>
            </a:r>
            <a:endParaRPr sz="2250" kern="0" baseline="-18518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36541" y="3153156"/>
            <a:ext cx="199338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6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h</a:t>
            </a:r>
            <a:endParaRPr sz="26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09536" y="3331464"/>
            <a:ext cx="1352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39012" y="3097276"/>
            <a:ext cx="47866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2200" kern="0" spc="-25" dirty="0">
                <a:solidFill>
                  <a:srgbClr val="0432FF"/>
                </a:solidFill>
                <a:latin typeface="Calibri"/>
                <a:cs typeface="Calibri"/>
              </a:rPr>
              <a:t>b</a:t>
            </a:r>
            <a:r>
              <a:rPr sz="2250" kern="0" spc="-37" baseline="-18518" dirty="0">
                <a:solidFill>
                  <a:srgbClr val="0432FF"/>
                </a:solidFill>
                <a:latin typeface="Calibri"/>
                <a:cs typeface="Calibri"/>
              </a:rPr>
              <a:t>3</a:t>
            </a:r>
            <a:endParaRPr sz="2250" kern="0" baseline="-18518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defTabSz="914400">
              <a:spcBef>
                <a:spcPts val="980"/>
              </a:spcBef>
            </a:pP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56210" defTabSz="914400">
              <a:spcBef>
                <a:spcPts val="5"/>
              </a:spcBef>
            </a:pPr>
            <a:r>
              <a:rPr sz="260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o</a:t>
            </a:r>
            <a:r>
              <a:rPr sz="2550" kern="0" spc="-37" baseline="-16339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sz="2550" kern="0" baseline="-16339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 rot="2760000">
            <a:off x="8049928" y="3872465"/>
            <a:ext cx="427371" cy="321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535"/>
              </a:lnSpc>
            </a:pPr>
            <a:r>
              <a:rPr sz="2200" kern="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 rot="2760000">
            <a:off x="8193926" y="4147525"/>
            <a:ext cx="302476" cy="2196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1730"/>
              </a:lnSpc>
            </a:pPr>
            <a:r>
              <a:rPr sz="1500" kern="0" spc="-45" dirty="0">
                <a:solidFill>
                  <a:srgbClr val="FF0000"/>
                </a:solidFill>
                <a:latin typeface="Calibri"/>
                <a:cs typeface="Calibri"/>
              </a:rPr>
              <a:t>12</a:t>
            </a: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 rot="19140000">
            <a:off x="7638397" y="3550307"/>
            <a:ext cx="42903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565"/>
              </a:lnSpc>
            </a:pPr>
            <a:r>
              <a:rPr sz="2200" kern="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 rot="19140000">
            <a:off x="7926200" y="3525942"/>
            <a:ext cx="30418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1750"/>
              </a:lnSpc>
            </a:pPr>
            <a:r>
              <a:rPr sz="1500" kern="0" spc="-40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 rot="19620000">
            <a:off x="9418567" y="4416995"/>
            <a:ext cx="399351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550"/>
              </a:lnSpc>
            </a:pPr>
            <a:r>
              <a:rPr sz="2200" kern="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 rot="19620000">
            <a:off x="9680367" y="4443756"/>
            <a:ext cx="301997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1745"/>
              </a:lnSpc>
            </a:pPr>
            <a:r>
              <a:rPr sz="1500" kern="0" spc="-40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 rot="2160000">
            <a:off x="9402294" y="3241985"/>
            <a:ext cx="399351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2535"/>
              </a:lnSpc>
            </a:pPr>
            <a:r>
              <a:rPr sz="2200" kern="0" spc="-5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 rot="2160000">
            <a:off x="9550374" y="3484506"/>
            <a:ext cx="302397" cy="21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914400">
              <a:lnSpc>
                <a:spcPts val="1730"/>
              </a:lnSpc>
            </a:pPr>
            <a:r>
              <a:rPr sz="1500" kern="0" spc="-45" dirty="0">
                <a:solidFill>
                  <a:srgbClr val="FF0000"/>
                </a:solidFill>
                <a:latin typeface="Calibri"/>
                <a:cs typeface="Calibri"/>
              </a:rPr>
              <a:t>21</a:t>
            </a: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19945" y="5154676"/>
            <a:ext cx="319322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2200" kern="0" spc="-25" dirty="0">
                <a:solidFill>
                  <a:srgbClr val="0432FF"/>
                </a:solidFill>
                <a:latin typeface="Calibri"/>
                <a:cs typeface="Calibri"/>
              </a:rPr>
              <a:t>b</a:t>
            </a:r>
            <a:r>
              <a:rPr sz="2250" kern="0" spc="-37" baseline="-18518" dirty="0">
                <a:solidFill>
                  <a:srgbClr val="0432FF"/>
                </a:solidFill>
                <a:latin typeface="Calibri"/>
                <a:cs typeface="Calibri"/>
              </a:rPr>
              <a:t>2</a:t>
            </a:r>
            <a:endParaRPr sz="2250" kern="0" baseline="-18518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604259" y="2304866"/>
            <a:ext cx="638009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0" y="318837"/>
                </a:moveTo>
                <a:lnTo>
                  <a:pt x="3457" y="271721"/>
                </a:lnTo>
                <a:lnTo>
                  <a:pt x="13499" y="226752"/>
                </a:lnTo>
                <a:lnTo>
                  <a:pt x="29633" y="184423"/>
                </a:lnTo>
                <a:lnTo>
                  <a:pt x="51366" y="145226"/>
                </a:lnTo>
                <a:lnTo>
                  <a:pt x="78205" y="109656"/>
                </a:lnTo>
                <a:lnTo>
                  <a:pt x="109656" y="78205"/>
                </a:lnTo>
                <a:lnTo>
                  <a:pt x="145226" y="51366"/>
                </a:lnTo>
                <a:lnTo>
                  <a:pt x="184423" y="29633"/>
                </a:lnTo>
                <a:lnTo>
                  <a:pt x="226752" y="13499"/>
                </a:lnTo>
                <a:lnTo>
                  <a:pt x="271721" y="3457"/>
                </a:lnTo>
                <a:lnTo>
                  <a:pt x="318837" y="0"/>
                </a:lnTo>
                <a:lnTo>
                  <a:pt x="365952" y="3457"/>
                </a:lnTo>
                <a:lnTo>
                  <a:pt x="410921" y="13499"/>
                </a:lnTo>
                <a:lnTo>
                  <a:pt x="453250" y="29633"/>
                </a:lnTo>
                <a:lnTo>
                  <a:pt x="492447" y="51366"/>
                </a:lnTo>
                <a:lnTo>
                  <a:pt x="528017" y="78205"/>
                </a:lnTo>
                <a:lnTo>
                  <a:pt x="559468" y="109656"/>
                </a:lnTo>
                <a:lnTo>
                  <a:pt x="586307" y="145226"/>
                </a:lnTo>
                <a:lnTo>
                  <a:pt x="608040" y="184423"/>
                </a:lnTo>
                <a:lnTo>
                  <a:pt x="624174" y="226752"/>
                </a:lnTo>
                <a:lnTo>
                  <a:pt x="634216" y="271721"/>
                </a:lnTo>
                <a:lnTo>
                  <a:pt x="637674" y="318837"/>
                </a:lnTo>
                <a:lnTo>
                  <a:pt x="634216" y="365952"/>
                </a:lnTo>
                <a:lnTo>
                  <a:pt x="624174" y="410921"/>
                </a:lnTo>
                <a:lnTo>
                  <a:pt x="608040" y="453250"/>
                </a:lnTo>
                <a:lnTo>
                  <a:pt x="586307" y="492447"/>
                </a:lnTo>
                <a:lnTo>
                  <a:pt x="559468" y="528017"/>
                </a:lnTo>
                <a:lnTo>
                  <a:pt x="528017" y="559468"/>
                </a:lnTo>
                <a:lnTo>
                  <a:pt x="492447" y="586307"/>
                </a:lnTo>
                <a:lnTo>
                  <a:pt x="453250" y="608040"/>
                </a:lnTo>
                <a:lnTo>
                  <a:pt x="410921" y="624174"/>
                </a:lnTo>
                <a:lnTo>
                  <a:pt x="365952" y="634216"/>
                </a:lnTo>
                <a:lnTo>
                  <a:pt x="318837" y="637674"/>
                </a:lnTo>
                <a:lnTo>
                  <a:pt x="271721" y="634216"/>
                </a:lnTo>
                <a:lnTo>
                  <a:pt x="226752" y="624174"/>
                </a:lnTo>
                <a:lnTo>
                  <a:pt x="184423" y="608040"/>
                </a:lnTo>
                <a:lnTo>
                  <a:pt x="145226" y="586307"/>
                </a:lnTo>
                <a:lnTo>
                  <a:pt x="109656" y="559468"/>
                </a:lnTo>
                <a:lnTo>
                  <a:pt x="78205" y="528017"/>
                </a:lnTo>
                <a:lnTo>
                  <a:pt x="51366" y="492447"/>
                </a:lnTo>
                <a:lnTo>
                  <a:pt x="29633" y="453250"/>
                </a:lnTo>
                <a:lnTo>
                  <a:pt x="13499" y="410921"/>
                </a:lnTo>
                <a:lnTo>
                  <a:pt x="3457" y="365952"/>
                </a:lnTo>
                <a:lnTo>
                  <a:pt x="0" y="3188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1526" y="2375916"/>
            <a:ext cx="1929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6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sz="26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07751" y="5060047"/>
            <a:ext cx="638009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0" y="318837"/>
                </a:moveTo>
                <a:lnTo>
                  <a:pt x="3457" y="271721"/>
                </a:lnTo>
                <a:lnTo>
                  <a:pt x="13499" y="226752"/>
                </a:lnTo>
                <a:lnTo>
                  <a:pt x="29633" y="184423"/>
                </a:lnTo>
                <a:lnTo>
                  <a:pt x="51366" y="145226"/>
                </a:lnTo>
                <a:lnTo>
                  <a:pt x="78205" y="109656"/>
                </a:lnTo>
                <a:lnTo>
                  <a:pt x="109656" y="78205"/>
                </a:lnTo>
                <a:lnTo>
                  <a:pt x="145226" y="51366"/>
                </a:lnTo>
                <a:lnTo>
                  <a:pt x="184423" y="29633"/>
                </a:lnTo>
                <a:lnTo>
                  <a:pt x="226752" y="13499"/>
                </a:lnTo>
                <a:lnTo>
                  <a:pt x="271721" y="3457"/>
                </a:lnTo>
                <a:lnTo>
                  <a:pt x="318837" y="0"/>
                </a:lnTo>
                <a:lnTo>
                  <a:pt x="365952" y="3457"/>
                </a:lnTo>
                <a:lnTo>
                  <a:pt x="410921" y="13499"/>
                </a:lnTo>
                <a:lnTo>
                  <a:pt x="453250" y="29633"/>
                </a:lnTo>
                <a:lnTo>
                  <a:pt x="492447" y="51366"/>
                </a:lnTo>
                <a:lnTo>
                  <a:pt x="528017" y="78205"/>
                </a:lnTo>
                <a:lnTo>
                  <a:pt x="559468" y="109656"/>
                </a:lnTo>
                <a:lnTo>
                  <a:pt x="586307" y="145226"/>
                </a:lnTo>
                <a:lnTo>
                  <a:pt x="608040" y="184423"/>
                </a:lnTo>
                <a:lnTo>
                  <a:pt x="624174" y="226752"/>
                </a:lnTo>
                <a:lnTo>
                  <a:pt x="634216" y="271721"/>
                </a:lnTo>
                <a:lnTo>
                  <a:pt x="637674" y="318837"/>
                </a:lnTo>
                <a:lnTo>
                  <a:pt x="634216" y="365952"/>
                </a:lnTo>
                <a:lnTo>
                  <a:pt x="624174" y="410921"/>
                </a:lnTo>
                <a:lnTo>
                  <a:pt x="608040" y="453250"/>
                </a:lnTo>
                <a:lnTo>
                  <a:pt x="586307" y="492447"/>
                </a:lnTo>
                <a:lnTo>
                  <a:pt x="559468" y="528017"/>
                </a:lnTo>
                <a:lnTo>
                  <a:pt x="528017" y="559468"/>
                </a:lnTo>
                <a:lnTo>
                  <a:pt x="492447" y="586307"/>
                </a:lnTo>
                <a:lnTo>
                  <a:pt x="453250" y="608040"/>
                </a:lnTo>
                <a:lnTo>
                  <a:pt x="410921" y="624174"/>
                </a:lnTo>
                <a:lnTo>
                  <a:pt x="365952" y="634216"/>
                </a:lnTo>
                <a:lnTo>
                  <a:pt x="318837" y="637674"/>
                </a:lnTo>
                <a:lnTo>
                  <a:pt x="271721" y="634216"/>
                </a:lnTo>
                <a:lnTo>
                  <a:pt x="226752" y="624174"/>
                </a:lnTo>
                <a:lnTo>
                  <a:pt x="184423" y="608040"/>
                </a:lnTo>
                <a:lnTo>
                  <a:pt x="145226" y="586307"/>
                </a:lnTo>
                <a:lnTo>
                  <a:pt x="109656" y="559468"/>
                </a:lnTo>
                <a:lnTo>
                  <a:pt x="78205" y="528017"/>
                </a:lnTo>
                <a:lnTo>
                  <a:pt x="51366" y="492447"/>
                </a:lnTo>
                <a:lnTo>
                  <a:pt x="29633" y="453250"/>
                </a:lnTo>
                <a:lnTo>
                  <a:pt x="13499" y="410921"/>
                </a:lnTo>
                <a:lnTo>
                  <a:pt x="3457" y="365952"/>
                </a:lnTo>
                <a:lnTo>
                  <a:pt x="0" y="3188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9626" y="4574696"/>
            <a:ext cx="554845" cy="97853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79375" defTabSz="914400">
              <a:spcBef>
                <a:spcPts val="894"/>
              </a:spcBef>
            </a:pPr>
            <a:r>
              <a:rPr sz="3300" kern="0" spc="-37" baseline="12626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500" kern="0" spc="-25" dirty="0">
                <a:solidFill>
                  <a:srgbClr val="FF0000"/>
                </a:solidFill>
                <a:latin typeface="Calibri"/>
                <a:cs typeface="Calibri"/>
              </a:rPr>
              <a:t>22</a:t>
            </a:r>
            <a:endParaRPr sz="15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38100" defTabSz="914400">
              <a:spcBef>
                <a:spcPts val="944"/>
              </a:spcBef>
            </a:pPr>
            <a:r>
              <a:rPr sz="26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sz="26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19113" y="2372372"/>
            <a:ext cx="638009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0" y="318837"/>
                </a:moveTo>
                <a:lnTo>
                  <a:pt x="3457" y="271721"/>
                </a:lnTo>
                <a:lnTo>
                  <a:pt x="13499" y="226752"/>
                </a:lnTo>
                <a:lnTo>
                  <a:pt x="29633" y="184423"/>
                </a:lnTo>
                <a:lnTo>
                  <a:pt x="51366" y="145226"/>
                </a:lnTo>
                <a:lnTo>
                  <a:pt x="78205" y="109656"/>
                </a:lnTo>
                <a:lnTo>
                  <a:pt x="109656" y="78205"/>
                </a:lnTo>
                <a:lnTo>
                  <a:pt x="145226" y="51366"/>
                </a:lnTo>
                <a:lnTo>
                  <a:pt x="184423" y="29633"/>
                </a:lnTo>
                <a:lnTo>
                  <a:pt x="226752" y="13499"/>
                </a:lnTo>
                <a:lnTo>
                  <a:pt x="271721" y="3457"/>
                </a:lnTo>
                <a:lnTo>
                  <a:pt x="318837" y="0"/>
                </a:lnTo>
                <a:lnTo>
                  <a:pt x="365952" y="3457"/>
                </a:lnTo>
                <a:lnTo>
                  <a:pt x="410921" y="13499"/>
                </a:lnTo>
                <a:lnTo>
                  <a:pt x="453250" y="29633"/>
                </a:lnTo>
                <a:lnTo>
                  <a:pt x="492447" y="51366"/>
                </a:lnTo>
                <a:lnTo>
                  <a:pt x="528017" y="78205"/>
                </a:lnTo>
                <a:lnTo>
                  <a:pt x="559468" y="109656"/>
                </a:lnTo>
                <a:lnTo>
                  <a:pt x="586307" y="145226"/>
                </a:lnTo>
                <a:lnTo>
                  <a:pt x="608040" y="184423"/>
                </a:lnTo>
                <a:lnTo>
                  <a:pt x="624174" y="226752"/>
                </a:lnTo>
                <a:lnTo>
                  <a:pt x="634216" y="271721"/>
                </a:lnTo>
                <a:lnTo>
                  <a:pt x="637674" y="318837"/>
                </a:lnTo>
                <a:lnTo>
                  <a:pt x="634216" y="365952"/>
                </a:lnTo>
                <a:lnTo>
                  <a:pt x="624174" y="410921"/>
                </a:lnTo>
                <a:lnTo>
                  <a:pt x="608040" y="453250"/>
                </a:lnTo>
                <a:lnTo>
                  <a:pt x="586307" y="492447"/>
                </a:lnTo>
                <a:lnTo>
                  <a:pt x="559468" y="528017"/>
                </a:lnTo>
                <a:lnTo>
                  <a:pt x="528017" y="559468"/>
                </a:lnTo>
                <a:lnTo>
                  <a:pt x="492447" y="586307"/>
                </a:lnTo>
                <a:lnTo>
                  <a:pt x="453250" y="608040"/>
                </a:lnTo>
                <a:lnTo>
                  <a:pt x="410921" y="624174"/>
                </a:lnTo>
                <a:lnTo>
                  <a:pt x="365952" y="634216"/>
                </a:lnTo>
                <a:lnTo>
                  <a:pt x="318837" y="637674"/>
                </a:lnTo>
                <a:lnTo>
                  <a:pt x="271721" y="634216"/>
                </a:lnTo>
                <a:lnTo>
                  <a:pt x="226752" y="624174"/>
                </a:lnTo>
                <a:lnTo>
                  <a:pt x="184423" y="608040"/>
                </a:lnTo>
                <a:lnTo>
                  <a:pt x="145226" y="586307"/>
                </a:lnTo>
                <a:lnTo>
                  <a:pt x="109656" y="559468"/>
                </a:lnTo>
                <a:lnTo>
                  <a:pt x="78205" y="528017"/>
                </a:lnTo>
                <a:lnTo>
                  <a:pt x="51366" y="492447"/>
                </a:lnTo>
                <a:lnTo>
                  <a:pt x="29633" y="453250"/>
                </a:lnTo>
                <a:lnTo>
                  <a:pt x="13499" y="410921"/>
                </a:lnTo>
                <a:lnTo>
                  <a:pt x="3457" y="365952"/>
                </a:lnTo>
                <a:lnTo>
                  <a:pt x="0" y="31883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sz="1800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36380" y="2442972"/>
            <a:ext cx="1929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6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sz="26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3648" y="539326"/>
            <a:ext cx="999483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Training:</a:t>
            </a:r>
            <a:r>
              <a:rPr spc="-180" dirty="0"/>
              <a:t> </a:t>
            </a:r>
            <a:r>
              <a:rPr dirty="0"/>
              <a:t>How</a:t>
            </a:r>
            <a:r>
              <a:rPr spc="-175" dirty="0"/>
              <a:t> </a:t>
            </a:r>
            <a:r>
              <a:rPr dirty="0"/>
              <a:t>Neural</a:t>
            </a:r>
            <a:r>
              <a:rPr spc="-175" dirty="0"/>
              <a:t> </a:t>
            </a:r>
            <a:r>
              <a:rPr dirty="0"/>
              <a:t>Networks</a:t>
            </a:r>
            <a:r>
              <a:rPr spc="-175" dirty="0"/>
              <a:t> </a:t>
            </a:r>
            <a:r>
              <a:rPr spc="-10" dirty="0"/>
              <a:t>Learn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7567" y="1520803"/>
            <a:ext cx="8106838" cy="4516120"/>
            <a:chOff x="427678" y="1520803"/>
            <a:chExt cx="8108950" cy="4516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219" y="1628362"/>
              <a:ext cx="7911535" cy="42628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128" y="1565253"/>
              <a:ext cx="6142355" cy="584200"/>
            </a:xfrm>
            <a:custGeom>
              <a:avLst/>
              <a:gdLst/>
              <a:ahLst/>
              <a:cxnLst/>
              <a:rect l="l" t="t" r="r" b="b"/>
              <a:pathLst>
                <a:path w="6142355" h="584200">
                  <a:moveTo>
                    <a:pt x="0" y="0"/>
                  </a:moveTo>
                  <a:lnTo>
                    <a:pt x="6142031" y="0"/>
                  </a:lnTo>
                  <a:lnTo>
                    <a:pt x="6142031" y="583588"/>
                  </a:lnTo>
                  <a:lnTo>
                    <a:pt x="0" y="58358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49705" y="5408639"/>
              <a:ext cx="6142355" cy="584200"/>
            </a:xfrm>
            <a:custGeom>
              <a:avLst/>
              <a:gdLst/>
              <a:ahLst/>
              <a:cxnLst/>
              <a:rect l="l" t="t" r="r" b="b"/>
              <a:pathLst>
                <a:path w="6142355" h="584200">
                  <a:moveTo>
                    <a:pt x="0" y="0"/>
                  </a:moveTo>
                  <a:lnTo>
                    <a:pt x="6142031" y="0"/>
                  </a:lnTo>
                  <a:lnTo>
                    <a:pt x="6142031" y="583588"/>
                  </a:lnTo>
                  <a:lnTo>
                    <a:pt x="0" y="58358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37303" y="1479803"/>
            <a:ext cx="3930261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 defTabSz="914400"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Repeat</a:t>
            </a:r>
            <a:r>
              <a:rPr sz="2000" kern="0" spc="-8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until</a:t>
            </a:r>
            <a:r>
              <a:rPr sz="2000" kern="0" spc="-7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stopping</a:t>
            </a:r>
            <a:r>
              <a:rPr sz="2000" kern="0" spc="-9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criterion</a:t>
            </a:r>
            <a:r>
              <a:rPr sz="2000" kern="0" spc="-8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met: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4384" y="1821179"/>
            <a:ext cx="3463023" cy="38112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900" marR="82550" indent="-457200" defTabSz="914400">
              <a:lnSpc>
                <a:spcPct val="90000"/>
              </a:lnSpc>
              <a:spcBef>
                <a:spcPts val="340"/>
              </a:spcBef>
              <a:buFontTx/>
              <a:buAutoNum type="arabicPeriod"/>
              <a:tabLst>
                <a:tab pos="469900" algn="l"/>
              </a:tabLst>
            </a:pPr>
            <a:r>
              <a:rPr sz="2000" b="1" kern="0" dirty="0">
                <a:solidFill>
                  <a:srgbClr val="7030A0"/>
                </a:solidFill>
                <a:latin typeface="Calibri"/>
                <a:cs typeface="Calibri"/>
              </a:rPr>
              <a:t>Forward</a:t>
            </a:r>
            <a:r>
              <a:rPr sz="2000" b="1" kern="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b="1" kern="0" dirty="0">
                <a:solidFill>
                  <a:srgbClr val="7030A0"/>
                </a:solidFill>
                <a:latin typeface="Calibri"/>
                <a:cs typeface="Calibri"/>
              </a:rPr>
              <a:t>pass</a:t>
            </a:r>
            <a:r>
              <a:rPr sz="2000" kern="0" dirty="0">
                <a:solidFill>
                  <a:srgbClr val="7030A0"/>
                </a:solidFill>
                <a:latin typeface="Calibri"/>
                <a:cs typeface="Calibri"/>
              </a:rPr>
              <a:t>:</a:t>
            </a:r>
            <a:r>
              <a:rPr sz="2000" kern="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7030A0"/>
                </a:solidFill>
                <a:latin typeface="Calibri"/>
                <a:cs typeface="Calibri"/>
              </a:rPr>
              <a:t>propagate </a:t>
            </a:r>
            <a:r>
              <a:rPr sz="2000" kern="0" dirty="0">
                <a:solidFill>
                  <a:srgbClr val="7030A0"/>
                </a:solidFill>
                <a:latin typeface="Calibri"/>
                <a:cs typeface="Calibri"/>
              </a:rPr>
              <a:t>training</a:t>
            </a:r>
            <a:r>
              <a:rPr sz="2000" kern="0" spc="-8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7030A0"/>
                </a:solidFill>
                <a:latin typeface="Calibri"/>
                <a:cs typeface="Calibri"/>
              </a:rPr>
              <a:t>data</a:t>
            </a:r>
            <a:r>
              <a:rPr sz="2000" kern="0" spc="-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7030A0"/>
                </a:solidFill>
                <a:latin typeface="Calibri"/>
                <a:cs typeface="Calibri"/>
              </a:rPr>
              <a:t>through</a:t>
            </a:r>
            <a:r>
              <a:rPr sz="2000" kern="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rgbClr val="7030A0"/>
                </a:solidFill>
                <a:latin typeface="Calibri"/>
                <a:cs typeface="Calibri"/>
              </a:rPr>
              <a:t>model </a:t>
            </a:r>
            <a:r>
              <a:rPr sz="2000" kern="0" dirty="0">
                <a:solidFill>
                  <a:srgbClr val="7030A0"/>
                </a:solidFill>
                <a:latin typeface="Calibri"/>
                <a:cs typeface="Calibri"/>
              </a:rPr>
              <a:t>to</a:t>
            </a:r>
            <a:r>
              <a:rPr sz="2000" kern="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7030A0"/>
                </a:solidFill>
                <a:latin typeface="Calibri"/>
                <a:cs typeface="Calibri"/>
              </a:rPr>
              <a:t>make</a:t>
            </a:r>
            <a:r>
              <a:rPr sz="2000" kern="0" spc="-7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7030A0"/>
                </a:solidFill>
                <a:latin typeface="Calibri"/>
                <a:cs typeface="Calibri"/>
              </a:rPr>
              <a:t>prediction</a:t>
            </a:r>
            <a:endParaRPr sz="20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marR="12065" indent="-457200" defTabSz="914400">
              <a:lnSpc>
                <a:spcPct val="89500"/>
              </a:lnSpc>
              <a:spcBef>
                <a:spcPts val="540"/>
              </a:spcBef>
              <a:buFontTx/>
              <a:buAutoNum type="arabicPeriod"/>
              <a:tabLst>
                <a:tab pos="469900" algn="l"/>
              </a:tabLst>
            </a:pP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Quantify</a:t>
            </a:r>
            <a:r>
              <a:rPr sz="2000" kern="0" spc="-50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the</a:t>
            </a:r>
            <a:r>
              <a:rPr sz="2000" kern="0" spc="-40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008450"/>
                </a:solidFill>
                <a:latin typeface="Calibri"/>
                <a:cs typeface="Calibri"/>
              </a:rPr>
              <a:t>dissatisfaction </a:t>
            </a: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with</a:t>
            </a:r>
            <a:r>
              <a:rPr sz="2000" kern="0" spc="-35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a</a:t>
            </a:r>
            <a:r>
              <a:rPr sz="2000" kern="0" spc="-30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rgbClr val="008450"/>
                </a:solidFill>
                <a:latin typeface="Calibri"/>
                <a:cs typeface="Calibri"/>
              </a:rPr>
              <a:t>model’s</a:t>
            </a:r>
            <a:r>
              <a:rPr sz="2000" kern="0" spc="-30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results</a:t>
            </a:r>
            <a:r>
              <a:rPr sz="2000" kern="0" spc="-30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on</a:t>
            </a:r>
            <a:r>
              <a:rPr sz="2000" kern="0" spc="-30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spc="-25" dirty="0">
                <a:solidFill>
                  <a:srgbClr val="008450"/>
                </a:solidFill>
                <a:latin typeface="Calibri"/>
                <a:cs typeface="Calibri"/>
              </a:rPr>
              <a:t>the </a:t>
            </a:r>
            <a:r>
              <a:rPr sz="2000" kern="0" dirty="0">
                <a:solidFill>
                  <a:srgbClr val="008450"/>
                </a:solidFill>
                <a:latin typeface="Calibri"/>
                <a:cs typeface="Calibri"/>
              </a:rPr>
              <a:t>training</a:t>
            </a:r>
            <a:r>
              <a:rPr sz="2000" kern="0" spc="-95" dirty="0">
                <a:solidFill>
                  <a:srgbClr val="008450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rgbClr val="008450"/>
                </a:solidFill>
                <a:latin typeface="Calibri"/>
                <a:cs typeface="Calibri"/>
              </a:rPr>
              <a:t>data</a:t>
            </a:r>
            <a:endParaRPr sz="20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marR="5080" indent="-457200" defTabSz="914400">
              <a:lnSpc>
                <a:spcPct val="89500"/>
              </a:lnSpc>
              <a:spcBef>
                <a:spcPts val="560"/>
              </a:spcBef>
              <a:buFontTx/>
              <a:buAutoNum type="arabicPeriod"/>
              <a:tabLst>
                <a:tab pos="469900" algn="l"/>
              </a:tabLst>
            </a:pPr>
            <a:r>
              <a:rPr sz="2000" b="1" kern="0" spc="-10" dirty="0">
                <a:solidFill>
                  <a:srgbClr val="0432FF"/>
                </a:solidFill>
                <a:latin typeface="Calibri"/>
                <a:cs typeface="Calibri"/>
              </a:rPr>
              <a:t>Backward</a:t>
            </a:r>
            <a:r>
              <a:rPr sz="2000" b="1" kern="0" spc="-5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b="1" kern="0" dirty="0">
                <a:solidFill>
                  <a:srgbClr val="0432FF"/>
                </a:solidFill>
                <a:latin typeface="Calibri"/>
                <a:cs typeface="Calibri"/>
              </a:rPr>
              <a:t>pass</a:t>
            </a:r>
            <a:r>
              <a:rPr sz="2000" kern="0" dirty="0">
                <a:solidFill>
                  <a:srgbClr val="0432FF"/>
                </a:solidFill>
                <a:latin typeface="Calibri"/>
                <a:cs typeface="Calibri"/>
              </a:rPr>
              <a:t>:</a:t>
            </a:r>
            <a:r>
              <a:rPr sz="2000" kern="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rgbClr val="0432FF"/>
                </a:solidFill>
                <a:latin typeface="Calibri"/>
                <a:cs typeface="Calibri"/>
              </a:rPr>
              <a:t>using </a:t>
            </a:r>
            <a:r>
              <a:rPr sz="2000" kern="0" spc="-10" dirty="0">
                <a:solidFill>
                  <a:srgbClr val="0432FF"/>
                </a:solidFill>
                <a:latin typeface="Calibri"/>
                <a:cs typeface="Calibri"/>
              </a:rPr>
              <a:t>predicted</a:t>
            </a:r>
            <a:r>
              <a:rPr sz="2000" kern="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432FF"/>
                </a:solidFill>
                <a:latin typeface="Calibri"/>
                <a:cs typeface="Calibri"/>
              </a:rPr>
              <a:t>output,</a:t>
            </a:r>
            <a:r>
              <a:rPr sz="2000" kern="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0432FF"/>
                </a:solidFill>
                <a:latin typeface="Calibri"/>
                <a:cs typeface="Calibri"/>
              </a:rPr>
              <a:t>calculate </a:t>
            </a:r>
            <a:r>
              <a:rPr sz="2000" b="1" kern="0" spc="-10" dirty="0">
                <a:solidFill>
                  <a:srgbClr val="0432FF"/>
                </a:solidFill>
                <a:latin typeface="Calibri"/>
                <a:cs typeface="Calibri"/>
              </a:rPr>
              <a:t>gradients</a:t>
            </a:r>
            <a:r>
              <a:rPr sz="2000" b="1" kern="0" spc="-3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b="1" kern="0" spc="-10" dirty="0">
                <a:solidFill>
                  <a:srgbClr val="0432FF"/>
                </a:solidFill>
                <a:latin typeface="Calibri"/>
                <a:cs typeface="Calibri"/>
              </a:rPr>
              <a:t>backward</a:t>
            </a:r>
            <a:r>
              <a:rPr sz="2000" kern="0" spc="-3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432FF"/>
                </a:solidFill>
                <a:latin typeface="Calibri"/>
                <a:cs typeface="Calibri"/>
              </a:rPr>
              <a:t>to</a:t>
            </a:r>
            <a:r>
              <a:rPr sz="2000" kern="0" spc="-3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0432FF"/>
                </a:solidFill>
                <a:latin typeface="Calibri"/>
                <a:cs typeface="Calibri"/>
              </a:rPr>
              <a:t>assign </a:t>
            </a:r>
            <a:r>
              <a:rPr sz="2000" kern="0" dirty="0">
                <a:solidFill>
                  <a:srgbClr val="0432FF"/>
                </a:solidFill>
                <a:latin typeface="Calibri"/>
                <a:cs typeface="Calibri"/>
              </a:rPr>
              <a:t>blame</a:t>
            </a:r>
            <a:r>
              <a:rPr sz="2000" kern="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432FF"/>
                </a:solidFill>
                <a:latin typeface="Calibri"/>
                <a:cs typeface="Calibri"/>
              </a:rPr>
              <a:t>to</a:t>
            </a:r>
            <a:r>
              <a:rPr sz="2000" kern="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432FF"/>
                </a:solidFill>
                <a:latin typeface="Calibri"/>
                <a:cs typeface="Calibri"/>
              </a:rPr>
              <a:t>each</a:t>
            </a:r>
            <a:r>
              <a:rPr sz="2000" kern="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rgbClr val="0432FF"/>
                </a:solidFill>
                <a:latin typeface="Calibri"/>
                <a:cs typeface="Calibri"/>
              </a:rPr>
              <a:t>model </a:t>
            </a:r>
            <a:r>
              <a:rPr sz="2000" kern="0" spc="-10" dirty="0">
                <a:solidFill>
                  <a:srgbClr val="0432FF"/>
                </a:solidFill>
                <a:latin typeface="Calibri"/>
                <a:cs typeface="Calibri"/>
              </a:rPr>
              <a:t>parameter</a:t>
            </a:r>
            <a:endParaRPr sz="20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469900" marR="316230" indent="-457200" defTabSz="914400">
              <a:lnSpc>
                <a:spcPts val="2090"/>
              </a:lnSpc>
              <a:spcBef>
                <a:spcPts val="645"/>
              </a:spcBef>
              <a:buFontTx/>
              <a:buAutoNum type="arabicPeriod"/>
              <a:tabLst>
                <a:tab pos="469900" algn="l"/>
              </a:tabLst>
            </a:pPr>
            <a:r>
              <a:rPr sz="2000" b="1" kern="0" dirty="0">
                <a:solidFill>
                  <a:sysClr val="windowText" lastClr="000000"/>
                </a:solidFill>
                <a:latin typeface="Calibri"/>
                <a:cs typeface="Calibri"/>
              </a:rPr>
              <a:t>Update</a:t>
            </a:r>
            <a:r>
              <a:rPr sz="2000" kern="0" spc="-6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each</a:t>
            </a:r>
            <a:r>
              <a:rPr sz="2000" kern="0" spc="-6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parameter </a:t>
            </a:r>
            <a:r>
              <a:rPr sz="20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using</a:t>
            </a:r>
            <a:r>
              <a:rPr sz="2000" kern="0" spc="-4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calculated</a:t>
            </a:r>
            <a:r>
              <a:rPr sz="2000" kern="0" spc="-3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gradients</a:t>
            </a:r>
            <a:endParaRPr sz="20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49972" y="2789105"/>
            <a:ext cx="2404119" cy="1682750"/>
            <a:chOff x="6051548" y="2789105"/>
            <a:chExt cx="2404745" cy="1682750"/>
          </a:xfrm>
        </p:grpSpPr>
        <p:sp>
          <p:nvSpPr>
            <p:cNvPr id="10" name="object 10"/>
            <p:cNvSpPr/>
            <p:nvPr/>
          </p:nvSpPr>
          <p:spPr>
            <a:xfrm>
              <a:off x="6095998" y="3378819"/>
              <a:ext cx="1452880" cy="1048385"/>
            </a:xfrm>
            <a:custGeom>
              <a:avLst/>
              <a:gdLst/>
              <a:ahLst/>
              <a:cxnLst/>
              <a:rect l="l" t="t" r="r" b="b"/>
              <a:pathLst>
                <a:path w="1452879" h="1048385">
                  <a:moveTo>
                    <a:pt x="0" y="0"/>
                  </a:moveTo>
                  <a:lnTo>
                    <a:pt x="1452283" y="0"/>
                  </a:lnTo>
                  <a:lnTo>
                    <a:pt x="1452283" y="1048213"/>
                  </a:lnTo>
                  <a:lnTo>
                    <a:pt x="0" y="104821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75752" y="2789105"/>
              <a:ext cx="480695" cy="190500"/>
            </a:xfrm>
            <a:custGeom>
              <a:avLst/>
              <a:gdLst/>
              <a:ahLst/>
              <a:cxnLst/>
              <a:rect l="l" t="t" r="r" b="b"/>
              <a:pathLst>
                <a:path w="480695" h="190500">
                  <a:moveTo>
                    <a:pt x="289622" y="0"/>
                  </a:moveTo>
                  <a:lnTo>
                    <a:pt x="289623" y="190500"/>
                  </a:lnTo>
                  <a:lnTo>
                    <a:pt x="416622" y="127000"/>
                  </a:lnTo>
                  <a:lnTo>
                    <a:pt x="321372" y="127000"/>
                  </a:lnTo>
                  <a:lnTo>
                    <a:pt x="321372" y="63500"/>
                  </a:lnTo>
                  <a:lnTo>
                    <a:pt x="416622" y="63500"/>
                  </a:lnTo>
                  <a:lnTo>
                    <a:pt x="289622" y="0"/>
                  </a:lnTo>
                  <a:close/>
                </a:path>
                <a:path w="480695" h="190500">
                  <a:moveTo>
                    <a:pt x="289622" y="63500"/>
                  </a:moveTo>
                  <a:lnTo>
                    <a:pt x="0" y="63500"/>
                  </a:lnTo>
                  <a:lnTo>
                    <a:pt x="0" y="127000"/>
                  </a:lnTo>
                  <a:lnTo>
                    <a:pt x="289623" y="127000"/>
                  </a:lnTo>
                  <a:lnTo>
                    <a:pt x="289622" y="63500"/>
                  </a:lnTo>
                  <a:close/>
                </a:path>
                <a:path w="480695" h="190500">
                  <a:moveTo>
                    <a:pt x="416622" y="63500"/>
                  </a:moveTo>
                  <a:lnTo>
                    <a:pt x="321372" y="63500"/>
                  </a:lnTo>
                  <a:lnTo>
                    <a:pt x="321372" y="127000"/>
                  </a:lnTo>
                  <a:lnTo>
                    <a:pt x="416622" y="127000"/>
                  </a:lnTo>
                  <a:lnTo>
                    <a:pt x="480122" y="95250"/>
                  </a:lnTo>
                  <a:lnTo>
                    <a:pt x="416622" y="6350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pPr defTabSz="914400"/>
              <a:endParaRPr sz="18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82058" y="2548342"/>
            <a:ext cx="2588856" cy="648253"/>
          </a:xfrm>
          <a:prstGeom prst="rect">
            <a:avLst/>
          </a:prstGeom>
          <a:ln w="9525">
            <a:solidFill>
              <a:srgbClr val="00B05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2080" marR="90170" indent="-34290" defTabSz="914400">
              <a:spcBef>
                <a:spcPts val="254"/>
              </a:spcBef>
            </a:pPr>
            <a:r>
              <a:rPr sz="2000" kern="0" dirty="0">
                <a:solidFill>
                  <a:srgbClr val="00B050"/>
                </a:solidFill>
                <a:latin typeface="Calibri"/>
                <a:cs typeface="Calibri"/>
              </a:rPr>
              <a:t>Objective/loss</a:t>
            </a:r>
            <a:r>
              <a:rPr sz="2000" kern="0" spc="-11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kern="0" spc="-10" dirty="0">
                <a:solidFill>
                  <a:srgbClr val="00B050"/>
                </a:solidFill>
                <a:latin typeface="Calibri"/>
                <a:cs typeface="Calibri"/>
              </a:rPr>
              <a:t>function </a:t>
            </a:r>
            <a:r>
              <a:rPr sz="2000" kern="0" dirty="0">
                <a:solidFill>
                  <a:srgbClr val="00B050"/>
                </a:solidFill>
                <a:latin typeface="Calibri"/>
                <a:cs typeface="Calibri"/>
              </a:rPr>
              <a:t>used</a:t>
            </a:r>
            <a:r>
              <a:rPr sz="2000" kern="0" spc="-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000" kern="0" spc="-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kern="0" dirty="0">
                <a:solidFill>
                  <a:srgbClr val="00B050"/>
                </a:solidFill>
                <a:latin typeface="Calibri"/>
                <a:cs typeface="Calibri"/>
              </a:rPr>
              <a:t>compute</a:t>
            </a:r>
            <a:r>
              <a:rPr sz="2000" kern="0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kern="0" spc="-20" dirty="0">
                <a:solidFill>
                  <a:srgbClr val="00B050"/>
                </a:solidFill>
                <a:latin typeface="Calibri"/>
                <a:cs typeface="Calibri"/>
              </a:rPr>
              <a:t>error</a:t>
            </a:r>
            <a:endParaRPr sz="20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095" y="1628363"/>
            <a:ext cx="7909475" cy="42628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11971" y="1967946"/>
            <a:ext cx="4154993" cy="30841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indent="-227329" defTabSz="914400">
              <a:spcBef>
                <a:spcPts val="3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What</a:t>
            </a:r>
            <a:r>
              <a:rPr sz="2400" kern="0" spc="-8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stopping</a:t>
            </a:r>
            <a:r>
              <a:rPr sz="2400" kern="0" spc="-8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criterion</a:t>
            </a:r>
            <a:r>
              <a:rPr sz="2400" kern="0" spc="-8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to</a:t>
            </a:r>
            <a:r>
              <a:rPr sz="2400" kern="0" spc="-8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4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use?</a:t>
            </a:r>
            <a:endParaRPr sz="24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8500" marR="53340" lvl="1" indent="-228600" defTabSz="914400">
              <a:lnSpc>
                <a:spcPts val="24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Weight</a:t>
            </a:r>
            <a:r>
              <a:rPr sz="2200" kern="0" spc="-7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changes</a:t>
            </a:r>
            <a:r>
              <a:rPr sz="2200" kern="0" spc="-7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are</a:t>
            </a:r>
            <a:r>
              <a:rPr sz="2200" kern="0" spc="-7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incredibly small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8500" marR="769620" lvl="1" indent="-228600" defTabSz="914400">
              <a:lnSpc>
                <a:spcPts val="2400"/>
              </a:lnSpc>
              <a:spcBef>
                <a:spcPts val="38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Finished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a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pre-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specified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number</a:t>
            </a:r>
            <a:r>
              <a:rPr sz="220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of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 epochs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8500" marR="395605" lvl="1" indent="-228600" defTabSz="914400">
              <a:lnSpc>
                <a:spcPct val="8910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Percentage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of</a:t>
            </a:r>
            <a:r>
              <a:rPr sz="22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misclassified example</a:t>
            </a:r>
            <a:r>
              <a:rPr sz="2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is</a:t>
            </a:r>
            <a:r>
              <a:rPr sz="22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below</a:t>
            </a:r>
            <a:r>
              <a:rPr sz="220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2200" kern="0" spc="-20" dirty="0">
                <a:solidFill>
                  <a:sysClr val="windowText" lastClr="000000"/>
                </a:solidFill>
                <a:latin typeface="Calibri"/>
                <a:cs typeface="Calibri"/>
              </a:rPr>
              <a:t>some </a:t>
            </a:r>
            <a:r>
              <a:rPr sz="2200" kern="0" spc="-10" dirty="0">
                <a:solidFill>
                  <a:sysClr val="windowText" lastClr="000000"/>
                </a:solidFill>
                <a:latin typeface="Calibri"/>
                <a:cs typeface="Calibri"/>
              </a:rPr>
              <a:t>threshold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7865" lvl="1" indent="-227965" defTabSz="914400">
              <a:spcBef>
                <a:spcPts val="26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…</a:t>
            </a:r>
            <a:endParaRPr sz="220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13648" y="539645"/>
            <a:ext cx="9994837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</a:t>
            </a:r>
            <a:r>
              <a:rPr spc="-13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Stop</a:t>
            </a:r>
            <a:r>
              <a:rPr spc="-130" dirty="0"/>
              <a:t> </a:t>
            </a:r>
            <a:r>
              <a:rPr spc="-40" dirty="0"/>
              <a:t>Training</a:t>
            </a:r>
            <a:r>
              <a:rPr spc="-125" dirty="0"/>
              <a:t> </a:t>
            </a:r>
            <a:r>
              <a:rPr dirty="0"/>
              <a:t>Neural</a:t>
            </a:r>
            <a:r>
              <a:rPr spc="-125" dirty="0"/>
              <a:t> </a:t>
            </a:r>
            <a:r>
              <a:rPr spc="-10" dirty="0"/>
              <a:t>Networks?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1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0"/>
            <a:ext cx="9994837" cy="1143000"/>
          </a:xfrm>
        </p:spPr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2050" name="Picture 2" descr="Activation Functions in Neural Networks: A Simplified Overview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" y="914400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47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74639"/>
            <a:ext cx="10462271" cy="1143000"/>
          </a:xfrm>
        </p:spPr>
        <p:txBody>
          <a:bodyPr>
            <a:normAutofit/>
          </a:bodyPr>
          <a:lstStyle/>
          <a:p>
            <a:r>
              <a:rPr lang="en-US" sz="5400" spc="-5" dirty="0" smtClean="0"/>
              <a:t>Linear</a:t>
            </a:r>
            <a:r>
              <a:rPr lang="en-US" sz="5400" spc="-10" dirty="0" smtClean="0"/>
              <a:t> </a:t>
            </a:r>
            <a:r>
              <a:rPr lang="en-US" sz="5400" spc="-13" dirty="0"/>
              <a:t>Activation</a:t>
            </a:r>
            <a:r>
              <a:rPr lang="en-US" sz="5400" dirty="0"/>
              <a:t> </a:t>
            </a:r>
            <a:r>
              <a:rPr lang="en-US" sz="5400" dirty="0" smtClean="0"/>
              <a:t>Function</a:t>
            </a: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0" t="35611" r="33066" b="35681"/>
          <a:stretch/>
        </p:blipFill>
        <p:spPr bwMode="auto">
          <a:xfrm>
            <a:off x="1522412" y="1659652"/>
            <a:ext cx="10439400" cy="458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57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274639"/>
            <a:ext cx="10462271" cy="1143000"/>
          </a:xfrm>
        </p:spPr>
        <p:txBody>
          <a:bodyPr>
            <a:normAutofit/>
          </a:bodyPr>
          <a:lstStyle/>
          <a:p>
            <a:r>
              <a:rPr lang="en-US" sz="5400" spc="-5" dirty="0"/>
              <a:t>Non-Linear</a:t>
            </a:r>
            <a:r>
              <a:rPr lang="en-US" sz="5400" spc="-10" dirty="0"/>
              <a:t> </a:t>
            </a:r>
            <a:r>
              <a:rPr lang="en-US" sz="5400" spc="-13" dirty="0"/>
              <a:t>Activation</a:t>
            </a:r>
            <a:r>
              <a:rPr lang="en-US" sz="5400" dirty="0"/>
              <a:t>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1412" y="1663148"/>
            <a:ext cx="11022636" cy="4273684"/>
            <a:chOff x="717341" y="1663148"/>
            <a:chExt cx="11022636" cy="4273684"/>
          </a:xfrm>
        </p:grpSpPr>
        <p:pic>
          <p:nvPicPr>
            <p:cNvPr id="6" name="Picture 2" descr="https://miro.medium.com/v2/resize:fit:1000/1*0GBatebNQ5WohnGF8frGqg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64" t="29006" r="5214" b="24165"/>
            <a:stretch/>
          </p:blipFill>
          <p:spPr bwMode="auto">
            <a:xfrm>
              <a:off x="6202017" y="1663148"/>
              <a:ext cx="5537960" cy="4204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/>
            <p:cNvGrpSpPr/>
            <p:nvPr/>
          </p:nvGrpSpPr>
          <p:grpSpPr>
            <a:xfrm>
              <a:off x="717341" y="1663148"/>
              <a:ext cx="5605671" cy="4273684"/>
              <a:chOff x="717341" y="1663148"/>
              <a:chExt cx="5605671" cy="4273684"/>
            </a:xfrm>
          </p:grpSpPr>
          <p:pic>
            <p:nvPicPr>
              <p:cNvPr id="8194" name="Picture 2" descr="https://miro.medium.com/v2/resize:fit:1000/1*0GBatebNQ5WohnGF8frGqg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5" t="5240" r="5215" b="70847"/>
              <a:stretch/>
            </p:blipFill>
            <p:spPr bwMode="auto">
              <a:xfrm>
                <a:off x="717341" y="1663148"/>
                <a:ext cx="5605671" cy="214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https://miro.medium.com/v2/resize:fit:1000/1*0GBatebNQ5WohnGF8frGqg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5" t="76310" r="5215"/>
              <a:stretch/>
            </p:blipFill>
            <p:spPr bwMode="auto">
              <a:xfrm>
                <a:off x="717341" y="3810000"/>
                <a:ext cx="5605671" cy="21268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08508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50" y="0"/>
            <a:ext cx="9280128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“Deep”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4" y="1447800"/>
            <a:ext cx="9994837" cy="4800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Feedforward</a:t>
            </a:r>
            <a:r>
              <a:rPr lang="en-US" dirty="0"/>
              <a:t> neural networks are </a:t>
            </a:r>
            <a:r>
              <a:rPr lang="en-US" dirty="0" smtClean="0"/>
              <a:t>called networks because </a:t>
            </a:r>
            <a:r>
              <a:rPr lang="en-US" dirty="0"/>
              <a:t>they are </a:t>
            </a:r>
            <a:r>
              <a:rPr lang="en-US" dirty="0" smtClean="0"/>
              <a:t>typically represented </a:t>
            </a:r>
            <a:r>
              <a:rPr lang="en-US" dirty="0"/>
              <a:t>by composing together many diﬀerent functions.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we might have three </a:t>
            </a:r>
            <a:r>
              <a:rPr lang="en-US" dirty="0" smtClean="0"/>
              <a:t>functions f1,f2, and f3 connected in </a:t>
            </a:r>
            <a:r>
              <a:rPr lang="en-US" dirty="0"/>
              <a:t>a chain, to </a:t>
            </a:r>
            <a:r>
              <a:rPr lang="en-US" dirty="0" smtClean="0"/>
              <a:t>form </a:t>
            </a:r>
            <a:r>
              <a:rPr lang="en-US" b="1" dirty="0" smtClean="0"/>
              <a:t>y = f(x</a:t>
            </a:r>
            <a:r>
              <a:rPr lang="en-US" b="1" dirty="0"/>
              <a:t>) </a:t>
            </a:r>
            <a:r>
              <a:rPr lang="en-US" b="1" dirty="0" smtClean="0"/>
              <a:t>= f3( f2 ( f1(x) ) 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case, f1 is called the ﬁrst layer of </a:t>
            </a:r>
            <a:r>
              <a:rPr lang="en-US" dirty="0"/>
              <a:t>the network</a:t>
            </a:r>
            <a:r>
              <a:rPr lang="en-US" dirty="0" smtClean="0"/>
              <a:t>, f2 is </a:t>
            </a:r>
            <a:r>
              <a:rPr lang="en-US" dirty="0"/>
              <a:t>called </a:t>
            </a:r>
            <a:r>
              <a:rPr lang="en-US" dirty="0" smtClean="0"/>
              <a:t>the second </a:t>
            </a:r>
            <a:r>
              <a:rPr lang="en-US" dirty="0"/>
              <a:t>layer, and so on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length of the chain gives </a:t>
            </a:r>
            <a:r>
              <a:rPr lang="en-US" dirty="0" smtClean="0"/>
              <a:t>the depth of </a:t>
            </a:r>
            <a:r>
              <a:rPr lang="en-US" dirty="0"/>
              <a:t>the model. The name </a:t>
            </a:r>
            <a:r>
              <a:rPr lang="en-US" b="1" dirty="0"/>
              <a:t>“deep </a:t>
            </a:r>
            <a:r>
              <a:rPr lang="en-US" b="1" dirty="0" smtClean="0"/>
              <a:t>learning”</a:t>
            </a:r>
            <a:r>
              <a:rPr lang="en-US" dirty="0" smtClean="0"/>
              <a:t> arose </a:t>
            </a:r>
            <a:r>
              <a:rPr lang="en-US" dirty="0"/>
              <a:t>from this terminology</a:t>
            </a:r>
            <a:r>
              <a:rPr lang="en-US" dirty="0" smtClean="0"/>
              <a:t>.</a:t>
            </a:r>
          </a:p>
          <a:p>
            <a:r>
              <a:rPr lang="en-US" dirty="0"/>
              <a:t>The ﬁnal layer of a </a:t>
            </a:r>
            <a:r>
              <a:rPr lang="en-US" dirty="0" err="1"/>
              <a:t>feedforward</a:t>
            </a:r>
            <a:r>
              <a:rPr lang="en-US" dirty="0"/>
              <a:t> network is called </a:t>
            </a:r>
            <a:r>
              <a:rPr lang="en-US" dirty="0" smtClean="0"/>
              <a:t>the </a:t>
            </a:r>
            <a:r>
              <a:rPr lang="en-US" b="1" dirty="0" smtClean="0"/>
              <a:t>output layer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41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556" y="2379979"/>
            <a:ext cx="1726114" cy="273286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5" dirty="0">
                <a:solidFill>
                  <a:srgbClr val="0432FF"/>
                </a:solidFill>
                <a:latin typeface="Calibri"/>
                <a:cs typeface="Calibri"/>
              </a:rPr>
              <a:t>Biological</a:t>
            </a:r>
            <a:r>
              <a:rPr spc="-46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0432FF"/>
                </a:solidFill>
                <a:latin typeface="Calibri"/>
                <a:cs typeface="Calibri"/>
              </a:rPr>
              <a:t>Neuron:</a:t>
            </a:r>
            <a:endParaRPr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7557" y="4781805"/>
            <a:ext cx="1701991" cy="513584"/>
          </a:xfrm>
          <a:prstGeom prst="rect">
            <a:avLst/>
          </a:prstGeom>
        </p:spPr>
        <p:txBody>
          <a:bodyPr vert="horz" wrap="square" lIns="0" tIns="26017" rIns="0" bIns="0" rtlCol="0">
            <a:spAutoFit/>
          </a:bodyPr>
          <a:lstStyle/>
          <a:p>
            <a:pPr marL="11563" marR="4625">
              <a:lnSpc>
                <a:spcPts val="1904"/>
              </a:lnSpc>
              <a:spcBef>
                <a:spcPts val="205"/>
              </a:spcBef>
            </a:pPr>
            <a:r>
              <a:rPr spc="-5" dirty="0">
                <a:solidFill>
                  <a:srgbClr val="0432FF"/>
                </a:solidFill>
                <a:latin typeface="Calibri"/>
                <a:cs typeface="Calibri"/>
              </a:rPr>
              <a:t>Artificial Neurons </a:t>
            </a:r>
            <a:r>
              <a:rPr dirty="0">
                <a:solidFill>
                  <a:srgbClr val="0432FF"/>
                </a:solidFill>
                <a:latin typeface="Calibri"/>
                <a:cs typeface="Calibri"/>
              </a:rPr>
              <a:t> (e.g.,</a:t>
            </a:r>
            <a:r>
              <a:rPr spc="-68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432FF"/>
                </a:solidFill>
                <a:latin typeface="Calibri"/>
                <a:cs typeface="Calibri"/>
              </a:rPr>
              <a:t>Perceptron):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28498" y="1405219"/>
            <a:ext cx="6041086" cy="4869180"/>
            <a:chOff x="3729466" y="1405219"/>
            <a:chExt cx="6042660" cy="4869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063" y="1405219"/>
              <a:ext cx="5710971" cy="24472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534" y="4206917"/>
              <a:ext cx="5216646" cy="194765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43185" y="4214267"/>
              <a:ext cx="2901950" cy="462915"/>
            </a:xfrm>
            <a:custGeom>
              <a:avLst/>
              <a:gdLst/>
              <a:ahLst/>
              <a:cxnLst/>
              <a:rect l="l" t="t" r="r" b="b"/>
              <a:pathLst>
                <a:path w="2901950" h="462914">
                  <a:moveTo>
                    <a:pt x="2901388" y="0"/>
                  </a:moveTo>
                  <a:lnTo>
                    <a:pt x="0" y="0"/>
                  </a:lnTo>
                  <a:lnTo>
                    <a:pt x="0" y="462885"/>
                  </a:lnTo>
                  <a:lnTo>
                    <a:pt x="2901388" y="462885"/>
                  </a:lnTo>
                  <a:lnTo>
                    <a:pt x="2901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3185" y="4214267"/>
              <a:ext cx="2901950" cy="462915"/>
            </a:xfrm>
            <a:custGeom>
              <a:avLst/>
              <a:gdLst/>
              <a:ahLst/>
              <a:cxnLst/>
              <a:rect l="l" t="t" r="r" b="b"/>
              <a:pathLst>
                <a:path w="2901950" h="462914">
                  <a:moveTo>
                    <a:pt x="0" y="0"/>
                  </a:moveTo>
                  <a:lnTo>
                    <a:pt x="2901388" y="0"/>
                  </a:lnTo>
                  <a:lnTo>
                    <a:pt x="2901388" y="462885"/>
                  </a:lnTo>
                  <a:lnTo>
                    <a:pt x="0" y="4628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13393" y="4286778"/>
              <a:ext cx="201930" cy="727710"/>
            </a:xfrm>
            <a:custGeom>
              <a:avLst/>
              <a:gdLst/>
              <a:ahLst/>
              <a:cxnLst/>
              <a:rect l="l" t="t" r="r" b="b"/>
              <a:pathLst>
                <a:path w="201929" h="727710">
                  <a:moveTo>
                    <a:pt x="0" y="0"/>
                  </a:moveTo>
                  <a:lnTo>
                    <a:pt x="201914" y="0"/>
                  </a:lnTo>
                  <a:lnTo>
                    <a:pt x="201914" y="727210"/>
                  </a:lnTo>
                  <a:lnTo>
                    <a:pt x="0" y="72721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916" y="1689080"/>
              <a:ext cx="1031240" cy="4540885"/>
            </a:xfrm>
            <a:custGeom>
              <a:avLst/>
              <a:gdLst/>
              <a:ahLst/>
              <a:cxnLst/>
              <a:rect l="l" t="t" r="r" b="b"/>
              <a:pathLst>
                <a:path w="1031239" h="4540885">
                  <a:moveTo>
                    <a:pt x="0" y="0"/>
                  </a:moveTo>
                  <a:lnTo>
                    <a:pt x="1030689" y="0"/>
                  </a:lnTo>
                  <a:lnTo>
                    <a:pt x="1030689" y="4540850"/>
                  </a:lnTo>
                  <a:lnTo>
                    <a:pt x="0" y="454085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31839" y="2005056"/>
              <a:ext cx="1096010" cy="3651885"/>
            </a:xfrm>
            <a:custGeom>
              <a:avLst/>
              <a:gdLst/>
              <a:ahLst/>
              <a:cxnLst/>
              <a:rect l="l" t="t" r="r" b="b"/>
              <a:pathLst>
                <a:path w="1096009" h="3651885">
                  <a:moveTo>
                    <a:pt x="0" y="0"/>
                  </a:moveTo>
                  <a:lnTo>
                    <a:pt x="1095484" y="0"/>
                  </a:lnTo>
                  <a:lnTo>
                    <a:pt x="1095484" y="3651312"/>
                  </a:lnTo>
                  <a:lnTo>
                    <a:pt x="0" y="3651312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50782" y="653184"/>
            <a:ext cx="4086430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Recall:</a:t>
            </a:r>
            <a:r>
              <a:rPr spc="-64" dirty="0"/>
              <a:t> </a:t>
            </a:r>
            <a:r>
              <a:rPr spc="-28" dirty="0"/>
              <a:t>Perceptron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131" y="653184"/>
            <a:ext cx="8519481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10" dirty="0"/>
              <a:t> </a:t>
            </a:r>
            <a:r>
              <a:rPr spc="-13" dirty="0"/>
              <a:t>Networks:</a:t>
            </a:r>
            <a:r>
              <a:rPr spc="-18" dirty="0"/>
              <a:t> </a:t>
            </a:r>
            <a:r>
              <a:rPr spc="-5" dirty="0"/>
              <a:t>Connected</a:t>
            </a:r>
            <a:r>
              <a:rPr spc="-10" dirty="0"/>
              <a:t> </a:t>
            </a:r>
            <a:r>
              <a:rPr spc="-13" dirty="0"/>
              <a:t>Neurons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4813" y="2362200"/>
            <a:ext cx="1684731" cy="565674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Biological</a:t>
            </a:r>
            <a:r>
              <a:rPr sz="1800" spc="-32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libri"/>
                <a:cs typeface="Calibri"/>
              </a:rPr>
              <a:t>Neural</a:t>
            </a:r>
            <a:r>
              <a:rPr sz="1800" spc="-28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Network: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8872" y="4800604"/>
            <a:ext cx="2652340" cy="288675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z="1800" dirty="0">
                <a:solidFill>
                  <a:srgbClr val="0432FF"/>
                </a:solidFill>
                <a:latin typeface="Calibri"/>
                <a:cs typeface="Calibri"/>
              </a:rPr>
              <a:t>Artificial</a:t>
            </a:r>
            <a:r>
              <a:rPr sz="1800" spc="-32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libri"/>
                <a:cs typeface="Calibri"/>
              </a:rPr>
              <a:t>Neural</a:t>
            </a:r>
            <a:r>
              <a:rPr sz="1800" spc="-32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432FF"/>
                </a:solidFill>
                <a:latin typeface="Calibri"/>
                <a:cs typeface="Calibri"/>
              </a:rPr>
              <a:t>Network: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723" y="1625096"/>
            <a:ext cx="2925786" cy="231929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079237" y="1943842"/>
            <a:ext cx="1623272" cy="2025015"/>
            <a:chOff x="4080296" y="1943837"/>
            <a:chExt cx="1623695" cy="2025014"/>
          </a:xfrm>
        </p:grpSpPr>
        <p:sp>
          <p:nvSpPr>
            <p:cNvPr id="8" name="object 8"/>
            <p:cNvSpPr/>
            <p:nvPr/>
          </p:nvSpPr>
          <p:spPr>
            <a:xfrm>
              <a:off x="4717934" y="1988287"/>
              <a:ext cx="417830" cy="380365"/>
            </a:xfrm>
            <a:custGeom>
              <a:avLst/>
              <a:gdLst/>
              <a:ahLst/>
              <a:cxnLst/>
              <a:rect l="l" t="t" r="r" b="b"/>
              <a:pathLst>
                <a:path w="417829" h="380364">
                  <a:moveTo>
                    <a:pt x="0" y="0"/>
                  </a:moveTo>
                  <a:lnTo>
                    <a:pt x="417342" y="0"/>
                  </a:lnTo>
                  <a:lnTo>
                    <a:pt x="417342" y="379829"/>
                  </a:lnTo>
                  <a:lnTo>
                    <a:pt x="0" y="37982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24746" y="2929991"/>
              <a:ext cx="417830" cy="380365"/>
            </a:xfrm>
            <a:custGeom>
              <a:avLst/>
              <a:gdLst/>
              <a:ahLst/>
              <a:cxnLst/>
              <a:rect l="l" t="t" r="r" b="b"/>
              <a:pathLst>
                <a:path w="417829" h="380364">
                  <a:moveTo>
                    <a:pt x="0" y="0"/>
                  </a:moveTo>
                  <a:lnTo>
                    <a:pt x="417342" y="0"/>
                  </a:lnTo>
                  <a:lnTo>
                    <a:pt x="417342" y="379829"/>
                  </a:lnTo>
                  <a:lnTo>
                    <a:pt x="0" y="37982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32000" y="3544431"/>
              <a:ext cx="417830" cy="380365"/>
            </a:xfrm>
            <a:custGeom>
              <a:avLst/>
              <a:gdLst/>
              <a:ahLst/>
              <a:cxnLst/>
              <a:rect l="l" t="t" r="r" b="b"/>
              <a:pathLst>
                <a:path w="417829" h="380364">
                  <a:moveTo>
                    <a:pt x="0" y="0"/>
                  </a:moveTo>
                  <a:lnTo>
                    <a:pt x="417342" y="0"/>
                  </a:lnTo>
                  <a:lnTo>
                    <a:pt x="417342" y="379829"/>
                  </a:lnTo>
                  <a:lnTo>
                    <a:pt x="0" y="37982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1955" y="3123631"/>
              <a:ext cx="417830" cy="380365"/>
            </a:xfrm>
            <a:custGeom>
              <a:avLst/>
              <a:gdLst/>
              <a:ahLst/>
              <a:cxnLst/>
              <a:rect l="l" t="t" r="r" b="b"/>
              <a:pathLst>
                <a:path w="417829" h="380364">
                  <a:moveTo>
                    <a:pt x="0" y="0"/>
                  </a:moveTo>
                  <a:lnTo>
                    <a:pt x="417342" y="0"/>
                  </a:lnTo>
                  <a:lnTo>
                    <a:pt x="417342" y="379829"/>
                  </a:lnTo>
                  <a:lnTo>
                    <a:pt x="0" y="37982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247812" y="3225113"/>
            <a:ext cx="4620327" cy="3180715"/>
            <a:chOff x="7249697" y="3225107"/>
            <a:chExt cx="4621530" cy="31807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49697" y="3225107"/>
              <a:ext cx="4621274" cy="31802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02070" y="3542549"/>
              <a:ext cx="2884805" cy="2591435"/>
            </a:xfrm>
            <a:custGeom>
              <a:avLst/>
              <a:gdLst/>
              <a:ahLst/>
              <a:cxnLst/>
              <a:rect l="l" t="t" r="r" b="b"/>
              <a:pathLst>
                <a:path w="2884804" h="2591435">
                  <a:moveTo>
                    <a:pt x="0" y="0"/>
                  </a:moveTo>
                  <a:lnTo>
                    <a:pt x="2884797" y="0"/>
                  </a:lnTo>
                  <a:lnTo>
                    <a:pt x="2884797" y="2590968"/>
                  </a:lnTo>
                  <a:lnTo>
                    <a:pt x="0" y="259096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447800"/>
            <a:ext cx="9994837" cy="4800600"/>
          </a:xfrm>
        </p:spPr>
        <p:txBody>
          <a:bodyPr>
            <a:normAutofit/>
          </a:bodyPr>
          <a:lstStyle/>
          <a:p>
            <a:r>
              <a:rPr lang="en-US" dirty="0"/>
              <a:t>The training examples specify directly what the </a:t>
            </a:r>
            <a:r>
              <a:rPr lang="en-US" b="1" dirty="0"/>
              <a:t>output layer </a:t>
            </a:r>
            <a:r>
              <a:rPr lang="en-US" dirty="0"/>
              <a:t>must do at each </a:t>
            </a:r>
            <a:r>
              <a:rPr lang="en-US" dirty="0" smtClean="0"/>
              <a:t>point x</a:t>
            </a:r>
            <a:r>
              <a:rPr lang="en-US" dirty="0"/>
              <a:t>; it must produce a value that is close </a:t>
            </a:r>
            <a:r>
              <a:rPr lang="en-US" dirty="0" smtClean="0"/>
              <a:t>to 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behavior of the other layers </a:t>
            </a:r>
            <a:r>
              <a:rPr lang="en-US" dirty="0" smtClean="0"/>
              <a:t>is not </a:t>
            </a:r>
            <a:r>
              <a:rPr lang="en-US" dirty="0"/>
              <a:t>directly speciﬁed by the training data. The learning algorithm must </a:t>
            </a:r>
            <a:r>
              <a:rPr lang="en-US" dirty="0" smtClean="0"/>
              <a:t>decide how </a:t>
            </a:r>
            <a:r>
              <a:rPr lang="en-US" dirty="0"/>
              <a:t>to use those layers to produce the desired output, but the training data </a:t>
            </a:r>
            <a:r>
              <a:rPr lang="en-US" dirty="0" smtClean="0"/>
              <a:t>do not </a:t>
            </a:r>
            <a:r>
              <a:rPr lang="en-US" dirty="0"/>
              <a:t>say what each individual layer should do. </a:t>
            </a:r>
            <a:endParaRPr lang="en-US" dirty="0" smtClean="0"/>
          </a:p>
          <a:p>
            <a:r>
              <a:rPr lang="en-US" dirty="0" smtClean="0"/>
              <a:t>Because the </a:t>
            </a:r>
            <a:r>
              <a:rPr lang="en-US" dirty="0"/>
              <a:t>training data does not show the desired output for each of these layers, </a:t>
            </a:r>
            <a:r>
              <a:rPr lang="en-US" dirty="0" smtClean="0"/>
              <a:t>they are </a:t>
            </a:r>
            <a:r>
              <a:rPr lang="en-US" dirty="0"/>
              <a:t>called </a:t>
            </a:r>
            <a:r>
              <a:rPr lang="en-US" b="1" dirty="0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79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99711" y="2158408"/>
            <a:ext cx="6378818" cy="3054985"/>
            <a:chOff x="355612" y="2437293"/>
            <a:chExt cx="6380480" cy="3054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0062" y="2488577"/>
              <a:ext cx="1442085" cy="2844800"/>
            </a:xfrm>
            <a:custGeom>
              <a:avLst/>
              <a:gdLst/>
              <a:ahLst/>
              <a:cxnLst/>
              <a:rect l="l" t="t" r="r" b="b"/>
              <a:pathLst>
                <a:path w="1442085" h="2844800">
                  <a:moveTo>
                    <a:pt x="0" y="0"/>
                  </a:moveTo>
                  <a:lnTo>
                    <a:pt x="1441636" y="0"/>
                  </a:lnTo>
                  <a:lnTo>
                    <a:pt x="1441636" y="2844801"/>
                  </a:lnTo>
                  <a:lnTo>
                    <a:pt x="0" y="28448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28014" y="2908810"/>
            <a:ext cx="3872491" cy="1021232"/>
          </a:xfrm>
          <a:prstGeom prst="rect">
            <a:avLst/>
          </a:prstGeom>
        </p:spPr>
        <p:txBody>
          <a:bodyPr vert="horz" wrap="square" lIns="0" tIns="15611" rIns="0" bIns="0" rtlCol="0">
            <a:spAutoFit/>
          </a:bodyPr>
          <a:lstStyle/>
          <a:p>
            <a:pPr marL="11563" marR="4625">
              <a:lnSpc>
                <a:spcPct val="98800"/>
              </a:lnSpc>
              <a:spcBef>
                <a:spcPts val="123"/>
              </a:spcBef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3-layer</a:t>
            </a:r>
            <a:r>
              <a:rPr sz="2200" spc="-10" dirty="0">
                <a:latin typeface="Calibri"/>
                <a:cs typeface="Calibri"/>
              </a:rPr>
              <a:t> neural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network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(i.e., </a:t>
            </a:r>
            <a:r>
              <a:rPr sz="2200" spc="-13" dirty="0">
                <a:latin typeface="Calibri"/>
                <a:cs typeface="Calibri"/>
              </a:rPr>
              <a:t>count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hidden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8" dirty="0">
                <a:latin typeface="Calibri"/>
                <a:cs typeface="Calibri"/>
              </a:rPr>
              <a:t>layers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plus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output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layer)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9744" y="1524000"/>
            <a:ext cx="1180792" cy="551494"/>
          </a:xfrm>
          <a:prstGeom prst="rect">
            <a:avLst/>
          </a:prstGeom>
        </p:spPr>
        <p:txBody>
          <a:bodyPr vert="horz" wrap="square" lIns="0" tIns="38160" rIns="0" bIns="0" rtlCol="0">
            <a:spAutoFit/>
          </a:bodyPr>
          <a:lstStyle/>
          <a:p>
            <a:pPr marL="11563" marR="4625" indent="72850">
              <a:lnSpc>
                <a:spcPts val="2013"/>
              </a:lnSpc>
              <a:spcBef>
                <a:spcPts val="301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one input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z="1800" spc="-68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3" dirty="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81186" y="1844109"/>
            <a:ext cx="4963772" cy="3540125"/>
            <a:chOff x="1837469" y="2122995"/>
            <a:chExt cx="4965065" cy="3540125"/>
          </a:xfrm>
        </p:grpSpPr>
        <p:sp>
          <p:nvSpPr>
            <p:cNvPr id="10" name="object 10"/>
            <p:cNvSpPr/>
            <p:nvPr/>
          </p:nvSpPr>
          <p:spPr>
            <a:xfrm>
              <a:off x="1881919" y="2167445"/>
              <a:ext cx="1711325" cy="3449320"/>
            </a:xfrm>
            <a:custGeom>
              <a:avLst/>
              <a:gdLst/>
              <a:ahLst/>
              <a:cxnLst/>
              <a:rect l="l" t="t" r="r" b="b"/>
              <a:pathLst>
                <a:path w="1711325" h="3449320">
                  <a:moveTo>
                    <a:pt x="0" y="0"/>
                  </a:moveTo>
                  <a:lnTo>
                    <a:pt x="1710893" y="0"/>
                  </a:lnTo>
                  <a:lnTo>
                    <a:pt x="1710893" y="3449128"/>
                  </a:lnTo>
                  <a:lnTo>
                    <a:pt x="0" y="344912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89204" y="2694090"/>
              <a:ext cx="1569085" cy="2173605"/>
            </a:xfrm>
            <a:custGeom>
              <a:avLst/>
              <a:gdLst/>
              <a:ahLst/>
              <a:cxnLst/>
              <a:rect l="l" t="t" r="r" b="b"/>
              <a:pathLst>
                <a:path w="1569084" h="2173604">
                  <a:moveTo>
                    <a:pt x="0" y="0"/>
                  </a:moveTo>
                  <a:lnTo>
                    <a:pt x="1568487" y="0"/>
                  </a:lnTo>
                  <a:lnTo>
                    <a:pt x="1568487" y="2173027"/>
                  </a:lnTo>
                  <a:lnTo>
                    <a:pt x="0" y="2173027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4423" y="2169201"/>
              <a:ext cx="1560830" cy="3449320"/>
            </a:xfrm>
            <a:custGeom>
              <a:avLst/>
              <a:gdLst/>
              <a:ahLst/>
              <a:cxnLst/>
              <a:rect l="l" t="t" r="r" b="b"/>
              <a:pathLst>
                <a:path w="1560829" h="3449320">
                  <a:moveTo>
                    <a:pt x="0" y="0"/>
                  </a:moveTo>
                  <a:lnTo>
                    <a:pt x="1560827" y="0"/>
                  </a:lnTo>
                  <a:lnTo>
                    <a:pt x="1560827" y="3449128"/>
                  </a:lnTo>
                  <a:lnTo>
                    <a:pt x="0" y="344912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43728" y="5529074"/>
            <a:ext cx="4019138" cy="807974"/>
          </a:xfrm>
          <a:prstGeom prst="rect">
            <a:avLst/>
          </a:prstGeom>
        </p:spPr>
        <p:txBody>
          <a:bodyPr vert="horz" wrap="square" lIns="0" tIns="38160" rIns="0" bIns="0" rtlCol="0">
            <a:spAutoFit/>
          </a:bodyPr>
          <a:lstStyle/>
          <a:p>
            <a:pPr marL="11563" marR="4625" algn="ctr">
              <a:lnSpc>
                <a:spcPts val="2013"/>
              </a:lnSpc>
              <a:spcBef>
                <a:spcPts val="301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each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“hidden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layer”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uses outputs of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units (i.e.,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neurons)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provides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them </a:t>
            </a:r>
            <a:r>
              <a:rPr sz="1800" spc="-40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inputs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other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units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(i.e.,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neurons)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4985" y="1972061"/>
            <a:ext cx="1082393" cy="288675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spc="-2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ic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414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40" y="2437294"/>
            <a:ext cx="6141391" cy="30545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48539" y="2619493"/>
            <a:ext cx="1746430" cy="1780539"/>
            <a:chOff x="1248864" y="2619487"/>
            <a:chExt cx="1746885" cy="1780539"/>
          </a:xfrm>
        </p:grpSpPr>
        <p:sp>
          <p:nvSpPr>
            <p:cNvPr id="8" name="object 8"/>
            <p:cNvSpPr/>
            <p:nvPr/>
          </p:nvSpPr>
          <p:spPr>
            <a:xfrm>
              <a:off x="2395470" y="2663937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8854" y="2878442"/>
              <a:ext cx="1146810" cy="1521460"/>
            </a:xfrm>
            <a:custGeom>
              <a:avLst/>
              <a:gdLst/>
              <a:ahLst/>
              <a:cxnLst/>
              <a:rect l="l" t="t" r="r" b="b"/>
              <a:pathLst>
                <a:path w="1146810" h="1521460">
                  <a:moveTo>
                    <a:pt x="1146606" y="15951"/>
                  </a:moveTo>
                  <a:lnTo>
                    <a:pt x="1103337" y="26377"/>
                  </a:lnTo>
                  <a:lnTo>
                    <a:pt x="936231" y="0"/>
                  </a:lnTo>
                  <a:lnTo>
                    <a:pt x="955421" y="60528"/>
                  </a:lnTo>
                  <a:lnTo>
                    <a:pt x="15748" y="358559"/>
                  </a:lnTo>
                  <a:lnTo>
                    <a:pt x="34950" y="419087"/>
                  </a:lnTo>
                  <a:lnTo>
                    <a:pt x="971105" y="122174"/>
                  </a:lnTo>
                  <a:lnTo>
                    <a:pt x="18224" y="924814"/>
                  </a:lnTo>
                  <a:lnTo>
                    <a:pt x="59131" y="973378"/>
                  </a:lnTo>
                  <a:lnTo>
                    <a:pt x="951547" y="221742"/>
                  </a:lnTo>
                  <a:lnTo>
                    <a:pt x="0" y="1482852"/>
                  </a:lnTo>
                  <a:lnTo>
                    <a:pt x="50698" y="1521104"/>
                  </a:lnTo>
                  <a:lnTo>
                    <a:pt x="1049896" y="196850"/>
                  </a:lnTo>
                  <a:lnTo>
                    <a:pt x="1062266" y="211518"/>
                  </a:lnTo>
                  <a:lnTo>
                    <a:pt x="1068946" y="196011"/>
                  </a:lnTo>
                  <a:lnTo>
                    <a:pt x="1107897" y="225386"/>
                  </a:lnTo>
                  <a:lnTo>
                    <a:pt x="1126718" y="123545"/>
                  </a:lnTo>
                  <a:lnTo>
                    <a:pt x="1142707" y="36982"/>
                  </a:lnTo>
                  <a:lnTo>
                    <a:pt x="1146606" y="33197"/>
                  </a:lnTo>
                  <a:lnTo>
                    <a:pt x="1143508" y="32715"/>
                  </a:lnTo>
                  <a:lnTo>
                    <a:pt x="1146606" y="15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9058" y="653184"/>
            <a:ext cx="3574754" cy="61184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11563">
              <a:spcBef>
                <a:spcPts val="91"/>
              </a:spcBef>
            </a:pPr>
            <a:r>
              <a:rPr spc="-18" dirty="0"/>
              <a:t>Neural</a:t>
            </a:r>
            <a:r>
              <a:rPr spc="-59" dirty="0"/>
              <a:t> </a:t>
            </a:r>
            <a:r>
              <a:rPr spc="-10" dirty="0"/>
              <a:t>Network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2940" y="2437297"/>
            <a:ext cx="6141391" cy="3054985"/>
            <a:chOff x="593090" y="2437293"/>
            <a:chExt cx="6142990" cy="3054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090" y="2437293"/>
              <a:ext cx="6142990" cy="30545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95470" y="3225912"/>
              <a:ext cx="556260" cy="495934"/>
            </a:xfrm>
            <a:custGeom>
              <a:avLst/>
              <a:gdLst/>
              <a:ahLst/>
              <a:cxnLst/>
              <a:rect l="l" t="t" r="r" b="b"/>
              <a:pathLst>
                <a:path w="556260" h="495935">
                  <a:moveTo>
                    <a:pt x="0" y="0"/>
                  </a:moveTo>
                  <a:lnTo>
                    <a:pt x="555835" y="0"/>
                  </a:lnTo>
                  <a:lnTo>
                    <a:pt x="555835" y="495401"/>
                  </a:lnTo>
                  <a:lnTo>
                    <a:pt x="0" y="49540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4239" y="3236035"/>
              <a:ext cx="1141730" cy="1169670"/>
            </a:xfrm>
            <a:custGeom>
              <a:avLst/>
              <a:gdLst/>
              <a:ahLst/>
              <a:cxnLst/>
              <a:rect l="l" t="t" r="r" b="b"/>
              <a:pathLst>
                <a:path w="1141730" h="1169670">
                  <a:moveTo>
                    <a:pt x="1141222" y="237578"/>
                  </a:moveTo>
                  <a:lnTo>
                    <a:pt x="971105" y="109423"/>
                  </a:lnTo>
                  <a:lnTo>
                    <a:pt x="959612" y="171881"/>
                  </a:lnTo>
                  <a:lnTo>
                    <a:pt x="25704" y="0"/>
                  </a:lnTo>
                  <a:lnTo>
                    <a:pt x="14211" y="62445"/>
                  </a:lnTo>
                  <a:lnTo>
                    <a:pt x="939698" y="232791"/>
                  </a:lnTo>
                  <a:lnTo>
                    <a:pt x="945222" y="250050"/>
                  </a:lnTo>
                  <a:lnTo>
                    <a:pt x="941933" y="267919"/>
                  </a:lnTo>
                  <a:lnTo>
                    <a:pt x="23634" y="561263"/>
                  </a:lnTo>
                  <a:lnTo>
                    <a:pt x="42951" y="621753"/>
                  </a:lnTo>
                  <a:lnTo>
                    <a:pt x="967930" y="326275"/>
                  </a:lnTo>
                  <a:lnTo>
                    <a:pt x="970622" y="329590"/>
                  </a:lnTo>
                  <a:lnTo>
                    <a:pt x="971931" y="333667"/>
                  </a:lnTo>
                  <a:lnTo>
                    <a:pt x="0" y="1119695"/>
                  </a:lnTo>
                  <a:lnTo>
                    <a:pt x="39928" y="1169073"/>
                  </a:lnTo>
                  <a:lnTo>
                    <a:pt x="1013066" y="382066"/>
                  </a:lnTo>
                  <a:lnTo>
                    <a:pt x="1052995" y="431431"/>
                  </a:lnTo>
                  <a:lnTo>
                    <a:pt x="1107020" y="312724"/>
                  </a:lnTo>
                  <a:lnTo>
                    <a:pt x="1141222" y="2375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5107" y="2886812"/>
            <a:ext cx="4591957" cy="190654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655520" y="2178812"/>
            <a:ext cx="5030430" cy="350230"/>
          </a:xfrm>
          <a:prstGeom prst="rect">
            <a:avLst/>
          </a:prstGeom>
        </p:spPr>
        <p:txBody>
          <a:bodyPr vert="horz" wrap="square" lIns="0" tIns="11563" rIns="0" bIns="0" rtlCol="0">
            <a:spAutoFit/>
          </a:bodyPr>
          <a:lstStyle/>
          <a:p>
            <a:pPr marL="323774" indent="-312210">
              <a:spcBef>
                <a:spcPts val="91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How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8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relate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3" dirty="0">
                <a:latin typeface="Calibri"/>
                <a:cs typeface="Calibri"/>
              </a:rPr>
              <a:t>to</a:t>
            </a:r>
            <a:r>
              <a:rPr sz="2200" spc="-2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perceptron?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5518" y="5110994"/>
            <a:ext cx="4762530" cy="696041"/>
          </a:xfrm>
          <a:prstGeom prst="rect">
            <a:avLst/>
          </a:prstGeom>
        </p:spPr>
        <p:txBody>
          <a:bodyPr vert="horz" wrap="square" lIns="0" tIns="28909" rIns="0" bIns="0" rtlCol="0">
            <a:spAutoFit/>
          </a:bodyPr>
          <a:lstStyle/>
          <a:p>
            <a:pPr marL="323774" marR="4625" indent="-312210">
              <a:lnSpc>
                <a:spcPts val="2559"/>
              </a:lnSpc>
              <a:spcBef>
                <a:spcPts val="228"/>
              </a:spcBef>
              <a:buFont typeface="Arial MT"/>
              <a:buChar char="•"/>
              <a:tabLst>
                <a:tab pos="323196" algn="l"/>
                <a:tab pos="323774" algn="l"/>
              </a:tabLst>
            </a:pPr>
            <a:r>
              <a:rPr sz="2200" spc="-5" dirty="0">
                <a:latin typeface="Calibri"/>
                <a:cs typeface="Calibri"/>
              </a:rPr>
              <a:t>Unit: </a:t>
            </a:r>
            <a:r>
              <a:rPr sz="2200" spc="-23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as input a </a:t>
            </a:r>
            <a:r>
              <a:rPr sz="2200" spc="-13" dirty="0">
                <a:latin typeface="Calibri"/>
                <a:cs typeface="Calibri"/>
              </a:rPr>
              <a:t>weighted </a:t>
            </a:r>
            <a:r>
              <a:rPr sz="2200" spc="-5" dirty="0">
                <a:latin typeface="Calibri"/>
                <a:cs typeface="Calibri"/>
              </a:rPr>
              <a:t>sum </a:t>
            </a:r>
            <a:r>
              <a:rPr sz="2200" spc="-48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</a:t>
            </a:r>
            <a:r>
              <a:rPr sz="2200" spc="-13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0" dirty="0">
                <a:latin typeface="Calibri"/>
                <a:cs typeface="Calibri"/>
              </a:rPr>
              <a:t> activation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992</Words>
  <Application>Microsoft Office PowerPoint</Application>
  <PresentationFormat>Custom</PresentationFormat>
  <Paragraphs>179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Solstice</vt:lpstr>
      <vt:lpstr>Artificial Neural Networks - Continued</vt:lpstr>
      <vt:lpstr>Feedforward Neural Networks</vt:lpstr>
      <vt:lpstr>“Deep” Learning</vt:lpstr>
      <vt:lpstr>Recall: Perceptron</vt:lpstr>
      <vt:lpstr>Neural Networks: Connected Neurons</vt:lpstr>
      <vt:lpstr>Hidden Layers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Neural Network</vt:lpstr>
      <vt:lpstr>Fully Connected, Feedforward Neural Networks</vt:lpstr>
      <vt:lpstr>Backpropagation</vt:lpstr>
      <vt:lpstr>Historical Context: Backpropagation</vt:lpstr>
      <vt:lpstr>What to Learn in Neural Network?</vt:lpstr>
      <vt:lpstr>Training: How Neural Networks Learn</vt:lpstr>
      <vt:lpstr>When to Stop Training Neural Networks?</vt:lpstr>
      <vt:lpstr>Activation Function</vt:lpstr>
      <vt:lpstr>Linear Activation Function</vt:lpstr>
      <vt:lpstr>Non-Linear Activation Functions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Feedforward Neural Networks</dc:title>
  <cp:lastModifiedBy>Farhan Khan</cp:lastModifiedBy>
  <cp:revision>105</cp:revision>
  <dcterms:created xsi:type="dcterms:W3CDTF">2024-09-27T04:23:01Z</dcterms:created>
  <dcterms:modified xsi:type="dcterms:W3CDTF">2024-10-19T07:09:18Z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LastSaved">
    <vt:filetime>2024-09-27T00:00:00Z</vt:filetime>
  </property>
</Properties>
</file>