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2"/>
  </p:notesMasterIdLst>
  <p:sldIdLst>
    <p:sldId id="273" r:id="rId3"/>
    <p:sldId id="300" r:id="rId4"/>
    <p:sldId id="302" r:id="rId5"/>
    <p:sldId id="303" r:id="rId6"/>
    <p:sldId id="304" r:id="rId7"/>
    <p:sldId id="353" r:id="rId8"/>
    <p:sldId id="305" r:id="rId9"/>
    <p:sldId id="306" r:id="rId10"/>
    <p:sldId id="307" r:id="rId11"/>
    <p:sldId id="354" r:id="rId12"/>
    <p:sldId id="355" r:id="rId13"/>
    <p:sldId id="308" r:id="rId14"/>
    <p:sldId id="309" r:id="rId15"/>
    <p:sldId id="331" r:id="rId16"/>
    <p:sldId id="335" r:id="rId17"/>
    <p:sldId id="336" r:id="rId18"/>
    <p:sldId id="358" r:id="rId19"/>
    <p:sldId id="339" r:id="rId20"/>
    <p:sldId id="340" r:id="rId21"/>
    <p:sldId id="361" r:id="rId22"/>
    <p:sldId id="363" r:id="rId23"/>
    <p:sldId id="360" r:id="rId24"/>
    <p:sldId id="359" r:id="rId25"/>
    <p:sldId id="341" r:id="rId26"/>
    <p:sldId id="343" r:id="rId27"/>
    <p:sldId id="351" r:id="rId28"/>
    <p:sldId id="352" r:id="rId29"/>
    <p:sldId id="364" r:id="rId30"/>
    <p:sldId id="299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60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5FF10E5-3984-4B9E-9BB8-45A8270701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061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551852F-AA9E-4DF7-A4C4-00C26542543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D47A9-7666-4F23-92FB-CEF5773829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AD59FDA-C4E7-47E6-84D6-90D5B099F5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3716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40005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304800" y="647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5F5E5E55-872A-4E8A-96EF-A7C4394F7D64}" type="datetime4">
              <a:rPr lang="en-US"/>
              <a:pPr/>
              <a:t>December 11, 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352800" y="647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Data Mining: Concepts and Techniques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239000" y="647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EB16FF84-1559-40F6-B1E6-DE8131B832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18605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" y="647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111D9DF2-72D2-47EB-94FF-E507935C97D6}" type="datetime4">
              <a:rPr lang="en-US"/>
              <a:pPr/>
              <a:t>December 11,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2800" y="647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Data Mining: Concepts and Techniques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47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83F64983-BE2F-4C08-8170-F1A614F8C6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64662"/>
      </p:ext>
    </p:extLst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3716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04800" y="40005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0100" y="4000500"/>
            <a:ext cx="41529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04800" y="647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0AB6857B-D41D-4423-9640-E13DA779A6B8}" type="datetime4">
              <a:rPr lang="en-US"/>
              <a:pPr/>
              <a:t>December 11,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52800" y="6477000"/>
            <a:ext cx="28956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Data Mining: Concepts and Techniques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239000" y="6477000"/>
            <a:ext cx="1905000" cy="381000"/>
          </a:xfrm>
        </p:spPr>
        <p:txBody>
          <a:bodyPr/>
          <a:lstStyle>
            <a:lvl1pPr>
              <a:defRPr/>
            </a:lvl1pPr>
          </a:lstStyle>
          <a:p>
            <a:fld id="{D39630FE-9E5C-4024-B511-A39427F510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8794"/>
      </p:ext>
    </p:extLst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srgbClr val="CCD1B9"/>
                </a:solidFill>
              </a:rPr>
              <a:pPr/>
              <a:t>12/11/2024</a:t>
            </a:fld>
            <a:endParaRPr lang="en-US">
              <a:solidFill>
                <a:srgbClr val="CCD1B9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>
              <a:solidFill>
                <a:srgbClr val="CCD1B9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577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534949"/>
                </a:solidFill>
              </a:rPr>
              <a:pPr/>
              <a:t>12/11/2024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534949"/>
                </a:solidFill>
              </a:rPr>
              <a:pPr/>
              <a:t>‹#›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48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CCD1B9"/>
                </a:solidFill>
              </a:rPr>
              <a:pPr/>
              <a:t>‹#›</a:t>
            </a:fld>
            <a:endParaRPr lang="en-US">
              <a:solidFill>
                <a:srgbClr val="CCD1B9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3259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534949"/>
                </a:solidFill>
              </a:rPr>
              <a:pPr/>
              <a:t>12/11/2024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534949"/>
                </a:solidFill>
              </a:rPr>
              <a:pPr/>
              <a:t>‹#›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008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534949"/>
                </a:solidFill>
              </a:rPr>
              <a:pPr/>
              <a:t>12/11/2024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534949"/>
                </a:solidFill>
              </a:rPr>
              <a:pPr/>
              <a:t>‹#›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91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3764-1601-40CB-917B-396AE77247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534949"/>
                </a:solidFill>
              </a:rPr>
              <a:pPr/>
              <a:t>12/11/2024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534949"/>
                </a:solidFill>
              </a:rPr>
              <a:pPr/>
              <a:t>‹#›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357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534949"/>
                </a:solidFill>
              </a:rPr>
              <a:pPr/>
              <a:t>12/11/2024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534949"/>
                </a:solidFill>
              </a:rPr>
              <a:pPr/>
              <a:t>‹#›</a:t>
            </a:fld>
            <a:endParaRPr lang="en-US">
              <a:solidFill>
                <a:srgbClr val="5349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2993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534949"/>
                </a:solidFill>
              </a:rPr>
              <a:pPr/>
              <a:t>12/11/2024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1647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CCD1B9"/>
                </a:solidFill>
              </a:rPr>
              <a:pPr/>
              <a:t>12/11/2024</a:t>
            </a:fld>
            <a:endParaRPr lang="en-US">
              <a:solidFill>
                <a:srgbClr val="CCD1B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CCD1B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CCD1B9"/>
                </a:solidFill>
              </a:rPr>
              <a:pPr/>
              <a:t>‹#›</a:t>
            </a:fld>
            <a:endParaRPr lang="en-US">
              <a:solidFill>
                <a:srgbClr val="CCD1B9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615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534949"/>
                </a:solidFill>
              </a:rPr>
              <a:pPr/>
              <a:t>12/11/2024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534949"/>
                </a:solidFill>
              </a:rPr>
              <a:pPr/>
              <a:t>‹#›</a:t>
            </a:fld>
            <a:endParaRPr lang="en-US">
              <a:solidFill>
                <a:srgbClr val="5349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2698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534949"/>
                </a:solidFill>
              </a:rPr>
              <a:pPr/>
              <a:t>12/11/2024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CCD1B9"/>
                </a:solidFill>
              </a:rPr>
              <a:pPr/>
              <a:t>‹#›</a:t>
            </a:fld>
            <a:endParaRPr lang="en-US">
              <a:solidFill>
                <a:srgbClr val="CCD1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304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70C6CB4-FF2B-4B56-9786-DF3E203BD2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DACF7-C41A-4DCE-8311-1A0D6C8241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D3CC-64F0-49F8-B4F0-0F1FD7B53E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5F040-43AD-4FAC-A56A-44D2DB63BD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5118D-99FA-417E-A928-4AE74B51B3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BC9C304-9C19-480D-B310-A7AF685935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8593-388C-4E08-92C4-F880B150CEC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0E744998-ADFD-41A8-8133-311681077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5" r:id="rId12"/>
    <p:sldLayoutId id="2147483686" r:id="rId13"/>
    <p:sldLayoutId id="214748368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D8BD707-D9CF-40AE-B4C6-C98DA3205C09}" type="datetimeFigureOut">
              <a:rPr lang="en-US" smtClean="0">
                <a:solidFill>
                  <a:srgbClr val="534949"/>
                </a:solidFill>
                <a:latin typeface="Franklin Gothic Medium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12/11/2024</a:t>
            </a:fld>
            <a:endParaRPr lang="en-US">
              <a:solidFill>
                <a:srgbClr val="534949"/>
              </a:solidFill>
              <a:latin typeface="Franklin Gothic Medium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534949"/>
              </a:solidFill>
              <a:latin typeface="Franklin Gothic Medium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en-US" smtClean="0">
                <a:solidFill>
                  <a:srgbClr val="534949"/>
                </a:solidFill>
                <a:latin typeface="Franklin Gothic Medium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534949"/>
              </a:solid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547003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63696" y="2052960"/>
            <a:ext cx="2057400" cy="18288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MACHINE LEARNING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52960"/>
            <a:ext cx="6781800" cy="1828800"/>
          </a:xfrm>
        </p:spPr>
        <p:txBody>
          <a:bodyPr/>
          <a:lstStyle/>
          <a:p>
            <a:pPr algn="ctr"/>
            <a:r>
              <a:rPr lang="en-US" sz="3200" dirty="0" smtClean="0"/>
              <a:t>Support vector machines  SVM</a:t>
            </a:r>
            <a:br>
              <a:rPr lang="en-US" sz="3200" dirty="0" smtClean="0"/>
            </a:br>
            <a:r>
              <a:rPr lang="en-US" sz="2400" dirty="0" smtClean="0"/>
              <a:t>Dr. </a:t>
            </a:r>
            <a:r>
              <a:rPr lang="en-US" sz="2400" dirty="0" err="1" smtClean="0"/>
              <a:t>Farhan</a:t>
            </a:r>
            <a:r>
              <a:rPr lang="en-US" sz="2400" dirty="0" smtClean="0"/>
              <a:t> </a:t>
            </a:r>
            <a:r>
              <a:rPr lang="en-US" sz="2400" dirty="0" err="1" smtClean="0"/>
              <a:t>hassan</a:t>
            </a:r>
            <a:r>
              <a:rPr lang="en-US" sz="2400" dirty="0" smtClean="0"/>
              <a:t> khan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44701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57BABC-40E3-1677-DA2D-D42998562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Types of Support Vector </a:t>
            </a:r>
            <a:r>
              <a:rPr lang="en-US" dirty="0" smtClean="0"/>
              <a:t>Machine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C76B83-D9D5-169D-3F5B-6214241FE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719071"/>
            <a:ext cx="8762999" cy="4757929"/>
          </a:xfrm>
        </p:spPr>
        <p:txBody>
          <a:bodyPr>
            <a:noAutofit/>
          </a:bodyPr>
          <a:lstStyle/>
          <a:p>
            <a:pPr algn="just"/>
            <a:r>
              <a:rPr lang="en-US" sz="2400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Linear </a:t>
            </a:r>
            <a:r>
              <a:rPr lang="en-US" sz="2400" b="1" i="0" dirty="0" smtClean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SVM</a:t>
            </a:r>
          </a:p>
          <a:p>
            <a:pPr algn="just"/>
            <a:r>
              <a:rPr lang="en-US" sz="2400" b="0" i="0" dirty="0" smtClean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When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the data is perfectly linearly separable only then we can use Linear SVM. </a:t>
            </a:r>
            <a:endParaRPr lang="en-US" sz="2400" b="0" i="0" dirty="0" smtClean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pPr algn="just"/>
            <a:r>
              <a:rPr lang="en-US" sz="2400" b="0" i="0" dirty="0" smtClean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Perfectly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linearly separable means that the data points can be classified into 2 classes by using a single straight line(if 2D</a:t>
            </a:r>
            <a:r>
              <a:rPr lang="en-US" sz="2400" b="0" i="0" dirty="0" smtClean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).</a:t>
            </a:r>
            <a:endParaRPr lang="en-US" sz="2400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153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57BABC-40E3-1677-DA2D-D42998562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Types of Support Vector </a:t>
            </a:r>
            <a:r>
              <a:rPr lang="en-US" dirty="0" smtClean="0"/>
              <a:t>Machine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C76B83-D9D5-169D-3F5B-6214241FE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42871"/>
            <a:ext cx="8762999" cy="4757929"/>
          </a:xfrm>
        </p:spPr>
        <p:txBody>
          <a:bodyPr>
            <a:noAutofit/>
          </a:bodyPr>
          <a:lstStyle/>
          <a:p>
            <a:pPr algn="just"/>
            <a:r>
              <a:rPr lang="en-US" sz="2400" b="1" i="0" dirty="0" smtClean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Non-Linear </a:t>
            </a:r>
            <a:r>
              <a:rPr lang="en-US" sz="2400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SVM: </a:t>
            </a:r>
            <a:endParaRPr lang="en-US" sz="2400" b="1" i="0" dirty="0" smtClean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pPr algn="just"/>
            <a:r>
              <a:rPr lang="en-US" sz="2400" b="0" i="0" dirty="0" smtClean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When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the data is not linearly separable then we can use Non-Linear SVM, which means when the data points cannot be separated into 2 classes by using a straight line (if 2D) then we use some advanced techniques like kernel tricks to classify them. </a:t>
            </a:r>
            <a:endParaRPr lang="en-US" sz="2400" b="0" i="0" dirty="0" smtClean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pPr algn="just"/>
            <a:r>
              <a:rPr lang="en-US" sz="2400" b="0" i="0" dirty="0" smtClean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In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most real-world applications we do not find linearly separable datapoints hence we use kernel trick to solve them.</a:t>
            </a:r>
          </a:p>
          <a:p>
            <a:pPr algn="just"/>
            <a:endParaRPr lang="en-US" sz="2400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endParaRPr lang="x-none" sz="2400" dirty="0"/>
          </a:p>
        </p:txBody>
      </p:sp>
    </p:spTree>
    <p:extLst>
      <p:ext uri="{BB962C8B-B14F-4D97-AF65-F5344CB8AC3E}">
        <p14:creationId xmlns:p14="http://schemas.microsoft.com/office/powerpoint/2010/main" val="1279824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4877C2-3AD5-7001-0668-C04E0C527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VECTORS and margins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1B4EBF-B67E-9A49-D740-2A1FB2E91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1719070"/>
            <a:ext cx="8763000" cy="4910329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Support Vectors: </a:t>
            </a:r>
            <a:endParaRPr lang="en-US" sz="2800" b="1" i="0" dirty="0" smtClean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r>
              <a:rPr lang="en-US" sz="2800" b="0" i="0" dirty="0" smtClean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These 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are the points that are closest to the hyperplane. </a:t>
            </a:r>
            <a:endParaRPr lang="en-US" sz="2800" b="0" i="0" dirty="0" smtClean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r>
              <a:rPr lang="en-US" sz="2800" b="0" i="0" dirty="0" smtClean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A 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separating line will be defined with the help of these data points</a:t>
            </a:r>
            <a:r>
              <a:rPr lang="en-US" sz="2800" b="0" i="0" dirty="0" smtClean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.</a:t>
            </a:r>
          </a:p>
          <a:p>
            <a:endParaRPr lang="en-US" sz="2800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r>
              <a:rPr lang="en-US" sz="2800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Margin: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</a:t>
            </a:r>
            <a:endParaRPr lang="en-US" sz="2800" b="0" i="0" dirty="0" smtClean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r>
              <a:rPr lang="en-US" sz="2800" b="0" i="0" dirty="0" smtClean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It 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is the distance between the hyperplane and the observations closest to the hyperplane (support vectors). </a:t>
            </a:r>
            <a:endParaRPr lang="en-US" sz="2800" b="0" i="0" dirty="0" smtClean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r>
              <a:rPr lang="en-US" sz="2800" b="0" i="0" dirty="0" smtClean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In 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SVM large margin is considered a good margin</a:t>
            </a:r>
            <a:endParaRPr lang="x-none" sz="2800" dirty="0"/>
          </a:p>
        </p:txBody>
      </p:sp>
    </p:spTree>
    <p:extLst>
      <p:ext uri="{BB962C8B-B14F-4D97-AF65-F5344CB8AC3E}">
        <p14:creationId xmlns:p14="http://schemas.microsoft.com/office/powerpoint/2010/main" val="833159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272504-4F13-A7F6-1DF7-F32156259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</a:t>
            </a:r>
            <a:endParaRPr lang="x-none"/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xmlns="" id="{8A211EA5-AACE-4FAC-56A6-46C52A0903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6"/>
          <a:stretch/>
        </p:blipFill>
        <p:spPr>
          <a:xfrm>
            <a:off x="743237" y="1676400"/>
            <a:ext cx="7333963" cy="4952999"/>
          </a:xfrm>
        </p:spPr>
      </p:pic>
    </p:spTree>
    <p:extLst>
      <p:ext uri="{BB962C8B-B14F-4D97-AF65-F5344CB8AC3E}">
        <p14:creationId xmlns:p14="http://schemas.microsoft.com/office/powerpoint/2010/main" val="1741051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Non-linear Data</a:t>
            </a:r>
            <a:endParaRPr lang="en-US" sz="4000" dirty="0"/>
          </a:p>
        </p:txBody>
      </p:sp>
      <p:pic>
        <p:nvPicPr>
          <p:cNvPr id="4" name="Content Placeholder 3" descr="plot_circle_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036" y="1951037"/>
            <a:ext cx="5039928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16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SVM do with this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Content Placeholder 3" descr="plot_circle_0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2036" y="1874837"/>
            <a:ext cx="5039928" cy="4525963"/>
          </a:xfrm>
        </p:spPr>
      </p:pic>
    </p:spTree>
    <p:extLst>
      <p:ext uri="{BB962C8B-B14F-4D97-AF65-F5344CB8AC3E}">
        <p14:creationId xmlns:p14="http://schemas.microsoft.com/office/powerpoint/2010/main" val="3087341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Boundary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/>
              <a:t>Our decision boundary is a circumference of radius 1, which separates both tags using SVM.</a:t>
            </a:r>
          </a:p>
        </p:txBody>
      </p:sp>
    </p:spTree>
    <p:extLst>
      <p:ext uri="{BB962C8B-B14F-4D97-AF65-F5344CB8AC3E}">
        <p14:creationId xmlns:p14="http://schemas.microsoft.com/office/powerpoint/2010/main" val="2853198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719071"/>
            <a:ext cx="9067800" cy="440740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Use a linear classifier to solve non-linear problem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trick</a:t>
            </a:r>
            <a:endParaRPr lang="en-US" dirty="0"/>
          </a:p>
        </p:txBody>
      </p:sp>
      <p:pic>
        <p:nvPicPr>
          <p:cNvPr id="29700" name="Picture 4" descr="Kernels in SV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38400"/>
            <a:ext cx="8133347" cy="39624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614508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19070"/>
            <a:ext cx="8762999" cy="491032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800" b="1" dirty="0"/>
              <a:t>Kernel Function</a:t>
            </a:r>
            <a:r>
              <a:rPr lang="en-US" sz="2800" dirty="0"/>
              <a:t> is a method used to take data as input and transform into the required form of processing data. </a:t>
            </a:r>
            <a:endParaRPr lang="en-US" sz="2800" dirty="0" smtClean="0"/>
          </a:p>
          <a:p>
            <a:pPr algn="just"/>
            <a:r>
              <a:rPr lang="en-US" sz="2800" dirty="0" smtClean="0"/>
              <a:t>“</a:t>
            </a:r>
            <a:r>
              <a:rPr lang="en-US" sz="2800" dirty="0"/>
              <a:t>Kernel” is used due to set of mathematical functions used in Support Vector Machine provides the window to manipulate the data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/>
              <a:t>The kernel function is just a mathematical function that converts a low-dimensional input space into a higher-dimensional space. </a:t>
            </a:r>
            <a:endParaRPr lang="en-US" sz="2800" dirty="0" smtClean="0"/>
          </a:p>
          <a:p>
            <a:pPr algn="just"/>
            <a:r>
              <a:rPr lang="en-US" sz="2800" dirty="0" smtClean="0"/>
              <a:t>This </a:t>
            </a:r>
            <a:r>
              <a:rPr lang="en-US" sz="2800" dirty="0"/>
              <a:t>is done by mapping the data into a new feature space. In this space, the data will be linearly separable. </a:t>
            </a:r>
            <a:endParaRPr lang="en-US" sz="2800" dirty="0" smtClean="0"/>
          </a:p>
          <a:p>
            <a:pPr algn="just"/>
            <a:r>
              <a:rPr lang="en-US" sz="2800" dirty="0" smtClean="0"/>
              <a:t>This </a:t>
            </a:r>
            <a:r>
              <a:rPr lang="en-US" sz="2800" dirty="0"/>
              <a:t>means that a support vector machine can be used to find a </a:t>
            </a:r>
            <a:r>
              <a:rPr lang="en-US" sz="2800" dirty="0" err="1"/>
              <a:t>hyperplane</a:t>
            </a:r>
            <a:r>
              <a:rPr lang="en-US" sz="2800" dirty="0"/>
              <a:t> that separates the data.</a:t>
            </a:r>
          </a:p>
        </p:txBody>
      </p:sp>
    </p:spTree>
    <p:extLst>
      <p:ext uri="{BB962C8B-B14F-4D97-AF65-F5344CB8AC3E}">
        <p14:creationId xmlns:p14="http://schemas.microsoft.com/office/powerpoint/2010/main" val="2316602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Kernel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Linear</a:t>
            </a:r>
          </a:p>
          <a:p>
            <a:r>
              <a:rPr lang="en-US" sz="2400" dirty="0"/>
              <a:t>Polynomial</a:t>
            </a:r>
          </a:p>
          <a:p>
            <a:r>
              <a:rPr lang="en-US" sz="2400" dirty="0" smtClean="0"/>
              <a:t>Gaussian </a:t>
            </a:r>
            <a:r>
              <a:rPr lang="en-US" sz="2400" dirty="0"/>
              <a:t>Kernel Radial Basis </a:t>
            </a:r>
            <a:r>
              <a:rPr lang="en-US" sz="2400" dirty="0" smtClean="0"/>
              <a:t>Function (</a:t>
            </a:r>
            <a:r>
              <a:rPr lang="en-US" sz="2400" dirty="0"/>
              <a:t>RBF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Sigmoid</a:t>
            </a:r>
          </a:p>
          <a:p>
            <a:pP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1062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19070"/>
            <a:ext cx="8686799" cy="4910329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A support vector machine (SVM) is a supervised machine learning model that uses classification algorithms for </a:t>
            </a:r>
            <a:r>
              <a:rPr lang="en-US" sz="2400" dirty="0" smtClean="0"/>
              <a:t>binary </a:t>
            </a:r>
            <a:r>
              <a:rPr lang="en-US" sz="2400" dirty="0"/>
              <a:t>classification problems. </a:t>
            </a:r>
          </a:p>
          <a:p>
            <a:pPr algn="just"/>
            <a:r>
              <a:rPr lang="en-US" sz="2400" dirty="0"/>
              <a:t>After giving an SVM model sets of labeled training data for each category, they’re able to categorize new data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/>
              <a:t>Let’s imagine we have </a:t>
            </a:r>
            <a:r>
              <a:rPr lang="en-US" sz="2400" b="1" dirty="0"/>
              <a:t>two </a:t>
            </a:r>
            <a:r>
              <a:rPr lang="en-US" sz="2400" b="1" dirty="0" smtClean="0"/>
              <a:t>classes</a:t>
            </a:r>
            <a:r>
              <a:rPr lang="en-US" sz="2400" dirty="0" smtClean="0"/>
              <a:t>:</a:t>
            </a:r>
            <a:r>
              <a:rPr lang="en-US" sz="2400" dirty="0"/>
              <a:t> </a:t>
            </a:r>
            <a:r>
              <a:rPr lang="en-US" sz="2400" i="1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 and </a:t>
            </a:r>
            <a:r>
              <a:rPr lang="en-US" sz="2400" i="1" dirty="0">
                <a:solidFill>
                  <a:srgbClr val="0070C0"/>
                </a:solidFill>
              </a:rPr>
              <a:t>blue</a:t>
            </a:r>
            <a:r>
              <a:rPr lang="en-US" sz="2400" dirty="0"/>
              <a:t>, and our data has </a:t>
            </a:r>
            <a:r>
              <a:rPr lang="en-US" sz="2400" b="1" dirty="0"/>
              <a:t>two features</a:t>
            </a:r>
            <a:r>
              <a:rPr lang="en-US" sz="2400" dirty="0"/>
              <a:t>.</a:t>
            </a:r>
          </a:p>
          <a:p>
            <a:pPr algn="just"/>
            <a:r>
              <a:rPr lang="en-US" sz="2400" b="1" dirty="0"/>
              <a:t>Features</a:t>
            </a:r>
            <a:r>
              <a:rPr lang="en-US" sz="2400" dirty="0"/>
              <a:t>: </a:t>
            </a:r>
            <a:r>
              <a:rPr lang="en-US" sz="2400" b="1" i="1" dirty="0"/>
              <a:t>x</a:t>
            </a:r>
            <a:r>
              <a:rPr lang="en-US" sz="2400" b="1" dirty="0"/>
              <a:t> </a:t>
            </a:r>
            <a:r>
              <a:rPr lang="en-US" sz="2400" dirty="0"/>
              <a:t>and</a:t>
            </a:r>
            <a:r>
              <a:rPr lang="en-US" sz="2400" b="1" dirty="0"/>
              <a:t> </a:t>
            </a:r>
            <a:r>
              <a:rPr lang="en-US" sz="2400" b="1" i="1" dirty="0"/>
              <a:t>y</a:t>
            </a:r>
            <a:r>
              <a:rPr lang="en-US" sz="2400" dirty="0"/>
              <a:t>. We want a classifier that, given a pair of </a:t>
            </a:r>
            <a:r>
              <a:rPr lang="en-US" sz="2400" i="1" dirty="0"/>
              <a:t>(</a:t>
            </a:r>
            <a:r>
              <a:rPr lang="en-US" sz="2400" i="1" dirty="0" err="1"/>
              <a:t>x,y</a:t>
            </a:r>
            <a:r>
              <a:rPr lang="en-US" sz="2400" i="1" dirty="0"/>
              <a:t>)</a:t>
            </a:r>
            <a:r>
              <a:rPr lang="en-US" sz="2400" dirty="0"/>
              <a:t> coordinates, outputs if it’s either </a:t>
            </a:r>
            <a:r>
              <a:rPr lang="en-US" sz="2400" i="1" dirty="0"/>
              <a:t>red </a:t>
            </a:r>
            <a:r>
              <a:rPr lang="en-US" sz="2400" i="1" dirty="0" smtClean="0"/>
              <a:t>or blue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/>
              <a:t> We plot our already labeled training data on a </a:t>
            </a:r>
            <a:r>
              <a:rPr lang="en-US" sz="2400" dirty="0" smtClean="0"/>
              <a:t>plane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7680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linear kernel is the simplest and is used when the data is linearly separable</a:t>
            </a:r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/>
              <a:t>linear kernel can be used as normal dot product any two given observations.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equation for the kernel function is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kernel function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80007" y="3790890"/>
            <a:ext cx="26212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242424"/>
                </a:solidFill>
                <a:latin typeface="source-code-pro"/>
              </a:rPr>
              <a:t>K(x, xi) = sum(x * xi)</a:t>
            </a:r>
            <a:endParaRPr lang="en-US" sz="2000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248150"/>
            <a:ext cx="4214813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580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 KERNEL function</a:t>
            </a:r>
            <a:endParaRPr lang="en-US" dirty="0"/>
          </a:p>
        </p:txBody>
      </p:sp>
      <p:pic>
        <p:nvPicPr>
          <p:cNvPr id="4" name="Content Placeholder 3" descr="polynomial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3000" y="2836286"/>
            <a:ext cx="3986212" cy="3869314"/>
          </a:xfrm>
        </p:spPr>
      </p:pic>
      <p:sp>
        <p:nvSpPr>
          <p:cNvPr id="3" name="Rectangle 2"/>
          <p:cNvSpPr/>
          <p:nvPr/>
        </p:nvSpPr>
        <p:spPr>
          <a:xfrm>
            <a:off x="152400" y="1676400"/>
            <a:ext cx="8229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400" dirty="0"/>
              <a:t>The polynomial kernel is effective for non-linear data</a:t>
            </a:r>
            <a:r>
              <a:rPr lang="en-US" sz="2400" dirty="0" smtClean="0"/>
              <a:t>.</a:t>
            </a:r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400" dirty="0"/>
              <a:t>It computes the similarity between two vectors in terms of the polynomial of the original variables.</a:t>
            </a:r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§"/>
            </a:pPr>
            <a:endParaRPr lang="en-US" sz="2400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79344" r="6422"/>
          <a:stretch/>
        </p:blipFill>
        <p:spPr bwMode="auto">
          <a:xfrm>
            <a:off x="457199" y="3429000"/>
            <a:ext cx="407475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045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Gaussian Radial basis function (RBF) Kernel</a:t>
            </a:r>
            <a:endParaRPr lang="en-US" sz="2400" dirty="0"/>
          </a:p>
        </p:txBody>
      </p:sp>
      <p:pic>
        <p:nvPicPr>
          <p:cNvPr id="31746" name="Picture 2" descr="RBF kernel- Gaussian Distrib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971800"/>
            <a:ext cx="5273749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2399" y="1600200"/>
            <a:ext cx="877894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As you can see that the Distribution graph of the RBF kernel actually looks like the </a:t>
            </a:r>
            <a:r>
              <a:rPr lang="en-US" sz="2000" b="1" dirty="0"/>
              <a:t>Gaussian Distribution curve </a:t>
            </a:r>
            <a:r>
              <a:rPr lang="en-US" sz="2000" dirty="0"/>
              <a:t>which is known as</a:t>
            </a:r>
            <a:r>
              <a:rPr lang="en-US" sz="2000" b="1" dirty="0"/>
              <a:t> a bell-shaped curve. </a:t>
            </a:r>
            <a:endParaRPr lang="en-US" sz="20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Thus </a:t>
            </a:r>
            <a:r>
              <a:rPr lang="en-US" sz="2000" dirty="0"/>
              <a:t>RBF kernel is also known as </a:t>
            </a:r>
            <a:r>
              <a:rPr lang="en-US" sz="2000" b="1" dirty="0"/>
              <a:t>Gaussian Radial Basis Kernel.</a:t>
            </a:r>
            <a:endParaRPr lang="en-US" sz="2000" dirty="0"/>
          </a:p>
        </p:txBody>
      </p:sp>
      <p:pic>
        <p:nvPicPr>
          <p:cNvPr id="31748" name="Picture 4" descr="https://miro.medium.com/v2/resize:fit:640/1*5ql53jWfq2LJF59untgNNw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48" t="26766" b="21745"/>
          <a:stretch/>
        </p:blipFill>
        <p:spPr bwMode="auto">
          <a:xfrm>
            <a:off x="5486400" y="3429000"/>
            <a:ext cx="3508375" cy="990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255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The RBF Kernel illust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8839200" cy="682646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397373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Sigmoid kernel function</a:t>
            </a:r>
            <a:endParaRPr lang="en-US" dirty="0"/>
          </a:p>
        </p:txBody>
      </p:sp>
      <p:pic>
        <p:nvPicPr>
          <p:cNvPr id="4" name="Picture 3" descr="sigmoi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819400"/>
            <a:ext cx="3962400" cy="331379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8600" y="1752600"/>
            <a:ext cx="8610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400" dirty="0"/>
              <a:t>An SVM with a sigmoid kernel is equivalent to a </a:t>
            </a:r>
            <a:r>
              <a:rPr lang="en-US" sz="2400" dirty="0" smtClean="0"/>
              <a:t>simple two-layer </a:t>
            </a:r>
            <a:r>
              <a:rPr lang="en-US" sz="2400" dirty="0"/>
              <a:t>neural network known as a multilayer perceptron (with no hidden layers).</a:t>
            </a:r>
          </a:p>
          <a:p>
            <a:pPr marL="285750" indent="-28575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400" dirty="0" smtClean="0"/>
              <a:t>Suitable </a:t>
            </a:r>
            <a:r>
              <a:rPr lang="en-US" sz="2400" dirty="0"/>
              <a:t>for neural </a:t>
            </a:r>
            <a:r>
              <a:rPr lang="en-US" sz="2400" dirty="0" smtClean="0"/>
              <a:t>networks</a:t>
            </a:r>
          </a:p>
          <a:p>
            <a:pPr marL="285750" indent="-28575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400" dirty="0" smtClean="0"/>
              <a:t>Not widely </a:t>
            </a:r>
            <a:r>
              <a:rPr lang="en-US" sz="2400" dirty="0"/>
              <a:t>used in </a:t>
            </a:r>
            <a:r>
              <a:rPr lang="en-US" sz="2400" dirty="0" smtClean="0"/>
              <a:t>SVM.</a:t>
            </a:r>
          </a:p>
          <a:p>
            <a:pPr marL="285750" indent="-285750">
              <a:buClr>
                <a:srgbClr val="C00000"/>
              </a:buClr>
              <a:buFont typeface="Wingdings" pitchFamily="2" charset="2"/>
              <a:buChar char="§"/>
            </a:pPr>
            <a:endParaRPr lang="en-US" sz="2400" dirty="0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13" t="87655" r="62341"/>
          <a:stretch/>
        </p:blipFill>
        <p:spPr bwMode="auto">
          <a:xfrm>
            <a:off x="609600" y="4245120"/>
            <a:ext cx="3563007" cy="707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6362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07FAB6-1552-0B3B-AB44-F32507E0D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Kernel Function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A8FD0A-3282-1115-6AFD-4F1B4ECB6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Choosing a kernel totally depends on what kind of dataset are you working on. </a:t>
            </a:r>
            <a:endParaRPr lang="en-US" sz="2400" b="0" i="0" dirty="0" smtClean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pPr algn="just"/>
            <a:r>
              <a:rPr lang="en-US" sz="2400" b="0" i="0" dirty="0" smtClean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If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it is linearly separable then you must opt. for linear kernel function since it is very easy to use and the complexity is much lower compared to other kernel functions.</a:t>
            </a:r>
          </a:p>
          <a:p>
            <a:pPr algn="just"/>
            <a:r>
              <a:rPr lang="en-US" sz="24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Usually, we use </a:t>
            </a:r>
            <a:r>
              <a:rPr lang="en-US" sz="2400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SVM with RBF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 and </a:t>
            </a:r>
            <a:r>
              <a:rPr lang="en-US" sz="2400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linear kernel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function because </a:t>
            </a:r>
            <a:r>
              <a:rPr lang="en-US" sz="2400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other kernels like polynomial kernel are rarely used due to poor efficiency.</a:t>
            </a:r>
            <a:endParaRPr lang="x-none" sz="2400" b="1" dirty="0"/>
          </a:p>
        </p:txBody>
      </p:sp>
    </p:spTree>
    <p:extLst>
      <p:ext uri="{BB962C8B-B14F-4D97-AF65-F5344CB8AC3E}">
        <p14:creationId xmlns:p14="http://schemas.microsoft.com/office/powerpoint/2010/main" val="27431309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9E5B64-CA69-9AFD-16BB-196FEA9C2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Advantages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DD241F4-945E-0E1F-CB20-2E942704A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0" i="0" dirty="0">
                <a:solidFill>
                  <a:srgbClr val="222222"/>
                </a:solidFill>
                <a:effectLst/>
                <a:latin typeface="Lato"/>
              </a:rPr>
              <a:t>SVM works better when the data is Linear</a:t>
            </a:r>
          </a:p>
          <a:p>
            <a:pPr algn="just"/>
            <a:r>
              <a:rPr lang="en-US" sz="2400" b="0" i="0" dirty="0">
                <a:solidFill>
                  <a:srgbClr val="222222"/>
                </a:solidFill>
                <a:effectLst/>
                <a:latin typeface="Lato"/>
              </a:rPr>
              <a:t>It is more effective in high </a:t>
            </a:r>
            <a:r>
              <a:rPr lang="en-US" sz="2400" b="0" i="0" dirty="0" smtClean="0">
                <a:solidFill>
                  <a:srgbClr val="222222"/>
                </a:solidFill>
                <a:effectLst/>
                <a:latin typeface="Lato"/>
              </a:rPr>
              <a:t>dimensions</a:t>
            </a:r>
          </a:p>
          <a:p>
            <a:pPr algn="just"/>
            <a:r>
              <a:rPr lang="en-US" sz="2400" b="0" i="0" dirty="0" smtClean="0">
                <a:solidFill>
                  <a:srgbClr val="222222"/>
                </a:solidFill>
                <a:effectLst/>
                <a:latin typeface="Lato"/>
              </a:rPr>
              <a:t>With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Lato"/>
              </a:rPr>
              <a:t>the help of the kernel trick, we can solve any complex problem</a:t>
            </a:r>
          </a:p>
          <a:p>
            <a:pPr algn="just"/>
            <a:r>
              <a:rPr lang="en-US" sz="2400" b="0" i="0" dirty="0">
                <a:solidFill>
                  <a:srgbClr val="222222"/>
                </a:solidFill>
                <a:effectLst/>
                <a:latin typeface="Lato"/>
              </a:rPr>
              <a:t>SVM is not sensitive to outliers</a:t>
            </a:r>
          </a:p>
          <a:p>
            <a:pPr algn="just"/>
            <a:r>
              <a:rPr lang="en-US" sz="2400" b="0" i="0" dirty="0">
                <a:solidFill>
                  <a:srgbClr val="222222"/>
                </a:solidFill>
                <a:effectLst/>
                <a:latin typeface="Lato"/>
              </a:rPr>
              <a:t>Can help us with Image </a:t>
            </a:r>
            <a:r>
              <a:rPr lang="en-US" sz="2400" b="0" i="0" dirty="0" smtClean="0">
                <a:solidFill>
                  <a:srgbClr val="222222"/>
                </a:solidFill>
                <a:effectLst/>
                <a:latin typeface="Lato"/>
              </a:rPr>
              <a:t>classification</a:t>
            </a:r>
          </a:p>
          <a:p>
            <a:pPr algn="just"/>
            <a:r>
              <a:rPr lang="en-US" sz="2400" dirty="0">
                <a:solidFill>
                  <a:srgbClr val="222222"/>
                </a:solidFill>
                <a:latin typeface="Lato"/>
              </a:rPr>
              <a:t>SVM training always finds a global solution, unlike neural </a:t>
            </a:r>
            <a:r>
              <a:rPr lang="en-US" sz="2400" dirty="0" smtClean="0">
                <a:solidFill>
                  <a:srgbClr val="222222"/>
                </a:solidFill>
                <a:latin typeface="Lato"/>
              </a:rPr>
              <a:t>networks such </a:t>
            </a:r>
            <a:r>
              <a:rPr lang="en-US" sz="2400" dirty="0">
                <a:solidFill>
                  <a:srgbClr val="222222"/>
                </a:solidFill>
                <a:latin typeface="Lato"/>
              </a:rPr>
              <a:t>as </a:t>
            </a:r>
            <a:r>
              <a:rPr lang="en-US" sz="2400" dirty="0" err="1">
                <a:solidFill>
                  <a:srgbClr val="222222"/>
                </a:solidFill>
                <a:latin typeface="Lato"/>
              </a:rPr>
              <a:t>backpropagation</a:t>
            </a:r>
            <a:r>
              <a:rPr lang="en-US" sz="2400" dirty="0">
                <a:solidFill>
                  <a:srgbClr val="222222"/>
                </a:solidFill>
                <a:latin typeface="Lato"/>
              </a:rPr>
              <a:t>, where many local minima usually exist</a:t>
            </a:r>
          </a:p>
          <a:p>
            <a:endParaRPr lang="x-none" sz="2400" dirty="0"/>
          </a:p>
        </p:txBody>
      </p:sp>
    </p:spTree>
    <p:extLst>
      <p:ext uri="{BB962C8B-B14F-4D97-AF65-F5344CB8AC3E}">
        <p14:creationId xmlns:p14="http://schemas.microsoft.com/office/powerpoint/2010/main" val="41859517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91562A-6702-4AA8-5336-6D62B58D7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32C930-CBDD-BE42-83B8-5BCBA99A9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0" i="0" dirty="0">
                <a:solidFill>
                  <a:srgbClr val="222222"/>
                </a:solidFill>
                <a:effectLst/>
                <a:latin typeface="Lato"/>
              </a:rPr>
              <a:t>Choosing a good kernel is not easy</a:t>
            </a:r>
          </a:p>
          <a:p>
            <a:pPr algn="just"/>
            <a:r>
              <a:rPr lang="en-US" sz="2400" b="0" i="0" dirty="0">
                <a:solidFill>
                  <a:srgbClr val="222222"/>
                </a:solidFill>
                <a:effectLst/>
                <a:latin typeface="Lato"/>
              </a:rPr>
              <a:t>It doesn’t show good results on a big </a:t>
            </a:r>
            <a:r>
              <a:rPr lang="en-US" sz="2400" b="0" i="0" dirty="0" smtClean="0">
                <a:solidFill>
                  <a:srgbClr val="222222"/>
                </a:solidFill>
                <a:effectLst/>
                <a:latin typeface="Lato"/>
              </a:rPr>
              <a:t>dataset (millions of support vectors)</a:t>
            </a:r>
            <a:endParaRPr lang="en-US" sz="2400" b="0" i="0" dirty="0">
              <a:solidFill>
                <a:srgbClr val="222222"/>
              </a:solidFill>
              <a:effectLst/>
              <a:latin typeface="Lato"/>
            </a:endParaRPr>
          </a:p>
          <a:p>
            <a:r>
              <a:rPr lang="en-US" sz="2400" dirty="0"/>
              <a:t>A major research goal regarding SVMs is to improve the speed in training and </a:t>
            </a:r>
            <a:r>
              <a:rPr lang="en-US" sz="2400" dirty="0" smtClean="0"/>
              <a:t>testing so </a:t>
            </a:r>
            <a:r>
              <a:rPr lang="en-US" sz="2400" dirty="0"/>
              <a:t>that SVMs may become a more feasible option for very large data </a:t>
            </a:r>
            <a:r>
              <a:rPr lang="en-US" sz="2400" dirty="0" smtClean="0"/>
              <a:t>sets</a:t>
            </a:r>
          </a:p>
          <a:p>
            <a:endParaRPr lang="en-US" sz="2400" b="0" i="0" dirty="0" smtClean="0">
              <a:solidFill>
                <a:srgbClr val="222222"/>
              </a:solidFill>
              <a:effectLst/>
              <a:latin typeface="Lato"/>
            </a:endParaRPr>
          </a:p>
          <a:p>
            <a:pPr algn="just"/>
            <a:endParaRPr lang="en-US" sz="2400" b="0" i="0" dirty="0">
              <a:solidFill>
                <a:srgbClr val="222222"/>
              </a:solidFill>
              <a:effectLst/>
              <a:latin typeface="Lato"/>
            </a:endParaRPr>
          </a:p>
          <a:p>
            <a:endParaRPr lang="x-none" sz="2400" dirty="0"/>
          </a:p>
        </p:txBody>
      </p:sp>
    </p:spTree>
    <p:extLst>
      <p:ext uri="{BB962C8B-B14F-4D97-AF65-F5344CB8AC3E}">
        <p14:creationId xmlns:p14="http://schemas.microsoft.com/office/powerpoint/2010/main" val="13445196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0"/>
            <a:ext cx="8407893" cy="483412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</a:t>
            </a:r>
            <a:r>
              <a:rPr lang="en-US" sz="2400" dirty="0"/>
              <a:t>have described linear and nonlinear SVMs for binary (i.e., two-class) classification.</a:t>
            </a:r>
          </a:p>
          <a:p>
            <a:r>
              <a:rPr lang="en-US" sz="2400" dirty="0"/>
              <a:t>SVM classifiers can be combined for the multiclass case. </a:t>
            </a:r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/>
              <a:t>simple and </a:t>
            </a:r>
            <a:r>
              <a:rPr lang="en-US" sz="2400" dirty="0" smtClean="0"/>
              <a:t>effective approach</a:t>
            </a:r>
            <a:r>
              <a:rPr lang="en-US" sz="2400" dirty="0"/>
              <a:t>, </a:t>
            </a:r>
            <a:endParaRPr lang="en-US" sz="2400" dirty="0" smtClean="0"/>
          </a:p>
          <a:p>
            <a:pPr lvl="1"/>
            <a:r>
              <a:rPr lang="en-US" sz="2000" dirty="0" smtClean="0"/>
              <a:t>Given </a:t>
            </a:r>
            <a:r>
              <a:rPr lang="en-US" sz="2000" i="1" dirty="0"/>
              <a:t>m </a:t>
            </a:r>
            <a:r>
              <a:rPr lang="en-US" sz="2000" dirty="0"/>
              <a:t>classes, trains </a:t>
            </a:r>
            <a:r>
              <a:rPr lang="en-US" sz="2000" i="1" dirty="0"/>
              <a:t>m </a:t>
            </a:r>
            <a:r>
              <a:rPr lang="en-US" sz="2000" dirty="0"/>
              <a:t>classifiers, one for each class </a:t>
            </a:r>
            <a:endParaRPr lang="en-US" sz="2000" dirty="0" smtClean="0"/>
          </a:p>
          <a:p>
            <a:pPr lvl="1"/>
            <a:r>
              <a:rPr lang="en-US" sz="2000" dirty="0" smtClean="0"/>
              <a:t>Classifier </a:t>
            </a:r>
            <a:r>
              <a:rPr lang="en-US" sz="2000" i="1" dirty="0"/>
              <a:t>j </a:t>
            </a:r>
            <a:r>
              <a:rPr lang="en-US" sz="2000" dirty="0" smtClean="0"/>
              <a:t>learns to </a:t>
            </a:r>
            <a:r>
              <a:rPr lang="en-US" sz="2000" dirty="0"/>
              <a:t>return a positive value for class </a:t>
            </a:r>
            <a:r>
              <a:rPr lang="en-US" sz="2000" i="1" dirty="0"/>
              <a:t>j </a:t>
            </a:r>
            <a:r>
              <a:rPr lang="en-US" sz="2000" dirty="0"/>
              <a:t>and a negative value for the </a:t>
            </a:r>
            <a:r>
              <a:rPr lang="en-US" sz="2000" dirty="0" smtClean="0"/>
              <a:t>rest. </a:t>
            </a:r>
          </a:p>
          <a:p>
            <a:pPr lvl="1"/>
            <a:r>
              <a:rPr lang="en-US" sz="2000" dirty="0" smtClean="0"/>
              <a:t>A </a:t>
            </a:r>
            <a:r>
              <a:rPr lang="en-US" sz="2000" dirty="0"/>
              <a:t>test tuple </a:t>
            </a:r>
            <a:r>
              <a:rPr lang="en-US" sz="2000" dirty="0" smtClean="0"/>
              <a:t>is assigned </a:t>
            </a:r>
            <a:r>
              <a:rPr lang="en-US" sz="2000" dirty="0"/>
              <a:t>the class corresponding to the largest positive distance.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 for multi-class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3896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of lecture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03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pic>
        <p:nvPicPr>
          <p:cNvPr id="4" name="Content Placeholder 3" descr="plot_original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1508374"/>
            <a:ext cx="4858842" cy="5197226"/>
          </a:xfrm>
        </p:spPr>
      </p:pic>
    </p:spTree>
    <p:extLst>
      <p:ext uri="{BB962C8B-B14F-4D97-AF65-F5344CB8AC3E}">
        <p14:creationId xmlns:p14="http://schemas.microsoft.com/office/powerpoint/2010/main" val="3045624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719071"/>
            <a:ext cx="8560292" cy="4407408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A support vector machine takes these data points and outputs the </a:t>
            </a:r>
            <a:r>
              <a:rPr lang="en-US" sz="2800" dirty="0" err="1"/>
              <a:t>hyperplane</a:t>
            </a:r>
            <a:r>
              <a:rPr lang="en-US" sz="2800" dirty="0"/>
              <a:t> (which in two dimensions it’s simply a line) that best separates the tags. This line is the </a:t>
            </a:r>
            <a:r>
              <a:rPr lang="en-US" sz="2800" b="1" dirty="0"/>
              <a:t>decision boundary.</a:t>
            </a:r>
          </a:p>
          <a:p>
            <a:pPr algn="just"/>
            <a:r>
              <a:rPr lang="en-US" sz="2800" b="1" dirty="0"/>
              <a:t>Decision boundary: </a:t>
            </a:r>
            <a:r>
              <a:rPr lang="en-US" sz="2800" dirty="0"/>
              <a:t>anything that falls to one side of it we will classify as </a:t>
            </a:r>
            <a:r>
              <a:rPr lang="en-US" sz="2800" i="1" dirty="0">
                <a:solidFill>
                  <a:srgbClr val="0070C0"/>
                </a:solidFill>
              </a:rPr>
              <a:t>blue</a:t>
            </a:r>
            <a:r>
              <a:rPr lang="en-US" sz="2800" dirty="0"/>
              <a:t>, and anything that falls to the other as </a:t>
            </a:r>
            <a:r>
              <a:rPr lang="en-US" sz="2800" i="1" dirty="0">
                <a:solidFill>
                  <a:srgbClr val="FF0000"/>
                </a:solidFill>
              </a:rPr>
              <a:t>red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5560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Hyperplane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For SVM, it’s the one that maximizes the margins from both tags.</a:t>
            </a:r>
          </a:p>
          <a:p>
            <a:pPr algn="just"/>
            <a:r>
              <a:rPr lang="en-US" sz="2800" dirty="0"/>
              <a:t>In other words: the </a:t>
            </a:r>
            <a:r>
              <a:rPr lang="en-US" sz="2800" dirty="0" err="1"/>
              <a:t>hyperplane</a:t>
            </a:r>
            <a:r>
              <a:rPr lang="en-US" sz="2800" dirty="0"/>
              <a:t> (remember it's a line in this case) whose distance to the nearest element of each tag is the largest.</a:t>
            </a:r>
          </a:p>
        </p:txBody>
      </p:sp>
    </p:spTree>
    <p:extLst>
      <p:ext uri="{BB962C8B-B14F-4D97-AF65-F5344CB8AC3E}">
        <p14:creationId xmlns:p14="http://schemas.microsoft.com/office/powerpoint/2010/main" val="2193504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Which of the linear separators is optimal?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Hyperplane</a:t>
            </a:r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232" y="2362200"/>
            <a:ext cx="5771398" cy="434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687164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Hyperplane</a:t>
            </a:r>
            <a:endParaRPr lang="en-US" dirty="0"/>
          </a:p>
        </p:txBody>
      </p:sp>
      <p:pic>
        <p:nvPicPr>
          <p:cNvPr id="4" name="Content Placeholder 3" descr="plot_hyperplanes_annotat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1600200"/>
            <a:ext cx="4935042" cy="5278733"/>
          </a:xfrm>
        </p:spPr>
      </p:pic>
    </p:spTree>
    <p:extLst>
      <p:ext uri="{BB962C8B-B14F-4D97-AF65-F5344CB8AC3E}">
        <p14:creationId xmlns:p14="http://schemas.microsoft.com/office/powerpoint/2010/main" val="3006709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Hyperplane</a:t>
            </a:r>
            <a:endParaRPr lang="en-US" dirty="0"/>
          </a:p>
        </p:txBody>
      </p:sp>
      <p:pic>
        <p:nvPicPr>
          <p:cNvPr id="4" name="Content Placeholder 3" descr="plot_hyperplanes_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1631732"/>
            <a:ext cx="4706442" cy="5034212"/>
          </a:xfrm>
        </p:spPr>
      </p:pic>
    </p:spTree>
    <p:extLst>
      <p:ext uri="{BB962C8B-B14F-4D97-AF65-F5344CB8AC3E}">
        <p14:creationId xmlns:p14="http://schemas.microsoft.com/office/powerpoint/2010/main" val="3593209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57BABC-40E3-1677-DA2D-D42998562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Types of Support Vector </a:t>
            </a:r>
            <a:r>
              <a:rPr lang="en-US" dirty="0" smtClean="0"/>
              <a:t>Machine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C76B83-D9D5-169D-3F5B-6214241FE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76400"/>
            <a:ext cx="8762999" cy="468172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i="0" dirty="0" smtClean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Linear</a:t>
            </a:r>
          </a:p>
          <a:p>
            <a:pPr algn="just">
              <a:lnSpc>
                <a:spcPct val="150000"/>
              </a:lnSpc>
            </a:pPr>
            <a:r>
              <a:rPr lang="en-US" sz="2800" b="1" i="0" dirty="0" smtClean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Non-Linear</a:t>
            </a:r>
            <a:endParaRPr lang="en-US" sz="2800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endParaRPr lang="x-none" sz="2800" dirty="0"/>
          </a:p>
        </p:txBody>
      </p:sp>
    </p:spTree>
    <p:extLst>
      <p:ext uri="{BB962C8B-B14F-4D97-AF65-F5344CB8AC3E}">
        <p14:creationId xmlns:p14="http://schemas.microsoft.com/office/powerpoint/2010/main" val="35510192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3007</TotalTime>
  <Words>728</Words>
  <Application>Microsoft Office PowerPoint</Application>
  <PresentationFormat>On-screen Show (4:3)</PresentationFormat>
  <Paragraphs>95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Grid</vt:lpstr>
      <vt:lpstr>1_Grid</vt:lpstr>
      <vt:lpstr>Support vector machines  SVM Dr. Farhan hassan khan</vt:lpstr>
      <vt:lpstr>How does it work?</vt:lpstr>
      <vt:lpstr>How does it work?</vt:lpstr>
      <vt:lpstr>How it works?</vt:lpstr>
      <vt:lpstr>Hyperplane</vt:lpstr>
      <vt:lpstr>Hyperplane</vt:lpstr>
      <vt:lpstr>Hyperplane</vt:lpstr>
      <vt:lpstr>Hyperplane</vt:lpstr>
      <vt:lpstr>Types of Support Vector Machine</vt:lpstr>
      <vt:lpstr>Types of Support Vector Machine</vt:lpstr>
      <vt:lpstr>Types of Support Vector Machine</vt:lpstr>
      <vt:lpstr>Support VECTORS and margins</vt:lpstr>
      <vt:lpstr>Support vector machine</vt:lpstr>
      <vt:lpstr>Non-linear Data</vt:lpstr>
      <vt:lpstr>What can SVM do with this?</vt:lpstr>
      <vt:lpstr>Decision Boundary </vt:lpstr>
      <vt:lpstr>Kernel trick</vt:lpstr>
      <vt:lpstr>Kernel Functions</vt:lpstr>
      <vt:lpstr>Types Of Kernel Functions</vt:lpstr>
      <vt:lpstr>Linear kernel function</vt:lpstr>
      <vt:lpstr>Polynomial KERNEL function</vt:lpstr>
      <vt:lpstr>Gaussian Radial basis function (RBF) Kernel</vt:lpstr>
      <vt:lpstr>PowerPoint Presentation</vt:lpstr>
      <vt:lpstr>Sigmoid kernel function</vt:lpstr>
      <vt:lpstr>Choosing a Kernel Function</vt:lpstr>
      <vt:lpstr>SVM Advantages</vt:lpstr>
      <vt:lpstr>Disadvantages</vt:lpstr>
      <vt:lpstr>SVM for multi-class classification</vt:lpstr>
      <vt:lpstr>End of lecture</vt:lpstr>
    </vt:vector>
  </TitlesOfParts>
  <Company>Extra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and Prediction</dc:title>
  <dc:creator>XPuser</dc:creator>
  <cp:lastModifiedBy>Farhan Khan</cp:lastModifiedBy>
  <cp:revision>252</cp:revision>
  <dcterms:created xsi:type="dcterms:W3CDTF">2013-04-16T11:51:20Z</dcterms:created>
  <dcterms:modified xsi:type="dcterms:W3CDTF">2024-12-11T16:09:27Z</dcterms:modified>
</cp:coreProperties>
</file>