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324" r:id="rId2"/>
    <p:sldId id="325" r:id="rId3"/>
    <p:sldId id="343" r:id="rId4"/>
    <p:sldId id="326" r:id="rId5"/>
    <p:sldId id="327" r:id="rId6"/>
    <p:sldId id="328" r:id="rId7"/>
    <p:sldId id="330" r:id="rId8"/>
    <p:sldId id="329" r:id="rId9"/>
    <p:sldId id="334" r:id="rId10"/>
    <p:sldId id="336" r:id="rId11"/>
    <p:sldId id="338" r:id="rId12"/>
    <p:sldId id="340" r:id="rId13"/>
    <p:sldId id="342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19702C-8156-4341-9703-3AE9EDEB7749}">
          <p14:sldIdLst>
            <p14:sldId id="324"/>
            <p14:sldId id="325"/>
            <p14:sldId id="343"/>
            <p14:sldId id="326"/>
            <p14:sldId id="327"/>
            <p14:sldId id="328"/>
            <p14:sldId id="330"/>
            <p14:sldId id="329"/>
            <p14:sldId id="334"/>
            <p14:sldId id="336"/>
            <p14:sldId id="338"/>
            <p14:sldId id="340"/>
            <p14:sldId id="342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5590E-F5C9-4D78-8E5C-FD7502686FB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E57CC-F887-4B02-9F38-094E4D00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9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7AF350-86B1-47B6-95AC-C1059388AAFC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B5B8-C510-466E-9885-1AFD39D32E4C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8D750F-08DD-46E6-A648-6DEF7369BFBE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0D87-F582-4899-B118-A56959C03BC6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4D81F5-9CEF-4A28-8149-2D7EA9410E75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6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73B-E42F-4D89-8002-021FFE476F7C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A6EE-DF95-4020-9583-DC310A62C06C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7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2E6A-2286-435F-971C-BF11AFF8C10D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9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64E-0BA4-476E-962B-25500CFCA136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6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CC21B3C-098E-4C93-BF3D-60BAC0E12130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8C42-7C82-4D70-8CB5-1EE23E4AB5EE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0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1176232-8D99-43C2-88A2-1CB2FF173024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787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arman.buic@bahria.edu.pk" TargetMode="External"/><Relationship Id="rId2" Type="http://schemas.openxmlformats.org/officeDocument/2006/relationships/hyperlink" Target="https://scholar.google.co.uk/citations?user=GzlaocQAAAAJ&amp;hl=e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eeksforgeeks.org/supervised-unsupervised-learning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eeksforgeeks.org/artificial-intelligence-an-introduction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FB98-0666-4764-5AD9-785D13A5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b="1" i="0" u="none" strike="noStrike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Machine Learning (ML)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By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Dr. Farman Ali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Assistant Professor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CS Department BU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DDC40-B9CC-6EAD-FE08-FA6C8FA4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34F2-039D-3F2E-E076-0B1A21CC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US" b="1" dirty="0"/>
              <a:t>Applications of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3E4CF-25CD-E937-67AA-13EBB69A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82" y="1715956"/>
            <a:ext cx="11665527" cy="5142044"/>
          </a:xfrm>
        </p:spPr>
        <p:txBody>
          <a:bodyPr>
            <a:norm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Nunito" pitchFamily="2" charset="0"/>
              </a:rPr>
              <a:t>Image classification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: Identify objects, faces, and other features in images.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Nunito" pitchFamily="2" charset="0"/>
              </a:rPr>
              <a:t>Speech recognition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: Convert spoken language into text.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Nunito" pitchFamily="2" charset="0"/>
              </a:rPr>
              <a:t>Predictive analytics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: Predict outcomes, such as sales, and stock prices.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Nunito" pitchFamily="2" charset="0"/>
              </a:rPr>
              <a:t>Medical diagnosis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: Detect diseases and other medical conditions.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Nunito" pitchFamily="2" charset="0"/>
              </a:rPr>
              <a:t>Fraud detection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: Identify fraudulent transactions.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Nunito" pitchFamily="2" charset="0"/>
              </a:rPr>
              <a:t>Email spam detection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: Classify emails as spam or not spam.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Nunito" pitchFamily="2" charset="0"/>
              </a:rPr>
              <a:t>Credit scoring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: Assess the risk of a borrower defaulting on a loan.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Nunito" pitchFamily="2" charset="0"/>
              </a:rPr>
              <a:t>Weather forecasting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: Make predictions for temperature, and rain parameters.</a:t>
            </a:r>
          </a:p>
        </p:txBody>
      </p:sp>
    </p:spTree>
    <p:extLst>
      <p:ext uri="{BB962C8B-B14F-4D97-AF65-F5344CB8AC3E}">
        <p14:creationId xmlns:p14="http://schemas.microsoft.com/office/powerpoint/2010/main" val="31671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2138-863C-C2D4-0835-ED5DF95B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un-Supervised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AA0B-1F67-35F5-D0B8-D27A3B0D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1814945"/>
            <a:ext cx="11651673" cy="5043055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Nunito" pitchFamily="2" charset="0"/>
              </a:rPr>
              <a:t>Clustering</a:t>
            </a:r>
            <a:r>
              <a:rPr lang="en-GB" b="0" i="0" dirty="0">
                <a:solidFill>
                  <a:schemeClr val="tx1"/>
                </a:solidFill>
                <a:effectLst/>
                <a:latin typeface="Nunito" pitchFamily="2" charset="0"/>
              </a:rPr>
              <a:t>: Group similar data points into clusters.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Nunito" pitchFamily="2" charset="0"/>
              </a:rPr>
              <a:t>Anomaly detection</a:t>
            </a:r>
            <a:r>
              <a:rPr lang="en-GB" b="0" i="0" dirty="0">
                <a:solidFill>
                  <a:schemeClr val="tx1"/>
                </a:solidFill>
                <a:effectLst/>
                <a:latin typeface="Nunito" pitchFamily="2" charset="0"/>
              </a:rPr>
              <a:t>: Identify outliers or anomalies in data.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Nunito" pitchFamily="2" charset="0"/>
              </a:rPr>
              <a:t>Dimensionality reduction</a:t>
            </a:r>
            <a:r>
              <a:rPr lang="en-GB" b="0" i="0" dirty="0">
                <a:solidFill>
                  <a:schemeClr val="tx1"/>
                </a:solidFill>
                <a:effectLst/>
                <a:latin typeface="Nunito" pitchFamily="2" charset="0"/>
              </a:rPr>
              <a:t>: Reduce the dimensionality of data while preserving its essential information.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Nunito" pitchFamily="2" charset="0"/>
              </a:rPr>
              <a:t>Image and video compression</a:t>
            </a:r>
            <a:r>
              <a:rPr lang="en-GB" b="0" i="0" dirty="0">
                <a:solidFill>
                  <a:schemeClr val="tx1"/>
                </a:solidFill>
                <a:effectLst/>
                <a:latin typeface="Nunito" pitchFamily="2" charset="0"/>
              </a:rPr>
              <a:t>: Reduce the amount of storage required for multimedia content.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Nunito" pitchFamily="2" charset="0"/>
              </a:rPr>
              <a:t>Data preprocessing</a:t>
            </a:r>
            <a:r>
              <a:rPr lang="en-GB" b="0" i="0" dirty="0">
                <a:solidFill>
                  <a:schemeClr val="tx1"/>
                </a:solidFill>
                <a:effectLst/>
                <a:latin typeface="Nunito" pitchFamily="2" charset="0"/>
              </a:rPr>
              <a:t>: Help with data preprocessing tasks such as data cleaning.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Nunito" pitchFamily="2" charset="0"/>
              </a:rPr>
              <a:t>Market basket analysis</a:t>
            </a:r>
            <a:r>
              <a:rPr lang="en-GB" b="0" i="0" dirty="0">
                <a:solidFill>
                  <a:schemeClr val="tx1"/>
                </a:solidFill>
                <a:effectLst/>
                <a:latin typeface="Nunito" pitchFamily="2" charset="0"/>
              </a:rPr>
              <a:t>: Discover associations between products.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Nunito" pitchFamily="2" charset="0"/>
              </a:rPr>
              <a:t>Genomic data analysis</a:t>
            </a:r>
            <a:r>
              <a:rPr lang="en-GB" b="0" i="0" dirty="0">
                <a:solidFill>
                  <a:schemeClr val="tx1"/>
                </a:solidFill>
                <a:effectLst/>
                <a:latin typeface="Nunito" pitchFamily="2" charset="0"/>
              </a:rPr>
              <a:t>: Identify patterns or group genes with similar expression profiles.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Nunito" pitchFamily="2" charset="0"/>
              </a:rPr>
              <a:t>Image segmentation</a:t>
            </a:r>
            <a:r>
              <a:rPr lang="en-GB" b="0" i="0" dirty="0">
                <a:solidFill>
                  <a:schemeClr val="tx1"/>
                </a:solidFill>
                <a:effectLst/>
                <a:latin typeface="Nunito" pitchFamily="2" charset="0"/>
              </a:rPr>
              <a:t>: Segment images into meaningful regions.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Nunito" pitchFamily="2" charset="0"/>
              </a:rPr>
              <a:t>Customer </a:t>
            </a:r>
            <a:r>
              <a:rPr lang="en-GB" b="1" i="0" dirty="0" err="1">
                <a:solidFill>
                  <a:schemeClr val="tx1"/>
                </a:solidFill>
                <a:effectLst/>
                <a:latin typeface="Nunito" pitchFamily="2" charset="0"/>
              </a:rPr>
              <a:t>behavior</a:t>
            </a:r>
            <a:r>
              <a:rPr lang="en-GB" b="1" i="0" dirty="0">
                <a:solidFill>
                  <a:schemeClr val="tx1"/>
                </a:solidFill>
                <a:effectLst/>
                <a:latin typeface="Nunito" pitchFamily="2" charset="0"/>
              </a:rPr>
              <a:t> analysis</a:t>
            </a:r>
            <a:r>
              <a:rPr lang="en-GB" b="0" i="0" dirty="0">
                <a:solidFill>
                  <a:schemeClr val="tx1"/>
                </a:solidFill>
                <a:effectLst/>
                <a:latin typeface="Nunito" pitchFamily="2" charset="0"/>
              </a:rPr>
              <a:t>: Uncover patterns and insights for better marketing and product recommendations.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Nunito" pitchFamily="2" charset="0"/>
              </a:rPr>
              <a:t>Content recommendation</a:t>
            </a:r>
            <a:r>
              <a:rPr lang="en-GB" b="0" i="0" dirty="0">
                <a:solidFill>
                  <a:schemeClr val="tx1"/>
                </a:solidFill>
                <a:effectLst/>
                <a:latin typeface="Nunito" pitchFamily="2" charset="0"/>
              </a:rPr>
              <a:t>: Classify and tag content to make it easier to recommend similar items to users.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3EE8D-3E92-8E5A-2C76-18333AF0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4834-E48B-39B8-E47B-F85E2D53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semi-Supervised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C7B4-BBFE-49A3-DEA2-B91A463A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6" y="1828800"/>
            <a:ext cx="11554690" cy="4918364"/>
          </a:xfrm>
        </p:spPr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Nunito" pitchFamily="2" charset="0"/>
              </a:rPr>
              <a:t>Image Classification and Object Recognition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: Improve the accuracy of models by combining a small set of </a:t>
            </a:r>
            <a:r>
              <a:rPr lang="en-GB" sz="2000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labeled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 images with a larger set of </a:t>
            </a:r>
            <a:r>
              <a:rPr lang="en-GB" sz="2000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unlabeled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 images.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Nunito" pitchFamily="2" charset="0"/>
              </a:rPr>
              <a:t>Natural Language Processing (NLP)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: Enhance the performance of language models and classifiers by combining a small set of </a:t>
            </a:r>
            <a:r>
              <a:rPr lang="en-GB" sz="2000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labeled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 text data with a vast amount of </a:t>
            </a:r>
            <a:r>
              <a:rPr lang="en-GB" sz="2000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unlabeled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 text.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Nunito" pitchFamily="2" charset="0"/>
              </a:rPr>
              <a:t>Speech Recognition: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 Improve the accuracy of speech recognition by leveraging a limited amount of transcribed speech data and a more extensive set of </a:t>
            </a:r>
            <a:r>
              <a:rPr lang="en-GB" sz="2000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unlabeled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 audio.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chemeClr val="tx1"/>
                </a:solidFill>
                <a:effectLst/>
                <a:latin typeface="Nunito" pitchFamily="2" charset="0"/>
              </a:rPr>
              <a:t>Healthcare and Medical Imaging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: Enhance medical image analysis by utilizing a small set of </a:t>
            </a:r>
            <a:r>
              <a:rPr lang="en-GB" sz="2000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labeled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 medical images alongside a larger set of </a:t>
            </a:r>
            <a:r>
              <a:rPr lang="en-GB" sz="2000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unlabeled</a:t>
            </a:r>
            <a:r>
              <a:rPr lang="en-GB" sz="2000" b="0" i="0" dirty="0">
                <a:solidFill>
                  <a:schemeClr val="tx1"/>
                </a:solidFill>
                <a:effectLst/>
                <a:latin typeface="Nunito" pitchFamily="2" charset="0"/>
              </a:rPr>
              <a:t> images.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0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E7A4-43B7-C490-3DCD-BAA4CFA5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Applications of reinforcement learning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8AF0-23EA-C95F-B94C-C0D7852F2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82" y="1911928"/>
            <a:ext cx="11582400" cy="4821382"/>
          </a:xfrm>
        </p:spPr>
        <p:txBody>
          <a:bodyPr>
            <a:norm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100" b="1" i="0" dirty="0">
                <a:solidFill>
                  <a:schemeClr val="tx1"/>
                </a:solidFill>
                <a:effectLst/>
                <a:latin typeface="Nunito" pitchFamily="2" charset="0"/>
              </a:rPr>
              <a:t>Game Playing</a:t>
            </a:r>
            <a:r>
              <a:rPr lang="en-GB" sz="2100" b="0" i="0" dirty="0">
                <a:solidFill>
                  <a:schemeClr val="tx1"/>
                </a:solidFill>
                <a:effectLst/>
                <a:latin typeface="Nunito" pitchFamily="2" charset="0"/>
              </a:rPr>
              <a:t>: RL can teach agents to play games.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100" b="1" i="0" dirty="0">
                <a:solidFill>
                  <a:schemeClr val="tx1"/>
                </a:solidFill>
                <a:effectLst/>
                <a:latin typeface="Nunito" pitchFamily="2" charset="0"/>
              </a:rPr>
              <a:t>Robotics</a:t>
            </a:r>
            <a:r>
              <a:rPr lang="en-GB" sz="2100" b="0" i="0" dirty="0">
                <a:solidFill>
                  <a:schemeClr val="tx1"/>
                </a:solidFill>
                <a:effectLst/>
                <a:latin typeface="Nunito" pitchFamily="2" charset="0"/>
              </a:rPr>
              <a:t>: RL can teach robots to perform tasks autonomously.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100" b="1" i="0" dirty="0">
                <a:solidFill>
                  <a:schemeClr val="tx1"/>
                </a:solidFill>
                <a:effectLst/>
                <a:latin typeface="Nunito" pitchFamily="2" charset="0"/>
              </a:rPr>
              <a:t>Autonomous Vehicles</a:t>
            </a:r>
            <a:r>
              <a:rPr lang="en-GB" sz="2100" b="0" i="0" dirty="0">
                <a:solidFill>
                  <a:schemeClr val="tx1"/>
                </a:solidFill>
                <a:effectLst/>
                <a:latin typeface="Nunito" pitchFamily="2" charset="0"/>
              </a:rPr>
              <a:t>: RL can help self-driving cars navigate and make decisions.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100" b="1" i="0" dirty="0">
                <a:solidFill>
                  <a:schemeClr val="tx1"/>
                </a:solidFill>
                <a:effectLst/>
                <a:latin typeface="Nunito" pitchFamily="2" charset="0"/>
              </a:rPr>
              <a:t>Healthcare</a:t>
            </a:r>
            <a:r>
              <a:rPr lang="en-GB" sz="2100" b="0" i="0" dirty="0">
                <a:solidFill>
                  <a:schemeClr val="tx1"/>
                </a:solidFill>
                <a:effectLst/>
                <a:latin typeface="Nunito" pitchFamily="2" charset="0"/>
              </a:rPr>
              <a:t>: RL can be used to optimize treatment plans and drug discovery.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100" b="1" i="0" dirty="0">
                <a:solidFill>
                  <a:schemeClr val="tx1"/>
                </a:solidFill>
                <a:effectLst/>
                <a:latin typeface="Nunito" pitchFamily="2" charset="0"/>
              </a:rPr>
              <a:t>Natural Language Processing (NLP)</a:t>
            </a:r>
            <a:r>
              <a:rPr lang="en-GB" sz="2100" b="0" i="0" dirty="0">
                <a:solidFill>
                  <a:schemeClr val="tx1"/>
                </a:solidFill>
                <a:effectLst/>
                <a:latin typeface="Nunito" pitchFamily="2" charset="0"/>
              </a:rPr>
              <a:t>: RL can be used in dialogue systems and chatbots.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100" b="1" i="0" dirty="0">
                <a:solidFill>
                  <a:schemeClr val="tx1"/>
                </a:solidFill>
                <a:effectLst/>
                <a:latin typeface="Nunito" pitchFamily="2" charset="0"/>
              </a:rPr>
              <a:t>Finance and Trading</a:t>
            </a:r>
            <a:r>
              <a:rPr lang="en-GB" sz="2100" b="0" i="0" dirty="0">
                <a:solidFill>
                  <a:schemeClr val="tx1"/>
                </a:solidFill>
                <a:effectLst/>
                <a:latin typeface="Nunito" pitchFamily="2" charset="0"/>
              </a:rPr>
              <a:t>: RL can be used for algorithmic trading.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100" b="1" i="0" dirty="0">
                <a:solidFill>
                  <a:schemeClr val="tx1"/>
                </a:solidFill>
                <a:effectLst/>
                <a:latin typeface="Nunito" pitchFamily="2" charset="0"/>
              </a:rPr>
              <a:t>Supply Chain and Inventory Management</a:t>
            </a:r>
            <a:r>
              <a:rPr lang="en-GB" sz="2100" b="0" i="0" dirty="0">
                <a:solidFill>
                  <a:schemeClr val="tx1"/>
                </a:solidFill>
                <a:effectLst/>
                <a:latin typeface="Nunito" pitchFamily="2" charset="0"/>
              </a:rPr>
              <a:t>: RL can be used to optimize supply chain operations.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100" b="1" i="0" dirty="0">
                <a:solidFill>
                  <a:schemeClr val="tx1"/>
                </a:solidFill>
                <a:effectLst/>
                <a:latin typeface="Nunito" pitchFamily="2" charset="0"/>
              </a:rPr>
              <a:t>Adaptive Personal Assistants</a:t>
            </a:r>
            <a:r>
              <a:rPr lang="en-GB" sz="2100" b="0" i="0" dirty="0">
                <a:solidFill>
                  <a:schemeClr val="tx1"/>
                </a:solidFill>
                <a:effectLst/>
                <a:latin typeface="Nunito" pitchFamily="2" charset="0"/>
              </a:rPr>
              <a:t>: RL can be used to improve personal assistants.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GB" sz="2100" b="1" i="0" dirty="0">
                <a:solidFill>
                  <a:schemeClr val="tx1"/>
                </a:solidFill>
                <a:effectLst/>
                <a:latin typeface="Nunito" pitchFamily="2" charset="0"/>
              </a:rPr>
              <a:t>Industrial Control</a:t>
            </a:r>
            <a:r>
              <a:rPr lang="en-GB" sz="2100" b="0" i="0" dirty="0">
                <a:solidFill>
                  <a:schemeClr val="tx1"/>
                </a:solidFill>
                <a:effectLst/>
                <a:latin typeface="Nunito" pitchFamily="2" charset="0"/>
              </a:rPr>
              <a:t>: RL can be used to optimize industrial processes.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63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EE16-C00F-31FA-789A-E600AC16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Nunito" pitchFamily="2" charset="0"/>
              </a:rPr>
              <a:t>Types of Supervised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35F4-0214-CE63-8AB9-E6465ADBC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1" y="1870364"/>
            <a:ext cx="11596253" cy="486294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There are two types of supervised learning (1) Regression (2) Classification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1. Regression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T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echnique used to predict continuous numerical values based on input features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</a:rPr>
              <a:t>It aims to establish a functional relationship between independent variables and a dependent variable</a:t>
            </a:r>
            <a:endParaRPr lang="en-GB" sz="2400" dirty="0">
              <a:solidFill>
                <a:schemeClr val="tx1"/>
              </a:solidFill>
            </a:endParaRP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Examples: P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redicting house prices based on features like size, bedrooms, and location.</a:t>
            </a:r>
          </a:p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2. Classification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</a:rPr>
              <a:t>categorizes input data into predefined labels. 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</a:rPr>
              <a:t>It involves training a model on </a:t>
            </a:r>
            <a:r>
              <a:rPr lang="en-GB" sz="2400" b="0" i="0" dirty="0" err="1">
                <a:solidFill>
                  <a:schemeClr val="tx1"/>
                </a:solidFill>
                <a:effectLst/>
              </a:rPr>
              <a:t>labeled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 examples to learn patterns between input features and output classes. 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</a:rPr>
              <a:t>In classification, the target variable is a categorical value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</a:rPr>
              <a:t>Example: Classifying emails as spam or not.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B26C8-5D15-48B8-58DC-99821E2A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03E7-8ACC-E4B9-94DB-E6CBA747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Regression Algorithms</a:t>
            </a:r>
            <a:br>
              <a:rPr lang="en-US" sz="2800" b="1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B4A7-EB14-F994-9CDF-64611344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9" y="1884219"/>
            <a:ext cx="6642264" cy="47936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Linear Regression</a:t>
            </a:r>
            <a:r>
              <a:rPr lang="en-GB" sz="2400" dirty="0">
                <a:solidFill>
                  <a:schemeClr val="tx1"/>
                </a:solidFill>
              </a:rPr>
              <a:t>: </a:t>
            </a:r>
          </a:p>
          <a:p>
            <a:pPr algn="just"/>
            <a:r>
              <a:rPr lang="en-GB" sz="2200">
                <a:solidFill>
                  <a:schemeClr val="tx1"/>
                </a:solidFill>
              </a:rPr>
              <a:t>A shows </a:t>
            </a:r>
            <a:r>
              <a:rPr lang="en-GB" sz="2200" dirty="0">
                <a:solidFill>
                  <a:schemeClr val="tx1"/>
                </a:solidFill>
              </a:rPr>
              <a:t>the relationship between a dependent (target) and independent variable. 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Helps us to understand how the value of the dependent variable is changing corresponding to an independent variable.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It predicts continuous values such as temperature, salary, price, etc.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Example: </a:t>
            </a:r>
            <a:r>
              <a:rPr lang="en-GB" sz="2200" dirty="0">
                <a:solidFill>
                  <a:schemeClr val="tx1"/>
                </a:solidFill>
              </a:rPr>
              <a:t>Predicting the salary (dependent) of an employee on the basis of the year of experience (independent).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4A60C-A43F-4C13-0B3D-1148C1B4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0F56C-E372-1773-7F1D-189A8DE9C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2483" y="2000319"/>
            <a:ext cx="4829298" cy="367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6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E2CC-CFF7-5F92-245A-77122510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Regression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F45F-343F-9737-2A2D-55FB9514D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828800"/>
            <a:ext cx="7744692" cy="35190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Logistic Regression: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Algorithm which is used to solve the classification problem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Logistic regression algorithm works with the categorical variable such as 0 or 1, Yes or No, True or False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It is a predictive analysis algorithm which works on the concept of probability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It is a type of regression, but it is different from the linear regression algorithm in the term how they are used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It uses sigmoid function or logistic function which </a:t>
            </a:r>
            <a:r>
              <a:rPr lang="en-US" sz="2200" dirty="0">
                <a:solidFill>
                  <a:schemeClr val="tx1"/>
                </a:solidFill>
              </a:rPr>
              <a:t>can be represented as: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543D4-462C-CE54-197B-73695FF8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8B3306-11ED-0CD4-F557-819898768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66" y="4741647"/>
            <a:ext cx="1262934" cy="6062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968D78-0584-E062-31AF-B951FDAB1F6E}"/>
              </a:ext>
            </a:extLst>
          </p:cNvPr>
          <p:cNvSpPr txBox="1"/>
          <p:nvPr/>
        </p:nvSpPr>
        <p:spPr>
          <a:xfrm>
            <a:off x="249381" y="5111819"/>
            <a:ext cx="774469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/>
              <a:t>f(x)= Output between the 0 and 1 value.</a:t>
            </a:r>
          </a:p>
          <a:p>
            <a:pPr algn="just"/>
            <a:r>
              <a:rPr lang="en-GB" sz="2000" dirty="0"/>
              <a:t>x= input to the function</a:t>
            </a:r>
          </a:p>
          <a:p>
            <a:pPr algn="just"/>
            <a:r>
              <a:rPr lang="en-GB" sz="2000" dirty="0"/>
              <a:t>e= base of natural logarithm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When we provide the input </a:t>
            </a:r>
            <a:r>
              <a:rPr lang="en-GB" sz="2200" dirty="0"/>
              <a:t>values (data) to the function, it gives the S-curve as follows: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26247-088F-24AC-633E-D205AEA3F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4073" y="2094675"/>
            <a:ext cx="4045528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55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9AB2-82F8-D893-44AC-608C9C56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montserrat" panose="00000500000000000000" pitchFamily="2" charset="0"/>
              </a:rPr>
              <a:t>Classification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60BD-77A8-F23D-EDB4-C1ED47B47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74" y="1965338"/>
            <a:ext cx="7301344" cy="5003499"/>
          </a:xfrm>
        </p:spPr>
        <p:txBody>
          <a:bodyPr/>
          <a:lstStyle/>
          <a:p>
            <a:pPr algn="just"/>
            <a:r>
              <a:rPr lang="en-GB" sz="2100" dirty="0">
                <a:solidFill>
                  <a:schemeClr val="tx1"/>
                </a:solidFill>
              </a:rPr>
              <a:t>A Supervised Learning technique that is used to identify the category of new data on the basis of training data.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In Classification, a program learns from the given dataset or observations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Then classifies new observation into a number of classes Such as, Yes or No, Spam or Not Spam, cat or dog, etc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Unlike regression, the output variable of Classification is a category, not a value</a:t>
            </a:r>
          </a:p>
          <a:p>
            <a:pPr algn="just"/>
            <a:r>
              <a:rPr lang="en-US" sz="2100" dirty="0">
                <a:solidFill>
                  <a:schemeClr val="tx1"/>
                </a:solidFill>
              </a:rPr>
              <a:t>Example</a:t>
            </a:r>
            <a:r>
              <a:rPr lang="en-GB" sz="2100" dirty="0">
                <a:solidFill>
                  <a:schemeClr val="tx1"/>
                </a:solidFill>
              </a:rPr>
              <a:t> is Email Spam Detector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The main goal of the Classification algorithm is to identify the category of a given dataset, and these algorithms are mainly used to predict the output for the categorical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E21E7-F907-61E0-E4A9-9BF61DE3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B3468E-4403-2020-761B-30C7FC85A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96212" y="2298537"/>
            <a:ext cx="4219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5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14F9-4680-74FA-13B6-7085F2B8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montserrat" panose="00000500000000000000" pitchFamily="2" charset="0"/>
              </a:rPr>
              <a:t>Types of ML Classification Algorithms</a:t>
            </a:r>
            <a:br>
              <a:rPr lang="en-GB" b="0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1B445-B71C-8A66-EB1F-B0158B39A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25782"/>
            <a:ext cx="11720945" cy="47936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100" dirty="0">
                <a:solidFill>
                  <a:schemeClr val="tx1"/>
                </a:solidFill>
              </a:rPr>
              <a:t>Classification Algorithms are divided into two categories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1. Linear Models</a:t>
            </a:r>
            <a:endParaRPr lang="en-US" b="0" i="0" dirty="0">
              <a:solidFill>
                <a:srgbClr val="2B2A29"/>
              </a:solidFill>
              <a:effectLst/>
              <a:latin typeface="montserrat" panose="00000500000000000000" pitchFamily="2" charset="0"/>
            </a:endParaRPr>
          </a:p>
          <a:p>
            <a:pPr marL="342900" lvl="1" indent="-342900"/>
            <a:r>
              <a:rPr lang="en-US" sz="2100" dirty="0">
                <a:solidFill>
                  <a:schemeClr val="tx1"/>
                </a:solidFill>
              </a:rPr>
              <a:t>Logistic Regression</a:t>
            </a:r>
          </a:p>
          <a:p>
            <a:pPr marL="342900" lvl="1" indent="-342900"/>
            <a:r>
              <a:rPr lang="en-US" sz="2100" dirty="0">
                <a:solidFill>
                  <a:schemeClr val="tx1"/>
                </a:solidFill>
              </a:rPr>
              <a:t>Support Vector Machines (SVM)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2B2A29"/>
              </a:solidFill>
              <a:effectLst/>
              <a:latin typeface="montserrat" panose="00000500000000000000" pitchFamily="2" charset="0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2. Non-linear Models</a:t>
            </a:r>
            <a:endParaRPr lang="en-US" b="0" i="0" dirty="0">
              <a:solidFill>
                <a:srgbClr val="2B2A29"/>
              </a:solidFill>
              <a:effectLst/>
              <a:latin typeface="montserrat" panose="00000500000000000000" pitchFamily="2" charset="0"/>
            </a:endParaRPr>
          </a:p>
          <a:p>
            <a:pPr marL="342900" lvl="1" indent="-342900"/>
            <a:r>
              <a:rPr lang="en-US" sz="2100" dirty="0">
                <a:solidFill>
                  <a:schemeClr val="tx1"/>
                </a:solidFill>
              </a:rPr>
              <a:t>K-Nearest </a:t>
            </a:r>
            <a:r>
              <a:rPr lang="en-US" sz="2100" dirty="0" err="1">
                <a:solidFill>
                  <a:schemeClr val="tx1"/>
                </a:solidFill>
              </a:rPr>
              <a:t>Neighbours</a:t>
            </a:r>
            <a:endParaRPr lang="en-US" sz="2100" dirty="0">
              <a:solidFill>
                <a:schemeClr val="tx1"/>
              </a:solidFill>
            </a:endParaRPr>
          </a:p>
          <a:p>
            <a:pPr marL="342900" lvl="1" indent="-342900"/>
            <a:r>
              <a:rPr lang="en-US" sz="2100" dirty="0">
                <a:solidFill>
                  <a:schemeClr val="tx1"/>
                </a:solidFill>
              </a:rPr>
              <a:t>Kernel SVM</a:t>
            </a:r>
          </a:p>
          <a:p>
            <a:pPr marL="342900" lvl="1" indent="-342900"/>
            <a:r>
              <a:rPr lang="en-US" sz="2100" dirty="0">
                <a:solidFill>
                  <a:schemeClr val="tx1"/>
                </a:solidFill>
              </a:rPr>
              <a:t>Naive Bayes</a:t>
            </a:r>
          </a:p>
          <a:p>
            <a:pPr marL="342900" lvl="1" indent="-342900"/>
            <a:r>
              <a:rPr lang="en-US" sz="2100" dirty="0">
                <a:solidFill>
                  <a:schemeClr val="tx1"/>
                </a:solidFill>
              </a:rPr>
              <a:t>Decision Tree </a:t>
            </a:r>
          </a:p>
          <a:p>
            <a:pPr marL="342900" lvl="1" indent="-342900"/>
            <a:r>
              <a:rPr lang="en-US" sz="2100" dirty="0">
                <a:solidFill>
                  <a:schemeClr val="tx1"/>
                </a:solidFill>
              </a:rPr>
              <a:t>Random Forest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AC45A-7586-A00C-851E-81781F5A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77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5FA3-F03B-5BDB-99D3-629D6DCE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montserrat" panose="00000500000000000000" pitchFamily="2" charset="0"/>
              </a:rPr>
              <a:t>Types of Unsupervised Learning</a:t>
            </a:r>
            <a:br>
              <a:rPr lang="en-US" b="0" i="0" dirty="0">
                <a:solidFill>
                  <a:srgbClr val="1D1D27"/>
                </a:solidFill>
                <a:effectLst/>
                <a:latin typeface="montserrat" panose="000005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419D-D51D-8A92-C295-F6E4BF47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8" y="1939636"/>
            <a:ext cx="6738936" cy="491836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2100" dirty="0">
                <a:solidFill>
                  <a:schemeClr val="tx1"/>
                </a:solidFill>
              </a:rPr>
              <a:t>There are two types (1) Clustering (2) Association rule learning</a:t>
            </a:r>
          </a:p>
          <a:p>
            <a:pPr marL="0" indent="0" algn="just">
              <a:buNone/>
            </a:pPr>
            <a:r>
              <a:rPr lang="en-GB" sz="2100" b="1" dirty="0">
                <a:solidFill>
                  <a:schemeClr val="tx1"/>
                </a:solidFill>
              </a:rPr>
              <a:t>1. Clustering 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The process of categorizing </a:t>
            </a:r>
            <a:r>
              <a:rPr lang="en-GB" sz="2100" dirty="0" err="1">
                <a:solidFill>
                  <a:schemeClr val="tx1"/>
                </a:solidFill>
              </a:rPr>
              <a:t>unlabeled</a:t>
            </a:r>
            <a:r>
              <a:rPr lang="en-GB" sz="2100" dirty="0">
                <a:solidFill>
                  <a:schemeClr val="tx1"/>
                </a:solidFill>
              </a:rPr>
              <a:t> data into groups based on their similarities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The goal of clustering is to identify patterns and relationships in the data without any prior knowledge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It finds similar patterns in the unlabelled dataset such as shape, size, </a:t>
            </a:r>
            <a:r>
              <a:rPr lang="en-GB" sz="2100" dirty="0" err="1">
                <a:solidFill>
                  <a:schemeClr val="tx1"/>
                </a:solidFill>
              </a:rPr>
              <a:t>color</a:t>
            </a:r>
            <a:r>
              <a:rPr lang="en-GB" sz="2100" dirty="0">
                <a:solidFill>
                  <a:schemeClr val="tx1"/>
                </a:solidFill>
              </a:rPr>
              <a:t>, etc.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Then divides them as per the presence and absence of those similar patterns</a:t>
            </a:r>
          </a:p>
          <a:p>
            <a:pPr algn="just"/>
            <a:r>
              <a:rPr lang="en-US" sz="2100" dirty="0">
                <a:solidFill>
                  <a:schemeClr val="tx1"/>
                </a:solidFill>
              </a:rPr>
              <a:t>Example:</a:t>
            </a:r>
            <a:r>
              <a:rPr lang="en-GB" sz="2100" dirty="0">
                <a:solidFill>
                  <a:schemeClr val="tx1"/>
                </a:solidFill>
              </a:rPr>
              <a:t> In shopping mall, things with similar usage are grouped together.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A0BA9-9D37-93EF-A26A-2F1955F1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243A4-8DDF-9247-F5E6-682983835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93" y="1939636"/>
            <a:ext cx="4484596" cy="30814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4A23E4-D5B7-8E12-ECB9-5D83E1F486BA}"/>
              </a:ext>
            </a:extLst>
          </p:cNvPr>
          <p:cNvSpPr txBox="1"/>
          <p:nvPr/>
        </p:nvSpPr>
        <p:spPr>
          <a:xfrm>
            <a:off x="7843508" y="5215369"/>
            <a:ext cx="32410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dirty="0">
                <a:solidFill>
                  <a:srgbClr val="1F1F1F"/>
                </a:solidFill>
                <a:effectLst/>
                <a:latin typeface="Google Sans"/>
              </a:rPr>
              <a:t>Clustering algorithms </a:t>
            </a:r>
          </a:p>
          <a:p>
            <a:pPr algn="l"/>
            <a:endParaRPr lang="en-US" sz="1100" b="1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 K-means Clustering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 Hierarchical Clustering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 Spectral Clustering</a:t>
            </a:r>
          </a:p>
        </p:txBody>
      </p:sp>
    </p:spTree>
    <p:extLst>
      <p:ext uri="{BB962C8B-B14F-4D97-AF65-F5344CB8AC3E}">
        <p14:creationId xmlns:p14="http://schemas.microsoft.com/office/powerpoint/2010/main" val="359607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1399-B8F6-C84A-24DB-AE39072C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About Instructor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356C4-125F-AB8A-A9DA-8EF49B5A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444553" cy="4400413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PhD (China)</a:t>
            </a:r>
          </a:p>
          <a:p>
            <a:r>
              <a:rPr lang="en-GB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Research areas: </a:t>
            </a: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Artificial Intelligence, Machine Learning, Deep Learning, Bioinformatics</a:t>
            </a:r>
          </a:p>
          <a:p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Published </a:t>
            </a:r>
            <a:r>
              <a:rPr lang="en-GB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57</a:t>
            </a: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research papers in International Journals</a:t>
            </a:r>
          </a:p>
          <a:p>
            <a:r>
              <a:rPr lang="en-GB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2944</a:t>
            </a: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google citations (</a:t>
            </a: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https://scholar.google.co.uk/citations?user=GzlaocQAAAAJ&amp;hl=en</a:t>
            </a: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farman.buic@bahria.edu.pk</a:t>
            </a:r>
            <a:endParaRPr lang="en-GB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Office: Room no.6, near to Sickbay</a:t>
            </a: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EB893-8523-3628-4448-E6CED4E9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6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55CE-B919-B7EA-9F8D-1C47C5D3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montserrat" panose="00000500000000000000" pitchFamily="2" charset="0"/>
              </a:rPr>
              <a:t>Types of Unsupervised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5C04-05F5-AA5D-12AD-9232FF323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1935623"/>
            <a:ext cx="7220047" cy="4975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tx1"/>
                </a:solidFill>
              </a:rPr>
              <a:t>(2) Association Rule Learning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Checks for the dependency of one data item on another data item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Maps accordingly so that it can be more profitable. 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It tries to find some interesting relations or associations among the variables of dataset. 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It is based on different rules to discover the interesting relations between variables in the database.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It is employed in Market Basket analysis, Web usage mining, etc.</a:t>
            </a:r>
          </a:p>
          <a:p>
            <a:pPr marL="0" indent="0" algn="just">
              <a:buNone/>
            </a:pPr>
            <a:r>
              <a:rPr lang="en-GB" sz="2100" dirty="0">
                <a:solidFill>
                  <a:schemeClr val="tx1"/>
                </a:solidFill>
              </a:rPr>
              <a:t>Example, if a customer buys bread, he most likely can also buy butter, eggs, or milk, so these products are stored within a shelf or mostly nearby.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4D74D-90DC-6F23-C2C9-C2FFF2D8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A49410-C84D-1AC3-9CC6-1F02BB061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392" y="1935623"/>
            <a:ext cx="4528605" cy="158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55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FA21-41DE-1DC2-22F5-51992DFD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montserrat" panose="00000500000000000000" pitchFamily="2" charset="0"/>
              </a:rPr>
              <a:t>association rule learning Algorithms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F9C5-998A-459C-C27C-08066CA6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8" y="1898073"/>
            <a:ext cx="11554690" cy="2410691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GB" b="1" i="0" dirty="0" err="1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Apriori</a:t>
            </a:r>
            <a:endParaRPr lang="en-GB" b="0" i="0" dirty="0">
              <a:solidFill>
                <a:srgbClr val="2B2A29"/>
              </a:solidFill>
              <a:effectLst/>
              <a:latin typeface="montserrat" panose="00000500000000000000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Eclat</a:t>
            </a:r>
            <a:endParaRPr lang="en-GB" b="0" i="0" dirty="0">
              <a:solidFill>
                <a:srgbClr val="2B2A29"/>
              </a:solidFill>
              <a:effectLst/>
              <a:latin typeface="montserrat" panose="00000500000000000000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2B2A29"/>
                </a:solidFill>
                <a:effectLst/>
                <a:latin typeface="montserrat" panose="00000500000000000000" pitchFamily="2" charset="0"/>
              </a:rPr>
              <a:t>F-P Growth Algorithm</a:t>
            </a:r>
            <a:endParaRPr lang="en-GB" b="0" i="0" dirty="0">
              <a:solidFill>
                <a:srgbClr val="2B2A29"/>
              </a:solidFill>
              <a:effectLst/>
              <a:latin typeface="montserrat" panose="00000500000000000000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393CB-DCD1-AFB5-B741-0F1D9C6C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9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4D90-D3D4-1B7D-C3F5-0E7413F3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Marks distribution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426B9-F663-D1D3-C938-7D867BD7B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9" y="1810930"/>
            <a:ext cx="11029615" cy="47314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400" b="1" dirty="0"/>
          </a:p>
          <a:p>
            <a:r>
              <a:rPr lang="en-US" altLang="en-US" sz="2400" b="1" dirty="0"/>
              <a:t>Quiz  = 10%</a:t>
            </a:r>
          </a:p>
          <a:p>
            <a:r>
              <a:rPr lang="en-US" altLang="en-US" sz="2400" b="1" dirty="0"/>
              <a:t>Assig = 20% 	</a:t>
            </a:r>
          </a:p>
          <a:p>
            <a:r>
              <a:rPr lang="en-US" altLang="en-US" sz="2400" b="1" dirty="0"/>
              <a:t>Mid    = 30%</a:t>
            </a:r>
          </a:p>
          <a:p>
            <a:r>
              <a:rPr lang="en-US" altLang="en-US" sz="2400" b="1" dirty="0"/>
              <a:t>Final  = 40%</a:t>
            </a:r>
          </a:p>
          <a:p>
            <a:r>
              <a:rPr lang="en-US" altLang="en-US" sz="2400" b="1" dirty="0"/>
              <a:t>Recommended Books: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Calibri" panose="020F0502020204030204" pitchFamily="34" charset="0"/>
              </a:rPr>
              <a:t>1. </a:t>
            </a:r>
            <a:r>
              <a:rPr lang="en-GB" sz="1800" b="1" i="0" u="none" strike="noStrike" baseline="0" dirty="0">
                <a:latin typeface="Calibri" panose="020F0502020204030204" pitchFamily="34" charset="0"/>
              </a:rPr>
              <a:t>Pattern recognition and machine learning</a:t>
            </a: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Calibri" panose="020F0502020204030204" pitchFamily="34" charset="0"/>
              </a:rPr>
              <a:t>2. </a:t>
            </a:r>
            <a:r>
              <a:rPr lang="en-GB" sz="1800" b="1" i="0" u="none" strike="noStrike" baseline="0" dirty="0">
                <a:latin typeface="Calibri" panose="020F0502020204030204" pitchFamily="34" charset="0"/>
              </a:rPr>
              <a:t>Machine Learning</a:t>
            </a:r>
            <a:endParaRPr lang="en-GB" sz="1800" b="0" i="0" u="none" strike="noStrike" baseline="0" dirty="0"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Calibri" panose="020F0502020204030204" pitchFamily="34" charset="0"/>
              </a:rPr>
              <a:t>3. </a:t>
            </a:r>
            <a:r>
              <a:rPr lang="en-GB" sz="1800" b="1" i="0" u="none" strike="noStrike" baseline="0" dirty="0">
                <a:latin typeface="Calibri" panose="020F0502020204030204" pitchFamily="34" charset="0"/>
              </a:rPr>
              <a:t>Python Machine Learning</a:t>
            </a:r>
            <a:endParaRPr lang="en-US" altLang="en-US" sz="2400" b="1" dirty="0"/>
          </a:p>
          <a:p>
            <a:endParaRPr lang="en-US" altLang="en-US" sz="2400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DC6FD-328A-EC55-61B1-C7C1C7CA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0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92C8-38C3-0A9A-B607-E4D13A6C5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 to ml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9413-C2E1-C667-2875-510322E2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3534051"/>
          </a:xfrm>
        </p:spPr>
        <p:txBody>
          <a:bodyPr/>
          <a:lstStyle/>
          <a:p>
            <a:pPr algn="just"/>
            <a:r>
              <a:rPr lang="en-GB" sz="2200" dirty="0">
                <a:solidFill>
                  <a:schemeClr val="tx1"/>
                </a:solidFill>
              </a:rPr>
              <a:t>A subset of AI focuses on the creation of algorithms.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Enable a computer/system to learn from data and previous experiences.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Arthur Samuel first used the term "machine learning" in 1959.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Create a model, without being explicitly programmed, aids in making predictions</a:t>
            </a:r>
          </a:p>
          <a:p>
            <a:pPr marL="0" indent="0" algn="just">
              <a:buNone/>
            </a:pPr>
            <a:r>
              <a:rPr lang="en-GB" sz="2200" dirty="0">
                <a:solidFill>
                  <a:schemeClr val="tx1"/>
                </a:solidFill>
              </a:rPr>
              <a:t>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C3E8D-5814-7006-E8EC-3A3E0168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93C43-23A3-D119-ADAA-3FFE901D9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1316" y="4613554"/>
            <a:ext cx="8983969" cy="197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4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2A77-E25E-5898-621E-1B78CCB8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Features of 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D22B-55F5-0B61-7BC0-17BB3204F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593" y="2369128"/>
            <a:ext cx="11029616" cy="477051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ML detects various patterns in a given dataset.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It can learn from past data and improve automatically.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It is a data-driven technology.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ML is much similar to data mining as it also deals with the huge amount of the data.</a:t>
            </a:r>
          </a:p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  <a:latin typeface="inter-regular"/>
              </a:rPr>
              <a:t>Classification/Types of ML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Supervised learning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Unsupervised learning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Semi-supervised learning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Reinforcement learning</a:t>
            </a:r>
          </a:p>
          <a:p>
            <a:pPr marL="0" indent="0" algn="just">
              <a:buNone/>
            </a:pPr>
            <a:endParaRPr lang="en-GB" sz="2400" b="0" i="0" dirty="0">
              <a:solidFill>
                <a:schemeClr val="tx1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588D2-3604-38CE-0515-431534D9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ABDFE1-9E7E-4D5D-C386-E550C68CBBE6}"/>
              </a:ext>
            </a:extLst>
          </p:cNvPr>
          <p:cNvSpPr txBox="1">
            <a:spLocks/>
          </p:cNvSpPr>
          <p:nvPr/>
        </p:nvSpPr>
        <p:spPr>
          <a:xfrm>
            <a:off x="788791" y="4045527"/>
            <a:ext cx="11029616" cy="2581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  <a:latin typeface="inter-regular"/>
            </a:endParaRP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BD0A5E-BF0C-6E42-CA38-6668291799F9}"/>
              </a:ext>
            </a:extLst>
          </p:cNvPr>
          <p:cNvSpPr txBox="1">
            <a:spLocks/>
          </p:cNvSpPr>
          <p:nvPr/>
        </p:nvSpPr>
        <p:spPr>
          <a:xfrm>
            <a:off x="581192" y="4045527"/>
            <a:ext cx="11029616" cy="2581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8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5924-79D3-46ED-B63A-BFE3E704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Classification of ml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22C1-8F0A-EB04-1522-DF7B86ED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21" y="1715956"/>
            <a:ext cx="5514808" cy="51420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  <a:latin typeface="inter-bold"/>
              </a:rPr>
              <a:t>Supervised Learning (SL)</a:t>
            </a:r>
          </a:p>
          <a:p>
            <a:pPr algn="just"/>
            <a:r>
              <a:rPr lang="en-GB" sz="2400" dirty="0" err="1">
                <a:solidFill>
                  <a:schemeClr val="tx1"/>
                </a:solidFill>
                <a:latin typeface="inter-regular"/>
              </a:rPr>
              <a:t>L</a:t>
            </a:r>
            <a:r>
              <a:rPr lang="en-GB" sz="2400" b="0" i="0" dirty="0" err="1">
                <a:solidFill>
                  <a:schemeClr val="tx1"/>
                </a:solidFill>
                <a:effectLst/>
                <a:latin typeface="inter-regular"/>
              </a:rPr>
              <a:t>abeled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inter-regular"/>
              </a:rPr>
              <a:t> data are provided to the machine learning system for training</a:t>
            </a:r>
            <a:endParaRPr lang="en-GB" sz="2400" b="1" i="0" dirty="0">
              <a:solidFill>
                <a:schemeClr val="tx1"/>
              </a:solidFill>
              <a:effectLst/>
              <a:latin typeface="inter-regular"/>
            </a:endParaRPr>
          </a:p>
          <a:p>
            <a:pPr algn="just"/>
            <a:r>
              <a:rPr lang="en-GB" sz="2400" dirty="0">
                <a:solidFill>
                  <a:schemeClr val="tx1"/>
                </a:solidFill>
                <a:latin typeface="inter-regular"/>
              </a:rPr>
              <a:t>System then predicts the output based on the training data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  <a:latin typeface="inter-regular"/>
              </a:rPr>
              <a:t> </a:t>
            </a:r>
            <a:r>
              <a:rPr lang="en-GB" sz="2400" dirty="0" err="1">
                <a:solidFill>
                  <a:schemeClr val="tx1"/>
                </a:solidFill>
                <a:latin typeface="inter-regular"/>
              </a:rPr>
              <a:t>L</a:t>
            </a:r>
            <a:r>
              <a:rPr lang="en-GB" sz="2400" b="0" i="0" dirty="0" err="1">
                <a:solidFill>
                  <a:schemeClr val="tx1"/>
                </a:solidFill>
                <a:effectLst/>
                <a:latin typeface="inter-regular"/>
              </a:rPr>
              <a:t>abeled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inter-regular"/>
              </a:rPr>
              <a:t> data is used to build a model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  <a:latin typeface="inter-regular"/>
              </a:rPr>
              <a:t>The model is </a:t>
            </a:r>
            <a:r>
              <a:rPr lang="en-GB" sz="2400" dirty="0">
                <a:solidFill>
                  <a:schemeClr val="tx1"/>
                </a:solidFill>
                <a:latin typeface="inter-regular"/>
              </a:rPr>
              <a:t>used to predict a testing 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inter-regular"/>
              </a:rPr>
              <a:t>data to see if it can accurately predict the output.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inter-regula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DB0A9-21A4-EF1F-AE92-67A952AF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ED289-E618-F71F-1AA2-886F1D676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6229" y="2394452"/>
            <a:ext cx="6352017" cy="32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6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CB7B-574F-24BD-F727-9BCDB345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Classification of 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04D5B-CE23-DE34-7051-8C3CA238D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57" y="1911001"/>
            <a:ext cx="5043754" cy="4746777"/>
          </a:xfrm>
        </p:spPr>
        <p:txBody>
          <a:bodyPr/>
          <a:lstStyle/>
          <a:p>
            <a:pPr marL="0" indent="0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  <a:latin typeface="inter-bold"/>
              </a:rPr>
              <a:t>Un-supervised Learning (USL)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  <a:latin typeface="inter-regular"/>
              </a:rPr>
              <a:t>Unsupervised learning learns without any supervision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  <a:latin typeface="inter-regular"/>
              </a:rPr>
              <a:t>The training is provided to the machine with the set of data that has not been labelled</a:t>
            </a:r>
            <a:endParaRPr lang="en-GB" sz="2400" dirty="0">
              <a:solidFill>
                <a:schemeClr val="tx1"/>
              </a:solidFill>
              <a:latin typeface="inter-regular"/>
            </a:endParaRP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  <a:latin typeface="inter-regular"/>
              </a:rPr>
              <a:t> USL makes group of objects with similar patterns</a:t>
            </a:r>
            <a:endParaRPr lang="en-GB" sz="2400" b="1" i="0" dirty="0">
              <a:solidFill>
                <a:schemeClr val="tx1"/>
              </a:solidFill>
              <a:effectLst/>
              <a:latin typeface="inter-bold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657A9-B1F5-D759-238B-5B747CDA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D4EE8-58C0-4178-EF77-3263BECC3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6960" y="2440759"/>
            <a:ext cx="6497083" cy="332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1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EBB1-C2FD-534D-C20B-C459FB3C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Classification of 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19DEB-E68C-256B-0A09-29B643CA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57" y="1920849"/>
            <a:ext cx="5376262" cy="48401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chemeClr val="tx1"/>
                </a:solidFill>
                <a:effectLst/>
                <a:latin typeface="Nunito" pitchFamily="2" charset="0"/>
              </a:rPr>
              <a:t>Semi-Supervised Learning (SSL)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  <a:latin typeface="inter-regular"/>
              </a:rPr>
              <a:t>SSL works between the </a:t>
            </a:r>
            <a:r>
              <a:rPr lang="en-GB" sz="2400" u="sng" dirty="0">
                <a:solidFill>
                  <a:schemeClr val="tx1"/>
                </a:solidFill>
                <a:latin typeface="inter-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supervised and unsupervised</a:t>
            </a:r>
            <a:r>
              <a:rPr lang="en-GB" sz="2400" dirty="0">
                <a:solidFill>
                  <a:schemeClr val="tx1"/>
                </a:solidFill>
                <a:latin typeface="inter-regular"/>
              </a:rPr>
              <a:t> learning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  <a:latin typeface="inter-regular"/>
              </a:rPr>
              <a:t>It uses both labelled and unlabelled data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  <a:latin typeface="inter-regular"/>
              </a:rPr>
              <a:t>This approach is useful when the dataset is expensive and time-consuming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  <a:latin typeface="inter-regular"/>
              </a:rPr>
              <a:t>SSL is chosen when </a:t>
            </a:r>
            <a:r>
              <a:rPr lang="en-GB" sz="2400" dirty="0" err="1">
                <a:solidFill>
                  <a:schemeClr val="tx1"/>
                </a:solidFill>
                <a:latin typeface="inter-regular"/>
              </a:rPr>
              <a:t>labeled</a:t>
            </a:r>
            <a:r>
              <a:rPr lang="en-GB" sz="2400" dirty="0">
                <a:solidFill>
                  <a:schemeClr val="tx1"/>
                </a:solidFill>
                <a:latin typeface="inter-regular"/>
              </a:rPr>
              <a:t> data requires skills and relevant resources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  <a:latin typeface="inter-regular"/>
              </a:rPr>
              <a:t>It deals with data that is a little bit </a:t>
            </a:r>
            <a:r>
              <a:rPr lang="en-GB" sz="2400" dirty="0" err="1">
                <a:solidFill>
                  <a:schemeClr val="tx1"/>
                </a:solidFill>
                <a:latin typeface="inter-regular"/>
              </a:rPr>
              <a:t>labeled</a:t>
            </a:r>
            <a:r>
              <a:rPr lang="en-GB" sz="2400" dirty="0">
                <a:solidFill>
                  <a:schemeClr val="tx1"/>
                </a:solidFill>
                <a:latin typeface="inter-regular"/>
              </a:rPr>
              <a:t> and the rest large portion of it is </a:t>
            </a:r>
            <a:r>
              <a:rPr lang="en-GB" sz="2400" dirty="0" err="1">
                <a:solidFill>
                  <a:schemeClr val="tx1"/>
                </a:solidFill>
                <a:latin typeface="inter-regular"/>
              </a:rPr>
              <a:t>unlabeled</a:t>
            </a:r>
            <a:endParaRPr lang="en-US" sz="2400" dirty="0">
              <a:solidFill>
                <a:schemeClr val="tx1"/>
              </a:solidFill>
              <a:latin typeface="inter-regula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3B67E-C715-DDFB-8770-6BF783D7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31689-F53B-F706-C845-18423A480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1868" y="2395334"/>
            <a:ext cx="59721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3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01FB-FCD0-203C-7616-7732E88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Classification of 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93CC-9AF7-85AE-0AAB-3535D1187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98073"/>
            <a:ext cx="6442169" cy="52231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600" b="1" i="0" dirty="0">
                <a:solidFill>
                  <a:schemeClr val="tx1"/>
                </a:solidFill>
                <a:effectLst/>
                <a:latin typeface="Nunito" pitchFamily="2" charset="0"/>
              </a:rPr>
              <a:t>Reinforcement Machine Learning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  <a:latin typeface="Nunito" pitchFamily="2" charset="0"/>
              </a:rPr>
              <a:t>A learning method that interacts with the environment by producing actions and discovering errors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  <a:latin typeface="Nunito" pitchFamily="2" charset="0"/>
              </a:rPr>
              <a:t>In this technique, the model keeps on increasing its performance using Reward Feedback to learn the </a:t>
            </a:r>
            <a:r>
              <a:rPr lang="en-GB" sz="2400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behavior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Nunito" pitchFamily="2" charset="0"/>
              </a:rPr>
              <a:t> or pattern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  <a:latin typeface="Nunito" pitchFamily="2" charset="0"/>
              </a:rPr>
              <a:t>These algorithms are specific to a particular problem.</a:t>
            </a:r>
          </a:p>
          <a:p>
            <a:pPr marL="0" indent="0" algn="just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  <a:latin typeface="Nunito" pitchFamily="2" charset="0"/>
              </a:rPr>
              <a:t>Example: 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  <a:latin typeface="Nunito" pitchFamily="2" charset="0"/>
              </a:rPr>
              <a:t>Consider that you are training an </a:t>
            </a:r>
            <a:r>
              <a:rPr lang="en-GB" sz="2400" b="0" i="0" u="sng" dirty="0">
                <a:solidFill>
                  <a:schemeClr val="tx1"/>
                </a:solidFill>
                <a:effectLst/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Nunito" pitchFamily="2" charset="0"/>
              </a:rPr>
              <a:t> agent to play a game like cricket. 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  <a:latin typeface="Nunito" pitchFamily="2" charset="0"/>
              </a:rPr>
              <a:t>The agent explores different balling or batting moves and receives positive or negative feedback based on the outcome.</a:t>
            </a:r>
            <a:endParaRPr lang="en-GB" sz="2400" dirty="0">
              <a:solidFill>
                <a:schemeClr val="tx1"/>
              </a:solidFill>
              <a:latin typeface="Nunito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D1F39-69B1-899F-81F5-024D1794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88FFF-ABEE-E93B-A7A5-D9C0BA8CC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3361" y="2357938"/>
            <a:ext cx="5016938" cy="29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375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45576</TotalTime>
  <Words>1656</Words>
  <Application>Microsoft Office PowerPoint</Application>
  <PresentationFormat>Widescreen</PresentationFormat>
  <Paragraphs>190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CIDFont+F2</vt:lpstr>
      <vt:lpstr>Gill Sans MT</vt:lpstr>
      <vt:lpstr>Google Sans</vt:lpstr>
      <vt:lpstr>inter-bold</vt:lpstr>
      <vt:lpstr>inter-regular</vt:lpstr>
      <vt:lpstr>montserrat</vt:lpstr>
      <vt:lpstr>Nunito</vt:lpstr>
      <vt:lpstr>Wingdings</vt:lpstr>
      <vt:lpstr>Wingdings 2</vt:lpstr>
      <vt:lpstr>Dividend</vt:lpstr>
      <vt:lpstr>PowerPoint Presentation</vt:lpstr>
      <vt:lpstr>About Instructor</vt:lpstr>
      <vt:lpstr>Marks distribution</vt:lpstr>
      <vt:lpstr>Introduction to ml</vt:lpstr>
      <vt:lpstr>Features of ml</vt:lpstr>
      <vt:lpstr>Classification of ml</vt:lpstr>
      <vt:lpstr>Classification of ml</vt:lpstr>
      <vt:lpstr>Classification of ml</vt:lpstr>
      <vt:lpstr>Classification of ml</vt:lpstr>
      <vt:lpstr>Applications of Supervised Learning</vt:lpstr>
      <vt:lpstr>Applications of un-Supervised Learning</vt:lpstr>
      <vt:lpstr>Applications of semi-Supervised Learning</vt:lpstr>
      <vt:lpstr>Applications of reinforcement learning </vt:lpstr>
      <vt:lpstr>Types of Supervised Learning</vt:lpstr>
      <vt:lpstr>Regression Algorithms </vt:lpstr>
      <vt:lpstr>Regression Algorithms</vt:lpstr>
      <vt:lpstr>Classification Algorithm</vt:lpstr>
      <vt:lpstr>Types of ML Classification Algorithms </vt:lpstr>
      <vt:lpstr>Types of Unsupervised Learning </vt:lpstr>
      <vt:lpstr>Types of Unsupervised Learning</vt:lpstr>
      <vt:lpstr>association rule learning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communication technology</dc:title>
  <dc:creator>Ayesha Jamal BUIC</dc:creator>
  <cp:lastModifiedBy>Farman Ali</cp:lastModifiedBy>
  <cp:revision>221</cp:revision>
  <dcterms:created xsi:type="dcterms:W3CDTF">2021-12-27T06:12:25Z</dcterms:created>
  <dcterms:modified xsi:type="dcterms:W3CDTF">2025-02-13T11:25:34Z</dcterms:modified>
</cp:coreProperties>
</file>