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324" r:id="rId2"/>
    <p:sldId id="325" r:id="rId3"/>
    <p:sldId id="326" r:id="rId4"/>
    <p:sldId id="329" r:id="rId5"/>
    <p:sldId id="330" r:id="rId6"/>
    <p:sldId id="332" r:id="rId7"/>
    <p:sldId id="331" r:id="rId8"/>
    <p:sldId id="327" r:id="rId9"/>
    <p:sldId id="328" r:id="rId10"/>
    <p:sldId id="333" r:id="rId11"/>
    <p:sldId id="334" r:id="rId12"/>
    <p:sldId id="337" r:id="rId13"/>
    <p:sldId id="338" r:id="rId14"/>
    <p:sldId id="335" r:id="rId15"/>
    <p:sldId id="339" r:id="rId16"/>
    <p:sldId id="340" r:id="rId17"/>
    <p:sldId id="33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19702C-8156-4341-9703-3AE9EDEB7749}">
          <p14:sldIdLst>
            <p14:sldId id="324"/>
            <p14:sldId id="325"/>
            <p14:sldId id="326"/>
            <p14:sldId id="329"/>
            <p14:sldId id="330"/>
            <p14:sldId id="332"/>
            <p14:sldId id="331"/>
            <p14:sldId id="327"/>
            <p14:sldId id="328"/>
            <p14:sldId id="333"/>
            <p14:sldId id="334"/>
            <p14:sldId id="337"/>
            <p14:sldId id="338"/>
            <p14:sldId id="335"/>
            <p14:sldId id="339"/>
            <p14:sldId id="340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77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5590E-F5C9-4D78-8E5C-FD7502686FB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E57CC-F887-4B02-9F38-094E4D00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9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7AF350-86B1-47B6-95AC-C1059388AAFC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3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B5B8-C510-466E-9885-1AFD39D32E4C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8D750F-08DD-46E6-A648-6DEF7369BFBE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6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0D87-F582-4899-B118-A56959C03BC6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4D81F5-9CEF-4A28-8149-2D7EA9410E75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6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73B-E42F-4D89-8002-021FFE476F7C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2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A6EE-DF95-4020-9583-DC310A62C06C}" type="datetime1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7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2E6A-2286-435F-971C-BF11AFF8C10D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9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64E-0BA4-476E-962B-25500CFCA136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6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CC21B3C-098E-4C93-BF3D-60BAC0E12130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8C42-7C82-4D70-8CB5-1EE23E4AB5EE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0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1176232-8D99-43C2-88A2-1CB2FF173024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787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script-json/" TargetMode="External"/><Relationship Id="rId2" Type="http://schemas.openxmlformats.org/officeDocument/2006/relationships/hyperlink" Target="https://www.geeksforgeeks.org/csv-full-for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FB98-0666-4764-5AD9-785D13A5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b="1" i="0" u="none" strike="noStrike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Model Development in ML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By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Dr. Farman Ali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Assistant Professor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CS Department BU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DDC40-B9CC-6EAD-FE08-FA6C8FA4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2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9D08-2739-2D9B-E512-191BEF14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7D70-78A5-8F41-CC98-0B6E892E0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82" y="2216727"/>
            <a:ext cx="11056626" cy="5084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2. Precision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Precision is a measure of how accurate a model’s positive predictions are.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It is defined as the ratio of true positive predictions to the total number of positive predictions made by the model</a:t>
            </a:r>
          </a:p>
          <a:p>
            <a:pPr marL="0" indent="0" algn="just">
              <a:buNone/>
            </a:pPr>
            <a:endParaRPr lang="en-GB" sz="700" dirty="0">
              <a:solidFill>
                <a:schemeClr val="tx1"/>
              </a:solidFill>
            </a:endParaRPr>
          </a:p>
          <a:p>
            <a:pPr algn="just" fontAlgn="base"/>
            <a:r>
              <a:rPr lang="en-GB" sz="2100" dirty="0">
                <a:solidFill>
                  <a:schemeClr val="tx1"/>
                </a:solidFill>
              </a:rPr>
              <a:t>For the above case:</a:t>
            </a:r>
          </a:p>
          <a:p>
            <a:pPr algn="just" fontAlgn="base"/>
            <a:r>
              <a:rPr lang="en-GB" sz="2100" dirty="0">
                <a:solidFill>
                  <a:schemeClr val="tx1"/>
                </a:solidFill>
              </a:rPr>
              <a:t>Precision = 5/(5+1) =5/6 = 0.8333</a:t>
            </a:r>
          </a:p>
          <a:p>
            <a:pPr marL="0" indent="0">
              <a:buNone/>
            </a:pPr>
            <a:endParaRPr lang="en-GB" sz="500" dirty="0"/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3. Recall</a:t>
            </a:r>
          </a:p>
          <a:p>
            <a:r>
              <a:rPr lang="en-GB" sz="2100" dirty="0">
                <a:solidFill>
                  <a:schemeClr val="tx1"/>
                </a:solidFill>
              </a:rPr>
              <a:t>It is the ratio of the number of true positive (TP) instances to the sum of true positive and false negative (FN) instances. </a:t>
            </a:r>
          </a:p>
          <a:p>
            <a:r>
              <a:rPr lang="en-GB" sz="2100" dirty="0">
                <a:solidFill>
                  <a:schemeClr val="tx1"/>
                </a:solidFill>
              </a:rPr>
              <a:t>For the above case:</a:t>
            </a:r>
          </a:p>
          <a:p>
            <a:pPr fontAlgn="base"/>
            <a:r>
              <a:rPr lang="en-GB" sz="2100" dirty="0">
                <a:solidFill>
                  <a:schemeClr val="tx1"/>
                </a:solidFill>
              </a:rPr>
              <a:t>Recall = 5/(5+1) =5/6 = 0.8333</a:t>
            </a:r>
          </a:p>
          <a:p>
            <a:pPr marL="342900" indent="-342900">
              <a:buAutoNum type="arabicPeriod" startAt="3"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92C7D-7EA2-A6F0-6716-E34CA23B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99A7E-63F9-5DF4-6E6A-489101088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0975" y="3176814"/>
            <a:ext cx="1943099" cy="5049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004DA1-A8E4-8AB1-E473-60D1ACC14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72621" y="5734958"/>
            <a:ext cx="18256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9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CF32-2142-DED3-6591-3A529545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5663-2699-4061-CB13-23D70B812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2119745"/>
            <a:ext cx="11776364" cy="4946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tx1"/>
                </a:solidFill>
              </a:rPr>
              <a:t>4. F1-Score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It is used to evaluate the overall performance of a classification model.</a:t>
            </a:r>
          </a:p>
          <a:p>
            <a:pPr marL="0" indent="0" algn="just">
              <a:buNone/>
            </a:pPr>
            <a:endParaRPr lang="en-GB" sz="2100" dirty="0">
              <a:solidFill>
                <a:schemeClr val="tx1"/>
              </a:solidFill>
            </a:endParaRPr>
          </a:p>
          <a:p>
            <a:pPr algn="just" rtl="0" fontAlgn="base"/>
            <a:r>
              <a:rPr lang="en-GB" sz="2100" dirty="0">
                <a:solidFill>
                  <a:schemeClr val="tx1"/>
                </a:solidFill>
              </a:rPr>
              <a:t>For the above case:</a:t>
            </a:r>
          </a:p>
          <a:p>
            <a:pPr algn="just" rtl="0" fontAlgn="base"/>
            <a:r>
              <a:rPr lang="en-GB" sz="2100" dirty="0">
                <a:solidFill>
                  <a:schemeClr val="tx1"/>
                </a:solidFill>
              </a:rPr>
              <a:t>F1-Score: = (2* 0.8333* 0.8333)/( 0.8333+ 0.8333)  = 0.8333</a:t>
            </a:r>
          </a:p>
          <a:p>
            <a:pPr marL="0" indent="0" algn="just" rtl="0" fontAlgn="base">
              <a:buNone/>
            </a:pPr>
            <a:endParaRPr lang="en-GB" sz="21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GB" sz="2100" b="1" dirty="0">
                <a:solidFill>
                  <a:schemeClr val="tx1"/>
                </a:solidFill>
              </a:rPr>
              <a:t> 5. Specificity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It measures the ability of a model to correctly identify negative instances.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It is also known as the True Negative Rate. </a:t>
            </a:r>
          </a:p>
          <a:p>
            <a:pPr marL="0" indent="0" algn="just">
              <a:buNone/>
            </a:pPr>
            <a:endParaRPr lang="en-GB" sz="2100" dirty="0">
              <a:solidFill>
                <a:schemeClr val="tx1"/>
              </a:solidFill>
            </a:endParaRP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For example,</a:t>
            </a:r>
          </a:p>
          <a:p>
            <a:pPr algn="just" fontAlgn="base"/>
            <a:r>
              <a:rPr lang="en-GB" sz="2100" dirty="0">
                <a:solidFill>
                  <a:schemeClr val="tx1"/>
                </a:solidFill>
              </a:rPr>
              <a:t>Specificity=3/(1+3)​=3/4=0.75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16C77-E9AD-659E-A9C3-C9B726AE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E44AA-9F3A-186F-07D7-6961FA6AF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2933" y="2868061"/>
            <a:ext cx="2670070" cy="560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4CBBC3-EA67-C4A1-F7B7-FABAEC665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52703" y="5675667"/>
            <a:ext cx="2400300" cy="56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B212-DA38-75C0-E3C1-BF738AAC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Confusion Matrix for multiclass problem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E755-4D80-7E40-F3EB-05E05085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2031998"/>
            <a:ext cx="11625943" cy="1585686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</a:rPr>
              <a:t>Confusion Matrix for 3-classes (Dog, Cat, Camel) problem</a:t>
            </a:r>
          </a:p>
          <a:p>
            <a:r>
              <a:rPr lang="en-GB" b="1" dirty="0">
                <a:solidFill>
                  <a:schemeClr val="tx1"/>
                </a:solidFill>
              </a:rPr>
              <a:t>Dog=58, Cat=70, Camel=79</a:t>
            </a:r>
          </a:p>
          <a:p>
            <a:r>
              <a:rPr lang="en-GB" b="1" dirty="0">
                <a:solidFill>
                  <a:schemeClr val="tx1"/>
                </a:solidFill>
              </a:rPr>
              <a:t>Compute confusion matrix for each class, also called one vs all confusion matrix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72DE1-7BED-DEEF-EB78-5F265F25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85EB19-52DB-6355-0EF0-7DA7D2912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1" y="3096528"/>
            <a:ext cx="9099837" cy="17905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E21FF2-22D8-8AFE-3ABD-BE447C474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0" y="4994819"/>
            <a:ext cx="7140563" cy="179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8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3C1D-B211-758C-6294-5621EA7E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2782CB-EFD9-CC1B-FA1F-6BB14A6DD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81439"/>
            <a:ext cx="7505542" cy="17409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18BCC-1295-7A13-7838-AEB37855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ED8A0-B1FE-416F-065A-C1CDFB06B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3871281"/>
            <a:ext cx="7505543" cy="16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21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4739-BD33-A993-5C89-0DEE6506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Model evaluation</a:t>
            </a:r>
            <a:br>
              <a:rPr lang="en-GB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E178-2A3B-11CC-6674-2B9268892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1" y="2189019"/>
            <a:ext cx="11623963" cy="4807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/>
              <a:t>Model cross validation methods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/>
                </a:solidFill>
              </a:rPr>
              <a:t>(1) K-fold (2) </a:t>
            </a:r>
            <a:r>
              <a:rPr lang="en-US" sz="2400" dirty="0">
                <a:solidFill>
                  <a:schemeClr val="tx1"/>
                </a:solidFill>
              </a:rPr>
              <a:t>Leave-One-Out</a:t>
            </a:r>
            <a:r>
              <a:rPr lang="en-GB" sz="2200" dirty="0">
                <a:solidFill>
                  <a:schemeClr val="tx1"/>
                </a:solidFill>
              </a:rPr>
              <a:t>, (3) Hold-out validation</a:t>
            </a:r>
          </a:p>
          <a:p>
            <a:pPr marL="0" indent="0">
              <a:buNone/>
            </a:pPr>
            <a:r>
              <a:rPr lang="en-GB" sz="2200" b="1" dirty="0">
                <a:solidFill>
                  <a:schemeClr val="tx1"/>
                </a:solidFill>
              </a:rPr>
              <a:t>1)  K-fold Cross-Validation:</a:t>
            </a:r>
            <a:endParaRPr lang="en-GB" sz="22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GB" sz="2200" dirty="0">
                <a:solidFill>
                  <a:schemeClr val="tx1"/>
                </a:solidFill>
              </a:rPr>
              <a:t>Divide the dataset into k equal-sized folds.</a:t>
            </a:r>
          </a:p>
          <a:p>
            <a:pPr algn="just">
              <a:lnSpc>
                <a:spcPct val="90000"/>
              </a:lnSpc>
            </a:pPr>
            <a:r>
              <a:rPr lang="en-GB" sz="2200" dirty="0">
                <a:solidFill>
                  <a:schemeClr val="tx1"/>
                </a:solidFill>
              </a:rPr>
              <a:t>Train the model on k-1 folds and evaluate on the remaining fold.</a:t>
            </a:r>
          </a:p>
          <a:p>
            <a:pPr algn="just">
              <a:lnSpc>
                <a:spcPct val="90000"/>
              </a:lnSpc>
            </a:pPr>
            <a:r>
              <a:rPr lang="en-GB" sz="2200" dirty="0">
                <a:solidFill>
                  <a:schemeClr val="tx1"/>
                </a:solidFill>
              </a:rPr>
              <a:t>Repeat k times, using each fold for validation once.</a:t>
            </a:r>
          </a:p>
          <a:p>
            <a:pPr algn="just">
              <a:lnSpc>
                <a:spcPct val="90000"/>
              </a:lnSpc>
            </a:pPr>
            <a:r>
              <a:rPr lang="en-GB" sz="2200" dirty="0">
                <a:solidFill>
                  <a:schemeClr val="tx1"/>
                </a:solidFill>
              </a:rPr>
              <a:t>Average the performance metrics across all iterations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Example (k=5):</a:t>
            </a:r>
          </a:p>
          <a:p>
            <a:r>
              <a:rPr lang="en-GB" sz="2000" dirty="0">
                <a:solidFill>
                  <a:schemeClr val="tx1"/>
                </a:solidFill>
              </a:rPr>
              <a:t>Consider </a:t>
            </a:r>
            <a:r>
              <a:rPr lang="en-GB" sz="2000" b="1" dirty="0">
                <a:solidFill>
                  <a:schemeClr val="tx1"/>
                </a:solidFill>
              </a:rPr>
              <a:t>10 data points</a:t>
            </a:r>
            <a:r>
              <a:rPr lang="en-GB" sz="2000" dirty="0">
                <a:solidFill>
                  <a:schemeClr val="tx1"/>
                </a:solidFill>
              </a:rPr>
              <a:t>:</a:t>
            </a:r>
          </a:p>
          <a:p>
            <a:r>
              <a:rPr lang="en-GB" sz="2000" dirty="0">
                <a:solidFill>
                  <a:schemeClr val="tx1"/>
                </a:solidFill>
              </a:rPr>
              <a:t>{1,2,3,4,5,6,7,8,9,10} We divide them into </a:t>
            </a:r>
            <a:r>
              <a:rPr lang="en-GB" sz="2000" b="1" dirty="0">
                <a:solidFill>
                  <a:schemeClr val="tx1"/>
                </a:solidFill>
              </a:rPr>
              <a:t>5 folds</a:t>
            </a:r>
            <a:r>
              <a:rPr lang="en-GB" sz="2000" dirty="0">
                <a:solidFill>
                  <a:schemeClr val="tx1"/>
                </a:solidFill>
              </a:rPr>
              <a:t>: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GB" sz="22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GB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16259-BA77-3B6B-6E1A-E95B7EC1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092007-D7F8-FC1B-2B1B-B4D9ACAB2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63656" y="4710863"/>
            <a:ext cx="542834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23BE-04C0-73B2-4C65-743AD4D8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D466-F97F-B555-3C1B-9905DA8C6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5716"/>
            <a:ext cx="10793133" cy="3186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2) </a:t>
            </a:r>
            <a:r>
              <a:rPr lang="en-US" sz="1600" b="1" dirty="0">
                <a:solidFill>
                  <a:schemeClr val="tx1"/>
                </a:solidFill>
              </a:rPr>
              <a:t>Leave-One-Out</a:t>
            </a:r>
            <a:r>
              <a:rPr lang="en-US" sz="1800" b="1" dirty="0">
                <a:solidFill>
                  <a:schemeClr val="tx1"/>
                </a:solidFill>
              </a:rPr>
              <a:t> Cross-Validation</a:t>
            </a:r>
          </a:p>
          <a:p>
            <a:pPr algn="just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A special case of k-fold cross-validation where k equals the number of samples in the dataset.</a:t>
            </a:r>
          </a:p>
          <a:p>
            <a:pPr marR="0" lvl="0" algn="just" fontAlgn="base">
              <a:lnSpc>
                <a:spcPct val="90000"/>
              </a:lnSpc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Leave one sample out for validation in each iteration.</a:t>
            </a:r>
          </a:p>
          <a:p>
            <a:pPr marR="0" lvl="0" algn="just" fontAlgn="base">
              <a:lnSpc>
                <a:spcPct val="90000"/>
              </a:lnSpc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Train the model on the remaining samples and evaluate on the left-out sample.</a:t>
            </a:r>
          </a:p>
          <a:p>
            <a:pPr marR="0" lvl="0" algn="just" fontAlgn="base">
              <a:lnSpc>
                <a:spcPct val="90000"/>
              </a:lnSpc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Repeat for all samples </a:t>
            </a:r>
            <a:endParaRPr lang="en-GB" sz="1800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Example:</a:t>
            </a:r>
          </a:p>
          <a:p>
            <a:r>
              <a:rPr lang="en-US" dirty="0">
                <a:solidFill>
                  <a:schemeClr val="tx1"/>
                </a:solidFill>
              </a:rPr>
              <a:t>Dataset: {1,2,3,4,5}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F37C1-1A14-BBD7-0219-40AD1B38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919F7-CCF3-7C01-B710-5C3E2D14C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9510" y="3837627"/>
            <a:ext cx="7673791" cy="272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9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292F-7B39-C309-B290-0FFC9A8F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68BE5-DF62-1B41-33FA-580C1D80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4" y="1973944"/>
            <a:ext cx="11843656" cy="4884056"/>
          </a:xfrm>
        </p:spPr>
        <p:txBody>
          <a:bodyPr/>
          <a:lstStyle/>
          <a:p>
            <a:r>
              <a:rPr lang="en-GB" sz="2000" b="1" dirty="0">
                <a:solidFill>
                  <a:schemeClr val="tx1"/>
                </a:solidFill>
              </a:rPr>
              <a:t>3. Hold-Out Validation</a:t>
            </a:r>
          </a:p>
          <a:p>
            <a:r>
              <a:rPr lang="en-GB" sz="2000" dirty="0">
                <a:solidFill>
                  <a:schemeClr val="tx1"/>
                </a:solidFill>
              </a:rPr>
              <a:t>This is the simplest method where the dataset is divided into two sets: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Training set</a:t>
            </a:r>
            <a:r>
              <a:rPr lang="en-GB" sz="2000" dirty="0">
                <a:solidFill>
                  <a:schemeClr val="tx1"/>
                </a:solidFill>
              </a:rPr>
              <a:t> (used to train the model)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Test set</a:t>
            </a:r>
            <a:r>
              <a:rPr lang="en-GB" sz="2000" dirty="0">
                <a:solidFill>
                  <a:schemeClr val="tx1"/>
                </a:solidFill>
              </a:rPr>
              <a:t> (used to evaluate the model)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Numerical Example:</a:t>
            </a:r>
          </a:p>
          <a:p>
            <a:r>
              <a:rPr lang="en-GB" sz="2000" dirty="0">
                <a:solidFill>
                  <a:schemeClr val="tx1"/>
                </a:solidFill>
              </a:rPr>
              <a:t>Imagine we have </a:t>
            </a:r>
            <a:r>
              <a:rPr lang="en-GB" sz="2000" b="1" dirty="0">
                <a:solidFill>
                  <a:schemeClr val="tx1"/>
                </a:solidFill>
              </a:rPr>
              <a:t>10 data points</a:t>
            </a:r>
            <a:r>
              <a:rPr lang="en-GB" sz="2000" dirty="0">
                <a:solidFill>
                  <a:schemeClr val="tx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80% Training Set:</a:t>
            </a:r>
            <a:r>
              <a:rPr lang="en-GB" sz="2000" dirty="0">
                <a:solidFill>
                  <a:schemeClr val="tx1"/>
                </a:solidFill>
              </a:rPr>
              <a:t> {1,2,3,4,5,6,7,8}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20% Test Set:</a:t>
            </a:r>
            <a:r>
              <a:rPr lang="en-GB" sz="2000" dirty="0">
                <a:solidFill>
                  <a:schemeClr val="tx1"/>
                </a:solidFill>
              </a:rPr>
              <a:t> {9,10}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5ED63-E2BF-47C1-42D0-E75F6DB9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534A-5943-CA15-7C3C-5E7A8248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CF5A2-3EB0-3D7C-6EF2-E4CCB988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4" y="1911927"/>
            <a:ext cx="11236734" cy="47936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70000"/>
              </a:lnSpc>
              <a:buNone/>
            </a:pPr>
            <a:r>
              <a:rPr lang="en-GB" sz="2400" b="1" dirty="0">
                <a:solidFill>
                  <a:schemeClr val="tx1"/>
                </a:solidFill>
              </a:rPr>
              <a:t>Model Testing </a:t>
            </a:r>
          </a:p>
          <a:p>
            <a:pPr algn="just">
              <a:lnSpc>
                <a:spcPct val="70000"/>
              </a:lnSpc>
            </a:pPr>
            <a:r>
              <a:rPr lang="en-US" sz="2400" dirty="0">
                <a:solidFill>
                  <a:schemeClr val="tx1"/>
                </a:solidFill>
              </a:rPr>
              <a:t>After model construction, it is evaluated by unseen/testing dataset.</a:t>
            </a:r>
          </a:p>
          <a:p>
            <a:pPr algn="just">
              <a:lnSpc>
                <a:spcPct val="70000"/>
              </a:lnSpc>
            </a:pPr>
            <a:r>
              <a:rPr lang="en-US" sz="2400" dirty="0">
                <a:solidFill>
                  <a:schemeClr val="tx1"/>
                </a:solidFill>
              </a:rPr>
              <a:t>It determine the generalization power of the model</a:t>
            </a:r>
          </a:p>
          <a:p>
            <a:pPr algn="just">
              <a:lnSpc>
                <a:spcPct val="70000"/>
              </a:lnSpc>
            </a:pPr>
            <a:r>
              <a:rPr lang="en-US" sz="2400" dirty="0">
                <a:solidFill>
                  <a:schemeClr val="tx1"/>
                </a:solidFill>
              </a:rPr>
              <a:t>It shows the overall model performance</a:t>
            </a:r>
          </a:p>
          <a:p>
            <a:pPr algn="just">
              <a:lnSpc>
                <a:spcPct val="7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Model Deployment</a:t>
            </a:r>
          </a:p>
          <a:p>
            <a:pPr marL="0" indent="0" algn="just">
              <a:lnSpc>
                <a:spcPct val="70000"/>
              </a:lnSpc>
              <a:buNone/>
            </a:pPr>
            <a:endParaRPr lang="en-GB" sz="700" dirty="0">
              <a:solidFill>
                <a:schemeClr val="tx1"/>
              </a:solidFill>
            </a:endParaRPr>
          </a:p>
          <a:p>
            <a:pPr algn="just">
              <a:lnSpc>
                <a:spcPct val="70000"/>
              </a:lnSpc>
            </a:pPr>
            <a:r>
              <a:rPr lang="en-GB" sz="2400" dirty="0">
                <a:solidFill>
                  <a:schemeClr val="tx1"/>
                </a:solidFill>
              </a:rPr>
              <a:t>During model deployment, it’s essential to ensure that the system can handle high user loads</a:t>
            </a:r>
          </a:p>
          <a:p>
            <a:pPr algn="just">
              <a:lnSpc>
                <a:spcPct val="70000"/>
              </a:lnSpc>
            </a:pPr>
            <a:r>
              <a:rPr lang="en-GB" sz="2400" dirty="0">
                <a:solidFill>
                  <a:schemeClr val="tx1"/>
                </a:solidFill>
              </a:rPr>
              <a:t>Operate smoothly without crash</a:t>
            </a:r>
            <a:r>
              <a:rPr lang="en-GB" sz="2400">
                <a:solidFill>
                  <a:schemeClr val="tx1"/>
                </a:solidFill>
              </a:rPr>
              <a:t>\hang, </a:t>
            </a:r>
            <a:r>
              <a:rPr lang="en-GB" sz="2400" dirty="0">
                <a:solidFill>
                  <a:schemeClr val="tx1"/>
                </a:solidFill>
              </a:rPr>
              <a:t>and be easily updated. 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49EE9-AD1F-DBBA-96C4-014CC394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37F8-B8C9-EF64-1048-24D7B217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montserrat" panose="00000500000000000000" pitchFamily="2" charset="0"/>
              </a:rPr>
              <a:t>Ml</a:t>
            </a:r>
            <a:r>
              <a:rPr lang="en-US" b="1" i="0" dirty="0">
                <a:effectLst/>
                <a:latin typeface="montserrat" panose="00000500000000000000" pitchFamily="2" charset="0"/>
              </a:rPr>
              <a:t> model Life cycle</a:t>
            </a:r>
            <a:br>
              <a:rPr lang="en-US" b="0" i="0" dirty="0">
                <a:solidFill>
                  <a:srgbClr val="1D1D27"/>
                </a:solidFill>
                <a:effectLst/>
                <a:latin typeface="montserrat" panose="000005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D82A-2040-AB97-13FF-B65094BDD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6" y="1870364"/>
            <a:ext cx="11859490" cy="4876800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</a:rPr>
              <a:t>Steps for a ML model development</a:t>
            </a:r>
          </a:p>
          <a:p>
            <a:pPr marL="342900" indent="-342900">
              <a:buAutoNum type="arabicPeriod"/>
            </a:pPr>
            <a:r>
              <a:rPr lang="en-GB" sz="2400" dirty="0">
                <a:solidFill>
                  <a:schemeClr val="tx1"/>
                </a:solidFill>
              </a:rPr>
              <a:t>Data Collection</a:t>
            </a:r>
          </a:p>
          <a:p>
            <a:pPr marL="342900" indent="-342900">
              <a:buAutoNum type="arabicPeriod"/>
            </a:pPr>
            <a:r>
              <a:rPr lang="en-GB" sz="2400" dirty="0">
                <a:solidFill>
                  <a:schemeClr val="tx1"/>
                </a:solidFill>
              </a:rPr>
              <a:t>Preprocessing Data</a:t>
            </a:r>
          </a:p>
          <a:p>
            <a:pPr marL="342900" indent="-342900">
              <a:buAutoNum type="arabicPeriod"/>
            </a:pPr>
            <a:r>
              <a:rPr lang="en-GB" sz="2400" dirty="0">
                <a:solidFill>
                  <a:schemeClr val="tx1"/>
                </a:solidFill>
              </a:rPr>
              <a:t>Selection of ML algorithm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GB" sz="2400" dirty="0">
                <a:solidFill>
                  <a:schemeClr val="tx1"/>
                </a:solidFill>
              </a:rPr>
              <a:t>Model Training </a:t>
            </a:r>
          </a:p>
          <a:p>
            <a:pPr marL="342900" indent="-342900">
              <a:buAutoNum type="arabicPeriod"/>
            </a:pPr>
            <a:r>
              <a:rPr lang="en-GB" sz="2400" dirty="0">
                <a:solidFill>
                  <a:schemeClr val="tx1"/>
                </a:solidFill>
              </a:rPr>
              <a:t>Model Evaluation</a:t>
            </a:r>
          </a:p>
          <a:p>
            <a:pPr marL="342900" indent="-342900">
              <a:buAutoNum type="arabicPeriod"/>
            </a:pPr>
            <a:r>
              <a:rPr lang="en-GB" sz="2400" dirty="0">
                <a:solidFill>
                  <a:schemeClr val="tx1"/>
                </a:solidFill>
              </a:rPr>
              <a:t>Model Testing</a:t>
            </a:r>
          </a:p>
          <a:p>
            <a:pPr marL="342900" indent="-342900">
              <a:buAutoNum type="arabicPeriod"/>
            </a:pPr>
            <a:r>
              <a:rPr lang="en-GB" sz="2400" dirty="0">
                <a:solidFill>
                  <a:schemeClr val="tx1"/>
                </a:solidFill>
              </a:rPr>
              <a:t>Model Deployment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4FD2C-90FA-286F-D4B7-CB5DE67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1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2055-212D-D75F-E2FF-BF7824A5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Data Collection</a:t>
            </a:r>
            <a:br>
              <a:rPr lang="en-GB" sz="28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393B-BD8D-183F-DB35-5F3750CA3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10" y="2078181"/>
            <a:ext cx="11278298" cy="49737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Dataset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Dataset is essentially the backbone for all operations, techniques or models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Datasets are used to train and test AI models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They provide the raw material for computers to learn patterns and make predictions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Datasets involve a large amount of data points grouped into one table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In a dataset, the rows represent the number of data points and the columns represent the features of the Dataset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Datasets may require cleaning and preprocessing to ensure data quality.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Datasets can be stored in multiple formats. The most common ones are .</a:t>
            </a:r>
            <a:r>
              <a:rPr lang="en-GB" sz="2400">
                <a:solidFill>
                  <a:schemeClr val="tx1"/>
                </a:solidFill>
              </a:rPr>
              <a:t>txt, </a:t>
            </a:r>
            <a:r>
              <a:rPr lang="en-GB" sz="240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CSV</a:t>
            </a:r>
            <a:r>
              <a:rPr lang="en-GB" sz="2400" dirty="0">
                <a:solidFill>
                  <a:schemeClr val="tx1"/>
                </a:solidFill>
              </a:rPr>
              <a:t>, Excel, </a:t>
            </a:r>
            <a:r>
              <a:rPr lang="en-GB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r>
              <a:rPr lang="en-GB" sz="2400" dirty="0">
                <a:solidFill>
                  <a:schemeClr val="tx1"/>
                </a:solidFill>
              </a:rPr>
              <a:t>, and zip files for large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0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48DF-A430-3E4D-B22A-6F862685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Data Collection</a:t>
            </a:r>
            <a:br>
              <a:rPr lang="en-GB" sz="28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3B17-2B2D-0B6C-D0AB-8D38E9D85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55" y="1939636"/>
            <a:ext cx="11582399" cy="473825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chemeClr val="tx1"/>
                </a:solidFill>
              </a:rPr>
              <a:t>Types of Datasets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Training Dataset: </a:t>
            </a:r>
            <a:r>
              <a:rPr lang="en-GB" sz="2500" dirty="0">
                <a:solidFill>
                  <a:schemeClr val="tx1"/>
                </a:solidFill>
              </a:rPr>
              <a:t>It is used to train the machine learning model</a:t>
            </a:r>
          </a:p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Validation set: </a:t>
            </a:r>
            <a:r>
              <a:rPr lang="en-GB" sz="2500" dirty="0">
                <a:solidFill>
                  <a:schemeClr val="tx1"/>
                </a:solidFill>
              </a:rPr>
              <a:t>A subset of the dataset that is used evaluate performance during training of the model.</a:t>
            </a:r>
          </a:p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Test Set: </a:t>
            </a:r>
            <a:r>
              <a:rPr lang="en-GB" sz="2500" dirty="0">
                <a:solidFill>
                  <a:schemeClr val="tx1"/>
                </a:solidFill>
              </a:rPr>
              <a:t>It is used to evaluate final model performance on unseen data</a:t>
            </a:r>
            <a:endParaRPr lang="en-US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Numerical Dataset: </a:t>
            </a:r>
            <a:r>
              <a:rPr lang="en-GB" sz="2400" dirty="0">
                <a:solidFill>
                  <a:schemeClr val="tx1"/>
                </a:solidFill>
              </a:rPr>
              <a:t>It includes temperature, marks</a:t>
            </a:r>
            <a:r>
              <a:rPr lang="en-US" sz="2400" dirty="0">
                <a:solidFill>
                  <a:schemeClr val="tx1"/>
                </a:solidFill>
              </a:rPr>
              <a:t> etc.</a:t>
            </a:r>
          </a:p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Categorical Dataset: </a:t>
            </a:r>
            <a:r>
              <a:rPr lang="en-GB" sz="2400" dirty="0">
                <a:solidFill>
                  <a:schemeClr val="tx1"/>
                </a:solidFill>
              </a:rPr>
              <a:t>It includes categories such as colour, gender, occupation</a:t>
            </a:r>
          </a:p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Image Dataset: </a:t>
            </a:r>
            <a:r>
              <a:rPr lang="en-GB" sz="2400" dirty="0">
                <a:solidFill>
                  <a:schemeClr val="tx1"/>
                </a:solidFill>
              </a:rPr>
              <a:t>It includes a dataset consisting of images. This is mostly used to differentiate the types of diseases, heart conditions</a:t>
            </a:r>
          </a:p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Ordered Dataset: </a:t>
            </a:r>
            <a:r>
              <a:rPr lang="en-GB" sz="2400" dirty="0">
                <a:solidFill>
                  <a:schemeClr val="tx1"/>
                </a:solidFill>
              </a:rPr>
              <a:t>These datasets contain data that are ordered in ranks, for example, customer reviews, movie ratings </a:t>
            </a:r>
          </a:p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Partitioned Dataset: </a:t>
            </a:r>
            <a:r>
              <a:rPr lang="en-GB" sz="2400" dirty="0">
                <a:solidFill>
                  <a:schemeClr val="tx1"/>
                </a:solidFill>
              </a:rPr>
              <a:t>These datasets have data points segregated into different partitions.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7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82C-DBD0-F987-897A-8D0C2C7C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Data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E9E8-6DB2-5CAE-477A-B330EC1E9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6" y="1715956"/>
            <a:ext cx="11029616" cy="4961935"/>
          </a:xfrm>
        </p:spPr>
        <p:txBody>
          <a:bodyPr/>
          <a:lstStyle/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Dataset collection/construction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tx1"/>
                </a:solidFill>
              </a:rPr>
              <a:t>Online Repositories: </a:t>
            </a:r>
            <a:r>
              <a:rPr lang="en-GB" sz="2200" dirty="0">
                <a:solidFill>
                  <a:schemeClr val="tx1"/>
                </a:solidFill>
              </a:rPr>
              <a:t>Websites like Kaggle, UCI (</a:t>
            </a:r>
            <a:r>
              <a:rPr lang="en-US" sz="2200" dirty="0">
                <a:solidFill>
                  <a:schemeClr val="tx1"/>
                </a:solidFill>
              </a:rPr>
              <a:t>University of California, Irvine), </a:t>
            </a:r>
            <a:r>
              <a:rPr lang="en-GB" sz="2200" dirty="0">
                <a:solidFill>
                  <a:schemeClr val="tx1"/>
                </a:solidFill>
              </a:rPr>
              <a:t>Machine Learning Repository offer a vast collection of public datasets for various domains.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tx1"/>
                </a:solidFill>
              </a:rPr>
              <a:t>Government Agencies: </a:t>
            </a:r>
            <a:r>
              <a:rPr lang="en-GB" sz="2200" dirty="0">
                <a:solidFill>
                  <a:schemeClr val="tx1"/>
                </a:solidFill>
              </a:rPr>
              <a:t>Government agencies often release public datasets on topics like economics, healthcare, and environment.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tx1"/>
                </a:solidFill>
              </a:rPr>
              <a:t>Research Institutions: </a:t>
            </a:r>
            <a:r>
              <a:rPr lang="en-GB" sz="2200" dirty="0">
                <a:solidFill>
                  <a:schemeClr val="tx1"/>
                </a:solidFill>
              </a:rPr>
              <a:t>Universities and research organizations may share their datasets for public use.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tx1"/>
                </a:solidFill>
              </a:rPr>
              <a:t>Novel dataset construction: </a:t>
            </a:r>
            <a:r>
              <a:rPr lang="en-GB" sz="2200" dirty="0">
                <a:solidFill>
                  <a:schemeClr val="tx1"/>
                </a:solidFill>
              </a:rPr>
              <a:t>Novel dataset can be constructed like taking MRI images of brain </a:t>
            </a:r>
            <a:r>
              <a:rPr lang="en-GB" sz="2200" dirty="0" err="1">
                <a:solidFill>
                  <a:schemeClr val="tx1"/>
                </a:solidFill>
              </a:rPr>
              <a:t>tumor</a:t>
            </a:r>
            <a:r>
              <a:rPr lang="en-GB" sz="2200" dirty="0">
                <a:solidFill>
                  <a:schemeClr val="tx1"/>
                </a:solidFill>
              </a:rPr>
              <a:t>,  Skin cancer, or any other kind of cancer from hospitals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4A0AE-1771-B6DB-046C-A88F972A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486C-7452-45C7-018B-CE2E8FB2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Preprocessing Data</a:t>
            </a:r>
            <a:br>
              <a:rPr lang="en-GB" sz="28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5F37-4DDA-DF67-6EB3-1125CF131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856509"/>
            <a:ext cx="11568546" cy="489065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Data Cleaning:</a:t>
            </a:r>
            <a:endParaRPr lang="en-GB" sz="24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Handling Missing Values:</a:t>
            </a:r>
            <a:r>
              <a:rPr lang="en-GB" dirty="0">
                <a:solidFill>
                  <a:schemeClr val="tx1"/>
                </a:solidFill>
              </a:rPr>
              <a:t> Replace missing values with appropriate values (e.g., mean, median, mode) or remove rows or columns with too many missing values.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Correcting Errors:</a:t>
            </a:r>
            <a:r>
              <a:rPr lang="en-GB" dirty="0">
                <a:solidFill>
                  <a:schemeClr val="tx1"/>
                </a:solidFill>
              </a:rPr>
              <a:t> Identify and correct any inconsistencies or errors in the data, such as typos or incorrect data formats.</a:t>
            </a:r>
          </a:p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Data Transformation:</a:t>
            </a:r>
            <a:endParaRPr lang="en-GB" sz="24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Normalization:</a:t>
            </a:r>
            <a:r>
              <a:rPr lang="en-GB" dirty="0">
                <a:solidFill>
                  <a:schemeClr val="tx1"/>
                </a:solidFill>
              </a:rPr>
              <a:t> Scale numerical features to a specific range (e.g., 0-1 or -1 to 1) to ensure they have a similar impact on the model.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Feature Engineering/Encoding:</a:t>
            </a:r>
            <a:r>
              <a:rPr lang="en-GB" dirty="0">
                <a:solidFill>
                  <a:schemeClr val="tx1"/>
                </a:solidFill>
              </a:rPr>
              <a:t> Convert sequential data into numerical representations (e.g., one-hot encoding)</a:t>
            </a:r>
          </a:p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Data Reduction:</a:t>
            </a:r>
            <a:endParaRPr lang="en-GB" sz="24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Feature Selection:</a:t>
            </a:r>
            <a:r>
              <a:rPr lang="en-GB" dirty="0">
                <a:solidFill>
                  <a:schemeClr val="tx1"/>
                </a:solidFill>
              </a:rPr>
              <a:t> Select the most relevant features to improve model efficiency.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Dimensionality Reduction:</a:t>
            </a:r>
            <a:r>
              <a:rPr lang="en-GB" dirty="0">
                <a:solidFill>
                  <a:schemeClr val="tx1"/>
                </a:solidFill>
              </a:rPr>
              <a:t> Use techniques like Principal Component Analysis (PCA) to reduce the number of features while preserving important information.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3D14B-7FC7-0CA6-3F85-E32619D9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35DA-ED25-91B3-255E-467871A6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sz="28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9399-E2B4-C55A-4F1D-2AB01EF0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8" y="1981200"/>
            <a:ext cx="10432472" cy="48768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GB" sz="2700" b="1" dirty="0">
                <a:solidFill>
                  <a:schemeClr val="tx1"/>
                </a:solidFill>
              </a:rPr>
              <a:t>Selection of ML algorithm</a:t>
            </a:r>
          </a:p>
          <a:p>
            <a:pPr marL="0" indent="0" algn="just">
              <a:buNone/>
            </a:pPr>
            <a:endParaRPr lang="en-GB" sz="1000" b="0" i="0" dirty="0"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algn="just"/>
            <a:r>
              <a:rPr lang="en-GB" sz="2700" dirty="0">
                <a:solidFill>
                  <a:schemeClr val="tx1"/>
                </a:solidFill>
              </a:rPr>
              <a:t>Selecting the right ML algorithm plays a pivotal role in building of successful model</a:t>
            </a:r>
          </a:p>
          <a:p>
            <a:pPr algn="just"/>
            <a:r>
              <a:rPr lang="en-GB" sz="2700" dirty="0">
                <a:solidFill>
                  <a:schemeClr val="tx1"/>
                </a:solidFill>
              </a:rPr>
              <a:t> Understanding the nature of the problem like classification, regression, or clustering </a:t>
            </a:r>
          </a:p>
          <a:p>
            <a:pPr algn="just"/>
            <a:r>
              <a:rPr lang="en-GB" sz="2700" dirty="0">
                <a:solidFill>
                  <a:schemeClr val="tx1"/>
                </a:solidFill>
              </a:rPr>
              <a:t> Understanding a variety of machine learning algorithms suitable for your problem type</a:t>
            </a:r>
          </a:p>
          <a:p>
            <a:pPr algn="just"/>
            <a:r>
              <a:rPr lang="en-GB" sz="2700" dirty="0">
                <a:solidFill>
                  <a:schemeClr val="tx1"/>
                </a:solidFill>
              </a:rPr>
              <a:t>The best approach is often to experiment with multiple models, evaluate their metrics    </a:t>
            </a:r>
          </a:p>
          <a:p>
            <a:pPr marL="0" indent="0" algn="just">
              <a:buNone/>
            </a:pPr>
            <a:r>
              <a:rPr lang="en-GB" sz="2700" dirty="0">
                <a:solidFill>
                  <a:schemeClr val="tx1"/>
                </a:solidFill>
              </a:rPr>
              <a:t>and generalization to unseen/testing data</a:t>
            </a:r>
          </a:p>
          <a:p>
            <a:pPr marL="0" indent="0" algn="just">
              <a:buNone/>
            </a:pPr>
            <a:endParaRPr lang="en-GB" sz="2700" b="0" i="0" dirty="0"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indent="0" algn="just">
              <a:buNone/>
            </a:pPr>
            <a:r>
              <a:rPr lang="en-GB" sz="2700" b="1" dirty="0">
                <a:solidFill>
                  <a:schemeClr val="tx1"/>
                </a:solidFill>
              </a:rPr>
              <a:t>Training Model</a:t>
            </a:r>
          </a:p>
          <a:p>
            <a:pPr algn="just"/>
            <a:r>
              <a:rPr lang="en-GB" sz="2700" dirty="0">
                <a:solidFill>
                  <a:schemeClr val="tx1"/>
                </a:solidFill>
              </a:rPr>
              <a:t>Input the </a:t>
            </a:r>
            <a:r>
              <a:rPr lang="en-GB" sz="2700" dirty="0" err="1">
                <a:solidFill>
                  <a:schemeClr val="tx1"/>
                </a:solidFill>
              </a:rPr>
              <a:t>preprocessed</a:t>
            </a:r>
            <a:r>
              <a:rPr lang="en-GB" sz="2700" dirty="0">
                <a:solidFill>
                  <a:schemeClr val="tx1"/>
                </a:solidFill>
              </a:rPr>
              <a:t> data into the selected ML algorithm</a:t>
            </a:r>
          </a:p>
          <a:p>
            <a:pPr algn="just"/>
            <a:r>
              <a:rPr lang="en-GB" sz="2700" dirty="0">
                <a:solidFill>
                  <a:schemeClr val="tx1"/>
                </a:solidFill>
              </a:rPr>
              <a:t>ML algorithm learns patterns, features, and associations from the data</a:t>
            </a:r>
          </a:p>
          <a:p>
            <a:pPr algn="just"/>
            <a:r>
              <a:rPr lang="en-US" sz="2700" dirty="0">
                <a:solidFill>
                  <a:schemeClr val="tx1"/>
                </a:solidFill>
              </a:rPr>
              <a:t>Optimization techniques like grid search can be used to tune the hyperparameters.</a:t>
            </a:r>
            <a:endParaRPr lang="en-GB" sz="27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99A91-A176-FE69-D408-B24D9D8D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4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FC5E-55E3-DA41-F8E2-51627BCE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5B82E-F86D-9A6F-63EA-8625B9D2A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535846"/>
            <a:ext cx="6483927" cy="5322154"/>
          </a:xfrm>
        </p:spPr>
        <p:txBody>
          <a:bodyPr>
            <a:normAutofit/>
          </a:bodyPr>
          <a:lstStyle/>
          <a:p>
            <a:endParaRPr lang="en-GB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r>
              <a:rPr lang="en-GB" sz="2100" b="1" dirty="0">
                <a:solidFill>
                  <a:schemeClr val="tx1"/>
                </a:solidFill>
              </a:rPr>
              <a:t>Model Evaluation: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Various metrics used to evaluate model performance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For classification tasks, the following metrics are used</a:t>
            </a:r>
          </a:p>
          <a:p>
            <a:pPr marL="0" indent="0" algn="just">
              <a:buNone/>
            </a:pPr>
            <a:r>
              <a:rPr lang="en-GB" sz="2100" b="1" dirty="0">
                <a:solidFill>
                  <a:schemeClr val="tx1"/>
                </a:solidFill>
              </a:rPr>
              <a:t>Confusion Matrix:  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It is a matrix that summarizes the performance of a classification model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It calculates </a:t>
            </a:r>
            <a:r>
              <a:rPr lang="en-US" sz="2100" dirty="0">
                <a:solidFill>
                  <a:schemeClr val="tx1"/>
                </a:solidFill>
              </a:rPr>
              <a:t>true positives (TP), true negatives (TN), false positives (FP), and false negatives (FN) instances</a:t>
            </a:r>
          </a:p>
          <a:p>
            <a:pPr marL="0" indent="0" algn="just">
              <a:buNone/>
            </a:pPr>
            <a:r>
              <a:rPr lang="en-US" sz="2200" b="1" i="0" dirty="0">
                <a:solidFill>
                  <a:schemeClr val="tx1"/>
                </a:solidFill>
                <a:effectLst/>
                <a:latin typeface="Nunito" pitchFamily="2" charset="0"/>
              </a:rPr>
              <a:t>Confusion Matrix For binary classification: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A 2X2 Confusion matrix is shown below for the image recognition having a Dog image or Not Dog image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F96CB-D207-A0CD-22BE-C472D0B3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DAEC1-DC5E-8C97-E4C9-A2AE0F212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1825" y="1920131"/>
            <a:ext cx="5210175" cy="1619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9D3336-F1FD-70A7-4BB9-65B43403D115}"/>
              </a:ext>
            </a:extLst>
          </p:cNvPr>
          <p:cNvSpPr txBox="1"/>
          <p:nvPr/>
        </p:nvSpPr>
        <p:spPr>
          <a:xfrm>
            <a:off x="6844145" y="3830375"/>
            <a:ext cx="53478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/>
              <a:t>True Positive (TP): </a:t>
            </a:r>
            <a:r>
              <a:rPr lang="en-GB" dirty="0"/>
              <a:t>It is the total counts having both predicted and actual values are Dog.</a:t>
            </a:r>
          </a:p>
          <a:p>
            <a:pPr algn="just"/>
            <a:r>
              <a:rPr lang="en-GB" b="1" dirty="0"/>
              <a:t>True Negative (TN): </a:t>
            </a:r>
            <a:r>
              <a:rPr lang="en-GB" dirty="0"/>
              <a:t>It is the total counts having both predicted and actual values are Not Dog.</a:t>
            </a:r>
          </a:p>
          <a:p>
            <a:pPr algn="just"/>
            <a:r>
              <a:rPr lang="en-GB" b="1" dirty="0"/>
              <a:t>False Positive (FP): </a:t>
            </a:r>
            <a:r>
              <a:rPr lang="en-GB" dirty="0"/>
              <a:t>It is the total counts having prediction is Dog while actually Not Dog.</a:t>
            </a:r>
          </a:p>
          <a:p>
            <a:pPr algn="just"/>
            <a:r>
              <a:rPr lang="en-GB" b="1" dirty="0"/>
              <a:t>False Negative (FN): </a:t>
            </a:r>
            <a:r>
              <a:rPr lang="en-GB" dirty="0"/>
              <a:t>It is the total counts having prediction is Not Dog while actually, it is Dog.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3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99E8-4215-83A7-7CCF-E2104AB2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4C34-A032-79D9-6CB6-8AB27AA2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868356"/>
            <a:ext cx="11306007" cy="4989644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Actual Dog Counts = 6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Actual Not Dog Counts = 4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True Positive Counts = 5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False Positive Counts = 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True Negative Counts = 3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False Negative Counts = 1</a:t>
            </a:r>
          </a:p>
          <a:p>
            <a:pPr marL="0" indent="0" rtl="0" fontAlgn="base">
              <a:buNone/>
            </a:pPr>
            <a:r>
              <a:rPr lang="en-GB" sz="2400" b="1" dirty="0">
                <a:solidFill>
                  <a:schemeClr val="tx1"/>
                </a:solidFill>
                <a:effectLst/>
              </a:rPr>
              <a:t>Evaluation metrics</a:t>
            </a:r>
          </a:p>
          <a:p>
            <a:pPr marL="0" indent="0" rtl="0" fontAlgn="base">
              <a:buNone/>
            </a:pPr>
            <a:r>
              <a:rPr lang="en-GB" b="1" dirty="0">
                <a:solidFill>
                  <a:schemeClr val="tx1"/>
                </a:solidFill>
                <a:effectLst/>
              </a:rPr>
              <a:t>1.  Accuracy:</a:t>
            </a:r>
          </a:p>
          <a:p>
            <a:pPr fontAlgn="base"/>
            <a:r>
              <a:rPr lang="en-GB" dirty="0">
                <a:solidFill>
                  <a:schemeClr val="tx1"/>
                </a:solidFill>
              </a:rPr>
              <a:t>It</a:t>
            </a:r>
            <a:r>
              <a:rPr lang="en-GB" dirty="0">
                <a:solidFill>
                  <a:schemeClr val="tx1"/>
                </a:solidFill>
                <a:effectLst/>
              </a:rPr>
              <a:t> is used to measure the performance of the model. It is the ratio of Total correct instances to the total instances. 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effectLst/>
                <a:latin typeface="KaTeX_Main"/>
              </a:rPr>
              <a:t> </a:t>
            </a:r>
            <a:br>
              <a:rPr lang="en-GB" b="0" i="0" dirty="0">
                <a:solidFill>
                  <a:schemeClr val="tx1"/>
                </a:solidFill>
                <a:effectLst/>
                <a:latin typeface="KaTeX_Main"/>
              </a:rPr>
            </a:br>
            <a:endParaRPr lang="en-GB" b="0" i="0" dirty="0">
              <a:solidFill>
                <a:schemeClr val="tx1"/>
              </a:solidFill>
              <a:effectLst/>
              <a:latin typeface="KaTeX_Main"/>
            </a:endParaRPr>
          </a:p>
          <a:p>
            <a:endParaRPr lang="en-GB" sz="300" dirty="0">
              <a:solidFill>
                <a:schemeClr val="tx1"/>
              </a:solidFill>
              <a:latin typeface="KaTeX_Main"/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Accuracy = (5+3)/(5+3+1+1) = 8/10 = 0.8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9E1D3-0D57-F8CF-12E9-165B8102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537C5-C3E8-3679-1130-8FA79DD7A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827934"/>
            <a:ext cx="5781675" cy="2952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2B9310-B97A-1B4A-AB1E-57DAF2AD5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5676999"/>
            <a:ext cx="2979426" cy="76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914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46856</TotalTime>
  <Words>1368</Words>
  <Application>Microsoft Office PowerPoint</Application>
  <PresentationFormat>Widescreen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CIDFont+F2</vt:lpstr>
      <vt:lpstr>Gill Sans MT</vt:lpstr>
      <vt:lpstr>KaTeX_Main</vt:lpstr>
      <vt:lpstr>montserrat</vt:lpstr>
      <vt:lpstr>Nunito</vt:lpstr>
      <vt:lpstr>Wingdings 2</vt:lpstr>
      <vt:lpstr>Dividend</vt:lpstr>
      <vt:lpstr>PowerPoint Presentation</vt:lpstr>
      <vt:lpstr>Ml model Life cycle </vt:lpstr>
      <vt:lpstr>Data Collection </vt:lpstr>
      <vt:lpstr>Data Collection </vt:lpstr>
      <vt:lpstr>Data Collection</vt:lpstr>
      <vt:lpstr>Preprocessing Data </vt:lpstr>
      <vt:lpstr> </vt:lpstr>
      <vt:lpstr>PowerPoint Presentation</vt:lpstr>
      <vt:lpstr>PowerPoint Presentation</vt:lpstr>
      <vt:lpstr>PowerPoint Presentation</vt:lpstr>
      <vt:lpstr>PowerPoint Presentation</vt:lpstr>
      <vt:lpstr>Confusion Matrix for multiclass problem</vt:lpstr>
      <vt:lpstr>PowerPoint Presentation</vt:lpstr>
      <vt:lpstr>Model evaluation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communication technology</dc:title>
  <dc:creator>Ayesha Jamal BUIC</dc:creator>
  <cp:lastModifiedBy>Farman Ali</cp:lastModifiedBy>
  <cp:revision>219</cp:revision>
  <dcterms:created xsi:type="dcterms:W3CDTF">2021-12-27T06:12:25Z</dcterms:created>
  <dcterms:modified xsi:type="dcterms:W3CDTF">2025-02-27T09:48:49Z</dcterms:modified>
</cp:coreProperties>
</file>