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6"/>
  </p:notesMasterIdLst>
  <p:sldIdLst>
    <p:sldId id="324" r:id="rId2"/>
    <p:sldId id="328" r:id="rId3"/>
    <p:sldId id="329" r:id="rId4"/>
    <p:sldId id="335" r:id="rId5"/>
    <p:sldId id="330" r:id="rId6"/>
    <p:sldId id="331" r:id="rId7"/>
    <p:sldId id="332" r:id="rId8"/>
    <p:sldId id="333" r:id="rId9"/>
    <p:sldId id="334" r:id="rId10"/>
    <p:sldId id="336" r:id="rId11"/>
    <p:sldId id="341" r:id="rId12"/>
    <p:sldId id="337" r:id="rId13"/>
    <p:sldId id="338" r:id="rId14"/>
    <p:sldId id="33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19702C-8156-4341-9703-3AE9EDEB7749}">
          <p14:sldIdLst>
            <p14:sldId id="324"/>
            <p14:sldId id="328"/>
            <p14:sldId id="329"/>
            <p14:sldId id="335"/>
            <p14:sldId id="330"/>
            <p14:sldId id="331"/>
            <p14:sldId id="332"/>
            <p14:sldId id="333"/>
            <p14:sldId id="334"/>
            <p14:sldId id="336"/>
            <p14:sldId id="341"/>
            <p14:sldId id="337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60" d="100"/>
          <a:sy n="60" d="100"/>
        </p:scale>
        <p:origin x="101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5590E-F5C9-4D78-8E5C-FD7502686FB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E57CC-F887-4B02-9F38-094E4D00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9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7AF350-86B1-47B6-95AC-C1059388AAFC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3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B5B8-C510-466E-9885-1AFD39D32E4C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8D750F-08DD-46E6-A648-6DEF7369BFBE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6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0D87-F582-4899-B118-A56959C03BC6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4D81F5-9CEF-4A28-8149-2D7EA9410E75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6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73B-E42F-4D89-8002-021FFE476F7C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2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A6EE-DF95-4020-9583-DC310A62C06C}" type="datetime1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7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2E6A-2286-435F-971C-BF11AFF8C10D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9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64E-0BA4-476E-962B-25500CFCA136}" type="datetime1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6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CC21B3C-098E-4C93-BF3D-60BAC0E12130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8C42-7C82-4D70-8CB5-1EE23E4AB5EE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0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1176232-8D99-43C2-88A2-1CB2FF173024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787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4.wdp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FB98-0666-4764-5AD9-785D13A5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b="1" i="0" u="none" strike="noStrike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Support Vector Machine (SVM)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By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Dr. Farman Ali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Assistant Professor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CS Department BU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DDC40-B9CC-6EAD-FE08-FA6C8FA4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4539-E459-0FF0-3394-8389F758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non-linear </a:t>
            </a:r>
            <a:r>
              <a:rPr lang="en-GB" b="1" dirty="0" err="1"/>
              <a:t>svm</a:t>
            </a:r>
            <a:r>
              <a:rPr lang="en-GB" b="1" dirty="0"/>
              <a:t>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7234F-52B9-F401-D0C7-66E0E8164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1" y="1939636"/>
            <a:ext cx="6927274" cy="4821382"/>
          </a:xfrm>
        </p:spPr>
        <p:txBody>
          <a:bodyPr/>
          <a:lstStyle/>
          <a:p>
            <a:pPr algn="just"/>
            <a:r>
              <a:rPr lang="en-GB" sz="2400" dirty="0">
                <a:solidFill>
                  <a:schemeClr val="tx1"/>
                </a:solidFill>
              </a:rPr>
              <a:t>Non-linear data, cannot be separated by a single straight line.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Non-linear SVM classifies non-linear data by transforming to high dimensional space (2D to 3D or higher according to the problem)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This transformation is performed by kernel functions.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C354D-E2C3-8A68-337B-EFE60F58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66BA4-DE19-04EE-F0F3-C51AFCA99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32383" y="1907552"/>
            <a:ext cx="2736760" cy="2285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A0A883-9FEE-2E5F-B85C-97BE7260B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6597" y="4206677"/>
            <a:ext cx="3408331" cy="261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0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B73F-77AA-68F9-E74B-7BFE6304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3E287B-A3B3-3C62-0C00-CE09C93ED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464" y="4213477"/>
            <a:ext cx="6918179" cy="260465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0CAEA-D5B0-A314-B861-A57DBB0D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D16BC8-0286-6483-9EC0-635973E51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0625" y="1808294"/>
            <a:ext cx="6918178" cy="24051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58803D-C0D3-75F9-629F-FF7C33505AD0}"/>
              </a:ext>
            </a:extLst>
          </p:cNvPr>
          <p:cNvSpPr txBox="1"/>
          <p:nvPr/>
        </p:nvSpPr>
        <p:spPr>
          <a:xfrm>
            <a:off x="581192" y="2122712"/>
            <a:ext cx="6096000" cy="2612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Kernel Function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Linear (used for linear classification)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Radial Basis Function (RBF)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Sigmoid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Polynomial</a:t>
            </a:r>
          </a:p>
        </p:txBody>
      </p:sp>
    </p:spTree>
    <p:extLst>
      <p:ext uri="{BB962C8B-B14F-4D97-AF65-F5344CB8AC3E}">
        <p14:creationId xmlns:p14="http://schemas.microsoft.com/office/powerpoint/2010/main" val="137255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10A8-9932-3A1D-1C34-E440B5FC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hyperparameters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BDCD1-D30B-C949-EA39-84F24BA1B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6" y="1715955"/>
            <a:ext cx="11029616" cy="5280589"/>
          </a:xfrm>
        </p:spPr>
        <p:txBody>
          <a:bodyPr>
            <a:noAutofit/>
          </a:bodyPr>
          <a:lstStyle/>
          <a:p>
            <a:pPr algn="just"/>
            <a:r>
              <a:rPr lang="en-GB" sz="2000" dirty="0">
                <a:solidFill>
                  <a:schemeClr val="tx1"/>
                </a:solidFill>
              </a:rPr>
              <a:t>Parameters that are not learned from the data but are set before training an SVM model.</a:t>
            </a:r>
          </a:p>
          <a:p>
            <a:pPr algn="just"/>
            <a:r>
              <a:rPr lang="en-GB" sz="2000" dirty="0">
                <a:solidFill>
                  <a:schemeClr val="tx1"/>
                </a:solidFill>
              </a:rPr>
              <a:t>They control the </a:t>
            </a:r>
            <a:r>
              <a:rPr lang="en-GB" sz="2000" dirty="0" err="1">
                <a:solidFill>
                  <a:schemeClr val="tx1"/>
                </a:solidFill>
              </a:rPr>
              <a:t>behavior</a:t>
            </a:r>
            <a:r>
              <a:rPr lang="en-GB" sz="2000" dirty="0">
                <a:solidFill>
                  <a:schemeClr val="tx1"/>
                </a:solidFill>
              </a:rPr>
              <a:t> of the model and can significantly impact its performance.</a:t>
            </a:r>
          </a:p>
          <a:p>
            <a:pPr algn="just"/>
            <a:r>
              <a:rPr lang="en-GB" sz="2000" dirty="0">
                <a:solidFill>
                  <a:schemeClr val="tx1"/>
                </a:solidFill>
              </a:rPr>
              <a:t>SVM hyperparameters are: (1) Kernel Function (2) Regularization (c) and (3) Gamma </a:t>
            </a:r>
            <a:r>
              <a:rPr lang="el-GR" sz="2000" dirty="0">
                <a:solidFill>
                  <a:schemeClr val="tx1"/>
                </a:solidFill>
              </a:rPr>
              <a:t>(γ)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(1) Kernel Function</a:t>
            </a:r>
          </a:p>
          <a:p>
            <a:pPr algn="just"/>
            <a:r>
              <a:rPr lang="en-GB" sz="2000" dirty="0">
                <a:solidFill>
                  <a:schemeClr val="tx1"/>
                </a:solidFill>
              </a:rPr>
              <a:t>Transform the data to higher dimensional space</a:t>
            </a:r>
          </a:p>
          <a:p>
            <a:pPr marL="0" indent="0" algn="just">
              <a:buNone/>
            </a:pPr>
            <a:r>
              <a:rPr lang="en-GB" sz="2000" b="1" dirty="0">
                <a:solidFill>
                  <a:schemeClr val="tx1"/>
                </a:solidFill>
              </a:rPr>
              <a:t>(2) Regularization (C)</a:t>
            </a:r>
          </a:p>
          <a:p>
            <a:pPr algn="just"/>
            <a:r>
              <a:rPr lang="en-GB" sz="2000" dirty="0">
                <a:solidFill>
                  <a:schemeClr val="tx1"/>
                </a:solidFill>
              </a:rPr>
              <a:t>A small C allows the margin to be wider, even if it means more misclassified points, whereas a large C aims to classify all training points correctly but risks overfitting</a:t>
            </a:r>
          </a:p>
          <a:p>
            <a:pPr marL="0" indent="0" algn="just">
              <a:buNone/>
            </a:pPr>
            <a:r>
              <a:rPr lang="en-GB" sz="2000" b="1" dirty="0">
                <a:solidFill>
                  <a:schemeClr val="tx1"/>
                </a:solidFill>
              </a:rPr>
              <a:t>(3) Gamma </a:t>
            </a:r>
            <a:r>
              <a:rPr lang="el-GR" sz="2000" b="1" dirty="0">
                <a:solidFill>
                  <a:schemeClr val="tx1"/>
                </a:solidFill>
              </a:rPr>
              <a:t>(γ)</a:t>
            </a:r>
            <a:endParaRPr lang="en-GB" sz="2000" b="1" dirty="0">
              <a:solidFill>
                <a:schemeClr val="tx1"/>
              </a:solidFill>
            </a:endParaRPr>
          </a:p>
          <a:p>
            <a:pPr algn="just"/>
            <a:r>
              <a:rPr lang="en-GB" sz="2000" dirty="0">
                <a:solidFill>
                  <a:schemeClr val="tx1"/>
                </a:solidFill>
              </a:rPr>
              <a:t>A small gamma means the model has a large influence area, making the decision boundary smoother, while a large gamma means the model will be more sensitive to individual data points, potentially leading to overfitting.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7F5CE-85A0-6B40-0A6A-C1F13F14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425B-37F1-1CFF-8D8B-72FCEDCE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C40D-9C7B-DE36-1EEF-F1E03A337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0364"/>
            <a:ext cx="10156082" cy="475210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Choosing the Right Hyperparameters</a:t>
            </a:r>
            <a:endParaRPr lang="en-GB" sz="2400" dirty="0">
              <a:solidFill>
                <a:schemeClr val="tx1"/>
              </a:solidFill>
            </a:endParaRP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The optimal hyperparameters for an SVM model depend on the </a:t>
            </a:r>
            <a:r>
              <a:rPr lang="en-GB" sz="2200" b="1" dirty="0">
                <a:solidFill>
                  <a:schemeClr val="tx1"/>
                </a:solidFill>
              </a:rPr>
              <a:t>specific dataset </a:t>
            </a:r>
            <a:r>
              <a:rPr lang="en-GB" sz="2200" dirty="0">
                <a:solidFill>
                  <a:schemeClr val="tx1"/>
                </a:solidFill>
              </a:rPr>
              <a:t>and </a:t>
            </a:r>
            <a:r>
              <a:rPr lang="en-GB" sz="2200" b="1" dirty="0">
                <a:solidFill>
                  <a:schemeClr val="tx1"/>
                </a:solidFill>
              </a:rPr>
              <a:t>problem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Common techniques for selecting hyperparameters include:</a:t>
            </a:r>
          </a:p>
          <a:p>
            <a:pPr algn="just"/>
            <a:r>
              <a:rPr lang="en-GB" sz="2200" b="1" dirty="0">
                <a:solidFill>
                  <a:schemeClr val="tx1"/>
                </a:solidFill>
              </a:rPr>
              <a:t>Grid Search:</a:t>
            </a:r>
            <a:r>
              <a:rPr lang="en-GB" sz="2200" dirty="0">
                <a:solidFill>
                  <a:schemeClr val="tx1"/>
                </a:solidFill>
              </a:rPr>
              <a:t> Manually specifying a grid of hyperparameter values and evaluating the model's performance for each combination.</a:t>
            </a:r>
          </a:p>
          <a:p>
            <a:pPr algn="just"/>
            <a:r>
              <a:rPr lang="en-GB" sz="2200" b="1" dirty="0">
                <a:solidFill>
                  <a:schemeClr val="tx1"/>
                </a:solidFill>
              </a:rPr>
              <a:t>Random Search:</a:t>
            </a:r>
            <a:r>
              <a:rPr lang="en-GB" sz="2200" dirty="0">
                <a:solidFill>
                  <a:schemeClr val="tx1"/>
                </a:solidFill>
              </a:rPr>
              <a:t> Randomly sampling hyperparameter values and evaluating the model's performance.</a:t>
            </a:r>
          </a:p>
          <a:p>
            <a:pPr marL="0" indent="0" algn="just">
              <a:buNone/>
            </a:pPr>
            <a:endParaRPr lang="en-GB" sz="9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GB" sz="2200" b="1" dirty="0">
                <a:solidFill>
                  <a:schemeClr val="tx1"/>
                </a:solidFill>
              </a:rPr>
              <a:t>Common problems during model training</a:t>
            </a:r>
          </a:p>
          <a:p>
            <a:pPr marL="0" indent="0" algn="just">
              <a:buNone/>
            </a:pPr>
            <a:r>
              <a:rPr lang="en-GB" sz="2200" b="1" dirty="0">
                <a:solidFill>
                  <a:schemeClr val="tx1"/>
                </a:solidFill>
              </a:rPr>
              <a:t>Overfitting 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Occurs when a model is too complex and fits the training data </a:t>
            </a:r>
            <a:r>
              <a:rPr lang="en-GB" sz="2200" b="1" dirty="0">
                <a:solidFill>
                  <a:schemeClr val="tx1"/>
                </a:solidFill>
              </a:rPr>
              <a:t>too closely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Capturing not just the underlying pattern but also the </a:t>
            </a:r>
            <a:r>
              <a:rPr lang="en-GB" sz="2200" b="1" dirty="0">
                <a:solidFill>
                  <a:schemeClr val="tx1"/>
                </a:solidFill>
              </a:rPr>
              <a:t>noise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endParaRPr lang="en-GB" sz="2200" b="1" dirty="0">
              <a:solidFill>
                <a:schemeClr val="tx1"/>
              </a:solidFill>
            </a:endParaRP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The model performs well on the training data but fails to generalize to new, unseen/testing data</a:t>
            </a:r>
            <a:r>
              <a:rPr lang="en-GB" sz="2200" b="1" dirty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GB" sz="2200" b="1" dirty="0">
                <a:solidFill>
                  <a:schemeClr val="tx1"/>
                </a:solidFill>
              </a:rPr>
              <a:t>Underfitting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Occurs when a model is </a:t>
            </a:r>
            <a:r>
              <a:rPr lang="en-GB" sz="2100" b="1" dirty="0">
                <a:solidFill>
                  <a:schemeClr val="tx1"/>
                </a:solidFill>
              </a:rPr>
              <a:t>too simple </a:t>
            </a:r>
            <a:r>
              <a:rPr lang="en-GB" sz="2100" dirty="0">
                <a:solidFill>
                  <a:schemeClr val="tx1"/>
                </a:solidFill>
              </a:rPr>
              <a:t>and cannot capture the underlying patterns in the data.</a:t>
            </a:r>
          </a:p>
          <a:p>
            <a:pPr algn="just"/>
            <a:r>
              <a:rPr lang="en-GB" sz="2100" dirty="0">
                <a:solidFill>
                  <a:schemeClr val="tx1"/>
                </a:solidFill>
              </a:rPr>
              <a:t>It performs poorly on both the training data and new data because it has not learned the relationship well enough.</a:t>
            </a:r>
            <a:endParaRPr lang="en-US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70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1733-2FAF-B1BD-FDAC-02982DAF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Pros and Cons of SVM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E951-172A-D1EC-DE6D-341AF3B0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715956"/>
            <a:ext cx="11568546" cy="4989644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chemeClr val="tx1"/>
                </a:solidFill>
              </a:rPr>
              <a:t>Pros:</a:t>
            </a:r>
            <a:endParaRPr lang="en-GB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Effective for both linear and non-linear classification:</a:t>
            </a:r>
            <a:r>
              <a:rPr lang="en-GB" dirty="0">
                <a:solidFill>
                  <a:schemeClr val="tx1"/>
                </a:solidFill>
              </a:rPr>
              <a:t> SVM can handle both linearly separable and non-linearly separable data using kernel functions.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Works well with high-dimensional data:</a:t>
            </a:r>
            <a:r>
              <a:rPr lang="en-GB" dirty="0">
                <a:solidFill>
                  <a:schemeClr val="tx1"/>
                </a:solidFill>
              </a:rPr>
              <a:t> SVM can effectively handle data with many features.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Can handle both binary and multi-class classification:</a:t>
            </a:r>
            <a:r>
              <a:rPr lang="en-GB" dirty="0">
                <a:solidFill>
                  <a:schemeClr val="tx1"/>
                </a:solidFill>
              </a:rPr>
              <a:t> SVM can be extended to handle multi-class classification problems.</a:t>
            </a:r>
          </a:p>
          <a:p>
            <a:pPr algn="just"/>
            <a:r>
              <a:rPr lang="en-GB" b="1" dirty="0">
                <a:solidFill>
                  <a:schemeClr val="tx1"/>
                </a:solidFill>
              </a:rPr>
              <a:t>Cons:</a:t>
            </a:r>
            <a:endParaRPr lang="en-GB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Computationally expensive:</a:t>
            </a:r>
            <a:r>
              <a:rPr lang="en-GB" dirty="0">
                <a:solidFill>
                  <a:schemeClr val="tx1"/>
                </a:solidFill>
              </a:rPr>
              <a:t> SVM can be computationally expensive for large datasets, especially when using kernel functions.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Choosing the right kernel function:</a:t>
            </a:r>
            <a:r>
              <a:rPr lang="en-GB" dirty="0">
                <a:solidFill>
                  <a:schemeClr val="tx1"/>
                </a:solidFill>
              </a:rPr>
              <a:t> Selecting the appropriate kernel function can be challenging and requires domain knowledge or experimentation.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Sensitive to the scale of features:</a:t>
            </a:r>
            <a:r>
              <a:rPr lang="en-GB" dirty="0">
                <a:solidFill>
                  <a:schemeClr val="tx1"/>
                </a:solidFill>
              </a:rPr>
              <a:t> The performance of SVM can be affected by the scale of the features. Normalization or standardization can help mitigate this issue.</a:t>
            </a:r>
          </a:p>
        </p:txBody>
      </p:sp>
    </p:spTree>
    <p:extLst>
      <p:ext uri="{BB962C8B-B14F-4D97-AF65-F5344CB8AC3E}">
        <p14:creationId xmlns:p14="http://schemas.microsoft.com/office/powerpoint/2010/main" val="121189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9BD3-4C33-045F-5EC6-D4FC0220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 to </a:t>
            </a:r>
            <a:r>
              <a:rPr lang="en-GB" b="1" dirty="0" err="1"/>
              <a:t>svm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1C4F-BFC9-63AB-489F-8FB2E059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5696"/>
            <a:ext cx="11029616" cy="4857613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SVM is a supervised machine learning algorithm that uses for classification problems like Spam detection (spam vs. not spam), cancer detection (malignant vs. benign tumors).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 It was proposed by </a:t>
            </a:r>
            <a:r>
              <a:rPr lang="en-US" sz="2400" dirty="0" err="1">
                <a:solidFill>
                  <a:schemeClr val="tx1"/>
                </a:solidFill>
              </a:rPr>
              <a:t>Vapnik</a:t>
            </a:r>
            <a:r>
              <a:rPr lang="en-US" sz="2400" dirty="0">
                <a:solidFill>
                  <a:schemeClr val="tx1"/>
                </a:solidFill>
              </a:rPr>
              <a:t> in 1960 and widely recognized in 1990.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Its modern formulation was published in 1992.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Its main goal is to find a hyperplane that classifies the data points/samples into categories/classes.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SVM works by maximizing the margin between the data points of different classes, making it effective for high-dimensional data.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3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0EAB-0BBA-87E3-C0DB-EDF2879C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Basic terms in </a:t>
            </a:r>
            <a:r>
              <a:rPr lang="en-GB" b="1" dirty="0" err="1"/>
              <a:t>svm</a:t>
            </a:r>
            <a:r>
              <a:rPr lang="en-GB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96818-0EB1-F69A-D980-A868EB0A3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11" y="2022764"/>
            <a:ext cx="7467598" cy="49555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b="1" dirty="0">
                <a:solidFill>
                  <a:schemeClr val="tx1"/>
                </a:solidFill>
              </a:rPr>
              <a:t>Hyperplane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A decision boundary that separates data points into different classes.</a:t>
            </a:r>
          </a:p>
          <a:p>
            <a:pPr marL="0" indent="0" algn="just">
              <a:buNone/>
            </a:pPr>
            <a:r>
              <a:rPr lang="en-GB" b="1" dirty="0">
                <a:solidFill>
                  <a:schemeClr val="tx1"/>
                </a:solidFill>
              </a:rPr>
              <a:t>Support Vectors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Support vectors are the data points that lie closest to the hyperplane. 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These points are crucial because they define the margin around the hyperplane.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SVM algorithm focuses on maximizing the distance between the hyperplane and these support vectors.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</a:rPr>
              <a:t>Margin</a:t>
            </a:r>
            <a:endParaRPr lang="en-GB" b="1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chemeClr val="tx1"/>
                </a:solidFill>
              </a:rPr>
              <a:t>The distance between the hyperplane and support vectors.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</a:rPr>
              <a:t>Maximum Margin</a:t>
            </a:r>
          </a:p>
          <a:p>
            <a:pPr algn="just"/>
            <a:r>
              <a:rPr lang="en-GB" dirty="0">
                <a:solidFill>
                  <a:schemeClr val="tx1"/>
                </a:solidFill>
              </a:rPr>
              <a:t>The distance between support vectors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B36AA-C9E2-0974-B761-2BD42C68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64F89-C5D8-46E3-81CF-E79A7AFF0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00109" y="2173111"/>
            <a:ext cx="4224500" cy="39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3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AE0B-A063-8FD9-A853-FECAB579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Types of </a:t>
            </a:r>
            <a:r>
              <a:rPr lang="en-GB" b="1" dirty="0" err="1"/>
              <a:t>svm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8FE2-1ECD-BBC4-1A38-17413D964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56" y="1755512"/>
            <a:ext cx="7135090" cy="514204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Linear SVM: 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Linear SVM is used for linearly separable data.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If a dataset can be classified into two classes by using a single straight line.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such data is termed as linearly separable data, and classifier is used called as Linear SVM </a:t>
            </a:r>
          </a:p>
          <a:p>
            <a:pPr algn="just"/>
            <a:endParaRPr lang="en-GB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Non-linear SVM: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Non-Linear SVM is used for non-linearly separated data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if a dataset cannot be classified by using a straight line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such data is termed as non-linear data and classifier used is called as Non-linear SVM.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4A0EC2-1F3B-3DBA-8363-3761BDE66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80764" y="1998519"/>
            <a:ext cx="2923307" cy="2348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331D03-DA59-4334-0776-B0B353454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92152" y="4326534"/>
            <a:ext cx="2811919" cy="234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CA09-DB5D-8895-5DD4-444E8020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linear </a:t>
            </a:r>
            <a:r>
              <a:rPr lang="en-GB" b="1" dirty="0" err="1"/>
              <a:t>svm</a:t>
            </a:r>
            <a:r>
              <a:rPr lang="en-GB" b="1" dirty="0"/>
              <a:t> works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EEDB5-628E-25D8-942C-263BF2911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32" y="1953492"/>
            <a:ext cx="8283599" cy="4724400"/>
          </a:xfrm>
        </p:spPr>
        <p:txBody>
          <a:bodyPr>
            <a:normAutofit/>
          </a:bodyPr>
          <a:lstStyle/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Let’s understand the working of SVM using an example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Suppose we have a dataset that has two classes (green and blue)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We want to classify that the new data point as either blue or green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To classify these points, we can have many decision boundaries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he question is which one is the best and how do we find it?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The best hyperplane is that has the maximum distance from both the classes</a:t>
            </a:r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977E1-D1C6-9AAA-1E74-F67D2007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D382C-6077-40B0-46BD-DD2AC4527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2320" y="1830446"/>
            <a:ext cx="2780302" cy="2573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494D4F-87EF-4586-EFF9-F65A5762E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31595" y="4461911"/>
            <a:ext cx="2780302" cy="239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7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17A8-691F-8085-179F-8EC110D8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</a:t>
            </a:r>
            <a:r>
              <a:rPr lang="en-GB" b="1" dirty="0" err="1"/>
              <a:t>svm</a:t>
            </a:r>
            <a:r>
              <a:rPr lang="en-GB" b="1" dirty="0"/>
              <a:t> classifies a new sample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454E-BC3B-A024-EBA8-E7BE2326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1715956"/>
            <a:ext cx="7426037" cy="5003499"/>
          </a:xfrm>
        </p:spPr>
        <p:txBody>
          <a:bodyPr>
            <a:normAutofit/>
          </a:bodyPr>
          <a:lstStyle/>
          <a:p>
            <a:pPr algn="just"/>
            <a:r>
              <a:rPr lang="en-GB" sz="2200" b="0" i="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Consider a random point X and we want to know whether it lies on the right side of the hyperplane or the left side of the plane.</a:t>
            </a:r>
          </a:p>
          <a:p>
            <a:pPr algn="just"/>
            <a:r>
              <a:rPr lang="en-GB" sz="2200" b="0" i="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To find this first we assume this point is a vector (X).</a:t>
            </a:r>
            <a:endParaRPr lang="en-GB" sz="22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just"/>
            <a:r>
              <a:rPr lang="en-GB" sz="2200" dirty="0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GB" sz="2200" b="0" i="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hen we make a vector (w) which is perpendicular to the hyperplane.</a:t>
            </a:r>
          </a:p>
          <a:p>
            <a:pPr algn="just"/>
            <a:r>
              <a:rPr lang="en-GB" sz="2200" b="0" i="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Let’s say the distance of vector w from origin to decision boundary is ‘c’. </a:t>
            </a:r>
          </a:p>
          <a:p>
            <a:pPr algn="just"/>
            <a:r>
              <a:rPr lang="en-GB" sz="2200" b="0" i="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Now we take the projection of X vector on w.</a:t>
            </a:r>
          </a:p>
          <a:p>
            <a:pPr algn="just"/>
            <a:r>
              <a:rPr lang="en-GB" sz="2200" dirty="0">
                <a:solidFill>
                  <a:schemeClr val="tx1"/>
                </a:solidFill>
                <a:latin typeface="Gill Sans MT" panose="020B0502020104020203" pitchFamily="34" charset="0"/>
              </a:rPr>
              <a:t>We take the dot product of x and w vectors.</a:t>
            </a:r>
            <a:endParaRPr lang="en-US" sz="2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4F570-7019-2D64-92DE-2A4AB76A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42042B-150D-FF6B-B9C5-B177A40D8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1201" y="1884218"/>
            <a:ext cx="3029607" cy="2452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35506B-614E-3DBB-D971-8BAC4A824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5938" y="4368731"/>
            <a:ext cx="3029608" cy="246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1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B483-333A-0671-0EBA-A6E3AD27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190F-1623-1FBF-B186-B8CB8DCFA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971" y="896120"/>
            <a:ext cx="10411865" cy="5619106"/>
          </a:xfrm>
        </p:spPr>
        <p:txBody>
          <a:bodyPr/>
          <a:lstStyle/>
          <a:p>
            <a:pPr algn="just"/>
            <a:r>
              <a:rPr lang="en-GB" sz="2400" dirty="0">
                <a:solidFill>
                  <a:schemeClr val="tx1"/>
                </a:solidFill>
              </a:rPr>
              <a:t>If the dot product is greater than ‘c’ then we can say that the point lies on the right side.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If the dot product is less than ‘c’ then the point is on the left side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 if the dot product is equal to ‘c’ then the point lies on the decision boundary.</a:t>
            </a:r>
          </a:p>
          <a:p>
            <a:pPr algn="just"/>
            <a:endParaRPr lang="en-GB" sz="2400" dirty="0">
              <a:solidFill>
                <a:schemeClr val="tx1"/>
              </a:solidFill>
              <a:latin typeface="Inter"/>
            </a:endParaRPr>
          </a:p>
          <a:p>
            <a:pPr algn="just"/>
            <a:endParaRPr lang="en-GB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9428-BED2-6253-AF80-E190424E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7F530-FD7D-9317-58B4-19781E1F1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4268710"/>
            <a:ext cx="6934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7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0BE9-DD85-54C3-CE7F-325D65BE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A94C1-BB87-7457-83EF-97B45618D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2" y="1993056"/>
            <a:ext cx="8118763" cy="342407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400" dirty="0">
                <a:solidFill>
                  <a:schemeClr val="tx1"/>
                </a:solidFill>
              </a:rPr>
              <a:t>A hyperplane is </a:t>
            </a:r>
            <a:r>
              <a:rPr lang="en-GB" sz="2400" dirty="0" err="1">
                <a:solidFill>
                  <a:schemeClr val="tx1"/>
                </a:solidFill>
              </a:rPr>
              <a:t>w.x+b</a:t>
            </a:r>
            <a:r>
              <a:rPr lang="en-GB" sz="2400" dirty="0">
                <a:solidFill>
                  <a:schemeClr val="tx1"/>
                </a:solidFill>
              </a:rPr>
              <a:t>=0 where w is a vector normal to hyperplane and b is an offset/bias (distance of the hyperplane from the origin along the normal vector w).</a:t>
            </a:r>
          </a:p>
          <a:p>
            <a:pPr marL="304800" indent="1524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     w is the normal vector (perpendicular) to the hyperplane</a:t>
            </a:r>
          </a:p>
          <a:p>
            <a:pPr marL="304800" indent="1524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      x is the input vector (point in space)</a:t>
            </a:r>
          </a:p>
          <a:p>
            <a:pPr marL="304800" indent="1524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      b is the offset or bias term</a:t>
            </a:r>
          </a:p>
          <a:p>
            <a:pPr marL="304800" indent="15240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To classify a point as negative or positive we need to define a decision rule. We can define decision rule as: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070D3-1D8C-FFC1-7F2F-EF58AEAF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E2DE7D-6C1D-1FBF-9089-A2A0A849A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05429" y="1993056"/>
            <a:ext cx="3095625" cy="26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9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1024-FCA8-4D7A-48A6-18D6E539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241A-67FD-9291-7034-B01A423A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0364"/>
            <a:ext cx="7011099" cy="49876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Hard Margin</a:t>
            </a:r>
          </a:p>
          <a:p>
            <a:pPr algn="just"/>
            <a:r>
              <a:rPr lang="en-GB" sz="2400" b="1" dirty="0">
                <a:solidFill>
                  <a:schemeClr val="tx1"/>
                </a:solidFill>
              </a:rPr>
              <a:t> </a:t>
            </a:r>
            <a:r>
              <a:rPr lang="en-GB" sz="2400" dirty="0">
                <a:solidFill>
                  <a:schemeClr val="tx1"/>
                </a:solidFill>
              </a:rPr>
              <a:t>A hyperplane that properly separates the data points of different categories without any misclassifications.</a:t>
            </a:r>
          </a:p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Soft Margin</a:t>
            </a:r>
          </a:p>
          <a:p>
            <a:pPr algn="just"/>
            <a:r>
              <a:rPr lang="en-GB" sz="2400" b="1" dirty="0">
                <a:solidFill>
                  <a:schemeClr val="tx1"/>
                </a:solidFill>
              </a:rPr>
              <a:t> </a:t>
            </a:r>
            <a:r>
              <a:rPr lang="en-GB" sz="2400" dirty="0">
                <a:solidFill>
                  <a:schemeClr val="tx1"/>
                </a:solidFill>
              </a:rPr>
              <a:t>When the data is not perfectly separable.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 SVM permits a soft margin technique. 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SVM softens the strict margin requirement and permits certain misclassifications or violations.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3F2B3-A3BF-0EFF-43F1-9A5DBDC3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C94E4B-3271-6295-5F07-7E38F319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03288" y="1731815"/>
            <a:ext cx="2656633" cy="2604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CE263F-28B1-134C-BAC6-0E51B508A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14404" y="4336470"/>
            <a:ext cx="2656632" cy="247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948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49484</TotalTime>
  <Words>1166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CIDFont+F2</vt:lpstr>
      <vt:lpstr>Gill Sans MT</vt:lpstr>
      <vt:lpstr>Inter</vt:lpstr>
      <vt:lpstr>Wingdings 2</vt:lpstr>
      <vt:lpstr>Dividend</vt:lpstr>
      <vt:lpstr>PowerPoint Presentation</vt:lpstr>
      <vt:lpstr>Introduction to svm</vt:lpstr>
      <vt:lpstr>Basic terms in svm </vt:lpstr>
      <vt:lpstr>Types of svm</vt:lpstr>
      <vt:lpstr>How linear svm works</vt:lpstr>
      <vt:lpstr>How svm classifies a new sample</vt:lpstr>
      <vt:lpstr>PowerPoint Presentation</vt:lpstr>
      <vt:lpstr>PowerPoint Presentation</vt:lpstr>
      <vt:lpstr>PowerPoint Presentation</vt:lpstr>
      <vt:lpstr>How non-linear svm works</vt:lpstr>
      <vt:lpstr>PowerPoint Presentation</vt:lpstr>
      <vt:lpstr>hyperparameters</vt:lpstr>
      <vt:lpstr>PowerPoint Presentation</vt:lpstr>
      <vt:lpstr>Pros and Cons of 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communication technology</dc:title>
  <dc:creator>Ayesha Jamal BUIC</dc:creator>
  <cp:lastModifiedBy>Farman Ali</cp:lastModifiedBy>
  <cp:revision>233</cp:revision>
  <dcterms:created xsi:type="dcterms:W3CDTF">2021-12-27T06:12:25Z</dcterms:created>
  <dcterms:modified xsi:type="dcterms:W3CDTF">2024-09-26T12:26:23Z</dcterms:modified>
</cp:coreProperties>
</file>