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324" r:id="rId2"/>
    <p:sldId id="328" r:id="rId3"/>
    <p:sldId id="329" r:id="rId4"/>
    <p:sldId id="330" r:id="rId5"/>
    <p:sldId id="331" r:id="rId6"/>
    <p:sldId id="332" r:id="rId7"/>
    <p:sldId id="334" r:id="rId8"/>
    <p:sldId id="335" r:id="rId9"/>
    <p:sldId id="336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3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8"/>
            <p14:sldId id="329"/>
            <p14:sldId id="330"/>
            <p14:sldId id="331"/>
            <p14:sldId id="332"/>
            <p14:sldId id="334"/>
            <p14:sldId id="335"/>
            <p14:sldId id="336"/>
            <p14:sldId id="339"/>
            <p14:sldId id="340"/>
            <p14:sldId id="341"/>
            <p14:sldId id="342"/>
            <p14:sldId id="343"/>
            <p14:sldId id="344"/>
            <p14:sldId id="345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9.wdp"/><Relationship Id="rId4" Type="http://schemas.openxmlformats.org/officeDocument/2006/relationships/image" Target="../media/image11.png"/><Relationship Id="rId9" Type="http://schemas.microsoft.com/office/2007/relationships/hdphoto" Target="../media/hdphoto1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16.wdp"/><Relationship Id="rId5" Type="http://schemas.microsoft.com/office/2007/relationships/hdphoto" Target="../media/hdphoto13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microsoft.com/office/2007/relationships/hdphoto" Target="../media/hdphoto21.wdp"/><Relationship Id="rId5" Type="http://schemas.microsoft.com/office/2007/relationships/hdphoto" Target="../media/hdphoto18.wdp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microsoft.com/office/2007/relationships/hdphoto" Target="../media/hdphoto20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22.wdp"/><Relationship Id="rId7" Type="http://schemas.microsoft.com/office/2007/relationships/hdphoto" Target="../media/hdphoto2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23.wdp"/><Relationship Id="rId4" Type="http://schemas.openxmlformats.org/officeDocument/2006/relationships/image" Target="../media/image25.png"/><Relationship Id="rId9" Type="http://schemas.microsoft.com/office/2007/relationships/hdphoto" Target="../media/hdphoto25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Decision Tree (DT)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E6C8-BECA-C446-4EBD-C5BA3A7F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 prediction of tennis to play or not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14F6-97AB-55BC-082B-A497CA07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862267"/>
            <a:ext cx="11610808" cy="4815624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chemeClr val="tx1"/>
                </a:solidFill>
              </a:rPr>
              <a:t>Step-by-step construction of Decision Tree for the dataset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Step 1: Calculate the Initial Entropy of the Dataset</a:t>
            </a:r>
          </a:p>
          <a:p>
            <a:r>
              <a:rPr lang="en-GB" sz="2200" dirty="0">
                <a:solidFill>
                  <a:schemeClr val="tx1"/>
                </a:solidFill>
              </a:rPr>
              <a:t>We have the following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9 instances of "Yes" (tennis is played)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5 instances of "No" (tennis is not played)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tx1"/>
                </a:solidFill>
              </a:rPr>
              <a:t>The entropy for the dataset is:  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A3F0-A6D8-4C68-937F-06C89FCB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502C4-405A-FBA3-180D-D216E119A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2" y="5352454"/>
            <a:ext cx="4524375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92406-D7FD-4BB4-FD09-66DD9CF35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86435" y="2823730"/>
            <a:ext cx="5121992" cy="3938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4586CD-D3B4-25E8-20F9-65027BE69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636" y="5473316"/>
            <a:ext cx="491403" cy="30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EFB52-7270-D389-5ECA-31A8FFC27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054" y="6457328"/>
            <a:ext cx="493819" cy="304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5ACF4-4CF0-FAFE-34F5-F6A2EB84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6050390"/>
            <a:ext cx="493819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7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77C6-3313-ABF0-D3EC-984511E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F5AD-7899-5B9C-579E-A4C200F7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8" y="1787246"/>
            <a:ext cx="11222880" cy="523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tx1"/>
                </a:solidFill>
              </a:rPr>
              <a:t>Step 2: Calculate Information Gain for Each Attribute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We now calculate the </a:t>
            </a:r>
            <a:r>
              <a:rPr lang="en-GB" sz="2000" b="1" dirty="0">
                <a:solidFill>
                  <a:schemeClr val="tx1"/>
                </a:solidFill>
              </a:rPr>
              <a:t>information gain</a:t>
            </a:r>
            <a:r>
              <a:rPr lang="en-GB" sz="2000" dirty="0">
                <a:solidFill>
                  <a:schemeClr val="tx1"/>
                </a:solidFill>
              </a:rPr>
              <a:t> for each attribute: </a:t>
            </a:r>
            <a:r>
              <a:rPr lang="en-GB" sz="2000" b="1" dirty="0">
                <a:solidFill>
                  <a:schemeClr val="tx1"/>
                </a:solidFill>
              </a:rPr>
              <a:t>Outlook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b="1" dirty="0">
                <a:solidFill>
                  <a:schemeClr val="tx1"/>
                </a:solidFill>
              </a:rPr>
              <a:t>Temperature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b="1" dirty="0">
                <a:solidFill>
                  <a:schemeClr val="tx1"/>
                </a:solidFill>
              </a:rPr>
              <a:t>Humidity</a:t>
            </a:r>
            <a:r>
              <a:rPr lang="en-GB" sz="2000" dirty="0">
                <a:solidFill>
                  <a:schemeClr val="tx1"/>
                </a:solidFill>
              </a:rPr>
              <a:t>, and </a:t>
            </a:r>
            <a:r>
              <a:rPr lang="en-GB" sz="2000" b="1" dirty="0">
                <a:solidFill>
                  <a:schemeClr val="tx1"/>
                </a:solidFill>
              </a:rPr>
              <a:t>Wind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2.1 Information Gain for Outlook:</a:t>
            </a:r>
          </a:p>
          <a:p>
            <a:r>
              <a:rPr lang="en-GB" sz="2000" dirty="0">
                <a:solidFill>
                  <a:schemeClr val="tx1"/>
                </a:solidFill>
              </a:rPr>
              <a:t>Outlook has 3 values: </a:t>
            </a:r>
            <a:r>
              <a:rPr lang="en-GB" sz="2000" b="1" dirty="0">
                <a:solidFill>
                  <a:schemeClr val="tx1"/>
                </a:solidFill>
              </a:rPr>
              <a:t>Sunny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b="1" dirty="0">
                <a:solidFill>
                  <a:schemeClr val="tx1"/>
                </a:solidFill>
              </a:rPr>
              <a:t>Overcast</a:t>
            </a:r>
            <a:r>
              <a:rPr lang="en-GB" sz="2000" dirty="0">
                <a:solidFill>
                  <a:schemeClr val="tx1"/>
                </a:solidFill>
              </a:rPr>
              <a:t>, and </a:t>
            </a:r>
            <a:r>
              <a:rPr lang="en-GB" sz="2000" b="1" dirty="0">
                <a:solidFill>
                  <a:schemeClr val="tx1"/>
                </a:solidFill>
              </a:rPr>
              <a:t>Rain</a:t>
            </a:r>
            <a:r>
              <a:rPr lang="en-GB" sz="2000" dirty="0">
                <a:solidFill>
                  <a:schemeClr val="tx1"/>
                </a:solidFill>
              </a:rPr>
              <a:t>. Determine Entropy for each value.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Sunny</a:t>
            </a:r>
            <a:r>
              <a:rPr lang="en-GB" sz="2000" dirty="0">
                <a:solidFill>
                  <a:schemeClr val="tx1"/>
                </a:solidFill>
              </a:rPr>
              <a:t>: 5 samples (3 "No", 2 "Yes")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Overcast</a:t>
            </a:r>
            <a:r>
              <a:rPr lang="en-GB" sz="2000" dirty="0">
                <a:solidFill>
                  <a:schemeClr val="tx1"/>
                </a:solidFill>
              </a:rPr>
              <a:t>: 4 samples (all "Yes")</a:t>
            </a:r>
          </a:p>
          <a:p>
            <a:r>
              <a:rPr lang="en-GB" sz="2000" b="1" dirty="0">
                <a:solidFill>
                  <a:schemeClr val="tx1"/>
                </a:solidFill>
              </a:rPr>
              <a:t>Rain</a:t>
            </a:r>
            <a:r>
              <a:rPr lang="en-GB" sz="2000" dirty="0">
                <a:solidFill>
                  <a:schemeClr val="tx1"/>
                </a:solidFill>
              </a:rPr>
              <a:t>: 5 samples (2 "No", 3 "Yes")</a:t>
            </a:r>
          </a:p>
          <a:p>
            <a:r>
              <a:rPr lang="en-GB" sz="2000" dirty="0">
                <a:solidFill>
                  <a:schemeClr val="tx1"/>
                </a:solidFill>
              </a:rPr>
              <a:t>The weighted entropy for </a:t>
            </a:r>
            <a:r>
              <a:rPr lang="en-GB" sz="2000" b="1" dirty="0">
                <a:solidFill>
                  <a:schemeClr val="tx1"/>
                </a:solidFill>
              </a:rPr>
              <a:t>Outlook</a:t>
            </a:r>
            <a:r>
              <a:rPr lang="en-GB" sz="2000" dirty="0">
                <a:solidFill>
                  <a:schemeClr val="tx1"/>
                </a:solidFill>
              </a:rPr>
              <a:t> is: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B641C-1FE4-C8D5-5E04-9499F38F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A1470-AAF4-F0A1-EF71-101088AE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8711" y="4273821"/>
            <a:ext cx="41529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8E4FD-E07F-EABF-988E-D8F3A346B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8711" y="4886470"/>
            <a:ext cx="291465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6E17A0-E81E-E2A2-E2A8-9563AB917D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8711" y="5895975"/>
            <a:ext cx="6172200" cy="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4A9953-11AE-A359-A8A6-5D4BEF59D7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1573" y="5298912"/>
            <a:ext cx="40671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36CB-7DFF-460E-1F81-078F2A76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9656-4010-C446-A386-0EE7256D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715956"/>
            <a:ext cx="11360728" cy="5142044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The information gain for </a:t>
            </a:r>
            <a:r>
              <a:rPr lang="en-GB" sz="2200" b="1" dirty="0">
                <a:solidFill>
                  <a:schemeClr val="tx1"/>
                </a:solidFill>
              </a:rPr>
              <a:t>Outlook</a:t>
            </a:r>
            <a:r>
              <a:rPr lang="en-GB" sz="2200" dirty="0">
                <a:solidFill>
                  <a:schemeClr val="tx1"/>
                </a:solidFill>
              </a:rPr>
              <a:t> is:  </a:t>
            </a:r>
          </a:p>
          <a:p>
            <a:pPr marL="0" indent="0"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b="1" dirty="0">
                <a:solidFill>
                  <a:schemeClr val="tx1"/>
                </a:solidFill>
              </a:rPr>
              <a:t>2.2 Information Gain for Temperature:</a:t>
            </a:r>
          </a:p>
          <a:p>
            <a:r>
              <a:rPr lang="en-GB" sz="2200" dirty="0">
                <a:solidFill>
                  <a:schemeClr val="tx1"/>
                </a:solidFill>
              </a:rPr>
              <a:t>Temperature has 3 values: </a:t>
            </a:r>
            <a:r>
              <a:rPr lang="en-GB" sz="2200" b="1" dirty="0">
                <a:solidFill>
                  <a:schemeClr val="tx1"/>
                </a:solidFill>
              </a:rPr>
              <a:t>Hot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b="1" dirty="0">
                <a:solidFill>
                  <a:schemeClr val="tx1"/>
                </a:solidFill>
              </a:rPr>
              <a:t>Mild</a:t>
            </a:r>
            <a:r>
              <a:rPr lang="en-GB" sz="2200" dirty="0">
                <a:solidFill>
                  <a:schemeClr val="tx1"/>
                </a:solidFill>
              </a:rPr>
              <a:t>, and </a:t>
            </a:r>
            <a:r>
              <a:rPr lang="en-GB" sz="2200" b="1" dirty="0">
                <a:solidFill>
                  <a:schemeClr val="tx1"/>
                </a:solidFill>
              </a:rPr>
              <a:t>Cool</a:t>
            </a:r>
            <a:r>
              <a:rPr lang="en-GB" sz="22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Hot</a:t>
            </a:r>
            <a:r>
              <a:rPr lang="en-GB" sz="2200" dirty="0">
                <a:solidFill>
                  <a:schemeClr val="tx1"/>
                </a:solidFill>
              </a:rPr>
              <a:t>: 4 samples (2 "No", 2 "Yes")</a:t>
            </a:r>
          </a:p>
          <a:p>
            <a:r>
              <a:rPr lang="en-GB" sz="2200" b="1" dirty="0">
                <a:solidFill>
                  <a:schemeClr val="tx1"/>
                </a:solidFill>
              </a:rPr>
              <a:t>Mild</a:t>
            </a:r>
            <a:r>
              <a:rPr lang="en-GB" sz="2200" dirty="0">
                <a:solidFill>
                  <a:schemeClr val="tx1"/>
                </a:solidFill>
              </a:rPr>
              <a:t>: 6 samples (2 "No", 4 "Yes")   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Cool</a:t>
            </a:r>
            <a:r>
              <a:rPr lang="en-US" sz="2200" dirty="0">
                <a:solidFill>
                  <a:schemeClr val="tx1"/>
                </a:solidFill>
              </a:rPr>
              <a:t>: 4 samples (1 "No", 3 "Yes")</a:t>
            </a:r>
            <a:r>
              <a:rPr lang="en-GB" sz="2200" dirty="0">
                <a:solidFill>
                  <a:schemeClr val="tx1"/>
                </a:solidFill>
              </a:rPr>
              <a:t>    </a:t>
            </a:r>
          </a:p>
          <a:p>
            <a:r>
              <a:rPr lang="en-GB" sz="2200" dirty="0">
                <a:solidFill>
                  <a:schemeClr val="tx1"/>
                </a:solidFill>
              </a:rPr>
              <a:t>The total entropy for </a:t>
            </a:r>
            <a:r>
              <a:rPr lang="en-GB" sz="2200" b="1" dirty="0">
                <a:solidFill>
                  <a:schemeClr val="tx1"/>
                </a:solidFill>
              </a:rPr>
              <a:t>Temperature</a:t>
            </a:r>
            <a:r>
              <a:rPr lang="en-GB" sz="2200" dirty="0">
                <a:solidFill>
                  <a:schemeClr val="tx1"/>
                </a:solidFill>
              </a:rPr>
              <a:t> is: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9EB4-705F-2D52-A3CA-85E8CCE1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A2968-6933-4FDF-8788-8D5182EA9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3050" y="2603662"/>
            <a:ext cx="390525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32F7A-411B-DC20-B394-CB85C73B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3050" y="4155220"/>
            <a:ext cx="3743325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63DAE-57E2-0951-7123-0A69BCA9F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850" y="4670947"/>
            <a:ext cx="4057650" cy="590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E52E4E-A924-8879-827F-1C837BBEF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850" y="5260977"/>
            <a:ext cx="4095750" cy="59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8172C5-D45D-FB80-EEBE-7D0720F92B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5450" y="5748869"/>
            <a:ext cx="6686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67F-9510-C6BD-10BA-11785595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D1C5-D718-3650-3891-97EB177D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1715956"/>
            <a:ext cx="11209026" cy="5142044"/>
          </a:xfrm>
        </p:spPr>
        <p:txBody>
          <a:bodyPr/>
          <a:lstStyle/>
          <a:p>
            <a:r>
              <a:rPr lang="en-GB" sz="2000" dirty="0">
                <a:solidFill>
                  <a:schemeClr val="tx1"/>
                </a:solidFill>
              </a:rPr>
              <a:t>The information gain for </a:t>
            </a:r>
            <a:r>
              <a:rPr lang="en-GB" sz="2000" b="1" dirty="0">
                <a:solidFill>
                  <a:schemeClr val="tx1"/>
                </a:solidFill>
              </a:rPr>
              <a:t>Temperature</a:t>
            </a:r>
            <a:r>
              <a:rPr lang="en-GB" sz="2000" dirty="0">
                <a:solidFill>
                  <a:schemeClr val="tx1"/>
                </a:solidFill>
              </a:rPr>
              <a:t> is: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2.3 Information Gain for Humidity:</a:t>
            </a:r>
            <a:r>
              <a:rPr lang="en-GB" sz="2000" b="1" dirty="0">
                <a:solidFill>
                  <a:schemeClr val="tx1"/>
                </a:solidFill>
              </a:rPr>
              <a:t>  </a:t>
            </a:r>
          </a:p>
          <a:p>
            <a:r>
              <a:rPr lang="en-GB" sz="2000" dirty="0">
                <a:solidFill>
                  <a:schemeClr val="tx1"/>
                </a:solidFill>
              </a:rPr>
              <a:t>Humidity has 2 values: </a:t>
            </a:r>
            <a:r>
              <a:rPr lang="en-GB" sz="2000" b="1" dirty="0">
                <a:solidFill>
                  <a:schemeClr val="tx1"/>
                </a:solidFill>
              </a:rPr>
              <a:t>High</a:t>
            </a:r>
            <a:r>
              <a:rPr lang="en-GB" sz="2000" dirty="0">
                <a:solidFill>
                  <a:schemeClr val="tx1"/>
                </a:solidFill>
              </a:rPr>
              <a:t> and </a:t>
            </a:r>
            <a:r>
              <a:rPr lang="en-GB" sz="2000" b="1" dirty="0">
                <a:solidFill>
                  <a:schemeClr val="tx1"/>
                </a:solidFill>
              </a:rPr>
              <a:t>Normal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1"/>
                </a:solidFill>
              </a:rPr>
              <a:t>High</a:t>
            </a:r>
            <a:r>
              <a:rPr lang="en-GB" sz="2000" dirty="0">
                <a:solidFill>
                  <a:schemeClr val="tx1"/>
                </a:solidFill>
              </a:rPr>
              <a:t>: 7 samples (4 "No", 3 "Yes")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Normal</a:t>
            </a:r>
            <a:r>
              <a:rPr lang="en-US" sz="2000" dirty="0">
                <a:solidFill>
                  <a:schemeClr val="tx1"/>
                </a:solidFill>
              </a:rPr>
              <a:t>: 7 samples (1 "No", 6 "Yes")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 The total entropy for </a:t>
            </a:r>
            <a:r>
              <a:rPr lang="en-GB" sz="2000" b="1" dirty="0">
                <a:solidFill>
                  <a:schemeClr val="tx1"/>
                </a:solidFill>
              </a:rPr>
              <a:t>Humidity</a:t>
            </a:r>
            <a:r>
              <a:rPr lang="en-GB" sz="2000" dirty="0">
                <a:solidFill>
                  <a:schemeClr val="tx1"/>
                </a:solidFill>
              </a:rPr>
              <a:t> is: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The information gain for </a:t>
            </a:r>
            <a:r>
              <a:rPr lang="en-GB" sz="2000" b="1" dirty="0">
                <a:solidFill>
                  <a:schemeClr val="tx1"/>
                </a:solidFill>
              </a:rPr>
              <a:t>Humidity</a:t>
            </a:r>
            <a:r>
              <a:rPr lang="en-GB" sz="2000" dirty="0">
                <a:solidFill>
                  <a:schemeClr val="tx1"/>
                </a:solidFill>
              </a:rPr>
              <a:t> is: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64460-6AFE-B608-7A62-9E85CF99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05AFA-82CF-D81C-652D-9DFD2921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7596" y="1975907"/>
            <a:ext cx="4371975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B6A1C-2D54-550E-5E58-692D63A93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4536" y="3661820"/>
            <a:ext cx="406717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9960C1-2005-0B28-9D87-0F34530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4536" y="4188616"/>
            <a:ext cx="4276725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D30DC9-137D-475F-D903-BEB1C76F42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27596" y="4882093"/>
            <a:ext cx="5334000" cy="942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A7E6A9-BADB-3993-93E7-371FDFCF2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4536" y="5891564"/>
            <a:ext cx="40481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7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D23-6881-F397-DB76-D3DDC9D2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37FC-B4C2-E258-D56C-090A91F1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15956"/>
            <a:ext cx="11472264" cy="4823389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1"/>
                </a:solidFill>
              </a:rPr>
              <a:t>2.4 Information Gain for Wind:</a:t>
            </a:r>
          </a:p>
          <a:p>
            <a:r>
              <a:rPr lang="en-GB" sz="2200" dirty="0">
                <a:solidFill>
                  <a:schemeClr val="tx1"/>
                </a:solidFill>
              </a:rPr>
              <a:t>Wind has 2 values: </a:t>
            </a:r>
            <a:r>
              <a:rPr lang="en-GB" sz="2200" b="1" dirty="0">
                <a:solidFill>
                  <a:schemeClr val="tx1"/>
                </a:solidFill>
              </a:rPr>
              <a:t>Weak</a:t>
            </a:r>
            <a:r>
              <a:rPr lang="en-GB" sz="2200" dirty="0">
                <a:solidFill>
                  <a:schemeClr val="tx1"/>
                </a:solidFill>
              </a:rPr>
              <a:t> and </a:t>
            </a:r>
            <a:r>
              <a:rPr lang="en-GB" sz="2200" b="1" dirty="0">
                <a:solidFill>
                  <a:schemeClr val="tx1"/>
                </a:solidFill>
              </a:rPr>
              <a:t>Strong</a:t>
            </a:r>
            <a:r>
              <a:rPr lang="en-GB" sz="22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Weak</a:t>
            </a:r>
            <a:r>
              <a:rPr lang="en-GB" sz="2200" dirty="0">
                <a:solidFill>
                  <a:schemeClr val="tx1"/>
                </a:solidFill>
              </a:rPr>
              <a:t>: 8 samples (2 "No", 6 "Yes")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/>
                </a:solidFill>
              </a:rPr>
              <a:t>Strong</a:t>
            </a:r>
            <a:r>
              <a:rPr lang="en-GB" sz="2200" dirty="0">
                <a:solidFill>
                  <a:schemeClr val="tx1"/>
                </a:solidFill>
              </a:rPr>
              <a:t>: 6 samples (3 "No", 3 "Yes")  </a:t>
            </a:r>
          </a:p>
          <a:p>
            <a:r>
              <a:rPr lang="en-GB" sz="2200" dirty="0">
                <a:solidFill>
                  <a:schemeClr val="tx1"/>
                </a:solidFill>
              </a:rPr>
              <a:t>The weighted entropy for </a:t>
            </a:r>
            <a:r>
              <a:rPr lang="en-GB" sz="2200" b="1" dirty="0">
                <a:solidFill>
                  <a:schemeClr val="tx1"/>
                </a:solidFill>
              </a:rPr>
              <a:t>Wind</a:t>
            </a:r>
            <a:r>
              <a:rPr lang="en-GB" sz="2200" dirty="0">
                <a:solidFill>
                  <a:schemeClr val="tx1"/>
                </a:solidFill>
              </a:rPr>
              <a:t> is:</a:t>
            </a:r>
          </a:p>
          <a:p>
            <a:endParaRPr lang="en-GB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The information gain for </a:t>
            </a:r>
            <a:r>
              <a:rPr lang="en-GB" sz="2200" b="1" dirty="0">
                <a:solidFill>
                  <a:schemeClr val="tx1"/>
                </a:solidFill>
              </a:rPr>
              <a:t>Wind</a:t>
            </a:r>
            <a:r>
              <a:rPr lang="en-GB" sz="2200" dirty="0">
                <a:solidFill>
                  <a:schemeClr val="tx1"/>
                </a:solidFill>
              </a:rPr>
              <a:t> is:   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2A4E6-24B9-ED85-639F-CD4E8B687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5543" y="3289704"/>
            <a:ext cx="4105275" cy="6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27973-6F3D-8453-EF37-4A935E805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5543" y="3982233"/>
            <a:ext cx="3952875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5F9533-0E3F-A633-2563-1302E8422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5543" y="4791934"/>
            <a:ext cx="4848225" cy="904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C02BF-2F63-921B-EDDF-DB163E5F4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5543" y="5784369"/>
            <a:ext cx="36576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38D0-261D-5564-1C83-6097DC9A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D0AB-8CBC-93CA-71E0-2246739C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16" y="1884218"/>
            <a:ext cx="11345991" cy="5195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tx1"/>
                </a:solidFill>
              </a:rPr>
              <a:t>Step 3: Choose the Best Attribute for the Root Node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information gains for each attribute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Outlook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      0.247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Temperature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0.029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Humidity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     0.151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Wind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           0.048</a:t>
            </a:r>
            <a:endParaRPr lang="en-GB" sz="1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Since </a:t>
            </a:r>
            <a:r>
              <a:rPr lang="en-GB" b="1" dirty="0">
                <a:solidFill>
                  <a:schemeClr val="tx1"/>
                </a:solidFill>
              </a:rPr>
              <a:t>Outlook</a:t>
            </a:r>
            <a:r>
              <a:rPr lang="en-GB" dirty="0">
                <a:solidFill>
                  <a:schemeClr val="tx1"/>
                </a:solidFill>
              </a:rPr>
              <a:t> has the highest information gain (0.247), we choose </a:t>
            </a:r>
            <a:r>
              <a:rPr lang="en-GB" b="1" dirty="0">
                <a:solidFill>
                  <a:schemeClr val="tx1"/>
                </a:solidFill>
              </a:rPr>
              <a:t>Outlook</a:t>
            </a:r>
            <a:r>
              <a:rPr lang="en-GB" dirty="0">
                <a:solidFill>
                  <a:schemeClr val="tx1"/>
                </a:solidFill>
              </a:rPr>
              <a:t> as the root node.</a:t>
            </a:r>
          </a:p>
          <a:p>
            <a:pPr marL="0" indent="0">
              <a:buNone/>
            </a:pPr>
            <a:r>
              <a:rPr lang="en-GB" sz="2600" b="1" dirty="0">
                <a:solidFill>
                  <a:schemeClr val="tx1"/>
                </a:solidFill>
              </a:rPr>
              <a:t>Step 4: Split the Dataset on Outlook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4.1 Subtree for Outlook = Overcast: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All examples are "Yes", so this is a leaf node with label </a:t>
            </a:r>
            <a:r>
              <a:rPr lang="en-GB" b="1" dirty="0">
                <a:solidFill>
                  <a:schemeClr val="tx1"/>
                </a:solidFill>
              </a:rPr>
              <a:t>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4.2 Subtree for Outlook = Sunny:</a:t>
            </a:r>
          </a:p>
          <a:p>
            <a:r>
              <a:rPr lang="en-GB" dirty="0">
                <a:solidFill>
                  <a:schemeClr val="tx1"/>
                </a:solidFill>
              </a:rPr>
              <a:t>Now we have 5 samples (3 "No", 2 "Yes"). We repeat the process for these samples using the remaining attributes (</a:t>
            </a:r>
            <a:r>
              <a:rPr lang="en-GB" b="1" dirty="0">
                <a:solidFill>
                  <a:schemeClr val="tx1"/>
                </a:solidFill>
              </a:rPr>
              <a:t>Humidity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Wind</a:t>
            </a:r>
            <a:r>
              <a:rPr lang="en-GB" dirty="0">
                <a:solidFill>
                  <a:schemeClr val="tx1"/>
                </a:solidFill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Humidity</a:t>
            </a:r>
            <a:r>
              <a:rPr lang="en-GB" dirty="0">
                <a:solidFill>
                  <a:schemeClr val="tx1"/>
                </a:solidFill>
              </a:rPr>
              <a:t> gives the highest information gain for this subset (computed earlier).</a:t>
            </a:r>
          </a:p>
          <a:p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>
                <a:solidFill>
                  <a:schemeClr val="tx1"/>
                </a:solidFill>
              </a:rPr>
              <a:t>Humidity = High</a:t>
            </a:r>
            <a:r>
              <a:rPr lang="en-GB" dirty="0">
                <a:solidFill>
                  <a:schemeClr val="tx1"/>
                </a:solidFill>
              </a:rPr>
              <a:t>, then the label is </a:t>
            </a:r>
            <a:r>
              <a:rPr lang="en-GB" b="1" dirty="0">
                <a:solidFill>
                  <a:schemeClr val="tx1"/>
                </a:solidFill>
              </a:rPr>
              <a:t>No</a:t>
            </a:r>
            <a:r>
              <a:rPr lang="en-GB" dirty="0">
                <a:solidFill>
                  <a:schemeClr val="tx1"/>
                </a:solidFill>
              </a:rPr>
              <a:t> (since all instances with high humidity are "No").</a:t>
            </a:r>
          </a:p>
          <a:p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>
                <a:solidFill>
                  <a:schemeClr val="tx1"/>
                </a:solidFill>
              </a:rPr>
              <a:t>Humidity = Normal</a:t>
            </a:r>
            <a:r>
              <a:rPr lang="en-GB" dirty="0">
                <a:solidFill>
                  <a:schemeClr val="tx1"/>
                </a:solidFill>
              </a:rPr>
              <a:t>, then the label is </a:t>
            </a:r>
            <a:r>
              <a:rPr lang="en-GB" b="1" dirty="0">
                <a:solidFill>
                  <a:schemeClr val="tx1"/>
                </a:solidFill>
              </a:rPr>
              <a:t>Yes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D558-2FA4-9710-F0D6-A0CA302C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ED9B-5D88-8A6D-2F7A-47F1EF4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6F6B-7CBB-8C96-114D-7A7518E87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3" y="1814946"/>
            <a:ext cx="6858000" cy="4932218"/>
          </a:xfrm>
        </p:spPr>
        <p:txBody>
          <a:bodyPr/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4.3 Subtree for Outlook = Rain: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For the subset where </a:t>
            </a:r>
            <a:r>
              <a:rPr lang="en-GB" sz="2000" b="1" dirty="0">
                <a:solidFill>
                  <a:schemeClr val="tx1"/>
                </a:solidFill>
              </a:rPr>
              <a:t>Outlook = Rain</a:t>
            </a:r>
            <a:r>
              <a:rPr lang="en-GB" sz="2000" dirty="0">
                <a:solidFill>
                  <a:schemeClr val="tx1"/>
                </a:solidFill>
              </a:rPr>
              <a:t>, we have 5 samples (2 "No", 3 "Yes"). 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The attribute with the highest information gain here is </a:t>
            </a:r>
            <a:r>
              <a:rPr lang="en-GB" sz="2000" b="1" dirty="0">
                <a:solidFill>
                  <a:schemeClr val="tx1"/>
                </a:solidFill>
              </a:rPr>
              <a:t>Wind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If </a:t>
            </a:r>
            <a:r>
              <a:rPr lang="en-GB" sz="2000" b="1" dirty="0">
                <a:solidFill>
                  <a:schemeClr val="tx1"/>
                </a:solidFill>
              </a:rPr>
              <a:t>Wind = Weak</a:t>
            </a:r>
            <a:r>
              <a:rPr lang="en-GB" sz="2000" dirty="0">
                <a:solidFill>
                  <a:schemeClr val="tx1"/>
                </a:solidFill>
              </a:rPr>
              <a:t>, then the label is </a:t>
            </a:r>
            <a:r>
              <a:rPr lang="en-GB" sz="2000" b="1" dirty="0">
                <a:solidFill>
                  <a:schemeClr val="tx1"/>
                </a:solidFill>
              </a:rPr>
              <a:t>Yes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If </a:t>
            </a:r>
            <a:r>
              <a:rPr lang="en-GB" sz="2000" b="1" dirty="0">
                <a:solidFill>
                  <a:schemeClr val="tx1"/>
                </a:solidFill>
              </a:rPr>
              <a:t>Wind = Strong</a:t>
            </a:r>
            <a:r>
              <a:rPr lang="en-GB" sz="2000" dirty="0">
                <a:solidFill>
                  <a:schemeClr val="tx1"/>
                </a:solidFill>
              </a:rPr>
              <a:t>, then the label is </a:t>
            </a:r>
            <a:r>
              <a:rPr lang="en-GB" sz="2000" b="1" dirty="0">
                <a:solidFill>
                  <a:schemeClr val="tx1"/>
                </a:solidFill>
              </a:rPr>
              <a:t>No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sz="2000" b="1" dirty="0">
                <a:solidFill>
                  <a:schemeClr val="tx1"/>
                </a:solidFill>
              </a:rPr>
              <a:t>Prediction of the DT: </a:t>
            </a:r>
            <a:r>
              <a:rPr lang="en-GB" sz="2000" dirty="0">
                <a:solidFill>
                  <a:schemeClr val="tx1"/>
                </a:solidFill>
              </a:rPr>
              <a:t>There are 3 Yes and 2 No, Tennis will be played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622FD-D4A1-E932-8E2C-6D86B91D9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4862" y="2284545"/>
            <a:ext cx="4797138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9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4F16-EE76-1DBF-67EA-3FB57982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Pros and cons of dt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D001-BB21-A0FA-BCB9-F25C7175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433" y="2041950"/>
            <a:ext cx="11389134" cy="5051577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GB" sz="2400" b="1" i="0" dirty="0">
                <a:solidFill>
                  <a:schemeClr val="tx1"/>
                </a:solidFill>
                <a:effectLst/>
              </a:rPr>
              <a:t>Pros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Easy to understand and interpret, making them accessible to non-experts.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Handle both numerical and categorical data without requiring extensive preprocessing.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Provides insights into feature importance for decision-making.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Applicable to both classification and regression tasks.</a:t>
            </a:r>
          </a:p>
          <a:p>
            <a:pPr marL="0" indent="0" algn="l" fontAlgn="base">
              <a:buNone/>
            </a:pPr>
            <a:r>
              <a:rPr lang="en-GB" sz="2400" b="1" dirty="0">
                <a:solidFill>
                  <a:schemeClr val="tx1"/>
                </a:solidFill>
              </a:rPr>
              <a:t>Cons</a:t>
            </a:r>
            <a:endParaRPr lang="en-GB" sz="2400" b="1" i="0" dirty="0">
              <a:solidFill>
                <a:schemeClr val="tx1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>
                <a:solidFill>
                  <a:schemeClr val="tx1"/>
                </a:solidFill>
                <a:effectLst/>
              </a:rPr>
              <a:t>Potential 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for overfitting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Sensitivity to small changes in data, limited generalization if training data is not representative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Potential bias in the presence of imbalanced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51317-9FE5-3AC1-861D-04F6F2FD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9BD3-4C33-045F-5EC6-D4FC022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dt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C4F-BFC9-63AB-489F-8FB2E059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696"/>
            <a:ext cx="11029616" cy="485761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DT is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a type of supervised learning algorithm that is commonly used in machine learning to design a model and predict outcomes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It is a tree-like structure where each internal node tests on attribute/feature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E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ach branch corresponds to attribute value and each leaf node represents the final decision or prediction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U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sed to solve both 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regression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 and 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classification problems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The goal of using a Decision Tree is to create a training model that can use to predict the class of the target </a:t>
            </a:r>
            <a:r>
              <a:rPr lang="en-GB" sz="2400" dirty="0">
                <a:solidFill>
                  <a:schemeClr val="tx1"/>
                </a:solidFill>
              </a:rPr>
              <a:t>sample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 by 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learning simple decision rules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0EAB-0BBA-87E3-C0DB-EDF2879C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terms in dt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6818-0EB1-F69A-D980-A868EB0A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8" y="1715956"/>
            <a:ext cx="7038107" cy="443988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</a:rPr>
              <a:t>Root Node: </a:t>
            </a:r>
            <a:r>
              <a:rPr lang="en-GB" dirty="0"/>
              <a:t> </a:t>
            </a:r>
            <a:r>
              <a:rPr lang="en-GB" dirty="0">
                <a:solidFill>
                  <a:srgbClr val="111111"/>
                </a:solidFill>
              </a:rPr>
              <a:t>The starting/first node of the tree, representing the initial decision.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</a:rPr>
              <a:t>Splitting: </a:t>
            </a:r>
            <a:r>
              <a:rPr lang="en-GB" b="0" i="0" dirty="0">
                <a:solidFill>
                  <a:srgbClr val="111111"/>
                </a:solidFill>
                <a:effectLst/>
              </a:rPr>
              <a:t>It is a process of dividing a node into two or more sub-nodes.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</a:rPr>
              <a:t>Decision Node: </a:t>
            </a:r>
            <a:r>
              <a:rPr lang="en-GB" b="0" i="0" dirty="0">
                <a:solidFill>
                  <a:srgbClr val="111111"/>
                </a:solidFill>
                <a:effectLst/>
              </a:rPr>
              <a:t>When a sub-node splits into further sub-nodes, then it is called the decision node.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</a:rPr>
              <a:t>Leaf / Terminal Node: </a:t>
            </a:r>
            <a:r>
              <a:rPr lang="en-GB" b="0" i="0" dirty="0">
                <a:solidFill>
                  <a:srgbClr val="111111"/>
                </a:solidFill>
                <a:effectLst/>
              </a:rPr>
              <a:t>Nodes do not split is called Leaf or Terminal node.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</a:rPr>
              <a:t>Pruning: </a:t>
            </a:r>
            <a:r>
              <a:rPr lang="en-GB" i="0" dirty="0">
                <a:solidFill>
                  <a:srgbClr val="111111"/>
                </a:solidFill>
                <a:effectLst/>
              </a:rPr>
              <a:t>R</a:t>
            </a:r>
            <a:r>
              <a:rPr lang="en-GB" b="0" i="0" dirty="0">
                <a:solidFill>
                  <a:srgbClr val="111111"/>
                </a:solidFill>
                <a:effectLst/>
              </a:rPr>
              <a:t>emoving of sub-nodes of a decision node is called pruning. You can say the opposite process of splitting.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</a:rPr>
              <a:t>Branch / Sub-Tree: </a:t>
            </a:r>
            <a:r>
              <a:rPr lang="en-GB" b="0" i="0" dirty="0">
                <a:solidFill>
                  <a:srgbClr val="111111"/>
                </a:solidFill>
                <a:effectLst/>
              </a:rPr>
              <a:t>A subsection of the entire tree is called branch or sub-tree.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36AA-C9E2-0974-B761-2BD42C68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057EB2-490C-4EC4-3471-3E5FA136B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8109" y="2279073"/>
            <a:ext cx="5153891" cy="25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CA09-DB5D-8895-5DD4-444E802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dt  works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EDB5-628E-25D8-942C-263BF291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2" y="1953492"/>
            <a:ext cx="11368004" cy="4724400"/>
          </a:xfrm>
        </p:spPr>
        <p:txBody>
          <a:bodyPr>
            <a:normAutofit fontScale="92500"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T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he whole training set is considered as the 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root</a:t>
            </a:r>
            <a:endParaRPr lang="en-GB" sz="2400" b="0" i="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Feature values are preferred to be categorical like </a:t>
            </a:r>
            <a:r>
              <a:rPr lang="en-GB" sz="2400" dirty="0" err="1">
                <a:solidFill>
                  <a:schemeClr val="tx1"/>
                </a:solidFill>
              </a:rPr>
              <a:t>Colors</a:t>
            </a:r>
            <a:r>
              <a:rPr lang="en-GB" sz="2400" dirty="0">
                <a:solidFill>
                  <a:schemeClr val="tx1"/>
                </a:solidFill>
              </a:rPr>
              <a:t> (red, blue, green), sizes (small, medium, large)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If the values are continuous then they are discretized prior to building the model </a:t>
            </a:r>
          </a:p>
          <a:p>
            <a:pPr marL="304800" indent="41275" algn="just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/>
                </a:solidFill>
              </a:rPr>
              <a:t>    Discretization</a:t>
            </a:r>
            <a:r>
              <a:rPr lang="en-GB" sz="2400" dirty="0">
                <a:solidFill>
                  <a:schemeClr val="tx1"/>
                </a:solidFill>
              </a:rPr>
              <a:t> is the process of converting continuous data into discrete categories.</a:t>
            </a:r>
          </a:p>
          <a:p>
            <a:pPr marL="692150" indent="-346075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Example: A continuous variable "Age" ranging from 1 to 100 can be classified as </a:t>
            </a:r>
          </a:p>
          <a:p>
            <a:pPr marL="692150" indent="-346075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Young:</a:t>
            </a:r>
            <a:r>
              <a:rPr lang="en-US" sz="2400" dirty="0">
                <a:solidFill>
                  <a:schemeClr val="tx1"/>
                </a:solidFill>
              </a:rPr>
              <a:t> 1-29</a:t>
            </a:r>
          </a:p>
          <a:p>
            <a:pPr marL="692150" indent="-346075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Middle-Aged:</a:t>
            </a:r>
            <a:r>
              <a:rPr lang="en-US" sz="2400" dirty="0">
                <a:solidFill>
                  <a:schemeClr val="tx1"/>
                </a:solidFill>
              </a:rPr>
              <a:t> 30-59</a:t>
            </a:r>
          </a:p>
          <a:p>
            <a:pPr marL="692150" indent="-346075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Old:</a:t>
            </a:r>
            <a:r>
              <a:rPr lang="en-US" sz="2400" dirty="0">
                <a:solidFill>
                  <a:schemeClr val="tx1"/>
                </a:solidFill>
              </a:rPr>
              <a:t> 60-100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Records are </a:t>
            </a:r>
            <a:r>
              <a:rPr lang="en-GB" sz="2400" b="1" i="0" dirty="0">
                <a:solidFill>
                  <a:schemeClr val="tx1"/>
                </a:solidFill>
                <a:effectLst/>
              </a:rPr>
              <a:t>distributed recursively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 on the basis of attribute values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0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7A8-691F-8085-179F-8EC110D8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F570-7019-2D64-92DE-2A4AB76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8D5610-164A-9518-8A89-2F66B7EC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898073"/>
            <a:ext cx="6317673" cy="4959927"/>
          </a:xfrm>
        </p:spPr>
        <p:txBody>
          <a:bodyPr>
            <a:normAutofit/>
          </a:bodyPr>
          <a:lstStyle/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Suppose there is a candidate who has a job offer and wants to decide whether he should accept the offer or Not.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To solve this problem, the decision tree starts with the root node (Salary attribute</a:t>
            </a:r>
            <a:r>
              <a:rPr lang="en-GB" sz="22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 The root node splits further into the next decision node (distance from the office) </a:t>
            </a: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The next decision node further gets split into one decision node (Cab facility) </a:t>
            </a:r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b="0" i="0" dirty="0">
                <a:solidFill>
                  <a:schemeClr val="tx1"/>
                </a:solidFill>
                <a:effectLst/>
              </a:rPr>
              <a:t>Finally, the decision node splits into two leaf nodes (Accepted offers and Declined offer)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CF6AC-0E65-CCD4-FB21-CB97A3D44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41178" y="2412519"/>
            <a:ext cx="4686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483-333A-0671-0EBA-A6E3AD2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montserrat" panose="00000500000000000000" pitchFamily="2" charset="0"/>
              </a:rPr>
              <a:t>Attribute Selection Measures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90F-1623-1FBF-B186-B8CB8DCF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71" y="1558593"/>
            <a:ext cx="11243837" cy="5795625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montserrat" panose="00000500000000000000" pitchFamily="2" charset="0"/>
              </a:rPr>
              <a:t>T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he main issue arises that how to select the best attribute for the root node and for sub-nodes.</a:t>
            </a:r>
          </a:p>
          <a:p>
            <a:pPr algn="just"/>
            <a:r>
              <a:rPr lang="en-GB" sz="2000" dirty="0">
                <a:solidFill>
                  <a:schemeClr val="tx1"/>
                </a:solidFill>
              </a:rPr>
              <a:t>T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o solve such problems there is a</a:t>
            </a:r>
            <a:r>
              <a:rPr lang="en-GB" sz="2000" dirty="0">
                <a:solidFill>
                  <a:schemeClr val="tx1"/>
                </a:solidFill>
              </a:rPr>
              <a:t>n approach 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which is called as </a:t>
            </a:r>
            <a:r>
              <a:rPr lang="en-GB" sz="2000" b="1" i="0" dirty="0">
                <a:solidFill>
                  <a:schemeClr val="tx1"/>
                </a:solidFill>
                <a:effectLst/>
              </a:rPr>
              <a:t>Attribute selection measure </a:t>
            </a:r>
            <a:r>
              <a:rPr lang="en-GB" sz="2000" b="1" dirty="0">
                <a:solidFill>
                  <a:schemeClr val="tx1"/>
                </a:solidFill>
              </a:rPr>
              <a:t>(</a:t>
            </a:r>
            <a:r>
              <a:rPr lang="en-GB" sz="2000" b="1" i="0" dirty="0">
                <a:solidFill>
                  <a:schemeClr val="tx1"/>
                </a:solidFill>
                <a:effectLst/>
              </a:rPr>
              <a:t>ASM).</a:t>
            </a:r>
          </a:p>
          <a:p>
            <a:pPr algn="just"/>
            <a:r>
              <a:rPr lang="en-GB" sz="2000" b="0" i="0" dirty="0">
                <a:solidFill>
                  <a:schemeClr val="tx1"/>
                </a:solidFill>
                <a:effectLst/>
              </a:rPr>
              <a:t>By this measurement, we can easily select the best attribute for the nodes of the tree. </a:t>
            </a:r>
          </a:p>
          <a:p>
            <a:pPr algn="just"/>
            <a:r>
              <a:rPr lang="en-GB" sz="2000" b="0" i="0" dirty="0">
                <a:solidFill>
                  <a:schemeClr val="tx1"/>
                </a:solidFill>
                <a:effectLst/>
              </a:rPr>
              <a:t>There are two popular techniques for ASM, which are:</a:t>
            </a:r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2000" i="0" dirty="0">
                <a:solidFill>
                  <a:schemeClr val="tx1"/>
                </a:solidFill>
                <a:effectLst/>
              </a:rPr>
              <a:t>       (1) Entropy   </a:t>
            </a:r>
            <a:r>
              <a:rPr lang="en-GB" sz="2000" i="0" dirty="0">
                <a:solidFill>
                  <a:schemeClr val="tx1"/>
                </a:solidFill>
                <a:effectLst/>
              </a:rPr>
              <a:t>(2) </a:t>
            </a:r>
            <a:r>
              <a:rPr lang="it-IT" sz="2000" i="0" dirty="0">
                <a:solidFill>
                  <a:schemeClr val="tx1"/>
                </a:solidFill>
                <a:effectLst/>
              </a:rPr>
              <a:t>Information gain</a:t>
            </a:r>
          </a:p>
          <a:p>
            <a:pPr marL="0" indent="0">
              <a:buNone/>
            </a:pPr>
            <a:br>
              <a:rPr lang="it-IT" sz="2000" dirty="0">
                <a:solidFill>
                  <a:schemeClr val="tx1"/>
                </a:solidFill>
              </a:rPr>
            </a:br>
            <a:r>
              <a:rPr lang="en-GB" sz="2000" b="1" i="0" dirty="0">
                <a:solidFill>
                  <a:schemeClr val="tx1"/>
                </a:solidFill>
                <a:effectLst/>
              </a:rPr>
              <a:t>Entropy:</a:t>
            </a:r>
            <a:r>
              <a:rPr lang="en-GB" sz="20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Entropy is a metric to measure the impurity in a given attribute. 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chemeClr val="tx1"/>
                </a:solidFill>
                <a:effectLst/>
              </a:rPr>
              <a:t>Entropy can be calculated as: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i="0" dirty="0">
                <a:solidFill>
                  <a:schemeClr val="tx1"/>
                </a:solidFill>
                <a:effectLst/>
              </a:rPr>
              <a:t>S= sample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9428-BED2-6253-AF80-E190424E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9138CB-133D-7BED-BBE0-CA646D556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6783" y="5353686"/>
            <a:ext cx="3390900" cy="3810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D408868-A730-B950-0BF8-B734E4D1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971" y="6095259"/>
            <a:ext cx="37901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en-US" sz="2000" dirty="0"/>
              <a:t>p1​ is the proportion of class 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  p2​ is the proportion of class 2. </a:t>
            </a:r>
          </a:p>
        </p:txBody>
      </p:sp>
    </p:spTree>
    <p:extLst>
      <p:ext uri="{BB962C8B-B14F-4D97-AF65-F5344CB8AC3E}">
        <p14:creationId xmlns:p14="http://schemas.microsoft.com/office/powerpoint/2010/main" val="103867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2A2A-5183-51F9-1D3F-19728418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5D5E-536E-C710-3732-22A36C29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57"/>
            <a:ext cx="11029616" cy="514204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Example: Predicting </a:t>
            </a:r>
            <a:r>
              <a:rPr lang="en-GB" sz="2400" b="1">
                <a:solidFill>
                  <a:schemeClr val="tx1"/>
                </a:solidFill>
              </a:rPr>
              <a:t>Loan Customers</a:t>
            </a:r>
            <a:endParaRPr lang="en-GB" sz="2400" b="1" dirty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Imagine a bank wants to classify customers as "high-risk" or "low-risk" based on their financial history.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If the dataset has 50 customers, and 25 are high-risk (1) and 25 are low-risk (0)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GB" sz="2200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The entropy is maximum because there is an equal split between the two classes.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The dataset is highly uncertain.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The value of Entropy is ranging from 0 to 1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Higher value of Entropy leads to low accuracy 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Lower value of Entropy rises the accuracy</a:t>
            </a:r>
          </a:p>
          <a:p>
            <a:pPr algn="just"/>
            <a:r>
              <a:rPr lang="en-US" sz="2200" dirty="0">
                <a:solidFill>
                  <a:schemeClr val="tx1"/>
                </a:solidFill>
              </a:rPr>
              <a:t>In the above example, value is maximum means there is high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6263-F75C-E24D-4354-58C469BB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28F19-E113-D5DC-4BCA-DA8558AC8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491" y="3296516"/>
            <a:ext cx="5029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85A-E25E-3BF2-9D38-3399D530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4204-37F4-F574-12D8-9E1C3A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87" y="1921766"/>
            <a:ext cx="11686658" cy="490651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Information Gain (IG)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Measures the reduction in entropy after a dataset is split on a particular feature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In decision trees, the goal is to find the feature that maximizes information gain, i.e., the feature that gives the most reduction in uncertainty about the class.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IG is computed as: </a:t>
            </a:r>
          </a:p>
          <a:p>
            <a:pPr algn="just"/>
            <a:endParaRPr lang="en-GB" sz="2400" dirty="0">
              <a:solidFill>
                <a:schemeClr val="tx1"/>
              </a:solidFill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S is the original dataset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 is the feature on which the dataset is split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H(S) is the entropy of the dataset before the split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H(</a:t>
            </a:r>
            <a:r>
              <a:rPr lang="en-GB" sz="2400" dirty="0" err="1">
                <a:solidFill>
                  <a:schemeClr val="tx1"/>
                </a:solidFill>
              </a:rPr>
              <a:t>Sv</a:t>
            </a:r>
            <a:r>
              <a:rPr lang="en-GB" sz="2400" dirty="0">
                <a:solidFill>
                  <a:schemeClr val="tx1"/>
                </a:solidFill>
              </a:rPr>
              <a:t>​) is the entropy of the subsets after the split on feature 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4D635-7929-2FB3-7574-B58B57A1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6B86D-B70D-A1D6-23DE-3F11413E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0479" y="3827750"/>
            <a:ext cx="43243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B21F-859F-C264-E319-70417676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932A-48C0-CE35-2505-CE5966FB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59" y="1792156"/>
            <a:ext cx="11375281" cy="5142044"/>
          </a:xfrm>
        </p:spPr>
        <p:txBody>
          <a:bodyPr/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Example: Predicting Student Performance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Consider a school predicting whether students will pass or fail based on features like "hours studied" and "attendance."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Initially, the data may have equal instances of passing and failing students, leading to high entropy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Splitting on "attendance" could give a large information gain.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For example, if 80% of students with high attendance pass, the entropy will decrease significantly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The information gain will be high.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Therefore, the decision tree will prioritize "attendance" as the first split.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137EC-1D95-FD52-24EF-ADF8A0EB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585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55705</TotalTime>
  <Words>1518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CIDFont+F2</vt:lpstr>
      <vt:lpstr>Gill Sans MT</vt:lpstr>
      <vt:lpstr>montserrat</vt:lpstr>
      <vt:lpstr>Wingdings 2</vt:lpstr>
      <vt:lpstr>Dividend</vt:lpstr>
      <vt:lpstr>PowerPoint Presentation</vt:lpstr>
      <vt:lpstr>Introduction to dt</vt:lpstr>
      <vt:lpstr>Basic terms in dt </vt:lpstr>
      <vt:lpstr>How dt  works</vt:lpstr>
      <vt:lpstr>Example </vt:lpstr>
      <vt:lpstr>Attribute Selection Measures</vt:lpstr>
      <vt:lpstr>PowerPoint Presentation</vt:lpstr>
      <vt:lpstr>PowerPoint Presentation</vt:lpstr>
      <vt:lpstr>PowerPoint Presentation</vt:lpstr>
      <vt:lpstr>Example: prediction of tennis to play or 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Pros and cons of dt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Farman Ali</cp:lastModifiedBy>
  <cp:revision>274</cp:revision>
  <dcterms:created xsi:type="dcterms:W3CDTF">2021-12-27T06:12:25Z</dcterms:created>
  <dcterms:modified xsi:type="dcterms:W3CDTF">2025-03-20T09:24:25Z</dcterms:modified>
</cp:coreProperties>
</file>