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3"/>
  </p:notesMasterIdLst>
  <p:sldIdLst>
    <p:sldId id="324" r:id="rId2"/>
    <p:sldId id="328" r:id="rId3"/>
    <p:sldId id="330" r:id="rId4"/>
    <p:sldId id="331" r:id="rId5"/>
    <p:sldId id="332" r:id="rId6"/>
    <p:sldId id="334" r:id="rId7"/>
    <p:sldId id="335" r:id="rId8"/>
    <p:sldId id="336" r:id="rId9"/>
    <p:sldId id="339" r:id="rId10"/>
    <p:sldId id="340" r:id="rId11"/>
    <p:sldId id="34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919702C-8156-4341-9703-3AE9EDEB7749}">
          <p14:sldIdLst>
            <p14:sldId id="324"/>
            <p14:sldId id="328"/>
            <p14:sldId id="330"/>
            <p14:sldId id="331"/>
            <p14:sldId id="332"/>
            <p14:sldId id="334"/>
            <p14:sldId id="335"/>
            <p14:sldId id="336"/>
            <p14:sldId id="339"/>
            <p14:sldId id="340"/>
            <p14:sldId id="3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5590E-F5C9-4D78-8E5C-FD7502686FBA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8E57CC-F887-4B02-9F38-094E4D00B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97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D7AF350-86B1-47B6-95AC-C1059388AAF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5B5B8-C510-466E-9885-1AFD39D32E4C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96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8D750F-08DD-46E6-A648-6DEF7369BFBE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6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B0D87-F582-4899-B118-A56959C03BC6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4D81F5-9CEF-4A28-8149-2D7EA9410E75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667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4B73B-E42F-4D89-8002-021FFE476F7C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721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DA6EE-DF95-4020-9583-DC310A62C06C}" type="datetime1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72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D2E6A-2286-435F-971C-BF11AFF8C10D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295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4D64E-0BA4-476E-962B-25500CFCA136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96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CC21B3C-098E-4C93-BF3D-60BAC0E12130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B8C42-7C82-4D70-8CB5-1EE23E4AB5EE}" type="datetime1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09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1176232-8D99-43C2-88A2-1CB2FF173024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A1E4380-C34E-448B-BAE9-81DA3796DC4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87879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9FB98-0666-4764-5AD9-785D13A57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54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Random Forest </a:t>
            </a:r>
            <a:r>
              <a:rPr lang="en-US" sz="5400" b="1" i="0" u="none" strike="noStrike" baseline="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(RF)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By 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Dr. Farman Ali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Assistant Professor</a:t>
            </a:r>
          </a:p>
          <a:p>
            <a:pPr marL="0" indent="0" algn="ctr">
              <a:buNone/>
            </a:pPr>
            <a:r>
              <a:rPr lang="en-US" sz="36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IDFont+F2"/>
              </a:rPr>
              <a:t>CS Department BU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2DDC40-B9CC-6EAD-FE08-FA6C8FA4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25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77C6-3313-ABF0-D3EC-984511E16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Feature selection with Random Forests</a:t>
            </a:r>
            <a:br>
              <a:rPr lang="en-GB" b="0" i="0" dirty="0">
                <a:solidFill>
                  <a:srgbClr val="202214"/>
                </a:solidFill>
                <a:effectLst/>
                <a:latin typeface="Inter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F5AD-7899-5B9C-579E-A4C200F78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2542"/>
            <a:ext cx="11222880" cy="2286000"/>
          </a:xfrm>
        </p:spPr>
        <p:txBody>
          <a:bodyPr>
            <a:normAutofit/>
          </a:bodyPr>
          <a:lstStyle/>
          <a:p>
            <a:pPr algn="just"/>
            <a:r>
              <a:rPr lang="en-GB" sz="2400" b="0" i="0" dirty="0">
                <a:solidFill>
                  <a:schemeClr val="tx1"/>
                </a:solidFill>
                <a:effectLst/>
              </a:rPr>
              <a:t>Can be used for feature selection process.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U</a:t>
            </a:r>
            <a:r>
              <a:rPr lang="en-GB" sz="2400" b="0" i="0" dirty="0">
                <a:solidFill>
                  <a:schemeClr val="tx1"/>
                </a:solidFill>
                <a:effectLst/>
              </a:rPr>
              <a:t>sed to rank the importance of features in a classification problem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By </a:t>
            </a:r>
            <a:r>
              <a:rPr lang="en-GB" sz="2400" dirty="0" err="1">
                <a:solidFill>
                  <a:schemeClr val="tx1"/>
                </a:solidFill>
              </a:rPr>
              <a:t>analyzing</a:t>
            </a:r>
            <a:r>
              <a:rPr lang="en-GB" sz="2400" dirty="0">
                <a:solidFill>
                  <a:schemeClr val="tx1"/>
                </a:solidFill>
              </a:rPr>
              <a:t> how different features contribute to the model's decision-making process,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Can help identify the most relevant features, which can improve its performance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B641C-1FE4-C8D5-5E04-9499F38F4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9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F7593-3953-56C8-2282-1BC0C4FD4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Difference Between Decision Tree and Random Forest</a:t>
            </a:r>
            <a:br>
              <a:rPr lang="en-GB" b="0" i="0" dirty="0">
                <a:solidFill>
                  <a:srgbClr val="383838"/>
                </a:solidFill>
                <a:effectLst/>
                <a:latin typeface="Inter"/>
              </a:rPr>
            </a:b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04ECB23-FF65-5370-113B-BADBFC782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8440951"/>
              </p:ext>
            </p:extLst>
          </p:nvPr>
        </p:nvGraphicFramePr>
        <p:xfrm>
          <a:off x="2845133" y="1949604"/>
          <a:ext cx="6490596" cy="4908396"/>
        </p:xfrm>
        <a:graphic>
          <a:graphicData uri="http://schemas.openxmlformats.org/drawingml/2006/table">
            <a:tbl>
              <a:tblPr/>
              <a:tblGrid>
                <a:gridCol w="3245298">
                  <a:extLst>
                    <a:ext uri="{9D8B030D-6E8A-4147-A177-3AD203B41FA5}">
                      <a16:colId xmlns:a16="http://schemas.microsoft.com/office/drawing/2014/main" val="2946462600"/>
                    </a:ext>
                  </a:extLst>
                </a:gridCol>
                <a:gridCol w="3245298">
                  <a:extLst>
                    <a:ext uri="{9D8B030D-6E8A-4147-A177-3AD203B41FA5}">
                      <a16:colId xmlns:a16="http://schemas.microsoft.com/office/drawing/2014/main" val="981075288"/>
                    </a:ext>
                  </a:extLst>
                </a:gridCol>
              </a:tblGrid>
              <a:tr h="426817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Decision trees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107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79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3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Random Forest</a:t>
                      </a:r>
                      <a:endParaRPr lang="en-US"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264655"/>
                  </a:ext>
                </a:extLst>
              </a:tr>
              <a:tr h="2027381"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effectLst/>
                        </a:rPr>
                        <a:t>1. Decision trees normally suffer from the problem of overfitting if it’s allowed to grow without any control.</a:t>
                      </a:r>
                    </a:p>
                  </a:txBody>
                  <a:tcPr>
                    <a:lnL w="12700" cap="flat" cmpd="sng" algn="ctr">
                      <a:solidFill>
                        <a:srgbClr val="9083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3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>
                          <a:effectLst/>
                        </a:rPr>
                        <a:t>1. Random forests are created from subsets of data, and the final output is based on average or majority ranking; hence the problem of overfitting is taken care of.</a:t>
                      </a:r>
                    </a:p>
                  </a:txBody>
                  <a:tcPr>
                    <a:lnL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28482"/>
                  </a:ext>
                </a:extLst>
              </a:tr>
              <a:tr h="746930">
                <a:tc>
                  <a:txBody>
                    <a:bodyPr/>
                    <a:lstStyle/>
                    <a:p>
                      <a:pPr algn="just"/>
                      <a:r>
                        <a:rPr lang="en-US">
                          <a:effectLst/>
                        </a:rPr>
                        <a:t>2. A single decision tree is faster in computation.</a:t>
                      </a:r>
                    </a:p>
                  </a:txBody>
                  <a:tcPr>
                    <a:lnL w="12700" cap="flat" cmpd="sng" algn="ctr">
                      <a:solidFill>
                        <a:srgbClr val="9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081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>
                          <a:effectLst/>
                        </a:rPr>
                        <a:t>2. It is comparatively slower.</a:t>
                      </a:r>
                    </a:p>
                  </a:txBody>
                  <a:tcPr>
                    <a:lnL w="12700" cap="flat" cmpd="sng" algn="ctr">
                      <a:solidFill>
                        <a:srgbClr val="1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447917"/>
                  </a:ext>
                </a:extLst>
              </a:tr>
              <a:tr h="1707268">
                <a:tc>
                  <a:txBody>
                    <a:bodyPr/>
                    <a:lstStyle/>
                    <a:p>
                      <a:pPr algn="just"/>
                      <a:r>
                        <a:rPr lang="en-GB">
                          <a:effectLst/>
                        </a:rPr>
                        <a:t>3. When a data set with features is taken as input by a decision tree, it will formulate some rules to make predictions.</a:t>
                      </a:r>
                    </a:p>
                  </a:txBody>
                  <a:tcPr>
                    <a:lnL w="12700" cap="flat" cmpd="sng" algn="ctr">
                      <a:solidFill>
                        <a:srgbClr val="7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2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GB" dirty="0">
                          <a:effectLst/>
                        </a:rPr>
                        <a:t>3. Random forest randomly selects observations, builds a decision tree, and takes the average result. It doesn’t use any set of formulas.</a:t>
                      </a:r>
                    </a:p>
                  </a:txBody>
                  <a:tcPr>
                    <a:lnL w="12700" cap="flat" cmpd="sng" algn="ctr">
                      <a:solidFill>
                        <a:srgbClr val="7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8C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17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965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19BD3-4C33-045F-5EC6-D4FC0220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 to RF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1C4F-BFC9-63AB-489F-8FB2E0591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2109021"/>
            <a:ext cx="11029616" cy="5258470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RF is </a:t>
            </a:r>
            <a:r>
              <a:rPr lang="en-GB" sz="2400" dirty="0">
                <a:solidFill>
                  <a:schemeClr val="tx1"/>
                </a:solidFill>
              </a:rPr>
              <a:t>a popular machine learning algorithm that belongs to the supervised learning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It is based on the concept of ensemble learning (EL)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EL is a process of combining multiple classifiers to solve a complex problem.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Used to solve both regression and classification problems.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A classifier that contains a number of decision trees on various subsets of the given dataset.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Takes the prediction from each tree and based on the majority votes of predictions, it predicts the final output.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The greater number of trees in the forest leads to higher accuracy and prevents the problem of overfitting.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437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DCA09-DB5D-8895-5DD4-444E80204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How rf  works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EEDB5-628E-25D8-942C-263BF291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32" y="1953492"/>
            <a:ext cx="10111710" cy="3813127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Select random K data points from the training set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Build the decision trees associated with the selected data points (Subsets).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Choose the number N for decision trees that you want to build.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Repeat Step 1 &amp; 2.</a:t>
            </a:r>
            <a:endParaRPr lang="en-GB" sz="2400" dirty="0">
              <a:solidFill>
                <a:schemeClr val="tx1"/>
              </a:solidFill>
            </a:endParaRP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For new data points, find the predictions of each decision tree, and assign the new data points to the category that wins the majority votes.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907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17A8-691F-8085-179F-8EC110D8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Example 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4F570-7019-2D64-92DE-2A4AB76A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8D5610-164A-9518-8A89-2F66B7EC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9" y="1898073"/>
            <a:ext cx="6527278" cy="4959927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Suppose there is a dataset that contains multiple fruit images.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This dataset is given to the Random forest classifier.  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The dataset is divided into subsets and given to each decision tree.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During the training phase, each decision tree produces a prediction result.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when a new data point occurs, then based on the majority of results, the Random Forest classifier predicts the final decision.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5F870-8E9B-5499-FC4B-791AE1FD5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51448" y="2240735"/>
            <a:ext cx="4901559" cy="408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614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B483-333A-0671-0EBA-A6E3AD27B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Hyperparameters in rf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6190F-1623-1FBF-B186-B8CB8DCFA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71" y="1794561"/>
            <a:ext cx="11243837" cy="57956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Hyperparameters are used in RF to either enhance predictive power of models or to make the model faster.</a:t>
            </a:r>
          </a:p>
          <a:p>
            <a:pPr algn="just"/>
            <a:r>
              <a:rPr lang="en-GB" sz="2400" b="1" dirty="0">
                <a:solidFill>
                  <a:schemeClr val="tx1"/>
                </a:solidFill>
              </a:rPr>
              <a:t>Increase the Predictive Power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1"/>
                </a:solidFill>
              </a:rPr>
              <a:t>n_estimators</a:t>
            </a:r>
            <a:r>
              <a:rPr lang="en-GB" sz="2400" b="1" dirty="0">
                <a:solidFill>
                  <a:schemeClr val="tx1"/>
                </a:solidFill>
              </a:rPr>
              <a:t>: </a:t>
            </a:r>
            <a:r>
              <a:rPr lang="en-GB" sz="2400" dirty="0">
                <a:solidFill>
                  <a:schemeClr val="tx1"/>
                </a:solidFill>
              </a:rPr>
              <a:t>Number of trees the algorithm builds before averaging the predictions.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1"/>
                </a:solidFill>
              </a:rPr>
              <a:t>max_features</a:t>
            </a:r>
            <a:r>
              <a:rPr lang="en-GB" sz="2400" b="1" dirty="0">
                <a:solidFill>
                  <a:schemeClr val="tx1"/>
                </a:solidFill>
              </a:rPr>
              <a:t>: </a:t>
            </a:r>
            <a:r>
              <a:rPr lang="en-GB" sz="2400" dirty="0">
                <a:solidFill>
                  <a:schemeClr val="tx1"/>
                </a:solidFill>
              </a:rPr>
              <a:t>Maximum number of features random forest considers splitting a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1"/>
                </a:solidFill>
              </a:rPr>
              <a:t>mini_sample_leaf</a:t>
            </a:r>
            <a:r>
              <a:rPr lang="en-GB" sz="2400" b="1" dirty="0">
                <a:solidFill>
                  <a:schemeClr val="tx1"/>
                </a:solidFill>
              </a:rPr>
              <a:t>: </a:t>
            </a:r>
            <a:r>
              <a:rPr lang="en-GB" sz="2400" dirty="0">
                <a:solidFill>
                  <a:schemeClr val="tx1"/>
                </a:solidFill>
              </a:rPr>
              <a:t>Determines the minimum number of leaves required to split an internal node.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tx1"/>
                </a:solidFill>
              </a:rPr>
              <a:t>criterion: </a:t>
            </a:r>
            <a:r>
              <a:rPr lang="en-GB" sz="2400" dirty="0">
                <a:solidFill>
                  <a:schemeClr val="tx1"/>
                </a:solidFill>
              </a:rPr>
              <a:t>How to split the node in each tree? (Entropy/Gini impurity).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1"/>
                </a:solidFill>
              </a:rPr>
              <a:t>max_leaf_nodes</a:t>
            </a:r>
            <a:r>
              <a:rPr lang="en-GB" sz="2400" b="1" dirty="0">
                <a:solidFill>
                  <a:schemeClr val="tx1"/>
                </a:solidFill>
              </a:rPr>
              <a:t>: </a:t>
            </a:r>
            <a:r>
              <a:rPr lang="en-GB" sz="2400" dirty="0">
                <a:solidFill>
                  <a:schemeClr val="tx1"/>
                </a:solidFill>
              </a:rPr>
              <a:t>Maximum leaf nodes in each tree.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9428-BED2-6253-AF80-E190424E6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71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2A2A-5183-51F9-1D3F-19728418D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Hyperparameters in rf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D5D5E-536E-C710-3732-22A36C291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15957"/>
            <a:ext cx="11029616" cy="5142044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1"/>
                </a:solidFill>
              </a:rPr>
              <a:t>Increase the Speed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1"/>
                </a:solidFill>
              </a:rPr>
              <a:t>n_jobs</a:t>
            </a:r>
            <a:r>
              <a:rPr lang="en-GB" sz="2400" b="1" dirty="0">
                <a:solidFill>
                  <a:schemeClr val="tx1"/>
                </a:solidFill>
              </a:rPr>
              <a:t>: </a:t>
            </a:r>
            <a:r>
              <a:rPr lang="en-GB" sz="2400" dirty="0">
                <a:solidFill>
                  <a:schemeClr val="tx1"/>
                </a:solidFill>
              </a:rPr>
              <a:t>it tells the engine how many processors it is allowed to use. If the value is 1, it can use only one processor, but if the value is -1, there is no limit.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1"/>
                </a:solidFill>
              </a:rPr>
              <a:t>random_state</a:t>
            </a:r>
            <a:r>
              <a:rPr lang="en-GB" sz="2400" b="1" dirty="0">
                <a:solidFill>
                  <a:schemeClr val="tx1"/>
                </a:solidFill>
              </a:rPr>
              <a:t>: </a:t>
            </a:r>
            <a:r>
              <a:rPr lang="en-GB" sz="2400" dirty="0">
                <a:solidFill>
                  <a:schemeClr val="tx1"/>
                </a:solidFill>
              </a:rPr>
              <a:t>controls randomness of the sample. The model will always produce the same results if it has a definite value of random state and has been given the same hyperparameters and training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dirty="0" err="1">
                <a:solidFill>
                  <a:schemeClr val="tx1"/>
                </a:solidFill>
              </a:rPr>
              <a:t>oob_score</a:t>
            </a:r>
            <a:r>
              <a:rPr lang="en-GB" sz="2400" b="1" dirty="0">
                <a:solidFill>
                  <a:schemeClr val="tx1"/>
                </a:solidFill>
              </a:rPr>
              <a:t>: </a:t>
            </a:r>
            <a:r>
              <a:rPr lang="en-GB" sz="2400" dirty="0">
                <a:solidFill>
                  <a:schemeClr val="tx1"/>
                </a:solidFill>
              </a:rPr>
              <a:t>OOB means out of the bag. It is a random forest cross-validation method. In this, one-third of the sample is not used to train the data; instead used to evaluate its performance. These samples are called out-of-bag samples.</a:t>
            </a:r>
          </a:p>
          <a:p>
            <a:pPr marL="0" indent="0" algn="just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C6263-F75C-E24D-4354-58C469BB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56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885A-E25E-3BF2-9D38-3399D530B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Ensemble learning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74204-37F4-F574-12D8-9E1C3A063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087" y="1921766"/>
            <a:ext cx="10869687" cy="4906517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Ensemble means combining multiple models.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Ensemble uses two types of methods: 1) Bagging   2)Boosting</a:t>
            </a: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1) Bagging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Multiple week models are trained on different subsets of the training data parallelly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Averaging or voting their predictions.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By combining the predictions of multiple models, prevents overfitting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:  Random Forest </a:t>
            </a:r>
            <a:endParaRPr lang="en-GB" sz="2400" dirty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2)Boosting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Works by training multiple models sequentially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Each model focuses on correcting the errors of the previous models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Boosting aims to improve the model’s accuracy</a:t>
            </a:r>
          </a:p>
          <a:p>
            <a:pPr algn="just"/>
            <a:r>
              <a:rPr lang="en-US" sz="2400" b="1" dirty="0">
                <a:solidFill>
                  <a:schemeClr val="tx1"/>
                </a:solidFill>
              </a:rPr>
              <a:t>Example</a:t>
            </a:r>
            <a:r>
              <a:rPr lang="en-US" sz="2400" dirty="0">
                <a:solidFill>
                  <a:schemeClr val="tx1"/>
                </a:solidFill>
              </a:rPr>
              <a:t>:  ADA BOOST, XG BOOST</a:t>
            </a:r>
            <a:endParaRPr lang="en-GB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4D635-7929-2FB3-7574-B58B57A1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38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B21F-859F-C264-E319-704176761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Ensemble learning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7E7038F-A430-72F4-58DC-FE9DC9B55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6065" y="2192325"/>
            <a:ext cx="8256331" cy="416580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137EC-1D95-FD52-24EF-ADF8A0EBF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65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E6C8-BECA-C446-4EBD-C5BA3A7F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Features of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414F6-97AB-55BC-082B-A497CA07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596" y="2452203"/>
            <a:ext cx="11610808" cy="4815624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Diversity: </a:t>
            </a:r>
            <a:r>
              <a:rPr lang="en-GB" sz="2600" dirty="0">
                <a:solidFill>
                  <a:schemeClr val="tx1"/>
                </a:solidFill>
              </a:rPr>
              <a:t>Each decision tree in the RF is built from a different subset of data and features. This diversity helps in reducing overfitting and improving the model’s generalization capability.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Robustness: </a:t>
            </a:r>
            <a:r>
              <a:rPr lang="en-GB" sz="2600" dirty="0">
                <a:solidFill>
                  <a:schemeClr val="tx1"/>
                </a:solidFill>
              </a:rPr>
              <a:t>By averaging the results from multiple trees, RF improves the performance of the predictions.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Handling of Missing Values: </a:t>
            </a:r>
            <a:r>
              <a:rPr lang="en-GB" sz="2600" dirty="0">
                <a:solidFill>
                  <a:schemeClr val="tx1"/>
                </a:solidFill>
              </a:rPr>
              <a:t>It can handle missing values internally by averaging results from other trees.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Feature Importance: </a:t>
            </a:r>
            <a:r>
              <a:rPr lang="en-GB" sz="2600" dirty="0">
                <a:solidFill>
                  <a:schemeClr val="tx1"/>
                </a:solidFill>
              </a:rPr>
              <a:t>It provides insights into the importance of each feature in the prediction process. This can be particularly useful for feature selection and understanding the underlying data patterns.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Scalability: </a:t>
            </a:r>
            <a:r>
              <a:rPr lang="en-GB" sz="2600" dirty="0">
                <a:solidFill>
                  <a:schemeClr val="tx1"/>
                </a:solidFill>
              </a:rPr>
              <a:t>RF can be parallelized because each tree is built independently of the others. This makes it scalable to large datasets and high-dimensional data.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600" b="1" dirty="0">
                <a:solidFill>
                  <a:schemeClr val="tx1"/>
                </a:solidFill>
              </a:rPr>
              <a:t>Versatility: </a:t>
            </a:r>
            <a:r>
              <a:rPr lang="en-GB" sz="2600" dirty="0">
                <a:solidFill>
                  <a:schemeClr val="tx1"/>
                </a:solidFill>
              </a:rPr>
              <a:t>It can be used for both classification and regression tasks. The algorithm is also effective for tasks involving categorical and continuous variables.</a:t>
            </a:r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sz="22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A3F0-A6D8-4C68-937F-06C89FCB3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E4380-C34E-448B-BAE9-81DA3796DC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717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60714</TotalTime>
  <Words>956</Words>
  <Application>Microsoft Office PowerPoint</Application>
  <PresentationFormat>Widescreen</PresentationFormat>
  <Paragraphs>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CIDFont+F2</vt:lpstr>
      <vt:lpstr>Gill Sans MT</vt:lpstr>
      <vt:lpstr>Inter</vt:lpstr>
      <vt:lpstr>Wingdings 2</vt:lpstr>
      <vt:lpstr>Dividend</vt:lpstr>
      <vt:lpstr>PowerPoint Presentation</vt:lpstr>
      <vt:lpstr>Introduction to RF</vt:lpstr>
      <vt:lpstr>How rf  works</vt:lpstr>
      <vt:lpstr>Example </vt:lpstr>
      <vt:lpstr>Hyperparameters in rf </vt:lpstr>
      <vt:lpstr>Hyperparameters in rf </vt:lpstr>
      <vt:lpstr>Ensemble learning</vt:lpstr>
      <vt:lpstr>Ensemble learning</vt:lpstr>
      <vt:lpstr>Features of Random Forest</vt:lpstr>
      <vt:lpstr>Feature selection with Random Forests </vt:lpstr>
      <vt:lpstr>Difference Between Decision Tree and Random Forest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information communication technology</dc:title>
  <dc:creator>Ayesha Jamal BUIC</dc:creator>
  <cp:lastModifiedBy>Farman Ali</cp:lastModifiedBy>
  <cp:revision>279</cp:revision>
  <dcterms:created xsi:type="dcterms:W3CDTF">2021-12-27T06:12:25Z</dcterms:created>
  <dcterms:modified xsi:type="dcterms:W3CDTF">2024-10-20T03:13:51Z</dcterms:modified>
</cp:coreProperties>
</file>