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2"/>
  </p:notesMasterIdLst>
  <p:handoutMasterIdLst>
    <p:handoutMasterId r:id="rId13"/>
  </p:handoutMasterIdLst>
  <p:sldIdLst>
    <p:sldId id="2634" r:id="rId2"/>
    <p:sldId id="2635" r:id="rId3"/>
    <p:sldId id="2639" r:id="rId4"/>
    <p:sldId id="2642" r:id="rId5"/>
    <p:sldId id="2640" r:id="rId6"/>
    <p:sldId id="2641" r:id="rId7"/>
    <p:sldId id="2643" r:id="rId8"/>
    <p:sldId id="2638" r:id="rId9"/>
    <p:sldId id="2637" r:id="rId10"/>
    <p:sldId id="2376" r:id="rId11"/>
  </p:sldIdLst>
  <p:sldSz cx="9144000" cy="6858000" type="screen4x3"/>
  <p:notesSz cx="7099300" cy="102346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rgbClr val="800000"/>
        </a:solidFill>
        <a:latin typeface="Verdana" pitchFamily="34" charset="0"/>
        <a:ea typeface="华文细黑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rgbClr val="800000"/>
        </a:solidFill>
        <a:latin typeface="Verdana" pitchFamily="34" charset="0"/>
        <a:ea typeface="华文细黑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rgbClr val="800000"/>
        </a:solidFill>
        <a:latin typeface="Verdana" pitchFamily="34" charset="0"/>
        <a:ea typeface="华文细黑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rgbClr val="800000"/>
        </a:solidFill>
        <a:latin typeface="Verdana" pitchFamily="34" charset="0"/>
        <a:ea typeface="华文细黑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rgbClr val="800000"/>
        </a:solidFill>
        <a:latin typeface="Verdana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rgbClr val="800000"/>
        </a:solidFill>
        <a:latin typeface="Verdana" pitchFamily="34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rgbClr val="800000"/>
        </a:solidFill>
        <a:latin typeface="Verdana" pitchFamily="34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rgbClr val="800000"/>
        </a:solidFill>
        <a:latin typeface="Verdana" pitchFamily="34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rgbClr val="800000"/>
        </a:solidFill>
        <a:latin typeface="Verdana" pitchFamily="34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3300"/>
    <a:srgbClr val="CCECFF"/>
    <a:srgbClr val="CC0000"/>
    <a:srgbClr val="990033"/>
    <a:srgbClr val="FF9933"/>
    <a:srgbClr val="009900"/>
    <a:srgbClr val="9999FF"/>
    <a:srgbClr val="99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6" autoAdjust="0"/>
    <p:restoredTop sz="82642" autoAdjust="0"/>
  </p:normalViewPr>
  <p:slideViewPr>
    <p:cSldViewPr>
      <p:cViewPr varScale="1">
        <p:scale>
          <a:sx n="72" d="100"/>
          <a:sy n="72" d="100"/>
        </p:scale>
        <p:origin x="100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628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BB0C3BA-79D2-461D-A647-05C1F8C5F6DF}" type="datetimeFigureOut">
              <a:rPr lang="zh-CN" altLang="en-US"/>
              <a:pPr>
                <a:defRPr/>
              </a:pPr>
              <a:t>2017/12/15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1FA6371-B56E-416D-B4F8-5CD6E996FF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544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algn="l" defTabSz="965200" fontAlgn="base">
              <a:defRPr sz="1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algn="r" defTabSz="965200" fontAlgn="base">
              <a:defRPr sz="1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2513"/>
            <a:ext cx="56769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algn="l" defTabSz="965200" fontAlgn="base">
              <a:defRPr sz="1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0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algn="r" defTabSz="965200" fontAlgn="base">
              <a:defRPr sz="1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EB5D1A2-4651-480D-BF2A-BB6B2D5451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44913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33542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42B17E-FBF7-4692-ACC8-AFC3FA271605}" type="slidenum">
              <a:rPr lang="zh-TW" altLang="en-US" smtClean="0"/>
              <a:pPr/>
              <a:t>10</a:t>
            </a:fld>
            <a:endParaRPr lang="en-US" altLang="zh-TW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80669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B5D1A2-4651-480D-BF2A-BB6B2D54512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0631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B5D1A2-4651-480D-BF2A-BB6B2D54512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1183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B5D1A2-4651-480D-BF2A-BB6B2D54512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993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200000"/>
              </a:lnSpc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B5D1A2-4651-480D-BF2A-BB6B2D54512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3428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200000"/>
              </a:lnSpc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B5D1A2-4651-480D-BF2A-BB6B2D54512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897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1.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增加关系管理与查询；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eB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：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配置项：物项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Physical Items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VI Virtual Items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，工位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Tag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，文档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Documents</a:t>
            </a:r>
          </a:p>
          <a:p>
            <a: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关联对象：</a:t>
            </a:r>
            <a:r>
              <a:rPr lang="zh-CN" altLang="en-US" dirty="0" smtClean="0"/>
              <a:t>组织 </a:t>
            </a:r>
            <a:r>
              <a:rPr lang="en-US" altLang="zh-CN" dirty="0" smtClean="0"/>
              <a:t>Organizations</a:t>
            </a:r>
            <a:r>
              <a:rPr lang="zh-CN" altLang="en-US" dirty="0" smtClean="0"/>
              <a:t>，人员 </a:t>
            </a:r>
            <a:r>
              <a:rPr lang="en-US" altLang="zh-CN" dirty="0" smtClean="0"/>
              <a:t>Persons</a:t>
            </a:r>
            <a:r>
              <a:rPr lang="zh-CN" altLang="en-US" dirty="0" smtClean="0"/>
              <a:t>，位置 </a:t>
            </a:r>
            <a:r>
              <a:rPr lang="en-US" altLang="zh-CN" dirty="0" smtClean="0"/>
              <a:t>Locations</a:t>
            </a:r>
            <a:r>
              <a:rPr lang="zh-CN" altLang="en-US" dirty="0" smtClean="0"/>
              <a:t>，项目 </a:t>
            </a:r>
            <a:r>
              <a:rPr lang="en-US" altLang="zh-CN" dirty="0" smtClean="0"/>
              <a:t>Projects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B5D1A2-4651-480D-BF2A-BB6B2D54512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1518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在道路设施管理中，有道路桥梁隧道等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多类设施，涉及子系统众多，这些系统都需要存取设施的信息；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是资产信息管理系统的产品化中，需要支持多项目，同一资产的属性信息在不同项目中有所不同。</a:t>
            </a:r>
            <a:endParaRPr lang="zh-CN" altLang="en-US" sz="1200" dirty="0" smtClean="0"/>
          </a:p>
          <a:p>
            <a:pPr marL="342900" indent="-342900" algn="l">
              <a:buAutoNum type="arabicPeriod"/>
            </a:pP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每类设施建立一个基本表，建立一个或多个扩展表，基本表和扩展表通过主键连接，记录是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的；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把最基本的信息项作为基本表的字段；这些字段一般都可用于作为查询和统计条件进行查询；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其它信息项存储到扩展表，为实现可自定义字段和扩展字段，存储方案见后面讨论；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Tx/>
              <a:buAutoNum type="arabicPeriod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作为显示需要，对字段分组；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B5D1A2-4651-480D-BF2A-BB6B2D54512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563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B5D1A2-4651-480D-BF2A-BB6B2D54512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657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96400" cy="701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3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27088" y="1341438"/>
            <a:ext cx="7705725" cy="2044700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27088" y="3716338"/>
            <a:ext cx="7705725" cy="14414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 i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文档副标题</a:t>
            </a:r>
            <a:r>
              <a:rPr lang="en-US" altLang="zh-CN"/>
              <a:t>&amp;</a:t>
            </a:r>
            <a:r>
              <a:rPr lang="zh-CN" altLang="en-US"/>
              <a:t>辅助信息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5650" y="4868863"/>
            <a:ext cx="2133600" cy="476250"/>
          </a:xfrm>
          <a:ln>
            <a:noFill/>
          </a:ln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CE8E9-5C55-419A-90FA-95615890B7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5" descr="QQ截图2015092012181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9645" y="6237312"/>
            <a:ext cx="39528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19E67-30F6-45D2-B66B-C161BE664C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56325" y="6453188"/>
            <a:ext cx="2895600" cy="476250"/>
          </a:xfr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r>
              <a:rPr lang="en-US" altLang="zh-CN" dirty="0" smtClean="0"/>
              <a:t>www.szewec.com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5" y="692150"/>
            <a:ext cx="2124075" cy="568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692150"/>
            <a:ext cx="6219825" cy="568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89DF0-AFE4-49AC-86F1-1422CBEFE2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56325" y="6453188"/>
            <a:ext cx="2895600" cy="476250"/>
          </a:xfr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r>
              <a:rPr lang="en-US" altLang="zh-CN" dirty="0" smtClean="0"/>
              <a:t>www.szewec.com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692150"/>
            <a:ext cx="8496300" cy="7826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743075"/>
            <a:ext cx="3956050" cy="463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64100" y="1743075"/>
            <a:ext cx="3956050" cy="2243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64100" y="4138613"/>
            <a:ext cx="3956050" cy="22431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50B40-A62A-44FF-A4D0-0447AEEFCA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56325" y="6453188"/>
            <a:ext cx="2895600" cy="476250"/>
          </a:xfr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r>
              <a:rPr lang="en-US" altLang="zh-CN" dirty="0" smtClean="0"/>
              <a:t>www.szewec.com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404813"/>
            <a:ext cx="8496300" cy="7826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755650" y="1773238"/>
            <a:ext cx="8064500" cy="46386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2D8FC-4F77-4A0F-BF7F-8F605BBFBE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56325" y="6453188"/>
            <a:ext cx="2895600" cy="476250"/>
          </a:xfr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r>
              <a:rPr lang="en-US" altLang="zh-CN" dirty="0" smtClean="0"/>
              <a:t>www.szewec.com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404813"/>
            <a:ext cx="8496300" cy="7826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773238"/>
            <a:ext cx="3956050" cy="463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64100" y="1773238"/>
            <a:ext cx="3956050" cy="22431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64100" y="4168775"/>
            <a:ext cx="3956050" cy="2243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DC774-176C-4E01-B064-AA1BBBDFED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56325" y="6453188"/>
            <a:ext cx="2895600" cy="476250"/>
          </a:xfr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r>
              <a:rPr lang="en-US" altLang="zh-CN" dirty="0" smtClean="0"/>
              <a:t>www.szewec.com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404813"/>
            <a:ext cx="8496300" cy="7826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773238"/>
            <a:ext cx="3956050" cy="463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1773238"/>
            <a:ext cx="3956050" cy="463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569FB-9F07-4F24-9089-8F4832F561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56325" y="6453188"/>
            <a:ext cx="2895600" cy="476250"/>
          </a:xfr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r>
              <a:rPr lang="en-US" altLang="zh-CN" dirty="0" smtClean="0"/>
              <a:t>www.szewec.com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23850" y="404813"/>
            <a:ext cx="8496300" cy="6007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B8151-24BA-40A6-B95B-C87EBB5095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56325" y="6453188"/>
            <a:ext cx="2895600" cy="476250"/>
          </a:xfr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r>
              <a:rPr lang="en-US" altLang="zh-CN" dirty="0" smtClean="0"/>
              <a:t>www.szewec.com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88909"/>
            <a:ext cx="8496300" cy="7826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773238"/>
            <a:ext cx="8064500" cy="46386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06473-4EB1-4E8F-83B1-97CCDE4729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56325" y="6453188"/>
            <a:ext cx="2895600" cy="476250"/>
          </a:xfr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r>
              <a:rPr lang="en-US" altLang="zh-CN" dirty="0" smtClean="0"/>
              <a:t>www.szewec.com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B8D73-AEDF-453D-8058-1ED82E1841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56325" y="6453188"/>
            <a:ext cx="2895600" cy="476250"/>
          </a:xfr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r>
              <a:rPr lang="en-US" altLang="zh-CN" dirty="0" smtClean="0"/>
              <a:t>www.szewec.com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5E018-B88A-4249-BDF2-62A5E9B0FB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56325" y="6453188"/>
            <a:ext cx="2895600" cy="476250"/>
          </a:xfr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r>
              <a:rPr lang="en-US" altLang="zh-CN" dirty="0" smtClean="0"/>
              <a:t>www.szewec.com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765AB-14CF-4C56-9862-1DB5033DD3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56325" y="6453188"/>
            <a:ext cx="2895600" cy="476250"/>
          </a:xfr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r>
              <a:rPr lang="en-US" altLang="zh-CN" dirty="0" smtClean="0"/>
              <a:t>www.szewec.com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ED02-2857-409B-B7ED-87C42184EB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56325" y="6453188"/>
            <a:ext cx="2895600" cy="476250"/>
          </a:xfr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r>
              <a:rPr lang="en-US" altLang="zh-CN" dirty="0" smtClean="0"/>
              <a:t>www.szewec.com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743075"/>
            <a:ext cx="3956050" cy="4638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1743075"/>
            <a:ext cx="3956050" cy="4638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5807B-94EB-4960-9256-51A13B047F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56325" y="6453188"/>
            <a:ext cx="2895600" cy="476250"/>
          </a:xfr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r>
              <a:rPr lang="en-US" altLang="zh-CN" dirty="0" smtClean="0"/>
              <a:t>www.szewec.com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E15E1-36D5-483C-AB8A-995ADA9B35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56325" y="6453188"/>
            <a:ext cx="2895600" cy="476250"/>
          </a:xfr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r>
              <a:rPr lang="en-US" altLang="zh-CN" dirty="0" smtClean="0"/>
              <a:t>www.szewec.com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3116"/>
            <a:ext cx="8496300" cy="7826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2555A-2BEB-42C9-902F-D659F27B40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56325" y="6453188"/>
            <a:ext cx="2895600" cy="476250"/>
          </a:xfr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r>
              <a:rPr lang="en-US" altLang="zh-CN" dirty="0" smtClean="0"/>
              <a:t>www.szewec.com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57625" y="62865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00533-0AF1-4DCA-8587-E8F57995F1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56325" y="6453188"/>
            <a:ext cx="2895600" cy="476250"/>
          </a:xfr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r>
              <a:rPr lang="en-US" altLang="zh-CN" dirty="0" smtClean="0"/>
              <a:t>www.szewec.com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28596" y="142873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51275" y="62865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51F75-1D26-4529-B2D9-5BAD5A82FB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56325" y="6453188"/>
            <a:ext cx="2895600" cy="476250"/>
          </a:xfr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r>
              <a:rPr lang="en-US" altLang="zh-CN" dirty="0" smtClean="0"/>
              <a:t>www.szewec.com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CD9F6-78AC-47F9-834D-E45F934379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56325" y="6453188"/>
            <a:ext cx="2895600" cy="476250"/>
          </a:xfr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r>
              <a:rPr lang="en-US" altLang="zh-CN" dirty="0" smtClean="0"/>
              <a:t>www.szewec.com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406" y="333375"/>
            <a:ext cx="5105406" cy="45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773238"/>
            <a:ext cx="80645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56325" y="6453188"/>
            <a:ext cx="2895600" cy="47625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2000" b="1">
                <a:solidFill>
                  <a:srgbClr val="CC0000"/>
                </a:solidFill>
                <a:latin typeface="Gill Sans MT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dirty="0" smtClean="0"/>
              <a:t>www.szewec.com</a:t>
            </a:r>
            <a:endParaRPr lang="en-US" altLang="zh-CN" dirty="0"/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51275" y="6453188"/>
            <a:ext cx="2133600" cy="47625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3E76C3E-2EC5-445A-9088-D57EDFA0A4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0" y="785794"/>
            <a:ext cx="914399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53" r:id="rId1"/>
    <p:sldLayoutId id="2147484837" r:id="rId2"/>
    <p:sldLayoutId id="2147484838" r:id="rId3"/>
    <p:sldLayoutId id="2147484839" r:id="rId4"/>
    <p:sldLayoutId id="2147484840" r:id="rId5"/>
    <p:sldLayoutId id="2147484841" r:id="rId6"/>
    <p:sldLayoutId id="2147484854" r:id="rId7"/>
    <p:sldLayoutId id="2147484855" r:id="rId8"/>
    <p:sldLayoutId id="2147484842" r:id="rId9"/>
    <p:sldLayoutId id="2147484843" r:id="rId10"/>
    <p:sldLayoutId id="2147484844" r:id="rId11"/>
    <p:sldLayoutId id="2147484845" r:id="rId12"/>
    <p:sldLayoutId id="2147484846" r:id="rId13"/>
    <p:sldLayoutId id="2147484847" r:id="rId14"/>
    <p:sldLayoutId id="2147484848" r:id="rId15"/>
    <p:sldLayoutId id="2147484849" r:id="rId16"/>
    <p:sldLayoutId id="2147484850" r:id="rId17"/>
    <p:sldLayoutId id="2147484851" r:id="rId18"/>
    <p:sldLayoutId id="2147484852" r:id="rId19"/>
  </p:sldLayoutIdLst>
  <p:transition spd="slow"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itchFamily="34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itchFamily="34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itchFamily="34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itchFamily="34" charset="0"/>
          <a:ea typeface="华文细黑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Verdana" pitchFamily="34" charset="0"/>
          <a:ea typeface="华文细黑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Verdana" pitchFamily="34" charset="0"/>
          <a:ea typeface="华文细黑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Verdana" pitchFamily="34" charset="0"/>
          <a:ea typeface="华文细黑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Verdana" pitchFamily="34" charset="0"/>
          <a:ea typeface="华文细黑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A50021"/>
        </a:buClr>
        <a:buFont typeface="Arial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Gill Sans MT" pitchFamily="34" charset="0"/>
          <a:ea typeface="黑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Gill Sans MT" pitchFamily="34" charset="0"/>
          <a:ea typeface="黑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Gill Sans MT" pitchFamily="34" charset="0"/>
          <a:ea typeface="黑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Gill Sans MT" pitchFamily="34" charset="0"/>
          <a:ea typeface="黑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Gill Sans MT" pitchFamily="34" charset="0"/>
          <a:ea typeface="黑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333333333333jjjjj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87700"/>
            <a:ext cx="9144000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QQ截图201509201218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0"/>
            <a:ext cx="39528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WordArt 32"/>
          <p:cNvSpPr>
            <a:spLocks noChangeArrowheads="1" noChangeShapeType="1" noTextEdit="1"/>
          </p:cNvSpPr>
          <p:nvPr/>
        </p:nvSpPr>
        <p:spPr bwMode="gray">
          <a:xfrm>
            <a:off x="1043608" y="1988840"/>
            <a:ext cx="7272808" cy="64807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kern="10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/>
                <a:ea typeface="黑体"/>
              </a:rPr>
              <a:t>公路养护数据库设计思路</a:t>
            </a:r>
            <a:endParaRPr lang="zh-CN" altLang="en-US" sz="5400" b="1" kern="10" spc="50" dirty="0">
              <a:ln w="11430"/>
              <a:solidFill>
                <a:srgbClr val="0066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黑体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6824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j041256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3789040"/>
            <a:ext cx="27368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Q and A gol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2970648"/>
            <a:ext cx="2952328" cy="163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67545" y="5661248"/>
            <a:ext cx="3744416" cy="863426"/>
          </a:xfrm>
        </p:spPr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问题和交流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672" y="333375"/>
            <a:ext cx="5105400" cy="452438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一、 深高速养护系统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39552" y="1196752"/>
            <a:ext cx="7231445" cy="5040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 状</a:t>
            </a:r>
            <a:endParaRPr lang="en-US" altLang="zh-CN" sz="24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71637" y="2111747"/>
            <a:ext cx="26068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u="sng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深高速养护系统1102.pdm</a:t>
            </a:r>
          </a:p>
        </p:txBody>
      </p:sp>
    </p:spTree>
    <p:extLst>
      <p:ext uri="{BB962C8B-B14F-4D97-AF65-F5344CB8AC3E}">
        <p14:creationId xmlns:p14="http://schemas.microsoft.com/office/powerpoint/2010/main" val="31546830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672" y="333375"/>
            <a:ext cx="5105400" cy="452438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一、 深高速养护系统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39552" y="1196752"/>
            <a:ext cx="7231445" cy="5040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  <a:endParaRPr lang="en-US" altLang="zh-CN" sz="24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600" y="1941931"/>
            <a:ext cx="73448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latinLnBrk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只涉及几个主要养护业务（资产基础数据，巡查，小修保养，计划管理，合同管理）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其他业务不全，比如定检和特殊检测仅保存检测结果，应急处置也是简单记录；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 latinLnBrk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对业务变化的扩展考虑过于机械；</a:t>
            </a:r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65775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672" y="333375"/>
            <a:ext cx="5105400" cy="452438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一、 深高速养护系统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39552" y="1196752"/>
            <a:ext cx="7231445" cy="5040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  <a:endParaRPr lang="en-US" altLang="zh-CN" sz="24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700808"/>
            <a:ext cx="6408712" cy="45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179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672" y="333375"/>
            <a:ext cx="5321424" cy="45243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二、 </a:t>
            </a:r>
            <a:r>
              <a:rPr lang="zh-CN" altLang="en-US" sz="28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产品化数据库设计</a:t>
            </a:r>
            <a:endParaRPr lang="zh-CN" altLang="en-US" sz="280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39552" y="1196752"/>
            <a:ext cx="7231445" cy="5040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设计目标</a:t>
            </a:r>
            <a:endParaRPr lang="en-US" altLang="zh-CN" sz="24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1600" y="1681064"/>
            <a:ext cx="6799397" cy="378565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数据库设计规范化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满足业务管理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需要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，并适当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预留适应业务变化，例如：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与公司新平台设计无缝集成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95128" y="3068960"/>
            <a:ext cx="784887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统一规划涉及的主要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业务对象；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BIM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应用扩展；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设施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资产属性一定程度的自定义支持；</a:t>
            </a: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主要工单信息提供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一定程度的自定义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支持；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71674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672" y="333375"/>
            <a:ext cx="5321424" cy="45243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二、 </a:t>
            </a:r>
            <a:r>
              <a:rPr lang="zh-CN" altLang="en-US" sz="28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产品化数据库设计</a:t>
            </a:r>
            <a:endParaRPr lang="zh-CN" altLang="en-US" sz="280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39552" y="1196752"/>
            <a:ext cx="7231445" cy="5040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设计原则与思路</a:t>
            </a:r>
            <a:endParaRPr lang="en-US" altLang="zh-CN" sz="24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600" y="1941931"/>
            <a:ext cx="734481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latinLnBrk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数据表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及其字段之间的关系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应尽量满足第三范式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；反规范化必须有足够的理由（如为效率而冗余）；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字段属性定义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规范化；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一般外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键与值约束在应用中管理；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借鉴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Bentley 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eB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设计；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按照“边做项目边做产品”的思想，渐进式实现。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4473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672" y="333375"/>
            <a:ext cx="5105400" cy="452438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二、 </a:t>
            </a:r>
            <a:r>
              <a:rPr lang="zh-CN" altLang="en-US" sz="28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产品化数据库设计</a:t>
            </a:r>
            <a:endParaRPr lang="zh-CN" altLang="en-US" sz="280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68947" y="1795760"/>
            <a:ext cx="7231445" cy="29293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endParaRPr lang="en-US" altLang="zh-CN" b="0" kern="0" dirty="0"/>
          </a:p>
        </p:txBody>
      </p:sp>
      <p:sp>
        <p:nvSpPr>
          <p:cNvPr id="2" name="矩形 1"/>
          <p:cNvSpPr/>
          <p:nvPr/>
        </p:nvSpPr>
        <p:spPr>
          <a:xfrm>
            <a:off x="827398" y="1868985"/>
            <a:ext cx="784887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资产：各种交通基础设施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文档；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单位、人员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养护合同、标段（项目）；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病害：病害的生成到结束的生命周期管理；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活动对象：巡查，小修保养（作业单、验收、支付）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en-US" sz="1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39552" y="1196752"/>
            <a:ext cx="7231445" cy="5040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领域对象分析</a:t>
            </a:r>
            <a:endParaRPr lang="en-US" altLang="zh-CN" sz="24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9345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672" y="333375"/>
            <a:ext cx="5105400" cy="452438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二、 </a:t>
            </a:r>
            <a:r>
              <a:rPr lang="zh-CN" altLang="en-US" sz="28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产品化数据库设计</a:t>
            </a:r>
            <a:endParaRPr lang="zh-CN" altLang="en-US" sz="280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68947" y="1795760"/>
            <a:ext cx="7231445" cy="29293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endParaRPr lang="en-US" altLang="zh-CN" b="0" kern="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39552" y="1196752"/>
            <a:ext cx="7231445" cy="5040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设计方案</a:t>
            </a:r>
            <a:r>
              <a:rPr lang="en-US" altLang="zh-CN" sz="24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交通基础</a:t>
            </a:r>
            <a:r>
              <a:rPr lang="zh-CN" altLang="en-US" sz="24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设施数据</a:t>
            </a:r>
            <a:endParaRPr lang="en-US" altLang="zh-CN" sz="24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0841" y="2708920"/>
            <a:ext cx="357818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每类设施建立一个基本表，建立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个或多个扩展表，基本表和扩展表通过主键连接，记录是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的；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把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最基本的信息项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作为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表的字段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；这些字段一般都可用于作为查询和统计条件进行查询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其它信息项存储到扩展表，为实现可自定义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字段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和扩展字段，存储方案见后面讨论；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Tx/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作为显示需要，对字段分组；</a:t>
            </a:r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AutoNum type="arabicPeriod"/>
            </a:pP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AutoNum type="arabicPeriod"/>
            </a:pP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409090"/>
            <a:ext cx="3534600" cy="275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077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672" y="333375"/>
            <a:ext cx="5105400" cy="452438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字段和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扩展方案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68947" y="1795760"/>
            <a:ext cx="7231445" cy="29293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endParaRPr lang="en-US" altLang="zh-CN" b="0" kern="0" dirty="0"/>
          </a:p>
        </p:txBody>
      </p:sp>
      <p:sp>
        <p:nvSpPr>
          <p:cNvPr id="2" name="矩形 1"/>
          <p:cNvSpPr/>
          <p:nvPr/>
        </p:nvSpPr>
        <p:spPr>
          <a:xfrm>
            <a:off x="611560" y="1100222"/>
            <a:ext cx="66557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每个字段作为扩展表的一个字段；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460535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金证演示文档模板01">
  <a:themeElements>
    <a:clrScheme name="金证演示文档模板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金证演示文档模板01">
      <a:majorFont>
        <a:latin typeface="Verdana"/>
        <a:ea typeface="华文细黑"/>
        <a:cs typeface=""/>
      </a:majorFont>
      <a:minorFont>
        <a:latin typeface="Verdana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Verdana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Verdana" pitchFamily="34" charset="0"/>
            <a:ea typeface="华文细黑" pitchFamily="2" charset="-122"/>
          </a:defRPr>
        </a:defPPr>
      </a:lstStyle>
    </a:lnDef>
  </a:objectDefaults>
  <a:extraClrSchemeLst>
    <a:extraClrScheme>
      <a:clrScheme name="金证演示文档模板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金证演示文档模板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金证演示文档模板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金证演示文档模板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金证演示文档模板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金证演示文档模板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金证演示文档模板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金证演示文档模板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金证演示文档模板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金证演示文档模板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金证演示文档模板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金证演示文档模板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36272</TotalTime>
  <Words>623</Words>
  <Application>Microsoft Office PowerPoint</Application>
  <PresentationFormat>全屏显示(4:3)</PresentationFormat>
  <Paragraphs>67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黑体</vt:lpstr>
      <vt:lpstr>华文细黑</vt:lpstr>
      <vt:lpstr>宋体</vt:lpstr>
      <vt:lpstr>微软雅黑</vt:lpstr>
      <vt:lpstr>Arial</vt:lpstr>
      <vt:lpstr>Gill Sans MT</vt:lpstr>
      <vt:lpstr>Verdana</vt:lpstr>
      <vt:lpstr>Wingdings</vt:lpstr>
      <vt:lpstr>金证演示文档模板01</vt:lpstr>
      <vt:lpstr>PowerPoint 演示文稿</vt:lpstr>
      <vt:lpstr>一、 深高速养护系统</vt:lpstr>
      <vt:lpstr>一、 深高速养护系统</vt:lpstr>
      <vt:lpstr>一、 深高速养护系统</vt:lpstr>
      <vt:lpstr>二、 产品化数据库设计</vt:lpstr>
      <vt:lpstr>二、 产品化数据库设计</vt:lpstr>
      <vt:lpstr>二、 产品化数据库设计</vt:lpstr>
      <vt:lpstr>二、 产品化数据库设计</vt:lpstr>
      <vt:lpstr>一、自定义字段和扩展方案1</vt:lpstr>
      <vt:lpstr>7.问题和交流</vt:lpstr>
    </vt:vector>
  </TitlesOfParts>
  <Company>深圳市金证科技股份有限公司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NoSQL与关系数据库处理数据解决方案</dc:title>
  <dc:creator>任钢</dc:creator>
  <cp:lastModifiedBy>陈宏雷</cp:lastModifiedBy>
  <cp:revision>5266</cp:revision>
  <dcterms:created xsi:type="dcterms:W3CDTF">2008-01-10T06:59:07Z</dcterms:created>
  <dcterms:modified xsi:type="dcterms:W3CDTF">2017-12-15T10:20:56Z</dcterms:modified>
</cp:coreProperties>
</file>