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notesMasterIdLst>
    <p:notesMasterId r:id="rId56"/>
  </p:notesMasterIdLst>
  <p:sldIdLst>
    <p:sldId id="260" r:id="rId2"/>
    <p:sldId id="261" r:id="rId3"/>
    <p:sldId id="349" r:id="rId4"/>
    <p:sldId id="348" r:id="rId5"/>
    <p:sldId id="347" r:id="rId6"/>
    <p:sldId id="350" r:id="rId7"/>
    <p:sldId id="351" r:id="rId8"/>
    <p:sldId id="352" r:id="rId9"/>
    <p:sldId id="304" r:id="rId10"/>
    <p:sldId id="340" r:id="rId11"/>
    <p:sldId id="353" r:id="rId12"/>
    <p:sldId id="276" r:id="rId13"/>
    <p:sldId id="354" r:id="rId14"/>
    <p:sldId id="286" r:id="rId15"/>
    <p:sldId id="284" r:id="rId16"/>
    <p:sldId id="287" r:id="rId17"/>
    <p:sldId id="288" r:id="rId18"/>
    <p:sldId id="289" r:id="rId19"/>
    <p:sldId id="290" r:id="rId20"/>
    <p:sldId id="291" r:id="rId21"/>
    <p:sldId id="332" r:id="rId22"/>
    <p:sldId id="321" r:id="rId23"/>
    <p:sldId id="318" r:id="rId24"/>
    <p:sldId id="293" r:id="rId25"/>
    <p:sldId id="323" r:id="rId26"/>
    <p:sldId id="330" r:id="rId27"/>
    <p:sldId id="355" r:id="rId28"/>
    <p:sldId id="319" r:id="rId29"/>
    <p:sldId id="320" r:id="rId30"/>
    <p:sldId id="294" r:id="rId31"/>
    <p:sldId id="299" r:id="rId32"/>
    <p:sldId id="295" r:id="rId33"/>
    <p:sldId id="296" r:id="rId34"/>
    <p:sldId id="297" r:id="rId35"/>
    <p:sldId id="298" r:id="rId36"/>
    <p:sldId id="309" r:id="rId37"/>
    <p:sldId id="308" r:id="rId38"/>
    <p:sldId id="307" r:id="rId39"/>
    <p:sldId id="311" r:id="rId40"/>
    <p:sldId id="300" r:id="rId41"/>
    <p:sldId id="301" r:id="rId42"/>
    <p:sldId id="302" r:id="rId43"/>
    <p:sldId id="303" r:id="rId44"/>
    <p:sldId id="263" r:id="rId45"/>
    <p:sldId id="331" r:id="rId46"/>
    <p:sldId id="310" r:id="rId47"/>
    <p:sldId id="312" r:id="rId48"/>
    <p:sldId id="313" r:id="rId49"/>
    <p:sldId id="314" r:id="rId50"/>
    <p:sldId id="315" r:id="rId51"/>
    <p:sldId id="316" r:id="rId52"/>
    <p:sldId id="264" r:id="rId53"/>
    <p:sldId id="334" r:id="rId54"/>
    <p:sldId id="333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FF"/>
    <a:srgbClr val="FFD8FF"/>
    <a:srgbClr val="D5FDA9"/>
    <a:srgbClr val="73FCD6"/>
    <a:srgbClr val="38D3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7"/>
    <p:restoredTop sz="96327"/>
  </p:normalViewPr>
  <p:slideViewPr>
    <p:cSldViewPr snapToGrid="0">
      <p:cViewPr varScale="1">
        <p:scale>
          <a:sx n="157" d="100"/>
          <a:sy n="157" d="100"/>
        </p:scale>
        <p:origin x="71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C220E8-7F3B-4046-A3C2-A5856C7B74F4}" type="datetimeFigureOut">
              <a:rPr kumimoji="1" lang="zh-CN" altLang="en-US" smtClean="0"/>
              <a:t>2024/7/23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78F944-35E0-5547-8F2E-95CABEDAECD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5025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20772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4475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973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6170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86392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68960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518527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2568F6-2733-F34B-BC36-4BA2A4D1F2F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627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43134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305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21618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69410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58772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50012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15426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3477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462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84654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69853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62D6E202-B606-4609-B914-27C9371A1F6D}" type="datetime1">
              <a:rPr lang="en-US" smtClean="0"/>
              <a:t>7/23/24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1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11.png"/><Relationship Id="rId5" Type="http://schemas.openxmlformats.org/officeDocument/2006/relationships/image" Target="../media/image1510.png"/><Relationship Id="rId4" Type="http://schemas.openxmlformats.org/officeDocument/2006/relationships/image" Target="../media/image1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10.png"/><Relationship Id="rId5" Type="http://schemas.openxmlformats.org/officeDocument/2006/relationships/image" Target="../media/image1610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3.png"/><Relationship Id="rId9" Type="http://schemas.openxmlformats.org/officeDocument/2006/relationships/image" Target="../media/image30.png"/><Relationship Id="rId1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1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5.png"/><Relationship Id="rId1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0.png"/><Relationship Id="rId3" Type="http://schemas.openxmlformats.org/officeDocument/2006/relationships/image" Target="../media/image24.png"/><Relationship Id="rId7" Type="http://schemas.openxmlformats.org/officeDocument/2006/relationships/image" Target="../media/image39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66.png"/><Relationship Id="rId3" Type="http://schemas.openxmlformats.org/officeDocument/2006/relationships/image" Target="../media/image64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63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65.png"/><Relationship Id="rId14" Type="http://schemas.openxmlformats.org/officeDocument/2006/relationships/image" Target="../media/image5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67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69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68.png"/><Relationship Id="rId9" Type="http://schemas.openxmlformats.org/officeDocument/2006/relationships/image" Target="../media/image70.png"/><Relationship Id="rId1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71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74.png"/><Relationship Id="rId10" Type="http://schemas.openxmlformats.org/officeDocument/2006/relationships/image" Target="../media/image55.png"/><Relationship Id="rId4" Type="http://schemas.openxmlformats.org/officeDocument/2006/relationships/image" Target="../media/image72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" Type="http://schemas.openxmlformats.org/officeDocument/2006/relationships/image" Target="../media/image470.png"/><Relationship Id="rId16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5" Type="http://schemas.openxmlformats.org/officeDocument/2006/relationships/image" Target="../media/image6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4.png"/><Relationship Id="rId3" Type="http://schemas.openxmlformats.org/officeDocument/2006/relationships/image" Target="../media/image81.png"/><Relationship Id="rId21" Type="http://schemas.openxmlformats.org/officeDocument/2006/relationships/image" Target="../media/image97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62.png"/><Relationship Id="rId2" Type="http://schemas.openxmlformats.org/officeDocument/2006/relationships/image" Target="../media/image80.png"/><Relationship Id="rId16" Type="http://schemas.openxmlformats.org/officeDocument/2006/relationships/image" Target="../media/image61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5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98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3" Type="http://schemas.openxmlformats.org/officeDocument/2006/relationships/image" Target="../media/image100.png"/><Relationship Id="rId21" Type="http://schemas.openxmlformats.org/officeDocument/2006/relationships/image" Target="../media/image110.png"/><Relationship Id="rId7" Type="http://schemas.openxmlformats.org/officeDocument/2006/relationships/image" Target="../media/image85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114.png"/><Relationship Id="rId2" Type="http://schemas.openxmlformats.org/officeDocument/2006/relationships/image" Target="../media/image99.png"/><Relationship Id="rId16" Type="http://schemas.openxmlformats.org/officeDocument/2006/relationships/image" Target="../media/image107.png"/><Relationship Id="rId20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103.png"/><Relationship Id="rId24" Type="http://schemas.openxmlformats.org/officeDocument/2006/relationships/image" Target="../media/image113.png"/><Relationship Id="rId5" Type="http://schemas.openxmlformats.org/officeDocument/2006/relationships/image" Target="../media/image83.png"/><Relationship Id="rId15" Type="http://schemas.openxmlformats.org/officeDocument/2006/relationships/image" Target="../media/image106.png"/><Relationship Id="rId23" Type="http://schemas.openxmlformats.org/officeDocument/2006/relationships/image" Target="../media/image112.png"/><Relationship Id="rId10" Type="http://schemas.openxmlformats.org/officeDocument/2006/relationships/image" Target="../media/image102.png"/><Relationship Id="rId19" Type="http://schemas.openxmlformats.org/officeDocument/2006/relationships/image" Target="../media/image109.png"/><Relationship Id="rId4" Type="http://schemas.openxmlformats.org/officeDocument/2006/relationships/image" Target="../media/image82.png"/><Relationship Id="rId9" Type="http://schemas.openxmlformats.org/officeDocument/2006/relationships/image" Target="../media/image101.png"/><Relationship Id="rId14" Type="http://schemas.openxmlformats.org/officeDocument/2006/relationships/image" Target="../media/image105.png"/><Relationship Id="rId22" Type="http://schemas.openxmlformats.org/officeDocument/2006/relationships/image" Target="../media/image11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104.png"/><Relationship Id="rId18" Type="http://schemas.openxmlformats.org/officeDocument/2006/relationships/image" Target="../media/image108.png"/><Relationship Id="rId26" Type="http://schemas.openxmlformats.org/officeDocument/2006/relationships/image" Target="../media/image125.png"/><Relationship Id="rId3" Type="http://schemas.openxmlformats.org/officeDocument/2006/relationships/image" Target="../media/image81.png"/><Relationship Id="rId21" Type="http://schemas.openxmlformats.org/officeDocument/2006/relationships/image" Target="../media/image120.png"/><Relationship Id="rId7" Type="http://schemas.openxmlformats.org/officeDocument/2006/relationships/image" Target="../media/image118.png"/><Relationship Id="rId12" Type="http://schemas.openxmlformats.org/officeDocument/2006/relationships/image" Target="../media/image90.png"/><Relationship Id="rId17" Type="http://schemas.openxmlformats.org/officeDocument/2006/relationships/image" Target="../media/image62.png"/><Relationship Id="rId25" Type="http://schemas.openxmlformats.org/officeDocument/2006/relationships/image" Target="../media/image124.png"/><Relationship Id="rId2" Type="http://schemas.openxmlformats.org/officeDocument/2006/relationships/image" Target="../media/image99.png"/><Relationship Id="rId16" Type="http://schemas.openxmlformats.org/officeDocument/2006/relationships/image" Target="../media/image107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png"/><Relationship Id="rId11" Type="http://schemas.openxmlformats.org/officeDocument/2006/relationships/image" Target="../media/image89.png"/><Relationship Id="rId24" Type="http://schemas.openxmlformats.org/officeDocument/2006/relationships/image" Target="../media/image123.png"/><Relationship Id="rId5" Type="http://schemas.openxmlformats.org/officeDocument/2006/relationships/image" Target="../media/image116.png"/><Relationship Id="rId15" Type="http://schemas.openxmlformats.org/officeDocument/2006/relationships/image" Target="../media/image106.png"/><Relationship Id="rId23" Type="http://schemas.openxmlformats.org/officeDocument/2006/relationships/image" Target="../media/image122.png"/><Relationship Id="rId28" Type="http://schemas.openxmlformats.org/officeDocument/2006/relationships/image" Target="../media/image114.png"/><Relationship Id="rId10" Type="http://schemas.openxmlformats.org/officeDocument/2006/relationships/image" Target="../media/image88.png"/><Relationship Id="rId19" Type="http://schemas.openxmlformats.org/officeDocument/2006/relationships/image" Target="../media/image95.png"/><Relationship Id="rId4" Type="http://schemas.openxmlformats.org/officeDocument/2006/relationships/image" Target="../media/image1150.png"/><Relationship Id="rId9" Type="http://schemas.openxmlformats.org/officeDocument/2006/relationships/image" Target="../media/image87.png"/><Relationship Id="rId14" Type="http://schemas.openxmlformats.org/officeDocument/2006/relationships/image" Target="../media/image105.png"/><Relationship Id="rId22" Type="http://schemas.openxmlformats.org/officeDocument/2006/relationships/image" Target="../media/image121.png"/><Relationship Id="rId27" Type="http://schemas.openxmlformats.org/officeDocument/2006/relationships/image" Target="../media/image113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104.png"/><Relationship Id="rId18" Type="http://schemas.openxmlformats.org/officeDocument/2006/relationships/image" Target="../media/image130.png"/><Relationship Id="rId26" Type="http://schemas.openxmlformats.org/officeDocument/2006/relationships/image" Target="../media/image112.png"/><Relationship Id="rId3" Type="http://schemas.openxmlformats.org/officeDocument/2006/relationships/image" Target="../media/image127.png"/><Relationship Id="rId21" Type="http://schemas.openxmlformats.org/officeDocument/2006/relationships/image" Target="../media/image133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129.png"/><Relationship Id="rId25" Type="http://schemas.openxmlformats.org/officeDocument/2006/relationships/image" Target="../media/image136.png"/><Relationship Id="rId2" Type="http://schemas.openxmlformats.org/officeDocument/2006/relationships/image" Target="../media/image126.png"/><Relationship Id="rId16" Type="http://schemas.openxmlformats.org/officeDocument/2006/relationships/image" Target="../media/image107.png"/><Relationship Id="rId20" Type="http://schemas.openxmlformats.org/officeDocument/2006/relationships/image" Target="../media/image132.png"/><Relationship Id="rId29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35.png"/><Relationship Id="rId5" Type="http://schemas.openxmlformats.org/officeDocument/2006/relationships/image" Target="../media/image83.png"/><Relationship Id="rId15" Type="http://schemas.openxmlformats.org/officeDocument/2006/relationships/image" Target="../media/image106.png"/><Relationship Id="rId23" Type="http://schemas.openxmlformats.org/officeDocument/2006/relationships/image" Target="../media/image122.png"/><Relationship Id="rId28" Type="http://schemas.openxmlformats.org/officeDocument/2006/relationships/image" Target="../media/image138.png"/><Relationship Id="rId10" Type="http://schemas.openxmlformats.org/officeDocument/2006/relationships/image" Target="../media/image88.png"/><Relationship Id="rId19" Type="http://schemas.openxmlformats.org/officeDocument/2006/relationships/image" Target="../media/image131.png"/><Relationship Id="rId4" Type="http://schemas.openxmlformats.org/officeDocument/2006/relationships/image" Target="../media/image128.png"/><Relationship Id="rId9" Type="http://schemas.openxmlformats.org/officeDocument/2006/relationships/image" Target="../media/image87.png"/><Relationship Id="rId14" Type="http://schemas.openxmlformats.org/officeDocument/2006/relationships/image" Target="../media/image105.png"/><Relationship Id="rId22" Type="http://schemas.openxmlformats.org/officeDocument/2006/relationships/image" Target="../media/image134.png"/><Relationship Id="rId27" Type="http://schemas.openxmlformats.org/officeDocument/2006/relationships/image" Target="../media/image137.png"/><Relationship Id="rId30" Type="http://schemas.openxmlformats.org/officeDocument/2006/relationships/image" Target="../media/image139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8" Type="http://schemas.openxmlformats.org/officeDocument/2006/relationships/image" Target="../media/image146.png"/></Relationships>
</file>

<file path=ppt/slides/_rels/slide4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71.png"/><Relationship Id="rId26" Type="http://schemas.openxmlformats.org/officeDocument/2006/relationships/image" Target="../media/image177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0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76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75.png"/><Relationship Id="rId28" Type="http://schemas.openxmlformats.org/officeDocument/2006/relationships/image" Target="../media/image178.png"/><Relationship Id="rId10" Type="http://schemas.openxmlformats.org/officeDocument/2006/relationships/image" Target="../media/image148.png"/><Relationship Id="rId19" Type="http://schemas.openxmlformats.org/officeDocument/2006/relationships/image" Target="../media/image172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8" Type="http://schemas.openxmlformats.org/officeDocument/2006/relationships/image" Target="../media/image146.png"/></Relationships>
</file>

<file path=ppt/slides/_rels/slide4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71.png"/><Relationship Id="rId26" Type="http://schemas.openxmlformats.org/officeDocument/2006/relationships/image" Target="../media/image177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0.png"/><Relationship Id="rId7" Type="http://schemas.openxmlformats.org/officeDocument/2006/relationships/image" Target="../media/image145.png"/><Relationship Id="rId12" Type="http://schemas.openxmlformats.org/officeDocument/2006/relationships/image" Target="../media/image182.png"/><Relationship Id="rId17" Type="http://schemas.openxmlformats.org/officeDocument/2006/relationships/image" Target="../media/image155.png"/><Relationship Id="rId25" Type="http://schemas.openxmlformats.org/officeDocument/2006/relationships/image" Target="../media/image176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73.png"/><Relationship Id="rId29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75.png"/><Relationship Id="rId28" Type="http://schemas.openxmlformats.org/officeDocument/2006/relationships/image" Target="../media/image178.png"/><Relationship Id="rId10" Type="http://schemas.openxmlformats.org/officeDocument/2006/relationships/image" Target="../media/image148.png"/><Relationship Id="rId19" Type="http://schemas.openxmlformats.org/officeDocument/2006/relationships/image" Target="../media/image172.png"/><Relationship Id="rId31" Type="http://schemas.openxmlformats.org/officeDocument/2006/relationships/image" Target="../media/image168.png"/><Relationship Id="rId4" Type="http://schemas.openxmlformats.org/officeDocument/2006/relationships/image" Target="../media/image181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74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3.png"/><Relationship Id="rId8" Type="http://schemas.openxmlformats.org/officeDocument/2006/relationships/image" Target="../media/image146.png"/></Relationships>
</file>

<file path=ppt/slides/_rels/slide4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4.png"/><Relationship Id="rId7" Type="http://schemas.openxmlformats.org/officeDocument/2006/relationships/image" Target="../media/image145.png"/><Relationship Id="rId12" Type="http://schemas.openxmlformats.org/officeDocument/2006/relationships/image" Target="../media/image150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42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5.png"/><Relationship Id="rId8" Type="http://schemas.openxmlformats.org/officeDocument/2006/relationships/image" Target="../media/image146.png"/></Relationships>
</file>

<file path=ppt/slides/_rels/slide4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1.png"/><Relationship Id="rId18" Type="http://schemas.openxmlformats.org/officeDocument/2006/relationships/image" Target="../media/image156.png"/><Relationship Id="rId26" Type="http://schemas.openxmlformats.org/officeDocument/2006/relationships/image" Target="../media/image164.png"/><Relationship Id="rId3" Type="http://schemas.openxmlformats.org/officeDocument/2006/relationships/image" Target="../media/image141.png"/><Relationship Id="rId21" Type="http://schemas.openxmlformats.org/officeDocument/2006/relationships/image" Target="../media/image159.png"/><Relationship Id="rId34" Type="http://schemas.openxmlformats.org/officeDocument/2006/relationships/image" Target="../media/image184.png"/><Relationship Id="rId7" Type="http://schemas.openxmlformats.org/officeDocument/2006/relationships/image" Target="../media/image145.png"/><Relationship Id="rId12" Type="http://schemas.openxmlformats.org/officeDocument/2006/relationships/image" Target="../media/image187.png"/><Relationship Id="rId17" Type="http://schemas.openxmlformats.org/officeDocument/2006/relationships/image" Target="../media/image155.png"/><Relationship Id="rId25" Type="http://schemas.openxmlformats.org/officeDocument/2006/relationships/image" Target="../media/image163.png"/><Relationship Id="rId33" Type="http://schemas.openxmlformats.org/officeDocument/2006/relationships/image" Target="../media/image170.png"/><Relationship Id="rId2" Type="http://schemas.openxmlformats.org/officeDocument/2006/relationships/image" Target="../media/image140.png"/><Relationship Id="rId16" Type="http://schemas.openxmlformats.org/officeDocument/2006/relationships/image" Target="../media/image154.png"/><Relationship Id="rId20" Type="http://schemas.openxmlformats.org/officeDocument/2006/relationships/image" Target="../media/image158.png"/><Relationship Id="rId29" Type="http://schemas.openxmlformats.org/officeDocument/2006/relationships/image" Target="../media/image1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png"/><Relationship Id="rId11" Type="http://schemas.openxmlformats.org/officeDocument/2006/relationships/image" Target="../media/image149.png"/><Relationship Id="rId24" Type="http://schemas.openxmlformats.org/officeDocument/2006/relationships/image" Target="../media/image162.png"/><Relationship Id="rId32" Type="http://schemas.openxmlformats.org/officeDocument/2006/relationships/image" Target="../media/image169.png"/><Relationship Id="rId5" Type="http://schemas.openxmlformats.org/officeDocument/2006/relationships/image" Target="../media/image143.png"/><Relationship Id="rId15" Type="http://schemas.openxmlformats.org/officeDocument/2006/relationships/image" Target="../media/image153.png"/><Relationship Id="rId23" Type="http://schemas.openxmlformats.org/officeDocument/2006/relationships/image" Target="../media/image161.png"/><Relationship Id="rId28" Type="http://schemas.openxmlformats.org/officeDocument/2006/relationships/image" Target="../media/image166.png"/><Relationship Id="rId10" Type="http://schemas.openxmlformats.org/officeDocument/2006/relationships/image" Target="../media/image148.png"/><Relationship Id="rId19" Type="http://schemas.openxmlformats.org/officeDocument/2006/relationships/image" Target="../media/image157.png"/><Relationship Id="rId31" Type="http://schemas.openxmlformats.org/officeDocument/2006/relationships/image" Target="../media/image168.png"/><Relationship Id="rId4" Type="http://schemas.openxmlformats.org/officeDocument/2006/relationships/image" Target="../media/image186.png"/><Relationship Id="rId9" Type="http://schemas.openxmlformats.org/officeDocument/2006/relationships/image" Target="../media/image147.png"/><Relationship Id="rId14" Type="http://schemas.openxmlformats.org/officeDocument/2006/relationships/image" Target="../media/image152.png"/><Relationship Id="rId22" Type="http://schemas.openxmlformats.org/officeDocument/2006/relationships/image" Target="../media/image160.png"/><Relationship Id="rId27" Type="http://schemas.openxmlformats.org/officeDocument/2006/relationships/image" Target="../media/image165.png"/><Relationship Id="rId30" Type="http://schemas.openxmlformats.org/officeDocument/2006/relationships/image" Target="../media/image122.png"/><Relationship Id="rId35" Type="http://schemas.openxmlformats.org/officeDocument/2006/relationships/image" Target="../media/image185.png"/><Relationship Id="rId8" Type="http://schemas.openxmlformats.org/officeDocument/2006/relationships/image" Target="../media/image14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3D25154-9EF7-4C33-9AAC-7B3BE089F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64BAC94-E1A3-BE7A-0D92-348A35C38B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8490" y="853461"/>
            <a:ext cx="10431972" cy="3592432"/>
          </a:xfrm>
        </p:spPr>
        <p:txBody>
          <a:bodyPr>
            <a:noAutofit/>
          </a:bodyPr>
          <a:lstStyle/>
          <a:p>
            <a:r>
              <a:rPr kumimoji="1" lang="en-US" altLang="zh-CN" sz="6000" i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Baby</a:t>
            </a:r>
            <a: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 PIH:</a:t>
            </a:r>
            <a:b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</a:br>
            <a:r>
              <a:rPr kumimoji="1" lang="en-US" altLang="zh-CN" sz="60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Rockwell" panose="02060603020205020403" pitchFamily="18" charset="0"/>
                <a:cs typeface="Calibri" panose="020F0502020204030204" pitchFamily="34" charset="0"/>
              </a:rPr>
              <a:t>Parameterized Inapproximability of Min CSP</a:t>
            </a:r>
            <a:endParaRPr kumimoji="1" lang="zh-CN" altLang="en-US" sz="6000" cap="none" dirty="0">
              <a:latin typeface="Rockwell" panose="02060603020205020403" pitchFamily="18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04E8C0-C927-4C06-A96A-BF3323BA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000"/>
            <a:ext cx="12192000" cy="229583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C0BA9B-2263-6301-CA0D-0455F4A3C3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3597" y="4952965"/>
            <a:ext cx="3737552" cy="1080902"/>
          </a:xfrm>
        </p:spPr>
        <p:txBody>
          <a:bodyPr>
            <a:normAutofit/>
          </a:bodyPr>
          <a:lstStyle/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Venkatesan </a:t>
            </a:r>
            <a:r>
              <a:rPr kumimoji="1" lang="en-US" altLang="zh-CN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Guruswami</a:t>
            </a:r>
            <a:endParaRPr kumimoji="1" lang="en-US" altLang="zh-CN" sz="2400" dirty="0">
              <a:solidFill>
                <a:schemeClr val="tx1">
                  <a:lumMod val="75000"/>
                  <a:lumOff val="25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algn="ctr" defTabSz="914400">
              <a:spcAft>
                <a:spcPts val="600"/>
              </a:spcAft>
              <a:buFont typeface="Calibri" panose="020F0502020204030204" pitchFamily="34" charset="0"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Cambria Math" panose="02040503050406030204" pitchFamily="18" charset="0"/>
              <a:cs typeface="Calibri" panose="020F050202020403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CECFD5-4C30-4892-9FF0-540E17955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10245590" y="5111496"/>
            <a:chExt cx="1080904" cy="1080902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C67F70-EAFE-425C-8422-591620A96D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5590" y="5111496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47FA16B-C217-4D91-84EA-5B0846BD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53681" y="5219586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4" name="副标题 2">
            <a:extLst>
              <a:ext uri="{FF2B5EF4-FFF2-40B4-BE49-F238E27FC236}">
                <a16:creationId xmlns:a16="http://schemas.microsoft.com/office/drawing/2014/main" id="{D370C83C-115E-A686-2A24-AE7CE9F3EE4F}"/>
              </a:ext>
            </a:extLst>
          </p:cNvPr>
          <p:cNvSpPr txBox="1">
            <a:spLocks/>
          </p:cNvSpPr>
          <p:nvPr/>
        </p:nvSpPr>
        <p:spPr>
          <a:xfrm>
            <a:off x="4585217" y="4952965"/>
            <a:ext cx="2213148" cy="108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Xuandi</a:t>
            </a:r>
            <a:r>
              <a:rPr kumimoji="1"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Ren</a:t>
            </a:r>
          </a:p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6" name="副标题 2">
            <a:extLst>
              <a:ext uri="{FF2B5EF4-FFF2-40B4-BE49-F238E27FC236}">
                <a16:creationId xmlns:a16="http://schemas.microsoft.com/office/drawing/2014/main" id="{C7A734A9-E3A3-BBA9-9E4C-F7ABD220C553}"/>
              </a:ext>
            </a:extLst>
          </p:cNvPr>
          <p:cNvSpPr txBox="1">
            <a:spLocks/>
          </p:cNvSpPr>
          <p:nvPr/>
        </p:nvSpPr>
        <p:spPr>
          <a:xfrm>
            <a:off x="6661348" y="4952965"/>
            <a:ext cx="2485634" cy="1080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Sai</a:t>
            </a:r>
            <a:r>
              <a:rPr kumimoji="1"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 </a:t>
            </a: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Sandeep</a:t>
            </a:r>
          </a:p>
          <a:p>
            <a:pPr algn="ctr">
              <a:spcAft>
                <a:spcPts val="600"/>
              </a:spcAft>
              <a:buFont typeface="Calibri" panose="020F0502020204030204" pitchFamily="34" charset="0"/>
              <a:buNone/>
            </a:pPr>
            <a:r>
              <a:rPr kumimoji="1" lang="en-US" altLang="zh-CN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mbria" panose="02040503050406030204" pitchFamily="18" charset="0"/>
                <a:cs typeface="Calibri" panose="020F0502020204030204" pitchFamily="34" charset="0"/>
              </a:rPr>
              <a:t>UC Berkeley</a:t>
            </a:r>
          </a:p>
          <a:p>
            <a:pPr algn="ctr"/>
            <a:endParaRPr kumimoji="1" lang="zh-CN" altLang="en-US" sz="2400" dirty="0">
              <a:solidFill>
                <a:srgbClr val="000000"/>
              </a:solidFill>
              <a:latin typeface="Cambria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016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Recall: PCP Theorem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716491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PCP Theorem: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 any constant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2000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 for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(1 vs 0.9) gap CSP assuming P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NP.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716491" cy="4251960"/>
              </a:xfrm>
              <a:blipFill>
                <a:blip r:embed="rId3"/>
                <a:stretch>
                  <a:fillRect l="-3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A8A94F6F-0A4F-00FB-6428-70DBE5663E0A}"/>
                  </a:ext>
                </a:extLst>
              </p:cNvPr>
              <p:cNvSpPr/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𝐂𝐨𝐧𝐬𝐭𝐫𝐚𝐢𝐧𝐭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𝐒𝐚𝐭𝐢𝐬𝐟𝐚𝐜𝐭𝐢𝐨𝐧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𝐏𝐫𝐨𝐛𝐥𝐞𝐦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alphabet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A8A94F6F-0A4F-00FB-6428-70DBE5663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blipFill>
                <a:blip r:embed="rId4"/>
                <a:stretch>
                  <a:fillRect r="-822" b="-6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23054FB1-428B-2E89-DD9C-00C2A054D25B}"/>
                  </a:ext>
                </a:extLst>
              </p:cNvPr>
              <p:cNvSpPr/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noFill/>
              <a:ln>
                <a:solidFill>
                  <a:srgbClr val="364EF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):=max.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satisfied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some assignment</a:t>
                </a:r>
                <a:endParaRPr kumimoji="1" lang="zh-CN" altLang="en-US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23054FB1-428B-2E89-DD9C-00C2A054D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blipFill>
                <a:blip r:embed="rId5"/>
                <a:stretch>
                  <a:fillRect b="-4688"/>
                </a:stretch>
              </a:blipFill>
              <a:ln>
                <a:solidFill>
                  <a:srgbClr val="364EFC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3">
                <a:extLst>
                  <a:ext uri="{FF2B5EF4-FFF2-40B4-BE49-F238E27FC236}">
                    <a16:creationId xmlns:a16="http://schemas.microsoft.com/office/drawing/2014/main" id="{D8692361-A702-DCA0-5A44-2FE23B9EAB25}"/>
                  </a:ext>
                </a:extLst>
              </p:cNvPr>
              <p:cNvSpPr/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𝐯𝐬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zh-CN" alt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𝐠𝐚𝐩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𝐂𝐒𝐏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 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distinguish 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m:t>)=1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vs </a:t>
                </a:r>
                <a:r>
                  <a:rPr kumimoji="1" lang="en-US" altLang="zh-CN" sz="1600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1" name="圆角矩形 3">
                <a:extLst>
                  <a:ext uri="{FF2B5EF4-FFF2-40B4-BE49-F238E27FC236}">
                    <a16:creationId xmlns:a16="http://schemas.microsoft.com/office/drawing/2014/main" id="{D8692361-A702-DCA0-5A44-2FE23B9EAB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8">
            <a:extLst>
              <a:ext uri="{FF2B5EF4-FFF2-40B4-BE49-F238E27FC236}">
                <a16:creationId xmlns:a16="http://schemas.microsoft.com/office/drawing/2014/main" id="{8FDE23C5-D743-5C83-CAFC-2F46B74814C7}"/>
              </a:ext>
            </a:extLst>
          </p:cNvPr>
          <p:cNvSpPr/>
          <p:nvPr/>
        </p:nvSpPr>
        <p:spPr>
          <a:xfrm>
            <a:off x="7886114" y="3729430"/>
            <a:ext cx="749685" cy="256491"/>
          </a:xfrm>
          <a:prstGeom prst="rect">
            <a:avLst/>
          </a:prstGeom>
          <a:noFill/>
          <a:ln w="19050">
            <a:solidFill>
              <a:srgbClr val="364EF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9">
            <a:extLst>
              <a:ext uri="{FF2B5EF4-FFF2-40B4-BE49-F238E27FC236}">
                <a16:creationId xmlns:a16="http://schemas.microsoft.com/office/drawing/2014/main" id="{58E35E63-348B-7165-D17C-A85AB507B48A}"/>
              </a:ext>
            </a:extLst>
          </p:cNvPr>
          <p:cNvCxnSpPr>
            <a:cxnSpLocks/>
            <a:stCxn id="12" idx="0"/>
            <a:endCxn id="5" idx="2"/>
          </p:cNvCxnSpPr>
          <p:nvPr/>
        </p:nvCxnSpPr>
        <p:spPr>
          <a:xfrm flipV="1">
            <a:off x="8260957" y="2858376"/>
            <a:ext cx="374843" cy="8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54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2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Inapproximability Hypothesis</a:t>
            </a:r>
            <a:endParaRPr kumimoji="1" lang="zh-CN" altLang="en-US" sz="32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3A6A5-EE17-29D3-A539-5F566EFDA9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1886" y="4287441"/>
                <a:ext cx="9835445" cy="111333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2000" i="1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is there an </a:t>
                </a:r>
                <a14:m>
                  <m:oMath xmlns:m="http://schemas.openxmlformats.org/officeDocument/2006/math"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20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algorithm?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Example:  </a:t>
                </a:r>
                <a:r>
                  <a:rPr kumimoji="1"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Multi-colored </a:t>
                </a:r>
                <a14:m>
                  <m:oMath xmlns:m="http://schemas.openxmlformats.org/officeDocument/2006/math">
                    <m:r>
                      <a:rPr kumimoji="1" lang="en-US" altLang="zh-CN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𝒌</m:t>
                    </m:r>
                  </m:oMath>
                </a14:m>
                <a:r>
                  <a:rPr kumimoji="1" lang="en-US" altLang="zh-CN" sz="20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  <a:endParaRPr kumimoji="1" lang="en-US" altLang="zh-CN" sz="2000" b="1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CE3A6A5-EE17-29D3-A539-5F566EFDA9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1886" y="4287441"/>
                <a:ext cx="9835445" cy="1113334"/>
              </a:xfrm>
              <a:blipFill>
                <a:blip r:embed="rId3"/>
                <a:stretch>
                  <a:fillRect l="-387" t="-5618" b="-33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F66FB-C14D-E96D-A094-43858024A90A}"/>
                  </a:ext>
                </a:extLst>
              </p:cNvPr>
              <p:cNvSpPr txBox="1"/>
              <p:nvPr/>
            </p:nvSpPr>
            <p:spPr>
              <a:xfrm>
                <a:off x="838200" y="5493136"/>
                <a:ext cx="11038934" cy="72071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u="sng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PIH (Parameterized Inapproximability Hypothesis) </a:t>
                </a:r>
                <a:r>
                  <a:rPr kumimoji="1" lang="en-US" altLang="zh-CN" sz="2000" u="sng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[Lokshtanov-Ramanujan-Saurabh-Zehavi’20]</a:t>
                </a:r>
                <a:r>
                  <a:rPr kumimoji="1" lang="en-US" altLang="zh-CN" sz="2000" u="sng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𝑋</m:t>
                    </m:r>
                    <m:r>
                      <a:rPr kumimoji="1" lang="en-US" altLang="zh-CN" sz="2000" b="0" i="1" spc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 </a:t>
                </a:r>
                <a14:m>
                  <m:oMath xmlns:m="http://schemas.openxmlformats.org/officeDocument/2006/math"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𝑛</m:t>
                    </m:r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Σ</m:t>
                    </m:r>
                    <m:r>
                      <a:rPr kumimoji="1" lang="en-US" altLang="zh-CN" sz="2000" b="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|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 there is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𝑓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sz="2000" b="0" i="1" spc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)∙</m:t>
                        </m:r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r>
                          <a:rPr kumimoji="1" lang="en-US" altLang="zh-CN" sz="20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 for (1 vs 0.9) gap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parameterized CSP.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FCF66FB-C14D-E96D-A094-43858024A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93136"/>
                <a:ext cx="11038934" cy="720710"/>
              </a:xfrm>
              <a:prstGeom prst="rect">
                <a:avLst/>
              </a:prstGeom>
              <a:blipFill>
                <a:blip r:embed="rId4"/>
                <a:stretch>
                  <a:fillRect l="-690" t="-3448" r="-115" b="-137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DD87A34-8D85-AC96-8895-7A92C00A3E86}"/>
                  </a:ext>
                </a:extLst>
              </p:cNvPr>
              <p:cNvSpPr/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𝐂𝐨𝐧𝐬𝐭𝐫𝐚𝐢𝐧𝐭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𝐒𝐚𝐭𝐢𝐬𝐟𝐚𝐜𝐭𝐢𝐨𝐧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𝐏𝐫𝐨𝐛𝐥𝐞𝐦</m:t>
                      </m:r>
                    </m:oMath>
                  </m:oMathPara>
                </a14:m>
                <a:endParaRPr lang="en-US" altLang="zh-CN" sz="1400" b="1" kern="10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sz="1600" b="1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 dirty="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 dirty="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variables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:</a:t>
                </a:r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alphabet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Φ</m:t>
                    </m:r>
                    <m:r>
                      <a:rPr lang="en-US" altLang="zh-CN" sz="1600" b="0" i="0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r>
                  <a:rPr kumimoji="1"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</a:p>
              <a:p>
                <a:r>
                  <a:rPr kumimoji="1" lang="en-US" altLang="zh-CN" sz="1600" b="1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Output: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16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altLang="zh-CN" sz="1600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Σ</m:t>
                    </m:r>
                  </m:oMath>
                </a14:m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satisfying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sz="1600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constraints?</a:t>
                </a:r>
                <a:endParaRPr kumimoji="1" lang="zh-CN" altLang="en-US" sz="16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DD87A34-8D85-AC96-8895-7A92C00A3E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86" y="2235199"/>
                <a:ext cx="4604695" cy="1945453"/>
              </a:xfrm>
              <a:prstGeom prst="roundRect">
                <a:avLst/>
              </a:prstGeom>
              <a:blipFill>
                <a:blip r:embed="rId5"/>
                <a:stretch>
                  <a:fillRect r="-923" b="-9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4">
                <a:extLst>
                  <a:ext uri="{FF2B5EF4-FFF2-40B4-BE49-F238E27FC236}">
                    <a16:creationId xmlns:a16="http://schemas.microsoft.com/office/drawing/2014/main" id="{20D372AD-FE73-9BE0-684E-B6D22A643409}"/>
                  </a:ext>
                </a:extLst>
              </p:cNvPr>
              <p:cNvSpPr/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noFill/>
              <a:ln>
                <a:solidFill>
                  <a:srgbClr val="364EFC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kumimoji="1" lang="en-US" altLang="zh-CN" dirty="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):=max.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fraction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constraints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satisfied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by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some assignment</a:t>
                </a:r>
                <a:endParaRPr kumimoji="1" lang="zh-CN" altLang="en-US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4">
                <a:extLst>
                  <a:ext uri="{FF2B5EF4-FFF2-40B4-BE49-F238E27FC236}">
                    <a16:creationId xmlns:a16="http://schemas.microsoft.com/office/drawing/2014/main" id="{20D372AD-FE73-9BE0-684E-B6D22A6434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027" y="2074180"/>
                <a:ext cx="4991545" cy="784196"/>
              </a:xfrm>
              <a:prstGeom prst="roundRect">
                <a:avLst/>
              </a:prstGeom>
              <a:blipFill>
                <a:blip r:embed="rId6"/>
                <a:stretch>
                  <a:fillRect l="-122" b="-2290"/>
                </a:stretch>
              </a:blipFill>
              <a:ln>
                <a:solidFill>
                  <a:srgbClr val="364EFC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3">
                <a:extLst>
                  <a:ext uri="{FF2B5EF4-FFF2-40B4-BE49-F238E27FC236}">
                    <a16:creationId xmlns:a16="http://schemas.microsoft.com/office/drawing/2014/main" id="{F3161CF4-FF82-93C9-DF90-1310F1DEDD85}"/>
                  </a:ext>
                </a:extLst>
              </p:cNvPr>
              <p:cNvSpPr/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𝐯𝐬</m:t>
                          </m:r>
                          <m:r>
                            <a:rPr kumimoji="1" lang="en-US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𝜹</m:t>
                          </m:r>
                        </m:e>
                      </m:d>
                      <m:r>
                        <a:rPr kumimoji="1" lang="zh-CN" altLang="en-US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𝐠𝐚𝐩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𝐂𝐒𝐏</m:t>
                      </m:r>
                    </m:oMath>
                  </m:oMathPara>
                </a14:m>
                <a:endParaRPr lang="en-US" altLang="zh-CN" sz="1400" b="1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lang="en-US" altLang="zh-CN" sz="1600" b="1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600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r>
                  <a:rPr lang="en-US" altLang="zh-CN" sz="1600" kern="100">
                    <a:solidFill>
                      <a:schemeClr val="tx1"/>
                    </a:solidFill>
                    <a:effectLst/>
                    <a:latin typeface="Consolas" panose="020B0609020204030204" pitchFamily="49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a CSP instance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6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6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6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600" i="1" kern="100">
                  <a:solidFill>
                    <a:schemeClr val="tx1"/>
                  </a:solidFill>
                  <a:effectLst/>
                  <a:latin typeface="Consolas" panose="020B0609020204030204" pitchFamily="49" charset="0"/>
                  <a:ea typeface="Calibri" panose="020F0502020204030204" pitchFamily="34" charset="0"/>
                  <a:cs typeface="Consolas" panose="020B0609020204030204" pitchFamily="49" charset="0"/>
                </a:endParaRPr>
              </a:p>
              <a:p>
                <a:r>
                  <a:rPr kumimoji="1" lang="en-US" altLang="zh-CN" sz="1600" b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Goal: 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distinguish </a:t>
                </a:r>
                <a:r>
                  <a:rPr kumimoji="1" lang="en-US" altLang="zh-CN" sz="160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kumimoji="1" lang="en-US" altLang="zh-CN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onsolas" panose="020B0609020204030204" pitchFamily="49" charset="0"/>
                      </a:rPr>
                      <m:t>)=1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vs </a:t>
                </a:r>
                <a:r>
                  <a:rPr kumimoji="1" lang="en-US" altLang="zh-CN" sz="1600" err="1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val</a:t>
                </a:r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)</a:t>
                </a:r>
                <a14:m>
                  <m:oMath xmlns:m="http://schemas.openxmlformats.org/officeDocument/2006/math"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≤</m:t>
                    </m:r>
                    <m:r>
                      <a:rPr kumimoji="1" lang="en-US" altLang="zh-CN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𝛿</m:t>
                    </m:r>
                  </m:oMath>
                </a14:m>
                <a:r>
                  <a:rPr kumimoji="1" lang="en-US" altLang="zh-CN" sz="1600">
                    <a:solidFill>
                      <a:schemeClr val="tx1"/>
                    </a:solidFill>
                    <a:latin typeface="Consolas" panose="020B0609020204030204" pitchFamily="49" charset="0"/>
                    <a:ea typeface="Calibri" panose="020F0502020204030204" pitchFamily="34" charset="0"/>
                    <a:cs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0" name="圆角矩形 3">
                <a:extLst>
                  <a:ext uri="{FF2B5EF4-FFF2-40B4-BE49-F238E27FC236}">
                    <a16:creationId xmlns:a16="http://schemas.microsoft.com/office/drawing/2014/main" id="{F3161CF4-FF82-93C9-DF90-1310F1DEDD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7907" y="3003172"/>
                <a:ext cx="5879147" cy="119190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8">
            <a:extLst>
              <a:ext uri="{FF2B5EF4-FFF2-40B4-BE49-F238E27FC236}">
                <a16:creationId xmlns:a16="http://schemas.microsoft.com/office/drawing/2014/main" id="{9E4684CF-5D5B-A68B-40E6-F9C2A2EAC175}"/>
              </a:ext>
            </a:extLst>
          </p:cNvPr>
          <p:cNvSpPr/>
          <p:nvPr/>
        </p:nvSpPr>
        <p:spPr>
          <a:xfrm>
            <a:off x="7886114" y="3729430"/>
            <a:ext cx="749685" cy="256491"/>
          </a:xfrm>
          <a:prstGeom prst="rect">
            <a:avLst/>
          </a:prstGeom>
          <a:noFill/>
          <a:ln w="19050">
            <a:solidFill>
              <a:srgbClr val="364EFC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9">
            <a:extLst>
              <a:ext uri="{FF2B5EF4-FFF2-40B4-BE49-F238E27FC236}">
                <a16:creationId xmlns:a16="http://schemas.microsoft.com/office/drawing/2014/main" id="{414DCF22-D223-4677-C4EF-14C2FC93C6BB}"/>
              </a:ext>
            </a:extLst>
          </p:cNvPr>
          <p:cNvCxnSpPr>
            <a:cxnSpLocks/>
            <a:stCxn id="13" idx="0"/>
            <a:endCxn id="6" idx="2"/>
          </p:cNvCxnSpPr>
          <p:nvPr/>
        </p:nvCxnSpPr>
        <p:spPr>
          <a:xfrm flipV="1">
            <a:off x="8260957" y="2858376"/>
            <a:ext cx="374843" cy="871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334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2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Inapproximability Hypothesis</a:t>
            </a:r>
            <a:endParaRPr kumimoji="1" lang="zh-CN" altLang="en-US" sz="32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 analogue of PCP theorem here is </a:t>
                </a:r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  <a14:m>
                  <m:oMath xmlns:m="http://schemas.openxmlformats.org/officeDocument/2006/math">
                    <m:r>
                      <a:rPr kumimoji="1" lang="en-US" altLang="zh-CN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FPT </a:t>
                </a:r>
                <a14:m>
                  <m:oMath xmlns:m="http://schemas.openxmlformats.org/officeDocument/2006/math">
                    <m:r>
                      <a:rPr kumimoji="1" lang="en-US" altLang="zh-CN" spc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It was known </a:t>
                </a:r>
                <a:r>
                  <a:rPr kumimoji="1" lang="en-US" altLang="zh-CN" sz="16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[Dinur-Manurangsi’18]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that </a:t>
                </a:r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Gap-ETH </a:t>
                </a:r>
                <a14:m>
                  <m:oMath xmlns:m="http://schemas.openxmlformats.org/officeDocument/2006/math">
                    <m:r>
                      <a:rPr kumimoji="1" lang="en-US" altLang="zh-CN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Gap-ETH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 “Constant approximating Max3SAT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b="0" i="1" spc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time”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endParaRPr kumimoji="1" lang="en-US" altLang="zh-CN" sz="16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recent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breakthrough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60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[Guruswami-Lin-Ren-Sun-Wu’24]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it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was</a:t>
                </a:r>
                <a:r>
                  <a:rPr kumimoji="1" lang="zh-CN" altLang="en-US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proven </a:t>
                </a:r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ETH </a:t>
                </a:r>
                <a14:m>
                  <m:oMath xmlns:m="http://schemas.openxmlformats.org/officeDocument/2006/math">
                    <m:r>
                      <a:rPr kumimoji="1" lang="en-US" altLang="zh-CN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⇒</m:t>
                    </m:r>
                  </m:oMath>
                </a14:m>
                <a:r>
                  <a:rPr kumimoji="1" lang="en-US" altLang="zh-CN" spc="0" dirty="0">
                    <a:solidFill>
                      <a:srgbClr val="FF00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PIH</a:t>
                </a:r>
                <a:endParaRPr kumimoji="1" lang="en-US" altLang="zh-CN" sz="1600" spc="0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b="1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ETH</a:t>
                </a:r>
                <a:r>
                  <a:rPr kumimoji="1" lang="en-US" altLang="zh-CN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 “3SAT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1" lang="el-GR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Ω</m:t>
                        </m:r>
                        <m:r>
                          <a:rPr kumimoji="1" lang="en-US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  <m:r>
                          <a:rPr kumimoji="1" lang="en-US" altLang="zh-CN" b="0" i="1" spc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zh-CN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time”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78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031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Cambria" panose="02040503050406030204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Constraint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Satisfaction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Problem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Inapproximability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Hypothesis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Our</a:t>
            </a:r>
            <a:r>
              <a:rPr kumimoji="1" lang="zh-CN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Baby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PIH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Proof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Overview</a:t>
            </a:r>
          </a:p>
          <a:p>
            <a:endParaRPr kumimoji="1"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8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977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3622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40471523-84F4-0DDC-C30D-C79D00187461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40471523-84F4-0DDC-C30D-C79D00187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1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D10189A-24BD-1478-82FF-F3D7FBE8B664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0D10189A-24BD-1478-82FF-F3D7FBE8B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2A980A-07E3-0330-4232-C51DEB7C57C7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02A980A-07E3-0330-4232-C51DEB7C5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1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34758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CACA9E90-6325-B0A0-1E68-52806DB27F6B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CACA9E90-6325-B0A0-1E68-52806DB27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1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326C106F-2233-CF30-8959-DA4EF7252F19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326C106F-2233-CF30-8959-DA4EF7252F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189B4F-78A7-38A4-3FE7-490EA9D9EE85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0189B4F-78A7-38A4-3FE7-490EA9D9EE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1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4359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,2]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C26CD83-D2E7-E520-6C68-5447B40C2248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C26CD83-D2E7-E520-6C68-5447B40C22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1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27702E1F-5CA6-C94C-FD49-EB3F3C5DBC3B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27702E1F-5CA6-C94C-FD49-EB3F3C5DB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CD0C13-D641-31F2-6008-AC912968476D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43CD0C13-D641-31F2-6008-AC9129684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1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11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矩形 34">
            <a:extLst>
              <a:ext uri="{FF2B5EF4-FFF2-40B4-BE49-F238E27FC236}">
                <a16:creationId xmlns:a16="http://schemas.microsoft.com/office/drawing/2014/main" id="{E332F251-2C77-4576-6329-9F2BF88F2736}"/>
              </a:ext>
            </a:extLst>
          </p:cNvPr>
          <p:cNvSpPr/>
          <p:nvPr/>
        </p:nvSpPr>
        <p:spPr>
          <a:xfrm>
            <a:off x="2697480" y="4050792"/>
            <a:ext cx="6702552" cy="2093976"/>
          </a:xfrm>
          <a:prstGeom prst="rect">
            <a:avLst/>
          </a:prstGeom>
          <a:solidFill>
            <a:schemeClr val="bg1">
              <a:alpha val="0"/>
            </a:schemeClr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/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椭圆 2">
                <a:extLst>
                  <a:ext uri="{FF2B5EF4-FFF2-40B4-BE49-F238E27FC236}">
                    <a16:creationId xmlns:a16="http://schemas.microsoft.com/office/drawing/2014/main" id="{92A9EB06-AF08-DDF7-F9CF-0AD7B9EFEB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13" y="5495850"/>
                <a:ext cx="398834" cy="408562"/>
              </a:xfrm>
              <a:prstGeom prst="ellipse">
                <a:avLst/>
              </a:prstGeom>
              <a:blipFill>
                <a:blip r:embed="rId5"/>
                <a:stretch>
                  <a:fillRect l="-20588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/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椭圆 4">
                <a:extLst>
                  <a:ext uri="{FF2B5EF4-FFF2-40B4-BE49-F238E27FC236}">
                    <a16:creationId xmlns:a16="http://schemas.microsoft.com/office/drawing/2014/main" id="{E16D3CF2-BAE6-553F-E806-B4EF7E660C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23" y="4174677"/>
                <a:ext cx="398834" cy="408562"/>
              </a:xfrm>
              <a:prstGeom prst="ellipse">
                <a:avLst/>
              </a:prstGeom>
              <a:blipFill>
                <a:blip r:embed="rId6"/>
                <a:stretch>
                  <a:fillRect l="-27273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/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C6DF7A47-6CB1-F65F-291F-FB98873F62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1508" y="5495850"/>
                <a:ext cx="398834" cy="408562"/>
              </a:xfrm>
              <a:prstGeom prst="ellipse">
                <a:avLst/>
              </a:prstGeom>
              <a:blipFill>
                <a:blip r:embed="rId7"/>
                <a:stretch>
                  <a:fillRect l="-23529" b="-88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1B21F939-A564-07C0-2B41-4651CE3E2D75}"/>
              </a:ext>
            </a:extLst>
          </p:cNvPr>
          <p:cNvCxnSpPr>
            <a:cxnSpLocks/>
            <a:stCxn id="5" idx="5"/>
            <a:endCxn id="6" idx="1"/>
          </p:cNvCxnSpPr>
          <p:nvPr/>
        </p:nvCxnSpPr>
        <p:spPr>
          <a:xfrm>
            <a:off x="6202049" y="4523406"/>
            <a:ext cx="807867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/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7B6784-3CEF-BD94-1A0D-6F2CE38B2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3280" y="4725842"/>
                <a:ext cx="165058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AACCE4B2-A42B-FA54-DE0A-34B34785E023}"/>
              </a:ext>
            </a:extLst>
          </p:cNvPr>
          <p:cNvCxnSpPr>
            <a:cxnSpLocks/>
            <a:stCxn id="3" idx="7"/>
            <a:endCxn id="5" idx="3"/>
          </p:cNvCxnSpPr>
          <p:nvPr/>
        </p:nvCxnSpPr>
        <p:spPr>
          <a:xfrm flipV="1">
            <a:off x="5097639" y="4523406"/>
            <a:ext cx="822392" cy="103227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/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zh-CN" altLang="zh-CN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28E3695B-9E25-B9D4-AA17-DB604DCAD0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9182" y="5720166"/>
                <a:ext cx="1592387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37390DFF-6CCB-0C0E-0CC7-7500E4C4F51E}"/>
              </a:ext>
            </a:extLst>
          </p:cNvPr>
          <p:cNvCxnSpPr>
            <a:cxnSpLocks/>
            <a:stCxn id="3" idx="6"/>
            <a:endCxn id="6" idx="2"/>
          </p:cNvCxnSpPr>
          <p:nvPr/>
        </p:nvCxnSpPr>
        <p:spPr>
          <a:xfrm>
            <a:off x="5156047" y="5700131"/>
            <a:ext cx="1795461" cy="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/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1" lang="en-US" altLang="zh-CN" sz="1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1"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C93F0B5-FE9E-D53B-1B55-B41888BF0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800" y="4705157"/>
                <a:ext cx="1331070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/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Σ</m:t>
                      </m:r>
                      <m:r>
                        <a:rPr lang="en-US" altLang="zh-CN" sz="1400" b="0" i="0" kern="100" smtClean="0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={0,1,2,3}</m:t>
                      </m:r>
                    </m:oMath>
                  </m:oMathPara>
                </a14:m>
                <a:endParaRPr lang="zh-CN" altLang="zh-CN" sz="1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8D38957-452E-2FFE-1F42-BA509E537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19" y="4168335"/>
                <a:ext cx="1174666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C74BD1-2388-3249-F424-E7FDC878B6B8}"/>
              </a:ext>
            </a:extLst>
          </p:cNvPr>
          <p:cNvSpPr txBox="1"/>
          <p:nvPr/>
        </p:nvSpPr>
        <p:spPr>
          <a:xfrm>
            <a:off x="6346818" y="421206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3E63D51-28A4-D24B-17D7-B9374B1A93DA}"/>
              </a:ext>
            </a:extLst>
          </p:cNvPr>
          <p:cNvSpPr txBox="1"/>
          <p:nvPr/>
        </p:nvSpPr>
        <p:spPr>
          <a:xfrm>
            <a:off x="7350342" y="552400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[1,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2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5E2EC2-FDC5-803A-90BD-E99D7BA056BB}"/>
              </a:ext>
            </a:extLst>
          </p:cNvPr>
          <p:cNvSpPr txBox="1"/>
          <p:nvPr/>
        </p:nvSpPr>
        <p:spPr>
          <a:xfrm>
            <a:off x="4288132" y="551546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[</a:t>
            </a:r>
            <a:r>
              <a:rPr kumimoji="1" lang="en-US" altLang="zh-CN" dirty="0">
                <a:solidFill>
                  <a:srgbClr val="FF0000"/>
                </a:solidFill>
                <a:latin typeface="Palatino" pitchFamily="2" charset="0"/>
                <a:ea typeface="Palatino" pitchFamily="2" charset="0"/>
              </a:rPr>
              <a:t>1</a:t>
            </a:r>
            <a:r>
              <a:rPr kumimoji="1" lang="en-US" altLang="zh-CN" dirty="0">
                <a:latin typeface="Palatino" pitchFamily="2" charset="0"/>
                <a:ea typeface="Palatino" pitchFamily="2" charset="0"/>
              </a:rPr>
              <a:t>]</a:t>
            </a:r>
            <a:endParaRPr kumimoji="1" lang="zh-CN" altLang="en-US" dirty="0">
              <a:latin typeface="Palatino" pitchFamily="2" charset="0"/>
              <a:ea typeface="Palatino" pitchFamily="2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56F5A81-6843-A89B-182D-5AB37FAC81E9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2" name="圆角矩形 11">
                <a:extLst>
                  <a:ext uri="{FF2B5EF4-FFF2-40B4-BE49-F238E27FC236}">
                    <a16:creationId xmlns:a16="http://schemas.microsoft.com/office/drawing/2014/main" id="{D56F5A81-6843-A89B-182D-5AB37FAC81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1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8F45A91C-3EE6-D096-5672-AA0C2DEF9603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8F45A91C-3EE6-D096-5672-AA0C2DEF96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0455C7E-77E9-4400-B18A-258DE89D7B62}"/>
                  </a:ext>
                </a:extLst>
              </p:cNvPr>
              <p:cNvSpPr txBox="1"/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constraint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list-satisfied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s.t.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satisfies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this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constraint.</a:t>
                </a:r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B0455C7E-77E9-4400-B18A-258DE89D7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848" y="3518496"/>
                <a:ext cx="10539327" cy="400110"/>
              </a:xfrm>
              <a:prstGeom prst="rect">
                <a:avLst/>
              </a:prstGeom>
              <a:blipFill>
                <a:blip r:embed="rId14"/>
                <a:stretch>
                  <a:fillRect l="-482" t="-606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008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Cambria" panose="02040503050406030204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Constraint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Satisfaction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Problem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Inapproximability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Hypothesis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Our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Baby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PIH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Proof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Overview</a:t>
            </a:r>
          </a:p>
          <a:p>
            <a:endParaRPr kumimoji="1"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192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2-CSP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all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constraints.</a:t>
                </a:r>
                <a:endParaRPr lang="zh-CN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blipFill>
                <a:blip r:embed="rId4"/>
                <a:stretch>
                  <a:fillRect l="-463"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E18369B8-5E99-521D-6FF7-5135D9583356}"/>
              </a:ext>
            </a:extLst>
          </p:cNvPr>
          <p:cNvSpPr txBox="1"/>
          <p:nvPr/>
        </p:nvSpPr>
        <p:spPr>
          <a:xfrm>
            <a:off x="740775" y="3918606"/>
            <a:ext cx="10954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2629049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List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Satisfiability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2-CSP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all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constraints.</a:t>
                </a:r>
                <a:endParaRPr lang="zh-CN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E9E286EE-CDF1-976A-E7C9-5C6EBC906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blipFill>
                <a:blip r:embed="rId4"/>
                <a:stretch>
                  <a:fillRect l="-463"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8369B8-5E99-521D-6FF7-5135D958335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Value=1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1-list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E18369B8-5E99-521D-6FF7-5135D9583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605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2-CSP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all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constraints.</a:t>
                </a:r>
                <a:endParaRPr lang="zh-CN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blipFill>
                <a:blip r:embed="rId4"/>
                <a:stretch>
                  <a:fillRect l="-463"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Value=1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1-list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40775" y="4853520"/>
                <a:ext cx="11447362" cy="677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[Barto-Kozik’22]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It’s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NP-hard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dirty="0">
                    <a:latin typeface="Cambria" panose="02040503050406030204" pitchFamily="18" charset="0"/>
                  </a:rPr>
                  <a:t>]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dirty="0">
                    <a:latin typeface="Cambria" panose="02040503050406030204" pitchFamily="18" charset="0"/>
                  </a:rPr>
                  <a:t>].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4853520"/>
                <a:ext cx="11447362" cy="677108"/>
              </a:xfrm>
              <a:prstGeom prst="rect">
                <a:avLst/>
              </a:prstGeom>
              <a:blipFill>
                <a:blip r:embed="rId6"/>
                <a:stretch>
                  <a:fillRect l="-443" t="-5556" b="-14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15914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/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𝑋</m:t>
                        </m:r>
                        <m:r>
                          <a:rPr lang="en-US" altLang="zh-CN" sz="180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  <m:r>
                          <a:rPr lang="en-US" altLang="zh-CN" sz="1800" i="1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altLang="zh-CN" sz="1800" kern="10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Output: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constraints?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F2FA0649-866F-7FE4-A905-36ED2F31C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280" y="1909152"/>
                <a:ext cx="4325371" cy="1519848"/>
              </a:xfrm>
              <a:prstGeom prst="roundRect">
                <a:avLst/>
              </a:prstGeom>
              <a:blipFill>
                <a:blip r:embed="rId2"/>
                <a:stretch>
                  <a:fillRect t="-813" b="-40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/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Value</a:t>
                </a:r>
              </a:p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max.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size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list-satisfying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multi-assignment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kern="1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Σ</m:t>
                        </m:r>
                      </m:sup>
                    </m:sSup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 7">
                <a:extLst>
                  <a:ext uri="{FF2B5EF4-FFF2-40B4-BE49-F238E27FC236}">
                    <a16:creationId xmlns:a16="http://schemas.microsoft.com/office/drawing/2014/main" id="{27562670-C8F4-08C5-17B2-5F97B2D4A8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075727"/>
                <a:ext cx="3501957" cy="118669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/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2-CSP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 err="1">
                    <a:latin typeface="Cambria" panose="02040503050406030204" pitchFamily="18" charset="0"/>
                  </a:rPr>
                  <a:t>iff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zh-CN" alt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func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all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constraints.</a:t>
                </a:r>
                <a:endParaRPr lang="zh-CN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138F5280-AADB-7CCD-0BF9-2BB4804C6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518496"/>
                <a:ext cx="10954512" cy="494944"/>
              </a:xfrm>
              <a:prstGeom prst="rect">
                <a:avLst/>
              </a:prstGeom>
              <a:blipFill>
                <a:blip r:embed="rId4"/>
                <a:stretch>
                  <a:fillRect l="-463"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/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Value=1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1-list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endParaRPr lang="en-US" altLang="zh-CN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satisfiable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Value</a:t>
                </a:r>
                <a14:m>
                  <m:oMath xmlns:m="http://schemas.openxmlformats.org/officeDocument/2006/math"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≥1/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8A980BE1-68BC-269A-486E-831378B33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3918606"/>
                <a:ext cx="10954512" cy="646331"/>
              </a:xfrm>
              <a:prstGeom prst="rect">
                <a:avLst/>
              </a:prstGeom>
              <a:blipFill>
                <a:blip r:embed="rId5"/>
                <a:stretch>
                  <a:fillRect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40775" y="4853520"/>
                <a:ext cx="11447362" cy="12618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[Barto-Kozik’22]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It’s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NP-hard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dirty="0">
                    <a:latin typeface="Cambria" panose="02040503050406030204" pitchFamily="18" charset="0"/>
                  </a:rPr>
                  <a:t>]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dirty="0">
                    <a:latin typeface="Cambria" panose="02040503050406030204" pitchFamily="18" charset="0"/>
                  </a:rPr>
                  <a:t>].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2000" i="1" kern="100" smtClean="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⇐</m:t>
                    </m:r>
                  </m:oMath>
                </a14:m>
                <a:r>
                  <a:rPr lang="zh-CN" altLang="en-US" sz="2000" kern="100" dirty="0">
                    <a:latin typeface="Cambria" panose="020405030504060302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,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It’s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NP-hard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Value</a:t>
                </a:r>
                <a:r>
                  <a:rPr lang="zh-CN" altLang="en-US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=1</a:t>
                </a:r>
                <a:r>
                  <a:rPr lang="en-US" altLang="zh-CN" dirty="0">
                    <a:latin typeface="Cambria" panose="02040503050406030204" pitchFamily="18" charset="0"/>
                  </a:rPr>
                  <a:t>]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[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CSP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Value</a:t>
                </a:r>
                <a:r>
                  <a:rPr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&lt;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Cambria" panose="02040503050406030204" pitchFamily="18" charset="0"/>
                  </a:rPr>
                  <a:t>].</a:t>
                </a:r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75" y="4853520"/>
                <a:ext cx="11447362" cy="1261884"/>
              </a:xfrm>
              <a:prstGeom prst="rect">
                <a:avLst/>
              </a:prstGeom>
              <a:blipFill>
                <a:blip r:embed="rId6"/>
                <a:stretch>
                  <a:fillRect l="-443" t="-3000" b="-7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BF4512-123C-9240-44C4-D31C0854FE95}"/>
                  </a:ext>
                </a:extLst>
              </p:cNvPr>
              <p:cNvSpPr txBox="1"/>
              <p:nvPr/>
            </p:nvSpPr>
            <p:spPr>
              <a:xfrm rot="5400000">
                <a:off x="7523286" y="5462124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FBF4512-123C-9240-44C4-D31C0854F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7523286" y="5462124"/>
                <a:ext cx="44275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DCDE37-6197-DB7B-2E9E-FBE930D1FD9B}"/>
                  </a:ext>
                </a:extLst>
              </p:cNvPr>
              <p:cNvSpPr txBox="1"/>
              <p:nvPr/>
            </p:nvSpPr>
            <p:spPr>
              <a:xfrm rot="5400000">
                <a:off x="9561248" y="5460186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800" i="1" kern="100" smtClean="0">
                          <a:effectLst/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⇐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BDCDE37-6197-DB7B-2E9E-FBE930D1F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61248" y="5460186"/>
                <a:ext cx="44275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D5D6C6-79AC-9905-C9A1-66D9832DED26}"/>
                  </a:ext>
                </a:extLst>
              </p:cNvPr>
              <p:cNvSpPr txBox="1"/>
              <p:nvPr/>
            </p:nvSpPr>
            <p:spPr>
              <a:xfrm>
                <a:off x="9782623" y="5482524"/>
                <a:ext cx="14922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Cambria" panose="02040503050406030204" pitchFamily="18" charset="0"/>
                  </a:rPr>
                  <a:t>(when</a:t>
                </a:r>
                <a:r>
                  <a:rPr lang="zh-CN" altLang="en-US" sz="14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&lt;1/</m:t>
                    </m:r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400" dirty="0">
                    <a:latin typeface="Cambria" panose="02040503050406030204" pitchFamily="18" charset="0"/>
                  </a:rPr>
                  <a:t>)</a:t>
                </a:r>
                <a:endParaRPr kumimoji="1" lang="zh-CN" altLang="en-US" sz="1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51D5D6C6-79AC-9905-C9A1-66D9832DE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623" y="5482524"/>
                <a:ext cx="1492203" cy="307777"/>
              </a:xfrm>
              <a:prstGeom prst="rect">
                <a:avLst/>
              </a:prstGeom>
              <a:blipFill>
                <a:blip r:embed="rId9"/>
                <a:stretch>
                  <a:fillRect l="-1681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84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PCP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[Barto-Kozik’22]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Assuming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P,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lvl="2"/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cannot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combinatorial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(Enough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prove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NP-hardness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PCSPs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(e.g.,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1938992"/>
              </a:xfrm>
              <a:prstGeom prst="rect">
                <a:avLst/>
              </a:prstGeom>
              <a:blipFill>
                <a:blip r:embed="rId2"/>
                <a:stretch>
                  <a:fillRect l="-457" t="-12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22913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PIH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3754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[Barto-Kozik’22]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Assuming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P,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lvl="2"/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cannot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combinatorial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(Enough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prove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NP-hardness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PCSPs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(e.g.,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[This</a:t>
                </a:r>
                <a:r>
                  <a:rPr lang="zh-CN" altLang="en-US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work]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Assuming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W[1</a:t>
                </a:r>
                <a:r>
                  <a:rPr lang="en-US" altLang="zh-CN" sz="20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FPT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…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cannot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time.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itself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interesting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inapproximability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result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list-satisfiability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CSP)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step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towards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(Enough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get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applications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PIH?)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3754874"/>
              </a:xfrm>
              <a:prstGeom prst="rect">
                <a:avLst/>
              </a:prstGeom>
              <a:blipFill>
                <a:blip r:embed="rId2"/>
                <a:stretch>
                  <a:fillRect l="-457" t="-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5445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Baby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PIH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716502" y="1762003"/>
                <a:ext cx="11110540" cy="4370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[Barto-Kozik’22]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Assuming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P,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&gt;1, 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lvl="2"/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cannot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Π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time.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combinatorial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proof)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(Enough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prove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NP-hardness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PCSPs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(e.g.,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(2+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-SAT))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[This</a:t>
                </a:r>
                <a:r>
                  <a:rPr lang="zh-CN" altLang="en-US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 </a:t>
                </a:r>
                <a:r>
                  <a:rPr lang="en-US" altLang="zh-CN" sz="2000" dirty="0">
                    <a:solidFill>
                      <a:srgbClr val="FF3399"/>
                    </a:solidFill>
                    <a:latin typeface="Cambria" panose="02040503050406030204" pitchFamily="18" charset="0"/>
                    <a:ea typeface="Palatino" pitchFamily="2" charset="0"/>
                  </a:rPr>
                  <a:t>work]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Assuming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W[1</a:t>
                </a:r>
                <a:r>
                  <a:rPr lang="en-US" altLang="zh-CN" sz="2000" dirty="0">
                    <a:latin typeface="Cambria" panose="02040503050406030204" pitchFamily="18" charset="0"/>
                    <a:ea typeface="Cambria Math" panose="02040503050406030204" pitchFamily="18" charset="0"/>
                  </a:rPr>
                  <a:t>]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FPT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…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cannot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dirty="0"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latin typeface="Cambria" panose="02040503050406030204" pitchFamily="18" charset="0"/>
                  </a:rPr>
                  <a:t>time.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itself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interesting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inapproximability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result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list-satisfiability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CSP)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step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towards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(Enough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get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applications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PIH?)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sure…,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but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something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stronger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enough!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PIH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Average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PIH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PIH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1762003"/>
                <a:ext cx="11110540" cy="4370427"/>
              </a:xfrm>
              <a:prstGeom prst="rect">
                <a:avLst/>
              </a:prstGeom>
              <a:blipFill>
                <a:blip r:embed="rId2"/>
                <a:stretch>
                  <a:fillRect l="-457" t="-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292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latin typeface="Cambria" panose="02040503050406030204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Constraint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Satisfaction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Problem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Inapproximability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Hypothesis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Our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Baby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PIH</a:t>
            </a:r>
          </a:p>
          <a:p>
            <a:pPr lvl="1"/>
            <a:endParaRPr kumimoji="1" lang="en-US" altLang="zh-CN" dirty="0">
              <a:solidFill>
                <a:srgbClr val="FF0000"/>
              </a:solidFill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Proof</a:t>
            </a:r>
            <a:r>
              <a:rPr kumimoji="1" lang="zh-CN" altLang="en-US" sz="2400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Overview</a:t>
            </a:r>
          </a:p>
          <a:p>
            <a:endParaRPr kumimoji="1"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7048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Follows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from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and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extends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latin typeface="Cambria" panose="02040503050406030204" pitchFamily="18" charset="0"/>
                <a:ea typeface="Palatino" pitchFamily="2" charset="0"/>
              </a:rPr>
              <a:t>[Barto-Kozik’22]</a:t>
            </a:r>
            <a:r>
              <a:rPr lang="en-US" altLang="zh-CN" sz="2000" dirty="0">
                <a:latin typeface="Cambria" panose="02040503050406030204" pitchFamily="18" charset="0"/>
              </a:rPr>
              <a:t>’s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proof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Baby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PCP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8A3E6A8C-3C12-ACBE-0D17-8CA614E09E9B}"/>
              </a:ext>
            </a:extLst>
          </p:cNvPr>
          <p:cNvSpPr/>
          <p:nvPr/>
        </p:nvSpPr>
        <p:spPr>
          <a:xfrm>
            <a:off x="6532859" y="3777485"/>
            <a:ext cx="3385458" cy="605700"/>
          </a:xfrm>
          <a:prstGeom prst="wedgeRoundRectCallout">
            <a:avLst>
              <a:gd name="adj1" fmla="val 13298"/>
              <a:gd name="adj2" fmla="val -9279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kumimoji="1"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variables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7029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Follows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from and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extends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latin typeface="Cambria" panose="02040503050406030204" pitchFamily="18" charset="0"/>
                <a:ea typeface="Palatino" pitchFamily="2" charset="0"/>
              </a:rPr>
              <a:t>[Barto-Kozik’22]</a:t>
            </a:r>
            <a:r>
              <a:rPr lang="en-US" altLang="zh-CN" sz="2000" dirty="0">
                <a:latin typeface="Cambria" panose="02040503050406030204" pitchFamily="18" charset="0"/>
              </a:rPr>
              <a:t>’s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proof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Baby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PCP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圆角矩形标注 9">
            <a:extLst>
              <a:ext uri="{FF2B5EF4-FFF2-40B4-BE49-F238E27FC236}">
                <a16:creationId xmlns:a16="http://schemas.microsoft.com/office/drawing/2014/main" id="{F64A26B7-FCD4-C4DD-3651-32784D46A4F2}"/>
              </a:ext>
            </a:extLst>
          </p:cNvPr>
          <p:cNvSpPr/>
          <p:nvPr/>
        </p:nvSpPr>
        <p:spPr>
          <a:xfrm>
            <a:off x="7529187" y="3793328"/>
            <a:ext cx="2344441" cy="398316"/>
          </a:xfrm>
          <a:prstGeom prst="wedgeRoundRectCallout">
            <a:avLst>
              <a:gd name="adj1" fmla="val 14190"/>
              <a:gd name="adj2" fmla="val -125144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checks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570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Outline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>
                <a:solidFill>
                  <a:srgbClr val="FF0000"/>
                </a:solidFill>
                <a:latin typeface="Cambria" panose="02040503050406030204" pitchFamily="18" charset="0"/>
              </a:rPr>
              <a:t>Background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Complexity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Constraint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Satisfaction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Problem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(CSP)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Parameterized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Inapproximability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Hypothesis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(PIH)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Our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Result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Baby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PIH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sz="2400" dirty="0">
                <a:latin typeface="Cambria" panose="02040503050406030204" pitchFamily="18" charset="0"/>
              </a:rPr>
              <a:t>Proof</a:t>
            </a:r>
            <a:r>
              <a:rPr kumimoji="1" lang="zh-CN" altLang="en-US" sz="2400" dirty="0">
                <a:latin typeface="Cambria" panose="02040503050406030204" pitchFamily="18" charset="0"/>
              </a:rPr>
              <a:t> </a:t>
            </a:r>
            <a:r>
              <a:rPr kumimoji="1" lang="en-US" altLang="zh-CN" sz="2400" dirty="0">
                <a:latin typeface="Cambria" panose="02040503050406030204" pitchFamily="18" charset="0"/>
              </a:rPr>
              <a:t>Overview</a:t>
            </a:r>
          </a:p>
          <a:p>
            <a:endParaRPr kumimoji="1" lang="zh-CN" alt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383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Follows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from and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extends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latin typeface="Cambria" panose="02040503050406030204" pitchFamily="18" charset="0"/>
                <a:ea typeface="Palatino" pitchFamily="2" charset="0"/>
              </a:rPr>
              <a:t>[Barto-Kozik’22]</a:t>
            </a:r>
            <a:r>
              <a:rPr lang="en-US" altLang="zh-CN" sz="2000" dirty="0">
                <a:latin typeface="Cambria" panose="02040503050406030204" pitchFamily="18" charset="0"/>
              </a:rPr>
              <a:t>’s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proof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Baby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PCP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8A3E6A8C-3C12-ACBE-0D17-8CA614E09E9B}"/>
              </a:ext>
            </a:extLst>
          </p:cNvPr>
          <p:cNvSpPr/>
          <p:nvPr/>
        </p:nvSpPr>
        <p:spPr>
          <a:xfrm>
            <a:off x="5341733" y="3793328"/>
            <a:ext cx="3385458" cy="605700"/>
          </a:xfrm>
          <a:prstGeom prst="wedgeRoundRectCallout">
            <a:avLst>
              <a:gd name="adj1" fmla="val 49192"/>
              <a:gd name="adj2" fmla="val -947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kumimoji="1"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variables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0127E166-C73C-2E46-2853-1A55E6006763}"/>
              </a:ext>
            </a:extLst>
          </p:cNvPr>
          <p:cNvSpPr/>
          <p:nvPr/>
        </p:nvSpPr>
        <p:spPr>
          <a:xfrm>
            <a:off x="8926630" y="3772645"/>
            <a:ext cx="2344441" cy="398316"/>
          </a:xfrm>
          <a:prstGeom prst="wedgeRoundRectCallout">
            <a:avLst>
              <a:gd name="adj1" fmla="val -48933"/>
              <a:gd name="adj2" fmla="val -1160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checks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080DF2-E24E-9D73-FC30-4A30F9D782C4}"/>
                  </a:ext>
                </a:extLst>
              </p:cNvPr>
              <p:cNvSpPr txBox="1"/>
              <p:nvPr/>
            </p:nvSpPr>
            <p:spPr>
              <a:xfrm>
                <a:off x="716502" y="4271613"/>
                <a:ext cx="10754009" cy="1656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(Want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show):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there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exists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depending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such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that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every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(Completeness)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	If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>
                            <a:latin typeface="Cambria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(Soundness)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>
                            <a:latin typeface="Cambria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080DF2-E24E-9D73-FC30-4A30F9D78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4271613"/>
                <a:ext cx="10754009" cy="1656864"/>
              </a:xfrm>
              <a:prstGeom prst="rect">
                <a:avLst/>
              </a:prstGeom>
              <a:blipFill>
                <a:blip r:embed="rId4"/>
                <a:stretch>
                  <a:fillRect l="-472" t="-2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0231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A98E903-12CA-01DE-F0CD-C69C5077CF6B}"/>
              </a:ext>
            </a:extLst>
          </p:cNvPr>
          <p:cNvSpPr txBox="1"/>
          <p:nvPr/>
        </p:nvSpPr>
        <p:spPr>
          <a:xfrm>
            <a:off x="716502" y="1762003"/>
            <a:ext cx="107540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Cambria" panose="02040503050406030204" pitchFamily="18" charset="0"/>
              </a:rPr>
              <a:t>Follows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from and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extends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FF3399"/>
                </a:solidFill>
                <a:latin typeface="Cambria" panose="02040503050406030204" pitchFamily="18" charset="0"/>
                <a:ea typeface="Palatino" pitchFamily="2" charset="0"/>
              </a:rPr>
              <a:t>[Barto-Kozik’22]</a:t>
            </a:r>
            <a:r>
              <a:rPr lang="en-US" altLang="zh-CN" sz="2000" dirty="0">
                <a:latin typeface="Cambria" panose="02040503050406030204" pitchFamily="18" charset="0"/>
              </a:rPr>
              <a:t>’s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proof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of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Baby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PCP</a:t>
            </a:r>
            <a:r>
              <a:rPr lang="zh-CN" altLang="en-US" sz="2000" dirty="0"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latin typeface="Cambria" panose="02040503050406030204" pitchFamily="18" charset="0"/>
              </a:rPr>
              <a:t>Theorem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Direct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Product</a:t>
            </a:r>
            <a:r>
              <a:rPr lang="zh-CN" altLang="en-US" sz="2000" dirty="0">
                <a:solidFill>
                  <a:srgbClr val="0070C0"/>
                </a:solidFill>
                <a:latin typeface="Cambria" panose="020405030504060302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Cambria" panose="02040503050406030204" pitchFamily="18" charset="0"/>
              </a:rPr>
              <a:t>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000" dirty="0"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2777666"/>
                <a:ext cx="1997443" cy="75992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15957"/>
                <a:ext cx="4259176" cy="1277371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3185103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2F5300-498A-B943-C0AD-03F52A2A76A1}"/>
                  </a:ext>
                </a:extLst>
              </p:cNvPr>
              <p:cNvSpPr txBox="1"/>
              <p:nvPr/>
            </p:nvSpPr>
            <p:spPr>
              <a:xfrm>
                <a:off x="716502" y="4271613"/>
                <a:ext cx="10754009" cy="22852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(Want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show):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there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exists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depending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such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that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every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(Completeness)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	If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>
                            <a:latin typeface="Cambria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(Soundness)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	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m:rPr>
                            <m:nor/>
                          </m:rPr>
                          <a:rPr lang="zh-CN" altLang="en-US" sz="2000">
                            <a:latin typeface="Cambria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satisfiable.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Reduction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time: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where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altLang="zh-CN" sz="2000"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unified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proof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both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PCP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PIH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!</a:t>
                </a: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12F5300-498A-B943-C0AD-03F52A2A7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02" y="4271613"/>
                <a:ext cx="10754009" cy="2285241"/>
              </a:xfrm>
              <a:prstGeom prst="rect">
                <a:avLst/>
              </a:prstGeom>
              <a:blipFill>
                <a:blip r:embed="rId4"/>
                <a:stretch>
                  <a:fillRect l="-472" t="-1657" b="-38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圆角矩形标注 7">
            <a:extLst>
              <a:ext uri="{FF2B5EF4-FFF2-40B4-BE49-F238E27FC236}">
                <a16:creationId xmlns:a16="http://schemas.microsoft.com/office/drawing/2014/main" id="{F46440C3-1AB2-2679-EC14-ACD0D2FC7988}"/>
              </a:ext>
            </a:extLst>
          </p:cNvPr>
          <p:cNvSpPr/>
          <p:nvPr/>
        </p:nvSpPr>
        <p:spPr>
          <a:xfrm>
            <a:off x="5341733" y="3793328"/>
            <a:ext cx="3385458" cy="605700"/>
          </a:xfrm>
          <a:prstGeom prst="wedgeRoundRectCallout">
            <a:avLst>
              <a:gd name="adj1" fmla="val 49192"/>
              <a:gd name="adj2" fmla="val -94780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partial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satisfying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assignments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endParaRPr kumimoji="1" lang="en-US" altLang="zh-CN" dirty="0">
              <a:solidFill>
                <a:schemeClr val="tx1"/>
              </a:solidFill>
              <a:latin typeface="Cambria" panose="02040503050406030204" pitchFamily="18" charset="0"/>
            </a:endParaRPr>
          </a:p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for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set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of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variables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9" name="圆角矩形标注 8">
            <a:extLst>
              <a:ext uri="{FF2B5EF4-FFF2-40B4-BE49-F238E27FC236}">
                <a16:creationId xmlns:a16="http://schemas.microsoft.com/office/drawing/2014/main" id="{D929382A-240C-09A6-4246-14304440FD63}"/>
              </a:ext>
            </a:extLst>
          </p:cNvPr>
          <p:cNvSpPr/>
          <p:nvPr/>
        </p:nvSpPr>
        <p:spPr>
          <a:xfrm>
            <a:off x="8926630" y="3772645"/>
            <a:ext cx="2344441" cy="398316"/>
          </a:xfrm>
          <a:prstGeom prst="wedgeRoundRectCallout">
            <a:avLst>
              <a:gd name="adj1" fmla="val -48933"/>
              <a:gd name="adj2" fmla="val -116082"/>
              <a:gd name="adj3" fmla="val 16667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consistency</a:t>
            </a:r>
            <a:r>
              <a:rPr kumimoji="1" lang="zh-CN" altLang="en-US" i="1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chemeClr val="tx1"/>
                </a:solidFill>
                <a:latin typeface="Cambria" panose="02040503050406030204" pitchFamily="18" charset="0"/>
              </a:rPr>
              <a:t>checks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77528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04407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2040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78954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,2,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069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159813" cy="19938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sufficiently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large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given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want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construct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159813" cy="1993879"/>
              </a:xfrm>
              <a:prstGeom prst="rect">
                <a:avLst/>
              </a:prstGeom>
              <a:blipFill>
                <a:blip r:embed="rId2"/>
                <a:stretch>
                  <a:fillRect l="-455" t="-18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5954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159813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sufficiently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large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given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want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construct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If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up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(≥2)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are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done!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159813" cy="2346861"/>
              </a:xfrm>
              <a:prstGeom prst="rect">
                <a:avLst/>
              </a:prstGeom>
              <a:blipFill>
                <a:blip r:embed="rId2"/>
                <a:stretch>
                  <a:fillRect l="-455" t="-1613" b="-2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590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/>
              <p:nvPr/>
            </p:nvSpPr>
            <p:spPr>
              <a:xfrm>
                <a:off x="814473" y="2975542"/>
                <a:ext cx="11257784" cy="2346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sufficiently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large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given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want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construct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satisfying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multi-assignment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sSup>
                          <m:sSupPr>
                            <m:ctrlP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some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.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for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each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set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1800" i="1" kern="100" smtClean="0"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sz="1800" i="1" kern="10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𝑡</m:t>
                            </m:r>
                            <m:r>
                              <a:rPr lang="en-US" altLang="zh-CN" sz="1800" i="1" kern="100">
                                <a:solidFill>
                                  <a:srgbClr val="0070C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′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choose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set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zh-CN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zh-CN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′(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is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inherited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from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(at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hope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decreasing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size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1)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Cambria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Cambria" panose="02040503050406030204" pitchFamily="18" charset="0"/>
                  </a:rPr>
                  <a:t>If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end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up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with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satisfiability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00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(≥2)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Cambria" panose="02040503050406030204" pitchFamily="18" charset="0"/>
                  </a:rPr>
                  <a:t>,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then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we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are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done!</a:t>
                </a: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3A98E903-12CA-01DE-F0CD-C69C5077CF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473" y="2975542"/>
                <a:ext cx="11257784" cy="2346861"/>
              </a:xfrm>
              <a:prstGeom prst="rect">
                <a:avLst/>
              </a:prstGeom>
              <a:blipFill>
                <a:blip r:embed="rId2"/>
                <a:stretch>
                  <a:fillRect l="-451" t="-1613" b="-3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/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Σ</m:t>
                          </m:r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9322B47F-941F-2E9B-CA7B-7A6463F36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70" y="1974812"/>
                <a:ext cx="1997443" cy="759924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/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-wise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Direct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Product</a:t>
                </a:r>
                <a:r>
                  <a:rPr kumimoji="1" lang="zh-CN" altLang="en-US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2-CSP</a:t>
                </a:r>
                <a:endParaRPr lang="en-US" altLang="zh-CN" sz="2000" kern="100" dirty="0">
                  <a:solidFill>
                    <a:srgbClr val="FF0000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noBar"/>
                                  <m:ctrlPr>
                                    <a:rPr lang="zh-CN" alt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num>
                                <m:den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</m:e>
                          </m:d>
                          <m:r>
                            <m:rPr>
                              <m:nor/>
                            </m:rPr>
                            <a:rPr lang="zh-CN" altLang="en-US">
                              <a:solidFill>
                                <a:schemeClr val="tx1"/>
                              </a:solidFill>
                              <a:latin typeface="Cambria" panose="02040503050406030204" pitchFamily="18" charset="0"/>
                            </a:rPr>
                            <m:t> </m:t>
                          </m:r>
                          <m:r>
                            <a:rPr lang="en-US" altLang="zh-CN" sz="180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1800" kern="10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Σ</m:t>
                              </m:r>
                            </m:e>
                            <m:sup>
                              <m:r>
                                <a:rPr lang="en-US" altLang="zh-CN" sz="18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en-US" altLang="zh-CN" sz="1800" i="1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sz="1800" kern="10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Φ</m:t>
                          </m:r>
                          <m:r>
                            <a:rPr lang="en-US" altLang="zh-CN" sz="1800" b="0" i="0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en-US" altLang="zh-CN" sz="1800" i="1" kern="1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DF50ED5A-A5A0-A61B-8DDB-542387B3E6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3103"/>
                <a:ext cx="4259176" cy="127737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线箭头连接符 5">
            <a:extLst>
              <a:ext uri="{FF2B5EF4-FFF2-40B4-BE49-F238E27FC236}">
                <a16:creationId xmlns:a16="http://schemas.microsoft.com/office/drawing/2014/main" id="{379002B9-0642-0CAE-D521-1DF90F8CD120}"/>
              </a:ext>
            </a:extLst>
          </p:cNvPr>
          <p:cNvCxnSpPr>
            <a:cxnSpLocks/>
          </p:cNvCxnSpPr>
          <p:nvPr/>
        </p:nvCxnSpPr>
        <p:spPr>
          <a:xfrm>
            <a:off x="4567377" y="2382249"/>
            <a:ext cx="1070259" cy="2525"/>
          </a:xfrm>
          <a:prstGeom prst="straightConnector1">
            <a:avLst/>
          </a:prstGeom>
          <a:ln w="1270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5113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7692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Complexity</a:t>
            </a:r>
            <a:endParaRPr kumimoji="1" lang="zh-CN" altLang="en-US" sz="3600" cap="none" spc="0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Associate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each instance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with a parameter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Measure complexity over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b="0" i="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FPT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(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ixed-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arameter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ractable,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Analogue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):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Problems that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admit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sz="1800" b="0" i="1" spc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time algorithms for some computable function </a:t>
                </a:r>
                <a14:m>
                  <m:oMath xmlns:m="http://schemas.openxmlformats.org/officeDocument/2006/math"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kumimoji="1" lang="zh-CN" altLang="en-US" sz="1800" spc="0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4972BF-67FA-E725-0187-24A07A0C336F}"/>
                  </a:ext>
                </a:extLst>
              </p:cNvPr>
              <p:cNvSpPr txBox="1"/>
              <p:nvPr/>
            </p:nvSpPr>
            <p:spPr>
              <a:xfrm>
                <a:off x="5999846" y="4739235"/>
                <a:ext cx="569366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has an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kumimoji="1"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enumeration algorithm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634972BF-67FA-E725-0187-24A07A0C3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9846" y="4739235"/>
                <a:ext cx="5693663" cy="380810"/>
              </a:xfrm>
              <a:prstGeom prst="rect">
                <a:avLst/>
              </a:prstGeom>
              <a:blipFill>
                <a:blip r:embed="rId4"/>
                <a:stretch>
                  <a:fillRect l="-891" b="-2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A80E8844-2302-B5FA-4A2B-3C8E286E737A}"/>
              </a:ext>
            </a:extLst>
          </p:cNvPr>
          <p:cNvSpPr txBox="1"/>
          <p:nvPr/>
        </p:nvSpPr>
        <p:spPr>
          <a:xfrm>
            <a:off x="3132796" y="1886994"/>
            <a:ext cx="5338344" cy="461665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How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to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cope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with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an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NP-hard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problem?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endParaRPr kumimoji="1" lang="zh-CN" altLang="en-US" sz="2400" dirty="0">
              <a:latin typeface="Cambria Math" panose="02040503050406030204" pitchFamily="18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C30C43-935B-2AFC-F236-9AF8C911F8B9}"/>
                  </a:ext>
                </a:extLst>
              </p:cNvPr>
              <p:cNvSpPr txBox="1"/>
              <p:nvPr/>
            </p:nvSpPr>
            <p:spPr>
              <a:xfrm>
                <a:off x="5475868" y="5113505"/>
                <a:ext cx="569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Efficient</a:t>
                </a:r>
                <a:r>
                  <a:rPr kumimoji="1"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2000" b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0" dirty="0">
                    <a:solidFill>
                      <a:srgbClr val="00B05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small</a:t>
                </a:r>
                <a:r>
                  <a:rPr kumimoji="1" lang="zh-CN" altLang="en-US" sz="2000" b="0" dirty="0">
                    <a:solidFill>
                      <a:srgbClr val="00B05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!</a:t>
                </a:r>
                <a:endParaRPr kumimoji="1" lang="zh-CN" altLang="en-US" sz="2000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2C30C43-935B-2AFC-F236-9AF8C911F8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868" y="5113505"/>
                <a:ext cx="5693663" cy="400110"/>
              </a:xfrm>
              <a:prstGeom prst="rect">
                <a:avLst/>
              </a:prstGeom>
              <a:blipFill>
                <a:blip r:embed="rId5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9E8D54B-5242-24D7-8D8E-1ABD229E5AFB}"/>
                  </a:ext>
                </a:extLst>
              </p:cNvPr>
              <p:cNvSpPr/>
              <p:nvPr/>
            </p:nvSpPr>
            <p:spPr>
              <a:xfrm>
                <a:off x="1537301" y="4433928"/>
                <a:ext cx="3854207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-Vertex</a:t>
                </a:r>
                <a:r>
                  <a:rPr kumimoji="1" lang="zh-CN" altLang="en-US" sz="2000" dirty="0">
                    <a:solidFill>
                      <a:srgbClr val="0070C0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i="1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kern="1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covering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all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the</a:t>
                </a:r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edges?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圆角矩形 5">
                <a:extLst>
                  <a:ext uri="{FF2B5EF4-FFF2-40B4-BE49-F238E27FC236}">
                    <a16:creationId xmlns:a16="http://schemas.microsoft.com/office/drawing/2014/main" id="{F9E8D54B-5242-24D7-8D8E-1ABD229E5A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301" y="4433928"/>
                <a:ext cx="3854207" cy="1935859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 6">
            <a:extLst>
              <a:ext uri="{FF2B5EF4-FFF2-40B4-BE49-F238E27FC236}">
                <a16:creationId xmlns:a16="http://schemas.microsoft.com/office/drawing/2014/main" id="{F7BEC69D-8545-9A47-0AE0-935670A5D5B1}"/>
              </a:ext>
            </a:extLst>
          </p:cNvPr>
          <p:cNvSpPr/>
          <p:nvPr/>
        </p:nvSpPr>
        <p:spPr>
          <a:xfrm>
            <a:off x="7829213" y="5567130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FPT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252B54-3F5B-468A-0009-4EC1246B5EE9}"/>
                  </a:ext>
                </a:extLst>
              </p:cNvPr>
              <p:cNvSpPr txBox="1"/>
              <p:nvPr/>
            </p:nvSpPr>
            <p:spPr>
              <a:xfrm>
                <a:off x="7210728" y="5681948"/>
                <a:ext cx="44282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∈</m:t>
                      </m:r>
                    </m:oMath>
                  </m:oMathPara>
                </a14:m>
                <a:endParaRPr kumimoji="1" lang="zh-CN" altLang="en-US" sz="2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D252B54-3F5B-468A-0009-4EC1246B5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0728" y="5681948"/>
                <a:ext cx="442823" cy="369332"/>
              </a:xfrm>
              <a:prstGeom prst="rect">
                <a:avLst/>
              </a:prstGeom>
              <a:blipFill>
                <a:blip r:embed="rId7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32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/>
      <p:bldP spid="4" grpId="0" animBg="1"/>
      <p:bldP spid="5" grpId="0"/>
      <p:bldP spid="6" grpId="0" animBg="1"/>
      <p:bldP spid="7" grpId="0" animBg="1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 dirty="0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1,3,1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2,2,3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左大括号 90">
            <a:extLst>
              <a:ext uri="{FF2B5EF4-FFF2-40B4-BE49-F238E27FC236}">
                <a16:creationId xmlns:a16="http://schemas.microsoft.com/office/drawing/2014/main" id="{0C151F9F-6F4A-61FD-C1E1-067DA4FA9078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A0C2EB-233D-1FA5-EA21-7F1A370D3F22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1,3,1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6DA0C2EB-233D-1FA5-EA21-7F1A370D3F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6EBDB27-B2E2-4DD1-5FB5-E7C121123E3D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2,2,3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06EBDB27-B2E2-4DD1-5FB5-E7C121123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151246B-2C99-566F-0DBC-0471B19E1931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D151246B-2C99-566F-0DBC-0471B19E1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下箭头 97">
            <a:extLst>
              <a:ext uri="{FF2B5EF4-FFF2-40B4-BE49-F238E27FC236}">
                <a16:creationId xmlns:a16="http://schemas.microsoft.com/office/drawing/2014/main" id="{1057EA20-9936-058D-69E3-1FE3FD9DCF23}"/>
              </a:ext>
            </a:extLst>
          </p:cNvPr>
          <p:cNvSpPr/>
          <p:nvPr/>
        </p:nvSpPr>
        <p:spPr>
          <a:xfrm rot="21122925">
            <a:off x="2614003" y="3028359"/>
            <a:ext cx="176422" cy="1341239"/>
          </a:xfrm>
          <a:prstGeom prst="downArrow">
            <a:avLst/>
          </a:prstGeom>
          <a:solidFill>
            <a:srgbClr val="FFC000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文本框 98">
            <a:extLst>
              <a:ext uri="{FF2B5EF4-FFF2-40B4-BE49-F238E27FC236}">
                <a16:creationId xmlns:a16="http://schemas.microsoft.com/office/drawing/2014/main" id="{CC65E23D-A5CE-2010-DA74-B30A825CBE2F}"/>
              </a:ext>
            </a:extLst>
          </p:cNvPr>
          <p:cNvSpPr txBox="1"/>
          <p:nvPr/>
        </p:nvSpPr>
        <p:spPr>
          <a:xfrm>
            <a:off x="1659289" y="3458849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inherit</a:t>
            </a:r>
            <a:endParaRPr kumimoji="1"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109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trike="sngStrike" smtClean="0"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strike="sngStrike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3,1,2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1,1,1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3,1,2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右箭头 6">
            <a:extLst>
              <a:ext uri="{FF2B5EF4-FFF2-40B4-BE49-F238E27FC236}">
                <a16:creationId xmlns:a16="http://schemas.microsoft.com/office/drawing/2014/main" id="{4D745766-961F-0F38-FA15-1C12D8261292}"/>
              </a:ext>
            </a:extLst>
          </p:cNvPr>
          <p:cNvSpPr/>
          <p:nvPr/>
        </p:nvSpPr>
        <p:spPr>
          <a:xfrm rot="10800000">
            <a:off x="9119633" y="2969141"/>
            <a:ext cx="318712" cy="1972146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41A59BC-2258-670A-57B2-AE4BB13BAB1E}"/>
              </a:ext>
            </a:extLst>
          </p:cNvPr>
          <p:cNvSpPr txBox="1"/>
          <p:nvPr/>
        </p:nvSpPr>
        <p:spPr>
          <a:xfrm>
            <a:off x="9526228" y="3536864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inherit</a:t>
            </a:r>
            <a:endParaRPr kumimoji="1"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2435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trike="sngStrike" smtClean="0"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strike="sngStrike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>
                  <a:alpha val="20000"/>
                </a:srgb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9E5BCA-D936-B81C-3A6F-2B5A675BE922}"/>
              </a:ext>
            </a:extLst>
          </p:cNvPr>
          <p:cNvGrpSpPr/>
          <p:nvPr/>
        </p:nvGrpSpPr>
        <p:grpSpPr>
          <a:xfrm>
            <a:off x="7609949" y="5394632"/>
            <a:ext cx="1710559" cy="738664"/>
            <a:chOff x="7684778" y="4488167"/>
            <a:chExt cx="1710559" cy="738664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9A7FAC99-26E1-CAA2-0866-4CB55BB863E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1,1,3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2,2,3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圆角右箭头 6">
            <a:extLst>
              <a:ext uri="{FF2B5EF4-FFF2-40B4-BE49-F238E27FC236}">
                <a16:creationId xmlns:a16="http://schemas.microsoft.com/office/drawing/2014/main" id="{30D6405F-85BE-3150-E8B7-5EAFFDAC39DB}"/>
              </a:ext>
            </a:extLst>
          </p:cNvPr>
          <p:cNvSpPr/>
          <p:nvPr/>
        </p:nvSpPr>
        <p:spPr>
          <a:xfrm rot="10800000">
            <a:off x="9185432" y="4211916"/>
            <a:ext cx="305044" cy="16898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D02A7B6-D464-7790-87EB-B057BE89F22E}"/>
              </a:ext>
            </a:extLst>
          </p:cNvPr>
          <p:cNvSpPr txBox="1"/>
          <p:nvPr/>
        </p:nvSpPr>
        <p:spPr>
          <a:xfrm>
            <a:off x="9557912" y="4730977"/>
            <a:ext cx="888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inherit</a:t>
            </a:r>
            <a:endParaRPr kumimoji="1" lang="zh-CN" altLang="en-US" dirty="0">
              <a:solidFill>
                <a:srgbClr val="FF000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801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/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圆角矩形 8">
                <a:extLst>
                  <a:ext uri="{FF2B5EF4-FFF2-40B4-BE49-F238E27FC236}">
                    <a16:creationId xmlns:a16="http://schemas.microsoft.com/office/drawing/2014/main" id="{FE9170F3-97AB-7DC6-AAD0-587EE1060F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5191" y="2093976"/>
                <a:ext cx="1886673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/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圆角矩形 9">
                <a:extLst>
                  <a:ext uri="{FF2B5EF4-FFF2-40B4-BE49-F238E27FC236}">
                    <a16:creationId xmlns:a16="http://schemas.microsoft.com/office/drawing/2014/main" id="{042857BB-6680-0B5F-2B30-AFE9312093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2093976"/>
                <a:ext cx="1886673" cy="556627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/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solidFill>
                <a:srgbClr val="D5FDA9">
                  <a:alpha val="20000"/>
                </a:srgbClr>
              </a:solid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>
                                  <a:alpha val="2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圆角矩形 10">
                <a:extLst>
                  <a:ext uri="{FF2B5EF4-FFF2-40B4-BE49-F238E27FC236}">
                    <a16:creationId xmlns:a16="http://schemas.microsoft.com/office/drawing/2014/main" id="{3ECA9B4D-D94D-E8BF-CB65-B47411FA8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721" y="3325358"/>
                <a:ext cx="1886673" cy="55662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>
                    <a:shade val="15000"/>
                    <a:alpha val="20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圆角矩形 12">
            <a:extLst>
              <a:ext uri="{FF2B5EF4-FFF2-40B4-BE49-F238E27FC236}">
                <a16:creationId xmlns:a16="http://schemas.microsoft.com/office/drawing/2014/main" id="{2880B74E-126D-247A-8B08-C77B54968E7D}"/>
              </a:ext>
            </a:extLst>
          </p:cNvPr>
          <p:cNvSpPr/>
          <p:nvPr/>
        </p:nvSpPr>
        <p:spPr>
          <a:xfrm>
            <a:off x="3655191" y="3325358"/>
            <a:ext cx="1886673" cy="556627"/>
          </a:xfrm>
          <a:prstGeom prst="roundRect">
            <a:avLst/>
          </a:prstGeom>
          <a:solidFill>
            <a:srgbClr val="D5FDA9">
              <a:alpha val="20000"/>
            </a:srgbClr>
          </a:solidFill>
          <a:ln>
            <a:solidFill>
              <a:schemeClr val="accent1">
                <a:shade val="15000"/>
                <a:alpha val="2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>
                    <a:alpha val="20000"/>
                  </a:schemeClr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>
                  <a:alpha val="20000"/>
                </a:schemeClr>
              </a:solidFill>
              <a:latin typeface="Cambria" panose="02040503050406030204" pitchFamily="18" charset="0"/>
            </a:endParaRP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8D792A43-BC42-741B-7E70-FC3E4A4EAD69}"/>
              </a:ext>
            </a:extLst>
          </p:cNvPr>
          <p:cNvGrpSpPr/>
          <p:nvPr/>
        </p:nvGrpSpPr>
        <p:grpSpPr>
          <a:xfrm>
            <a:off x="7892006" y="3024434"/>
            <a:ext cx="1818187" cy="1161307"/>
            <a:chOff x="4899951" y="3244334"/>
            <a:chExt cx="1818187" cy="1161307"/>
          </a:xfrm>
        </p:grpSpPr>
        <p:sp>
          <p:nvSpPr>
            <p:cNvPr id="20" name="左大括号 19">
              <a:extLst>
                <a:ext uri="{FF2B5EF4-FFF2-40B4-BE49-F238E27FC236}">
                  <a16:creationId xmlns:a16="http://schemas.microsoft.com/office/drawing/2014/main" id="{232B234F-30BE-9131-664D-74BB5D98B463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09D75818-F40E-EB8A-0533-B5EDE111EF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(2,2,3,3)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6B23FA7B-01F2-9061-93EF-4116616D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(1,1,3,1)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9645AB09-068C-7CC5-62A6-68CFE2A38D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70294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4FEDA7C5-53ED-AFF3-8EBB-D28953E52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A2DFD376-15FB-AB22-E8D6-5D4C80B3099A}"/>
              </a:ext>
            </a:extLst>
          </p:cNvPr>
          <p:cNvGrpSpPr/>
          <p:nvPr/>
        </p:nvGrpSpPr>
        <p:grpSpPr>
          <a:xfrm>
            <a:off x="7881394" y="1792116"/>
            <a:ext cx="1818187" cy="1160345"/>
            <a:chOff x="4899951" y="3244334"/>
            <a:chExt cx="1818187" cy="1160345"/>
          </a:xfrm>
        </p:grpSpPr>
        <p:sp>
          <p:nvSpPr>
            <p:cNvPr id="28" name="左大括号 27">
              <a:extLst>
                <a:ext uri="{FF2B5EF4-FFF2-40B4-BE49-F238E27FC236}">
                  <a16:creationId xmlns:a16="http://schemas.microsoft.com/office/drawing/2014/main" id="{2D34E7A1-0654-1C2F-06EC-11B43A27F3AA}"/>
                </a:ext>
              </a:extLst>
            </p:cNvPr>
            <p:cNvSpPr/>
            <p:nvPr/>
          </p:nvSpPr>
          <p:spPr>
            <a:xfrm>
              <a:off x="5273232" y="3388187"/>
              <a:ext cx="200630" cy="925974"/>
            </a:xfrm>
            <a:prstGeom prst="leftBrace">
              <a:avLst/>
            </a:prstGeom>
            <a:ln w="12700">
              <a:solidFill>
                <a:schemeClr val="tx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tx1">
                    <a:alpha val="2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/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(1,1,1,2)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B35E903B-AB88-4571-6ACA-CEDB92C979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3862" y="3244334"/>
                  <a:ext cx="124427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/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(2,1,2,3)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7518F22B-4694-DBC3-8FD2-461B5A02C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3639840"/>
                  <a:ext cx="1244276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/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(3,1,2,2)</m:t>
                        </m:r>
                      </m:oMath>
                    </m:oMathPara>
                  </a14:m>
                  <a:endParaRPr kumimoji="1"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F1239151-F7A5-D6AA-1978-D3BF46201B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0969" y="4035347"/>
                  <a:ext cx="1244276" cy="369332"/>
                </a:xfrm>
                <a:prstGeom prst="rect">
                  <a:avLst/>
                </a:prstGeom>
                <a:blipFill>
                  <a:blip r:embed="rId1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/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>
                    <a:solidFill>
                      <a:schemeClr val="tx1">
                        <a:alpha val="2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4BCE0AE1-834C-F675-AB2C-A5659A0A3E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9951" y="3638905"/>
                  <a:ext cx="3742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左大括号 33">
            <a:extLst>
              <a:ext uri="{FF2B5EF4-FFF2-40B4-BE49-F238E27FC236}">
                <a16:creationId xmlns:a16="http://schemas.microsoft.com/office/drawing/2014/main" id="{C7CBF066-8D9E-1EC4-9D1E-B8344C1D3D39}"/>
              </a:ext>
            </a:extLst>
          </p:cNvPr>
          <p:cNvSpPr/>
          <p:nvPr/>
        </p:nvSpPr>
        <p:spPr>
          <a:xfrm rot="10800000">
            <a:off x="3017748" y="1911395"/>
            <a:ext cx="200630" cy="925974"/>
          </a:xfrm>
          <a:prstGeom prst="leftBrace">
            <a:avLst/>
          </a:prstGeom>
          <a:ln w="1270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tx1">
                  <a:alpha val="2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/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(1,3,1,2)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DD2C721D-6AAB-CBC6-1DEC-2D20E18F2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387" y="1770433"/>
                <a:ext cx="124427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/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(3,3,2,1)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791FE33-14A2-05BC-E28F-707640B96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165939"/>
                <a:ext cx="1244276" cy="369332"/>
              </a:xfrm>
              <a:prstGeom prst="rect">
                <a:avLst/>
              </a:prstGeom>
              <a:blipFill>
                <a:blip r:embed="rId1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/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(2,2,3,1)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5A026E51-93A4-2C36-8721-48A762D6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494" y="2561446"/>
                <a:ext cx="1244276" cy="369332"/>
              </a:xfrm>
              <a:prstGeom prst="rect">
                <a:avLst/>
              </a:prstGeom>
              <a:blipFill>
                <a:blip r:embed="rId1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/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chemeClr val="tx1">
                              <a:alpha val="20000"/>
                            </a:schemeClr>
                          </a:solidFill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>
                  <a:solidFill>
                    <a:schemeClr val="tx1">
                      <a:alpha val="2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38EBC43E-EF1D-1F49-A975-34ED611F84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268405" y="2186686"/>
                <a:ext cx="37425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A0D514AD-59F6-ABF9-7B61-9CCBF65A729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541864" y="2372290"/>
            <a:ext cx="452857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42">
            <a:extLst>
              <a:ext uri="{FF2B5EF4-FFF2-40B4-BE49-F238E27FC236}">
                <a16:creationId xmlns:a16="http://schemas.microsoft.com/office/drawing/2014/main" id="{B4F9F131-9BFF-3301-BC7E-DC0BFA846CD3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4598528" y="2650603"/>
            <a:ext cx="0" cy="67475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连接符 45">
            <a:extLst>
              <a:ext uri="{FF2B5EF4-FFF2-40B4-BE49-F238E27FC236}">
                <a16:creationId xmlns:a16="http://schemas.microsoft.com/office/drawing/2014/main" id="{866B1F8A-FC49-A460-D6D2-54991A29130A}"/>
              </a:ext>
            </a:extLst>
          </p:cNvPr>
          <p:cNvCxnSpPr>
            <a:cxnSpLocks/>
          </p:cNvCxnSpPr>
          <p:nvPr/>
        </p:nvCxnSpPr>
        <p:spPr>
          <a:xfrm>
            <a:off x="5541864" y="2612924"/>
            <a:ext cx="477936" cy="712434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49">
            <a:extLst>
              <a:ext uri="{FF2B5EF4-FFF2-40B4-BE49-F238E27FC236}">
                <a16:creationId xmlns:a16="http://schemas.microsoft.com/office/drawing/2014/main" id="{B5EC0D81-4A3E-648E-5F7C-E452FD20436E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6938058" y="2650603"/>
            <a:ext cx="0" cy="67475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A54FE39E-9985-FF7F-A2DD-08F59A115E8B}"/>
              </a:ext>
            </a:extLst>
          </p:cNvPr>
          <p:cNvCxnSpPr>
            <a:cxnSpLocks/>
          </p:cNvCxnSpPr>
          <p:nvPr/>
        </p:nvCxnSpPr>
        <p:spPr>
          <a:xfrm flipH="1">
            <a:off x="5514975" y="2612924"/>
            <a:ext cx="479746" cy="752475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A092555D-71BA-4299-F2B4-949733D4CB38}"/>
              </a:ext>
            </a:extLst>
          </p:cNvPr>
          <p:cNvCxnSpPr>
            <a:cxnSpLocks/>
            <a:stCxn id="13" idx="3"/>
            <a:endCxn id="11" idx="1"/>
          </p:cNvCxnSpPr>
          <p:nvPr/>
        </p:nvCxnSpPr>
        <p:spPr>
          <a:xfrm>
            <a:off x="5541864" y="3603672"/>
            <a:ext cx="452857" cy="0"/>
          </a:xfrm>
          <a:prstGeom prst="line">
            <a:avLst/>
          </a:prstGeom>
          <a:ln w="12700">
            <a:solidFill>
              <a:schemeClr val="tx1">
                <a:alpha val="2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/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3-list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solidFill>
                      <a:schemeClr val="tx1">
                        <a:alpha val="20000"/>
                      </a:schemeClr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solidFill>
                              <a:schemeClr val="tx1">
                                <a:alpha val="2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endParaRPr kumimoji="1" lang="en-US" altLang="zh-CN" b="0" dirty="0">
                  <a:solidFill>
                    <a:schemeClr val="tx1">
                      <a:alpha val="20000"/>
                    </a:schemeClr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CEC4484-D538-261E-FF41-1A1E105AA4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1441" y="4058237"/>
                <a:ext cx="4373234" cy="380810"/>
              </a:xfrm>
              <a:prstGeom prst="rect">
                <a:avLst/>
              </a:prstGeom>
              <a:blipFill>
                <a:blip r:embed="rId17"/>
                <a:stretch>
                  <a:fillRect l="-1159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/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圆角矩形 2">
                <a:extLst>
                  <a:ext uri="{FF2B5EF4-FFF2-40B4-BE49-F238E27FC236}">
                    <a16:creationId xmlns:a16="http://schemas.microsoft.com/office/drawing/2014/main" id="{246A8F46-511B-0178-EC8B-18CE552E83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0607" y="4627888"/>
                <a:ext cx="1433555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/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1747A9E6-79DB-A005-AAC3-1B61AFC3D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4627887"/>
                <a:ext cx="1433555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/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solidFill>
                <a:srgbClr val="FFD8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ACA2807C-35CD-7362-B23C-A8EF46EE87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220" y="5551018"/>
                <a:ext cx="1433555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>
            <a:extLst>
              <a:ext uri="{FF2B5EF4-FFF2-40B4-BE49-F238E27FC236}">
                <a16:creationId xmlns:a16="http://schemas.microsoft.com/office/drawing/2014/main" id="{0807A1FB-95FF-569C-422F-1433E2721228}"/>
              </a:ext>
            </a:extLst>
          </p:cNvPr>
          <p:cNvSpPr/>
          <p:nvPr/>
        </p:nvSpPr>
        <p:spPr>
          <a:xfrm>
            <a:off x="3909053" y="5551017"/>
            <a:ext cx="1596664" cy="556627"/>
          </a:xfrm>
          <a:prstGeom prst="roundRect">
            <a:avLst/>
          </a:prstGeom>
          <a:solidFill>
            <a:srgbClr val="FFD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and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so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on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…</a:t>
            </a:r>
            <a:endParaRPr kumimoji="1" lang="zh-CN" altLang="en-US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029E5BCA-D936-B81C-3A6F-2B5A675BE922}"/>
              </a:ext>
            </a:extLst>
          </p:cNvPr>
          <p:cNvGrpSpPr/>
          <p:nvPr/>
        </p:nvGrpSpPr>
        <p:grpSpPr>
          <a:xfrm>
            <a:off x="7609949" y="5394632"/>
            <a:ext cx="1710559" cy="738664"/>
            <a:chOff x="7684778" y="4488167"/>
            <a:chExt cx="1710559" cy="738664"/>
          </a:xfrm>
        </p:grpSpPr>
        <p:sp>
          <p:nvSpPr>
            <p:cNvPr id="8" name="左大括号 7">
              <a:extLst>
                <a:ext uri="{FF2B5EF4-FFF2-40B4-BE49-F238E27FC236}">
                  <a16:creationId xmlns:a16="http://schemas.microsoft.com/office/drawing/2014/main" id="{9A7FAC99-26E1-CAA2-0866-4CB55BB863E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8F3F9B4C-387B-B78E-8727-3A24A9561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96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(2,2,3)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579D5BB4-658A-4F7B-2E40-D90CA56F2E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93E43C5-2554-0F7F-A694-FF2D8FFDFA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EC1E4E9A-6FA8-CC27-6564-BDE3102C8A6D}"/>
              </a:ext>
            </a:extLst>
          </p:cNvPr>
          <p:cNvGrpSpPr/>
          <p:nvPr/>
        </p:nvGrpSpPr>
        <p:grpSpPr>
          <a:xfrm>
            <a:off x="7609949" y="4471938"/>
            <a:ext cx="1710559" cy="738664"/>
            <a:chOff x="7684778" y="4488167"/>
            <a:chExt cx="1710559" cy="738664"/>
          </a:xfrm>
        </p:grpSpPr>
        <p:sp>
          <p:nvSpPr>
            <p:cNvPr id="19" name="左大括号 18">
              <a:extLst>
                <a:ext uri="{FF2B5EF4-FFF2-40B4-BE49-F238E27FC236}">
                  <a16:creationId xmlns:a16="http://schemas.microsoft.com/office/drawing/2014/main" id="{A3258599-F8B2-263F-155D-9216888BD6CF}"/>
                </a:ext>
              </a:extLst>
            </p:cNvPr>
            <p:cNvSpPr/>
            <p:nvPr/>
          </p:nvSpPr>
          <p:spPr>
            <a:xfrm>
              <a:off x="8047447" y="4649736"/>
              <a:ext cx="207228" cy="48774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/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(1,1,1)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EB17EF01-8B9E-E45E-C16B-3857C1AD0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488167"/>
                  <a:ext cx="1244276" cy="369332"/>
                </a:xfrm>
                <a:prstGeom prst="rect">
                  <a:avLst/>
                </a:prstGeom>
                <a:blipFill>
                  <a:blip r:embed="rId2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/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(3,1,2)</m:t>
                        </m:r>
                      </m:oMath>
                    </m:oMathPara>
                  </a14:m>
                  <a:endParaRPr kumimoji="1" lang="zh-CN" altLang="en-US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D35AD9F7-6808-DF89-E41F-71D676795F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51061" y="4857499"/>
                  <a:ext cx="1244276" cy="369332"/>
                </a:xfrm>
                <a:prstGeom prst="rect">
                  <a:avLst/>
                </a:prstGeom>
                <a:blipFill>
                  <a:blip r:embed="rId2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/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↦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01C02D78-3762-69BF-486C-24E5F525C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84778" y="4715078"/>
                  <a:ext cx="374250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左大括号 48">
            <a:extLst>
              <a:ext uri="{FF2B5EF4-FFF2-40B4-BE49-F238E27FC236}">
                <a16:creationId xmlns:a16="http://schemas.microsoft.com/office/drawing/2014/main" id="{8CAEF13D-7095-1BF9-9FFD-63FE1D29918E}"/>
              </a:ext>
            </a:extLst>
          </p:cNvPr>
          <p:cNvSpPr/>
          <p:nvPr/>
        </p:nvSpPr>
        <p:spPr>
          <a:xfrm rot="10800000">
            <a:off x="3257495" y="4597323"/>
            <a:ext cx="207228" cy="4877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/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71CB694-BBE7-151A-D9FE-7BC8CC765C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434528"/>
                <a:ext cx="1244276" cy="369332"/>
              </a:xfrm>
              <a:prstGeom prst="rect">
                <a:avLst/>
              </a:prstGeom>
              <a:blipFill>
                <a:blip r:embed="rId2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/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(2,2,3)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7CD2D81-C37A-32F5-0FE0-26AE1B546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8295" y="4803860"/>
                <a:ext cx="1244276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/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50049C2-8C6C-3183-10E0-FC65080DD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4324" y="4677176"/>
                <a:ext cx="374250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5D69281E-6770-BBC8-BD37-13C2CCE28349}"/>
              </a:ext>
            </a:extLst>
          </p:cNvPr>
          <p:cNvCxnSpPr>
            <a:cxnSpLocks/>
            <a:stCxn id="4" idx="1"/>
            <a:endCxn id="6" idx="3"/>
          </p:cNvCxnSpPr>
          <p:nvPr/>
        </p:nvCxnSpPr>
        <p:spPr>
          <a:xfrm flipH="1">
            <a:off x="5505717" y="4906201"/>
            <a:ext cx="652503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DB245F2D-C6AD-1105-77AD-C2DB11846FA4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5424162" y="4906202"/>
            <a:ext cx="734058" cy="92313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线连接符 63">
            <a:extLst>
              <a:ext uri="{FF2B5EF4-FFF2-40B4-BE49-F238E27FC236}">
                <a16:creationId xmlns:a16="http://schemas.microsoft.com/office/drawing/2014/main" id="{DA5798F3-79D2-FEDB-9B57-58D99952A99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74998" y="5184514"/>
            <a:ext cx="0" cy="36650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66">
            <a:extLst>
              <a:ext uri="{FF2B5EF4-FFF2-40B4-BE49-F238E27FC236}">
                <a16:creationId xmlns:a16="http://schemas.microsoft.com/office/drawing/2014/main" id="{27A30A31-932F-19D0-D9BA-4615EACD6B0C}"/>
              </a:ext>
            </a:extLst>
          </p:cNvPr>
          <p:cNvCxnSpPr>
            <a:cxnSpLocks/>
            <a:stCxn id="3" idx="2"/>
            <a:endCxn id="6" idx="0"/>
          </p:cNvCxnSpPr>
          <p:nvPr/>
        </p:nvCxnSpPr>
        <p:spPr>
          <a:xfrm>
            <a:off x="4707385" y="5184515"/>
            <a:ext cx="0" cy="36650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6D9EA627-B5DE-5EB6-057E-F6BAF5415D84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5424162" y="4906201"/>
            <a:ext cx="734058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2FE8CCED-7C7C-C105-7746-61D17833CCEB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 flipV="1">
            <a:off x="5505717" y="5829331"/>
            <a:ext cx="652503" cy="1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5C7FE5B-2483-E15C-CEBB-807147E6803D}"/>
                  </a:ext>
                </a:extLst>
              </p:cNvPr>
              <p:cNvSpPr txBox="1"/>
              <p:nvPr/>
            </p:nvSpPr>
            <p:spPr>
              <a:xfrm>
                <a:off x="3725149" y="6242165"/>
                <a:ext cx="4629841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b="0" dirty="0"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2-list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satisfying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b="0" dirty="0"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b="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kumimoji="1" lang="en-US" altLang="zh-CN" b="0" dirty="0">
                    <a:latin typeface="Cambria" panose="02040503050406030204" pitchFamily="18" charset="0"/>
                  </a:rPr>
                  <a:t>?</a:t>
                </a:r>
              </a:p>
            </p:txBody>
          </p:sp>
        </mc:Choice>
        <mc:Fallback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D5C7FE5B-2483-E15C-CEBB-807147E68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149" y="6242165"/>
                <a:ext cx="4629841" cy="380810"/>
              </a:xfrm>
              <a:prstGeom prst="rect">
                <a:avLst/>
              </a:prstGeom>
              <a:blipFill>
                <a:blip r:embed="rId30"/>
                <a:stretch>
                  <a:fillRect l="-1093" t="-6452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43389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Cambria" panose="02040503050406030204" pitchFamily="18" charset="0"/>
              </a:rPr>
              <a:t>constraints</a:t>
            </a:r>
            <a:r>
              <a:rPr kumimoji="1" lang="en-US" altLang="zh-CN" dirty="0">
                <a:latin typeface="Cambria" panose="020405030504060302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286210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dirty="0">
                <a:latin typeface="Cambria" panose="02040503050406030204" pitchFamily="18" charset="0"/>
              </a:rPr>
              <a:t>Suppose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have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following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Cambria" panose="02040503050406030204" pitchFamily="18" charset="0"/>
              </a:rPr>
              <a:t>bipartite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direct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product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61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dirty="0">
                <a:latin typeface="Cambria" panose="02040503050406030204" pitchFamily="18" charset="0"/>
              </a:rPr>
              <a:t>Suppose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have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following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Cambria" panose="02040503050406030204" pitchFamily="18" charset="0"/>
              </a:rPr>
              <a:t>bipartite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direct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product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/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never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equals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to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blipFill>
                <a:blip r:embed="rId3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184150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dirty="0">
                <a:latin typeface="Cambria" panose="02040503050406030204" pitchFamily="18" charset="0"/>
              </a:rPr>
              <a:t>Suppose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have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following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Cambria" panose="02040503050406030204" pitchFamily="18" charset="0"/>
              </a:rPr>
              <a:t>bipartite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direct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product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zh-CN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/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never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equals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to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3</a:t>
                </a:r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68" name="圆角矩形标注 67">
                <a:extLst>
                  <a:ext uri="{FF2B5EF4-FFF2-40B4-BE49-F238E27FC236}">
                    <a16:creationId xmlns:a16="http://schemas.microsoft.com/office/drawing/2014/main" id="{5077D9E0-8700-DDAC-07D8-AF04A7D54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561" y="4122484"/>
                <a:ext cx="1436331" cy="767411"/>
              </a:xfrm>
              <a:prstGeom prst="wedgeRoundRectCallout">
                <a:avLst>
                  <a:gd name="adj1" fmla="val -74790"/>
                  <a:gd name="adj2" fmla="val 24719"/>
                  <a:gd name="adj3" fmla="val 16667"/>
                </a:avLst>
              </a:prstGeom>
              <a:blipFill>
                <a:blip r:embed="rId34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1E73ADDB-B369-70EB-4940-16D5D220AAD6}"/>
                  </a:ext>
                </a:extLst>
              </p:cNvPr>
              <p:cNvSpPr/>
              <p:nvPr/>
            </p:nvSpPr>
            <p:spPr>
              <a:xfrm>
                <a:off x="305149" y="3814120"/>
                <a:ext cx="1688919" cy="1265946"/>
              </a:xfrm>
              <a:prstGeom prst="wedgeRoundRectCallout">
                <a:avLst>
                  <a:gd name="adj1" fmla="val 75514"/>
                  <a:gd name="adj2" fmla="val 89041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can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safely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remove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assignment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with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kumimoji="1"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kumimoji="1" lang="zh-CN" altLang="en-US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1E73ADDB-B369-70EB-4940-16D5D220AA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49" y="3814120"/>
                <a:ext cx="1688919" cy="1265946"/>
              </a:xfrm>
              <a:prstGeom prst="wedgeRoundRectCallout">
                <a:avLst>
                  <a:gd name="adj1" fmla="val 75514"/>
                  <a:gd name="adj2" fmla="val 89041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90412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dirty="0">
                <a:latin typeface="Cambria" panose="02040503050406030204" pitchFamily="18" charset="0"/>
              </a:rPr>
              <a:t>Suppose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have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following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Cambria" panose="02040503050406030204" pitchFamily="18" charset="0"/>
              </a:rPr>
              <a:t>bipartite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direct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product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/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3∉</m:t>
                    </m:r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blipFill>
                <a:blip r:embed="rId34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/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3219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FA855D-7C83-C7EE-C190-50442905B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12224"/>
            <a:ext cx="10058400" cy="4050792"/>
          </a:xfrm>
        </p:spPr>
        <p:txBody>
          <a:bodyPr/>
          <a:lstStyle/>
          <a:p>
            <a:r>
              <a:rPr kumimoji="1" lang="en-US" altLang="zh-CN" dirty="0">
                <a:latin typeface="Cambria" panose="02040503050406030204" pitchFamily="18" charset="0"/>
              </a:rPr>
              <a:t>How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can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discard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assignment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safely?</a:t>
            </a:r>
          </a:p>
          <a:p>
            <a:pPr lvl="1"/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one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that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never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used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to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meet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any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consistency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constraints!</a:t>
            </a:r>
          </a:p>
          <a:p>
            <a:pPr lvl="1"/>
            <a:endParaRPr kumimoji="1" lang="en-US" altLang="zh-CN" dirty="0">
              <a:latin typeface="Cambria" panose="02040503050406030204" pitchFamily="18" charset="0"/>
            </a:endParaRPr>
          </a:p>
          <a:p>
            <a:r>
              <a:rPr kumimoji="1" lang="en-US" altLang="zh-CN" dirty="0">
                <a:latin typeface="Cambria" panose="02040503050406030204" pitchFamily="18" charset="0"/>
              </a:rPr>
              <a:t>Suppose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we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have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the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following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i="1" dirty="0">
                <a:solidFill>
                  <a:srgbClr val="0070C0"/>
                </a:solidFill>
                <a:latin typeface="Cambria" panose="02040503050406030204" pitchFamily="18" charset="0"/>
              </a:rPr>
              <a:t>bipartite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direct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product</a:t>
            </a:r>
            <a:r>
              <a:rPr kumimoji="1" lang="zh-CN" altLang="en-US" dirty="0"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latin typeface="Cambria" panose="02040503050406030204" pitchFamily="18" charset="0"/>
              </a:rPr>
              <a:t>instance: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/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圆角矩形 3">
                <a:extLst>
                  <a:ext uri="{FF2B5EF4-FFF2-40B4-BE49-F238E27FC236}">
                    <a16:creationId xmlns:a16="http://schemas.microsoft.com/office/drawing/2014/main" id="{0953048B-6AF2-45C3-80B2-0BB27E169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3660441"/>
                <a:ext cx="1352236" cy="556627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左大括号 4">
            <a:extLst>
              <a:ext uri="{FF2B5EF4-FFF2-40B4-BE49-F238E27FC236}">
                <a16:creationId xmlns:a16="http://schemas.microsoft.com/office/drawing/2014/main" id="{C9526BA9-1D69-4810-06A2-FAF7F2BD9070}"/>
              </a:ext>
            </a:extLst>
          </p:cNvPr>
          <p:cNvSpPr/>
          <p:nvPr/>
        </p:nvSpPr>
        <p:spPr>
          <a:xfrm rot="10800000">
            <a:off x="3381422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/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D6D7D633-6A8F-9156-D492-824249AEE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3525813"/>
                <a:ext cx="975030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/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1ECDAE7-717F-081B-EF55-AED5066BA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3921319"/>
                <a:ext cx="975030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/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1BC66720-6EA6-3AD9-A895-B0DEFEF63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3753151"/>
                <a:ext cx="37425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/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圆角矩形 15">
                <a:extLst>
                  <a:ext uri="{FF2B5EF4-FFF2-40B4-BE49-F238E27FC236}">
                    <a16:creationId xmlns:a16="http://schemas.microsoft.com/office/drawing/2014/main" id="{7687A0A3-FAB8-390D-F4B9-A4D805DE6E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9091" y="4428639"/>
                <a:ext cx="1352236" cy="556627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1DA8EF43-CE42-DD6A-7BE9-E3F8E2E5A24F}"/>
              </a:ext>
            </a:extLst>
          </p:cNvPr>
          <p:cNvSpPr/>
          <p:nvPr/>
        </p:nvSpPr>
        <p:spPr>
          <a:xfrm rot="10800000">
            <a:off x="3381422" y="4430724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/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F449106-8CE5-CD5A-0757-FFB0D957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434" y="4294011"/>
                <a:ext cx="975030" cy="369332"/>
              </a:xfrm>
              <a:prstGeom prst="rect">
                <a:avLst/>
              </a:prstGeom>
              <a:blipFill>
                <a:blip r:embed="rId7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/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DE8F7B5-B25C-917E-C3F0-BFA6F1CCB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541" y="4689517"/>
                <a:ext cx="975030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/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C3117AE-44AA-CC85-B614-D38FE43B4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42304" y="4521349"/>
                <a:ext cx="37425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/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圆角矩形 20">
                <a:extLst>
                  <a:ext uri="{FF2B5EF4-FFF2-40B4-BE49-F238E27FC236}">
                    <a16:creationId xmlns:a16="http://schemas.microsoft.com/office/drawing/2014/main" id="{3ADB7ECF-7CEA-BD63-D6FA-CB588DCDD7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6554" y="5138014"/>
                <a:ext cx="1352236" cy="556627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左大括号 21">
            <a:extLst>
              <a:ext uri="{FF2B5EF4-FFF2-40B4-BE49-F238E27FC236}">
                <a16:creationId xmlns:a16="http://schemas.microsoft.com/office/drawing/2014/main" id="{39D11A72-17A0-ADD9-FDAD-801A62C54672}"/>
              </a:ext>
            </a:extLst>
          </p:cNvPr>
          <p:cNvSpPr/>
          <p:nvPr/>
        </p:nvSpPr>
        <p:spPr>
          <a:xfrm rot="10800000">
            <a:off x="3368885" y="5140099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/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4D525551-0FD2-FBA5-F7F6-C5859D874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897" y="5003386"/>
                <a:ext cx="975030" cy="369332"/>
              </a:xfrm>
              <a:prstGeom prst="rect">
                <a:avLst/>
              </a:prstGeom>
              <a:blipFill>
                <a:blip r:embed="rId11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/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trike="sngStrike" smtClean="0">
                          <a:latin typeface="Cambria Math" panose="02040503050406030204" pitchFamily="18" charset="0"/>
                        </a:rPr>
                        <m:t>(3,3,2)</m:t>
                      </m:r>
                    </m:oMath>
                  </m:oMathPara>
                </a14:m>
                <a:endParaRPr kumimoji="1" lang="zh-CN" altLang="en-US" strike="sngStrike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5140978C-4C43-0ADC-AA3A-29A0A1ED1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0004" y="5398892"/>
                <a:ext cx="97503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/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5C885953-7668-44CA-2891-9944C0A75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29767" y="5230724"/>
                <a:ext cx="374250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/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圆角矩形 25">
                <a:extLst>
                  <a:ext uri="{FF2B5EF4-FFF2-40B4-BE49-F238E27FC236}">
                    <a16:creationId xmlns:a16="http://schemas.microsoft.com/office/drawing/2014/main" id="{D2BB9506-9D03-E7A6-9C65-DDAE27F8B6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017" y="5888093"/>
                <a:ext cx="1352236" cy="556627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大括号 26">
            <a:extLst>
              <a:ext uri="{FF2B5EF4-FFF2-40B4-BE49-F238E27FC236}">
                <a16:creationId xmlns:a16="http://schemas.microsoft.com/office/drawing/2014/main" id="{05BF8090-CC87-54F7-9FCB-CE66A63874A1}"/>
              </a:ext>
            </a:extLst>
          </p:cNvPr>
          <p:cNvSpPr/>
          <p:nvPr/>
        </p:nvSpPr>
        <p:spPr>
          <a:xfrm rot="10800000">
            <a:off x="3356348" y="5890178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/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(1,3,1)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787BB535-5B74-5C82-94A5-76C38B17F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360" y="5753465"/>
                <a:ext cx="975030" cy="369332"/>
              </a:xfrm>
              <a:prstGeom prst="rect">
                <a:avLst/>
              </a:prstGeom>
              <a:blipFill>
                <a:blip r:embed="rId15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/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D44C00A2-2B49-7622-BCB0-CAAFDBC03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467" y="6148971"/>
                <a:ext cx="975030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/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2E6568CF-12CF-11E2-55DC-1B4FFF384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>
                <a:off x="3517230" y="5980803"/>
                <a:ext cx="37425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/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圆角矩形 36">
                <a:extLst>
                  <a:ext uri="{FF2B5EF4-FFF2-40B4-BE49-F238E27FC236}">
                    <a16:creationId xmlns:a16="http://schemas.microsoft.com/office/drawing/2014/main" id="{0BFC315E-11A3-9B05-3998-1ADAAFC7C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3660441"/>
                <a:ext cx="1352236" cy="556627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/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圆角矩形 37">
                <a:extLst>
                  <a:ext uri="{FF2B5EF4-FFF2-40B4-BE49-F238E27FC236}">
                    <a16:creationId xmlns:a16="http://schemas.microsoft.com/office/drawing/2014/main" id="{85B7FCF0-3D3C-65E8-E4D6-3D918F978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951" y="4428639"/>
                <a:ext cx="1352236" cy="556627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/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圆角矩形 38">
                <a:extLst>
                  <a:ext uri="{FF2B5EF4-FFF2-40B4-BE49-F238E27FC236}">
                    <a16:creationId xmlns:a16="http://schemas.microsoft.com/office/drawing/2014/main" id="{B57E8B01-40D3-5FCC-7208-9F4AA2366C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414" y="5138014"/>
                <a:ext cx="1352236" cy="556627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/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solidFill>
                <a:srgbClr val="D5FDA9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kumimoji="1"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kumimoji="1"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zh-CN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圆角矩形 39">
                <a:extLst>
                  <a:ext uri="{FF2B5EF4-FFF2-40B4-BE49-F238E27FC236}">
                    <a16:creationId xmlns:a16="http://schemas.microsoft.com/office/drawing/2014/main" id="{D8A5D29B-0950-9D30-7D18-1CD7101B28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5877" y="5888093"/>
                <a:ext cx="1352236" cy="556627"/>
              </a:xfrm>
              <a:prstGeom prst="round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左大括号 40">
            <a:extLst>
              <a:ext uri="{FF2B5EF4-FFF2-40B4-BE49-F238E27FC236}">
                <a16:creationId xmlns:a16="http://schemas.microsoft.com/office/drawing/2014/main" id="{0F4E775C-1AF3-8273-9826-3C4CFF6F2E75}"/>
              </a:ext>
            </a:extLst>
          </p:cNvPr>
          <p:cNvSpPr/>
          <p:nvPr/>
        </p:nvSpPr>
        <p:spPr>
          <a:xfrm>
            <a:off x="8298914" y="366252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/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288242C8-E0D9-54E5-3730-7847430C6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3175" y="3528674"/>
                <a:ext cx="97503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/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627BD48-4C4D-962E-6AFE-63517A38C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3924180"/>
                <a:ext cx="975030" cy="369332"/>
              </a:xfrm>
              <a:prstGeom prst="rect">
                <a:avLst/>
              </a:prstGeom>
              <a:blipFill>
                <a:blip r:embed="rId23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/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E517DCE6-807C-C0EC-CD32-9B3836DF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163" y="3735996"/>
                <a:ext cx="37425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左大括号 44">
            <a:extLst>
              <a:ext uri="{FF2B5EF4-FFF2-40B4-BE49-F238E27FC236}">
                <a16:creationId xmlns:a16="http://schemas.microsoft.com/office/drawing/2014/main" id="{93767477-8741-96FD-89EE-EDA4846D0F6D}"/>
              </a:ext>
            </a:extLst>
          </p:cNvPr>
          <p:cNvSpPr/>
          <p:nvPr/>
        </p:nvSpPr>
        <p:spPr>
          <a:xfrm>
            <a:off x="8296021" y="444709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/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(1,2,1)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FC25FBE6-51DC-F948-CEA9-83B9F0F046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282" y="4313241"/>
                <a:ext cx="975030" cy="369332"/>
              </a:xfrm>
              <a:prstGeom prst="rect">
                <a:avLst/>
              </a:prstGeom>
              <a:blipFill>
                <a:blip r:embed="rId2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/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30AEB238-4B41-0A0E-9740-F7C3AAED8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389" y="4708747"/>
                <a:ext cx="975030" cy="369332"/>
              </a:xfrm>
              <a:prstGeom prst="rect">
                <a:avLst/>
              </a:prstGeom>
              <a:blipFill>
                <a:blip r:embed="rId2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/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997218F0-29E0-4707-2929-A23FC724B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0270" y="4520563"/>
                <a:ext cx="374250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左大括号 48">
            <a:extLst>
              <a:ext uri="{FF2B5EF4-FFF2-40B4-BE49-F238E27FC236}">
                <a16:creationId xmlns:a16="http://schemas.microsoft.com/office/drawing/2014/main" id="{F209C13A-64E8-B215-8D20-B8E2CF0AF791}"/>
              </a:ext>
            </a:extLst>
          </p:cNvPr>
          <p:cNvSpPr/>
          <p:nvPr/>
        </p:nvSpPr>
        <p:spPr>
          <a:xfrm>
            <a:off x="8280591" y="5180233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/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(2,1,3)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6921FC7-3F0D-AB8B-A99E-57C121A73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852" y="5046381"/>
                <a:ext cx="975030" cy="369332"/>
              </a:xfrm>
              <a:prstGeom prst="rect">
                <a:avLst/>
              </a:prstGeom>
              <a:blipFill>
                <a:blip r:embed="rId2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/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(1,1,1)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C8547E67-6159-73D2-3529-D9223FADD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1959" y="5441887"/>
                <a:ext cx="975030" cy="369332"/>
              </a:xfrm>
              <a:prstGeom prst="rect">
                <a:avLst/>
              </a:prstGeom>
              <a:blipFill>
                <a:blip r:embed="rId2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/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46746E7E-EE28-C587-1539-FA9E388970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4840" y="5253703"/>
                <a:ext cx="374250" cy="369332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左大括号 52">
            <a:extLst>
              <a:ext uri="{FF2B5EF4-FFF2-40B4-BE49-F238E27FC236}">
                <a16:creationId xmlns:a16="http://schemas.microsoft.com/office/drawing/2014/main" id="{1FDE7C63-B39D-5270-7129-4BD65D6F90E4}"/>
              </a:ext>
            </a:extLst>
          </p:cNvPr>
          <p:cNvSpPr/>
          <p:nvPr/>
        </p:nvSpPr>
        <p:spPr>
          <a:xfrm>
            <a:off x="8270298" y="5937906"/>
            <a:ext cx="112608" cy="55662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/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(2,1,1)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A81F1366-5411-9457-D402-41FEA195C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4559" y="5804054"/>
                <a:ext cx="975030" cy="369332"/>
              </a:xfrm>
              <a:prstGeom prst="rect">
                <a:avLst/>
              </a:prstGeom>
              <a:blipFill>
                <a:blip r:embed="rId31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/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(2,3,2)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03B04E37-0343-FD8F-ECF7-BD77BD549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1666" y="6199560"/>
                <a:ext cx="975030" cy="369332"/>
              </a:xfrm>
              <a:prstGeom prst="rect">
                <a:avLst/>
              </a:prstGeom>
              <a:blipFill>
                <a:blip r:embed="rId3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/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161B238A-8230-1DDB-D162-A175CAB74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547" y="6011376"/>
                <a:ext cx="374250" cy="369332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DA17A7FA-30E2-52E1-673E-AC962C189426}"/>
              </a:ext>
            </a:extLst>
          </p:cNvPr>
          <p:cNvCxnSpPr>
            <a:cxnSpLocks/>
            <a:stCxn id="4" idx="3"/>
            <a:endCxn id="37" idx="1"/>
          </p:cNvCxnSpPr>
          <p:nvPr/>
        </p:nvCxnSpPr>
        <p:spPr>
          <a:xfrm>
            <a:off x="5281327" y="3938755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ED2167BF-04C4-8F1A-74DE-C9AD4B1AA7A6}"/>
              </a:ext>
            </a:extLst>
          </p:cNvPr>
          <p:cNvCxnSpPr>
            <a:cxnSpLocks/>
            <a:stCxn id="4" idx="3"/>
            <a:endCxn id="38" idx="1"/>
          </p:cNvCxnSpPr>
          <p:nvPr/>
        </p:nvCxnSpPr>
        <p:spPr>
          <a:xfrm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线连接符 62">
            <a:extLst>
              <a:ext uri="{FF2B5EF4-FFF2-40B4-BE49-F238E27FC236}">
                <a16:creationId xmlns:a16="http://schemas.microsoft.com/office/drawing/2014/main" id="{10CAFE3D-D1E3-5158-2BA7-0752F7886E95}"/>
              </a:ext>
            </a:extLst>
          </p:cNvPr>
          <p:cNvCxnSpPr>
            <a:cxnSpLocks/>
            <a:stCxn id="4" idx="3"/>
            <a:endCxn id="39" idx="1"/>
          </p:cNvCxnSpPr>
          <p:nvPr/>
        </p:nvCxnSpPr>
        <p:spPr>
          <a:xfrm>
            <a:off x="5281327" y="3938755"/>
            <a:ext cx="1227087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425E4FFA-DBB6-6FA0-DB6E-F7742B0E670B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5281327" y="3938755"/>
            <a:ext cx="1214550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线连接符 68">
            <a:extLst>
              <a:ext uri="{FF2B5EF4-FFF2-40B4-BE49-F238E27FC236}">
                <a16:creationId xmlns:a16="http://schemas.microsoft.com/office/drawing/2014/main" id="{ED42276C-6C44-DD47-F948-62348CA06790}"/>
              </a:ext>
            </a:extLst>
          </p:cNvPr>
          <p:cNvCxnSpPr>
            <a:cxnSpLocks/>
            <a:stCxn id="16" idx="3"/>
            <a:endCxn id="37" idx="1"/>
          </p:cNvCxnSpPr>
          <p:nvPr/>
        </p:nvCxnSpPr>
        <p:spPr>
          <a:xfrm flipV="1">
            <a:off x="5281327" y="3938755"/>
            <a:ext cx="1239624" cy="7681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14EF9AC1-D584-9E8C-B7FC-5D6508D63825}"/>
              </a:ext>
            </a:extLst>
          </p:cNvPr>
          <p:cNvCxnSpPr>
            <a:cxnSpLocks/>
            <a:stCxn id="16" idx="3"/>
            <a:endCxn id="38" idx="1"/>
          </p:cNvCxnSpPr>
          <p:nvPr/>
        </p:nvCxnSpPr>
        <p:spPr>
          <a:xfrm>
            <a:off x="5281327" y="4706953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C2DBDFCE-6A70-6A1E-FD82-A2F145116ED1}"/>
              </a:ext>
            </a:extLst>
          </p:cNvPr>
          <p:cNvCxnSpPr>
            <a:cxnSpLocks/>
            <a:stCxn id="16" idx="3"/>
            <a:endCxn id="39" idx="1"/>
          </p:cNvCxnSpPr>
          <p:nvPr/>
        </p:nvCxnSpPr>
        <p:spPr>
          <a:xfrm>
            <a:off x="5281327" y="4706953"/>
            <a:ext cx="1227087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84140210-151D-FA9F-6809-668A07BBB9AD}"/>
              </a:ext>
            </a:extLst>
          </p:cNvPr>
          <p:cNvCxnSpPr>
            <a:cxnSpLocks/>
            <a:stCxn id="16" idx="3"/>
            <a:endCxn id="40" idx="1"/>
          </p:cNvCxnSpPr>
          <p:nvPr/>
        </p:nvCxnSpPr>
        <p:spPr>
          <a:xfrm>
            <a:off x="5281327" y="4706953"/>
            <a:ext cx="1214550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B1DB4F68-7A93-0304-6F69-AAA183E1269E}"/>
              </a:ext>
            </a:extLst>
          </p:cNvPr>
          <p:cNvCxnSpPr>
            <a:cxnSpLocks/>
            <a:stCxn id="21" idx="3"/>
            <a:endCxn id="37" idx="1"/>
          </p:cNvCxnSpPr>
          <p:nvPr/>
        </p:nvCxnSpPr>
        <p:spPr>
          <a:xfrm flipV="1">
            <a:off x="5268790" y="3938755"/>
            <a:ext cx="1252161" cy="147757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8AE6CDBD-9DAB-CF98-19FC-C7C49F82743E}"/>
              </a:ext>
            </a:extLst>
          </p:cNvPr>
          <p:cNvCxnSpPr>
            <a:cxnSpLocks/>
            <a:stCxn id="21" idx="3"/>
            <a:endCxn id="38" idx="1"/>
          </p:cNvCxnSpPr>
          <p:nvPr/>
        </p:nvCxnSpPr>
        <p:spPr>
          <a:xfrm flipV="1">
            <a:off x="5268790" y="4706953"/>
            <a:ext cx="1252161" cy="70937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线连接符 86">
            <a:extLst>
              <a:ext uri="{FF2B5EF4-FFF2-40B4-BE49-F238E27FC236}">
                <a16:creationId xmlns:a16="http://schemas.microsoft.com/office/drawing/2014/main" id="{2071A656-91E9-6C5D-13CC-DB4B131C2D75}"/>
              </a:ext>
            </a:extLst>
          </p:cNvPr>
          <p:cNvCxnSpPr>
            <a:cxnSpLocks/>
            <a:stCxn id="21" idx="3"/>
            <a:endCxn id="39" idx="1"/>
          </p:cNvCxnSpPr>
          <p:nvPr/>
        </p:nvCxnSpPr>
        <p:spPr>
          <a:xfrm>
            <a:off x="5268790" y="5416328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A3B228F7-78A0-04B0-FCA9-497A2B3741C5}"/>
              </a:ext>
            </a:extLst>
          </p:cNvPr>
          <p:cNvCxnSpPr>
            <a:cxnSpLocks/>
            <a:stCxn id="21" idx="3"/>
            <a:endCxn id="40" idx="1"/>
          </p:cNvCxnSpPr>
          <p:nvPr/>
        </p:nvCxnSpPr>
        <p:spPr>
          <a:xfrm>
            <a:off x="5268790" y="5416328"/>
            <a:ext cx="1227087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2926B4B3-4CAE-0F11-63D7-ED72B5C97280}"/>
              </a:ext>
            </a:extLst>
          </p:cNvPr>
          <p:cNvCxnSpPr>
            <a:cxnSpLocks/>
            <a:stCxn id="26" idx="3"/>
            <a:endCxn id="39" idx="1"/>
          </p:cNvCxnSpPr>
          <p:nvPr/>
        </p:nvCxnSpPr>
        <p:spPr>
          <a:xfrm flipV="1">
            <a:off x="5256253" y="5416328"/>
            <a:ext cx="1252161" cy="75007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5A2894C-BE62-4530-75E9-F2A885CCE225}"/>
              </a:ext>
            </a:extLst>
          </p:cNvPr>
          <p:cNvCxnSpPr>
            <a:cxnSpLocks/>
            <a:stCxn id="26" idx="3"/>
            <a:endCxn id="37" idx="1"/>
          </p:cNvCxnSpPr>
          <p:nvPr/>
        </p:nvCxnSpPr>
        <p:spPr>
          <a:xfrm flipV="1">
            <a:off x="5256253" y="3938755"/>
            <a:ext cx="1264698" cy="222765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447E7351-9476-65D5-D80B-883DC0431E9C}"/>
              </a:ext>
            </a:extLst>
          </p:cNvPr>
          <p:cNvCxnSpPr>
            <a:cxnSpLocks/>
            <a:stCxn id="26" idx="3"/>
            <a:endCxn id="38" idx="1"/>
          </p:cNvCxnSpPr>
          <p:nvPr/>
        </p:nvCxnSpPr>
        <p:spPr>
          <a:xfrm flipV="1">
            <a:off x="5256253" y="4706953"/>
            <a:ext cx="1264698" cy="145945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8DFE88CB-2709-0FED-9198-5F86BB211F61}"/>
              </a:ext>
            </a:extLst>
          </p:cNvPr>
          <p:cNvCxnSpPr>
            <a:cxnSpLocks/>
            <a:stCxn id="26" idx="3"/>
            <a:endCxn id="40" idx="1"/>
          </p:cNvCxnSpPr>
          <p:nvPr/>
        </p:nvCxnSpPr>
        <p:spPr>
          <a:xfrm>
            <a:off x="5256253" y="6166407"/>
            <a:ext cx="123962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/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3∉</m:t>
                    </m:r>
                    <m:r>
                      <a:rPr lang="en-US" altLang="zh-CN" sz="1800" i="1" kern="100" smtClean="0">
                        <a:solidFill>
                          <a:srgbClr val="FF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sz="1800" i="1" kern="100">
                            <a:solidFill>
                              <a:srgbClr val="FF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800" i="1" kern="100">
                                <a:solidFill>
                                  <a:srgbClr val="FF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8" name="圆角矩形标注 7">
                <a:extLst>
                  <a:ext uri="{FF2B5EF4-FFF2-40B4-BE49-F238E27FC236}">
                    <a16:creationId xmlns:a16="http://schemas.microsoft.com/office/drawing/2014/main" id="{0FD8AEE6-DF93-F7CE-34F5-9CD5506BBD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3141" y="4122484"/>
                <a:ext cx="2386361" cy="923897"/>
              </a:xfrm>
              <a:prstGeom prst="wedgeRoundRectCallout">
                <a:avLst>
                  <a:gd name="adj1" fmla="val -62052"/>
                  <a:gd name="adj2" fmla="val 94130"/>
                  <a:gd name="adj3" fmla="val 16667"/>
                </a:avLst>
              </a:prstGeom>
              <a:blipFill>
                <a:blip r:embed="rId34"/>
                <a:stretch>
                  <a:fillRect t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/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for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each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,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inherit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from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such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a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that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i="1" kern="10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𝜎</m:t>
                    </m:r>
                    <m:sSub>
                      <m:sSubPr>
                        <m:ctrlPr>
                          <a:rPr lang="zh-CN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</m:d>
                      </m:e>
                      <m:sub>
                        <m:r>
                          <a:rPr lang="en-US" altLang="zh-CN" i="1" kern="1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zh-CN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 kern="10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1" lang="zh-CN" altLang="en-US" dirty="0">
                    <a:solidFill>
                      <a:schemeClr val="tx1"/>
                    </a:solidFill>
                    <a:latin typeface="Cambria" panose="02040503050406030204" pitchFamily="18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0" name="圆角矩形标注 9">
                <a:extLst>
                  <a:ext uri="{FF2B5EF4-FFF2-40B4-BE49-F238E27FC236}">
                    <a16:creationId xmlns:a16="http://schemas.microsoft.com/office/drawing/2014/main" id="{F45378F7-5679-0E1D-A5AC-17243D792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267" y="3993534"/>
                <a:ext cx="2259361" cy="1052847"/>
              </a:xfrm>
              <a:prstGeom prst="wedgeRoundRectCallout">
                <a:avLst>
                  <a:gd name="adj1" fmla="val 51699"/>
                  <a:gd name="adj2" fmla="val 84127"/>
                  <a:gd name="adj3" fmla="val 16667"/>
                </a:avLst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>
            <a:extLst>
              <a:ext uri="{FF2B5EF4-FFF2-40B4-BE49-F238E27FC236}">
                <a16:creationId xmlns:a16="http://schemas.microsoft.com/office/drawing/2014/main" id="{038E41D1-4288-16CE-B5FE-AACB97099607}"/>
              </a:ext>
            </a:extLst>
          </p:cNvPr>
          <p:cNvSpPr/>
          <p:nvPr/>
        </p:nvSpPr>
        <p:spPr>
          <a:xfrm>
            <a:off x="110370" y="5418412"/>
            <a:ext cx="2348829" cy="899060"/>
          </a:xfrm>
          <a:prstGeom prst="wedgeRoundRectCallout">
            <a:avLst>
              <a:gd name="adj1" fmla="val -3086"/>
              <a:gd name="adj2" fmla="val -84153"/>
              <a:gd name="adj3" fmla="val 16667"/>
            </a:avLst>
          </a:prstGeom>
          <a:solidFill>
            <a:srgbClr val="FFD8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by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discarding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this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assignment,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list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size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is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decreased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by</a:t>
            </a:r>
            <a:r>
              <a:rPr kumimoji="1" lang="zh-CN" altLang="en-US" dirty="0">
                <a:solidFill>
                  <a:schemeClr val="tx1"/>
                </a:solidFill>
                <a:latin typeface="Cambria" panose="02040503050406030204" pitchFamily="18" charset="0"/>
              </a:rPr>
              <a:t> </a:t>
            </a:r>
            <a:r>
              <a:rPr kumimoji="1" lang="en-US" altLang="zh-CN" dirty="0">
                <a:solidFill>
                  <a:schemeClr val="tx1"/>
                </a:solidFill>
                <a:latin typeface="Cambria" panose="020405030504060302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83830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spc="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Complexity</a:t>
            </a:r>
            <a:endParaRPr kumimoji="1" lang="zh-CN" altLang="en-US" sz="3600" cap="none" spc="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</p:spPr>
            <p:txBody>
              <a:bodyPr>
                <a:normAutofit/>
              </a:bodyPr>
              <a:lstStyle/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Associate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each instance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with a parameter </a:t>
                </a:r>
                <a14:m>
                  <m:oMath xmlns:m="http://schemas.openxmlformats.org/officeDocument/2006/math"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en-US" altLang="zh-CN" sz="20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endParaRPr kumimoji="1" lang="en-US" altLang="zh-CN" sz="20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1800" spc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≪|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kumimoji="1" lang="en-US" altLang="zh-CN" sz="1800" b="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Measure complexity over </a:t>
                </a:r>
                <a14:m>
                  <m:oMath xmlns:m="http://schemas.openxmlformats.org/officeDocument/2006/math">
                    <m:r>
                      <a:rPr kumimoji="1" lang="en-US" altLang="zh-CN" sz="1800" i="1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1800" b="0" i="0" spc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800" i="1" spc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:r>
                  <a:rPr kumimoji="1" lang="en-US" altLang="zh-CN" sz="1800" spc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</a:t>
                </a:r>
                <a:r>
                  <a:rPr kumimoji="1" lang="zh-CN" altLang="en-US" sz="1800" spc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800" spc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kumimoji="1" lang="en-US" altLang="zh-CN" sz="1800" spc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(Analogue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of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NP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):</a:t>
                </a:r>
                <a:r>
                  <a:rPr kumimoji="1" lang="zh-CN" altLang="en-US" sz="20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widely believed </a:t>
                </a:r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W[1] </a:t>
                </a:r>
                <a14:m>
                  <m:oMath xmlns:m="http://schemas.openxmlformats.org/officeDocument/2006/math">
                    <m:r>
                      <a:rPr kumimoji="1" lang="en-US" altLang="zh-CN" sz="20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≠</m:t>
                    </m:r>
                  </m:oMath>
                </a14:m>
                <a:r>
                  <a:rPr kumimoji="1" lang="en-US" altLang="zh-CN" sz="2000" b="1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FPT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1B83A4B-3882-1A06-F15C-5B4AC0E9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442573"/>
                <a:ext cx="10515600" cy="4251960"/>
              </a:xfrm>
              <a:blipFill>
                <a:blip r:embed="rId3"/>
                <a:stretch>
                  <a:fillRect l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68950C0F-4FC1-60DB-86B3-83B163C05EA0}"/>
                  </a:ext>
                </a:extLst>
              </p:cNvPr>
              <p:cNvSpPr/>
              <p:nvPr/>
            </p:nvSpPr>
            <p:spPr>
              <a:xfrm>
                <a:off x="1535504" y="4445874"/>
                <a:ext cx="3830125" cy="1935859"/>
              </a:xfrm>
              <a:prstGeom prst="round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zh-CN" sz="200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Input:</a:t>
                </a:r>
                <a:r>
                  <a:rPr lang="zh-CN" altLang="en-US" sz="1800" kern="1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DengXian" panose="02010600030101010101" pitchFamily="2" charset="-122"/>
                    <a:cs typeface="Consolas" panose="020B0609020204030204" pitchFamily="49" charset="0"/>
                  </a:rPr>
                  <a:t> </a:t>
                </a:r>
                <a:endParaRPr lang="en-US" altLang="zh-CN" sz="1800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zh-CN" altLang="en-US" i="1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and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parameter</a:t>
                </a:r>
                <a:r>
                  <a:rPr lang="zh-CN" altLang="en-US" kern="1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kern="1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endParaRPr lang="en-US" altLang="zh-CN" i="1" kern="100" dirty="0">
                  <a:solidFill>
                    <a:schemeClr val="tx1"/>
                  </a:solidFill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Output:</a:t>
                </a:r>
                <a:r>
                  <a:rPr kumimoji="1"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…, </m:t>
                    </m:r>
                    <m:sSub>
                      <m:sSubPr>
                        <m:ctrlPr>
                          <a:rPr lang="zh-CN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forming a clique?</a:t>
                </a:r>
                <a:endParaRPr kumimoji="1" lang="zh-CN" altLang="en-US" dirty="0">
                  <a:solidFill>
                    <a:schemeClr val="tx1"/>
                  </a:solidFill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圆角矩形 4">
                <a:extLst>
                  <a:ext uri="{FF2B5EF4-FFF2-40B4-BE49-F238E27FC236}">
                    <a16:creationId xmlns:a16="http://schemas.microsoft.com/office/drawing/2014/main" id="{68950C0F-4FC1-60DB-86B3-83B163C05E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504" y="4445874"/>
                <a:ext cx="3830125" cy="193585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FFE41-6B7C-9460-5E8B-870EC40FE149}"/>
                  </a:ext>
                </a:extLst>
              </p:cNvPr>
              <p:cNvSpPr txBox="1"/>
              <p:nvPr/>
            </p:nvSpPr>
            <p:spPr>
              <a:xfrm>
                <a:off x="6434328" y="4946941"/>
                <a:ext cx="4308163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No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known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runtime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𝑜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sup>
                    </m:sSup>
                  </m:oMath>
                </a14:m>
                <a:endParaRPr kumimoji="1" lang="zh-CN" altLang="en-US" dirty="0">
                  <a:latin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08FFE41-6B7C-9460-5E8B-870EC40FE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4328" y="4946941"/>
                <a:ext cx="4308163" cy="380810"/>
              </a:xfrm>
              <a:prstGeom prst="rect">
                <a:avLst/>
              </a:prstGeom>
              <a:blipFill>
                <a:blip r:embed="rId5"/>
                <a:stretch>
                  <a:fillRect l="-1176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3313FE52-E258-FD35-84B4-42D0D515D2A5}"/>
              </a:ext>
            </a:extLst>
          </p:cNvPr>
          <p:cNvSpPr txBox="1"/>
          <p:nvPr/>
        </p:nvSpPr>
        <p:spPr>
          <a:xfrm>
            <a:off x="3132796" y="1886994"/>
            <a:ext cx="5338344" cy="461665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How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to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cope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with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an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NP-hard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r>
              <a:rPr kumimoji="1" lang="en-US" altLang="zh-CN" sz="2400" b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problem?</a:t>
            </a:r>
            <a:r>
              <a:rPr kumimoji="1" lang="zh-CN" altLang="en-US" sz="2400" b="0" dirty="0">
                <a:latin typeface="Cambria Math" panose="02040503050406030204" pitchFamily="18" charset="0"/>
                <a:cs typeface="Consolas" panose="020B0609020204030204" pitchFamily="49" charset="0"/>
              </a:rPr>
              <a:t> </a:t>
            </a:r>
            <a:endParaRPr kumimoji="1" lang="zh-CN" altLang="en-US" sz="2400" dirty="0">
              <a:latin typeface="Cambria Math" panose="02040503050406030204" pitchFamily="18" charset="0"/>
              <a:cs typeface="Consolas" panose="020B0609020204030204" pitchFamily="49" charset="0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58DC01AA-D419-B0A6-094F-F0E67330F837}"/>
              </a:ext>
            </a:extLst>
          </p:cNvPr>
          <p:cNvSpPr/>
          <p:nvPr/>
        </p:nvSpPr>
        <p:spPr>
          <a:xfrm>
            <a:off x="7025749" y="5424087"/>
            <a:ext cx="1283854" cy="609600"/>
          </a:xfrm>
          <a:prstGeom prst="roundRect">
            <a:avLst/>
          </a:prstGeom>
          <a:solidFill>
            <a:srgbClr val="38D3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W[1]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2FBE35-A449-CB13-AB1A-13D45D0BF7ED}"/>
              </a:ext>
            </a:extLst>
          </p:cNvPr>
          <p:cNvSpPr txBox="1"/>
          <p:nvPr/>
        </p:nvSpPr>
        <p:spPr>
          <a:xfrm>
            <a:off x="8309603" y="5538482"/>
            <a:ext cx="1384077" cy="3808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Consolas" panose="020B0609020204030204" pitchFamily="49" charset="0"/>
                <a:cs typeface="Consolas" panose="020B0609020204030204" pitchFamily="49" charset="0"/>
              </a:rPr>
              <a:t>-complete</a:t>
            </a:r>
            <a:endParaRPr kumimoji="1" lang="zh-CN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8E2A0B-E4B3-8A17-DE5B-DBEBD06D5359}"/>
                  </a:ext>
                </a:extLst>
              </p:cNvPr>
              <p:cNvSpPr txBox="1"/>
              <p:nvPr/>
            </p:nvSpPr>
            <p:spPr>
              <a:xfrm>
                <a:off x="6096000" y="4616518"/>
                <a:ext cx="4846939" cy="3808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Unlikely to have an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kumimoji="1" lang="en-US" altLang="zh-CN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)∙</m:t>
                    </m:r>
                    <m:sSup>
                      <m:sSupPr>
                        <m:ctrlP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  <m:r>
                          <a:rPr kumimoji="1"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 algorithm</a:t>
                </a:r>
                <a:endParaRPr kumimoji="1" lang="zh-CN" altLang="en-US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E8E2A0B-E4B3-8A17-DE5B-DBEBD06D53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616518"/>
                <a:ext cx="4846939" cy="380810"/>
              </a:xfrm>
              <a:prstGeom prst="rect">
                <a:avLst/>
              </a:prstGeom>
              <a:blipFill>
                <a:blip r:embed="rId6"/>
                <a:stretch>
                  <a:fillRect l="-1047" t="-3226" b="-258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466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7" grpId="0" animBg="1"/>
      <p:bldP spid="9" grpId="0"/>
      <p:bldP spid="1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-case</a:t>
                </a:r>
              </a:p>
              <a:p>
                <a:endParaRPr kumimoji="1" lang="en-US" altLang="zh-CN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)-case</a:t>
                </a:r>
              </a:p>
              <a:p>
                <a:endParaRPr kumimoji="1" lang="en-US" altLang="zh-CN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Non-bipartite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-case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205A47A-705A-2B91-9146-C83B45ECE0E8}"/>
              </a:ext>
            </a:extLst>
          </p:cNvPr>
          <p:cNvCxnSpPr>
            <a:cxnSpLocks/>
          </p:cNvCxnSpPr>
          <p:nvPr/>
        </p:nvCxnSpPr>
        <p:spPr>
          <a:xfrm flipV="1">
            <a:off x="2665143" y="2520176"/>
            <a:ext cx="0" cy="256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8CBBBF-CFC3-6F1D-0E58-3EE7EC619DC7}"/>
              </a:ext>
            </a:extLst>
          </p:cNvPr>
          <p:cNvCxnSpPr>
            <a:cxnSpLocks/>
          </p:cNvCxnSpPr>
          <p:nvPr/>
        </p:nvCxnSpPr>
        <p:spPr>
          <a:xfrm flipV="1">
            <a:off x="2653991" y="3345366"/>
            <a:ext cx="0" cy="284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0082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Proof</a:t>
            </a:r>
            <a:r>
              <a:rPr kumimoji="1" lang="zh-CN" altLang="en-US" sz="3600" cap="none" dirty="0">
                <a:latin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</p:spPr>
            <p:txBody>
              <a:bodyPr/>
              <a:lstStyle/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-case</a:t>
                </a:r>
              </a:p>
              <a:p>
                <a:endParaRPr kumimoji="1" lang="en-US" altLang="zh-CN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)-case</a:t>
                </a:r>
              </a:p>
              <a:p>
                <a:endParaRPr kumimoji="1" lang="en-US" altLang="zh-CN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dirty="0">
                    <a:latin typeface="Cambria" panose="02040503050406030204" pitchFamily="18" charset="0"/>
                  </a:rPr>
                  <a:t>Non-bipartite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kumimoji="1" lang="en-US" altLang="zh-CN" dirty="0">
                    <a:latin typeface="Cambria" panose="02040503050406030204" pitchFamily="18" charset="0"/>
                  </a:rPr>
                  <a:t>-case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8" y="2012224"/>
                <a:ext cx="10058400" cy="4050792"/>
              </a:xfrm>
              <a:blipFill>
                <a:blip r:embed="rId2"/>
                <a:stretch>
                  <a:fillRect l="-378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2205A47A-705A-2B91-9146-C83B45ECE0E8}"/>
              </a:ext>
            </a:extLst>
          </p:cNvPr>
          <p:cNvCxnSpPr>
            <a:cxnSpLocks/>
          </p:cNvCxnSpPr>
          <p:nvPr/>
        </p:nvCxnSpPr>
        <p:spPr>
          <a:xfrm flipV="1">
            <a:off x="2665143" y="2520176"/>
            <a:ext cx="0" cy="25647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048CBBBF-CFC3-6F1D-0E58-3EE7EC619DC7}"/>
              </a:ext>
            </a:extLst>
          </p:cNvPr>
          <p:cNvCxnSpPr>
            <a:cxnSpLocks/>
          </p:cNvCxnSpPr>
          <p:nvPr/>
        </p:nvCxnSpPr>
        <p:spPr>
          <a:xfrm flipV="1">
            <a:off x="2653991" y="3345366"/>
            <a:ext cx="0" cy="2843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upload.wikimedia.org/wikipedia/commons/thumb/e/...">
            <a:extLst>
              <a:ext uri="{FF2B5EF4-FFF2-40B4-BE49-F238E27FC236}">
                <a16:creationId xmlns:a16="http://schemas.microsoft.com/office/drawing/2014/main" id="{2CA84D10-1AAE-5597-B33A-F952F62F7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239" y="3812017"/>
            <a:ext cx="1204332" cy="1204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112467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Takeaway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H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ypothesis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analog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inapproximability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(parameterized)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>
                    <a:latin typeface="Cambria" panose="02040503050406030204" pitchFamily="18" charset="0"/>
                  </a:rPr>
                  <a:t>W[1]-hard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Cambria" panose="02040503050406030204" pitchFamily="18" charset="0"/>
                  </a:rPr>
                  <a:t>Proof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Idea: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induction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355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0632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Takeaway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H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ypothesis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analog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inapproximability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(parameterized)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>
                    <a:latin typeface="Cambria" panose="02040503050406030204" pitchFamily="18" charset="0"/>
                  </a:rPr>
                  <a:t>W[1]-hard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Cambria" panose="02040503050406030204" pitchFamily="18" charset="0"/>
                  </a:rPr>
                  <a:t>Proof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Idea: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induction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Average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PIH?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constant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inapproximability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-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ExactCover</a:t>
                </a:r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2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473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4714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93F150-DFD5-0ADB-9372-48924D623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Takeaway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</p:spPr>
            <p:txBody>
              <a:bodyPr>
                <a:normAutofit/>
              </a:bodyPr>
              <a:lstStyle/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I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H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ypothesis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parameterized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analog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PCP</a:t>
                </a:r>
              </a:p>
              <a:p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PIH</a:t>
                </a:r>
                <a:r>
                  <a:rPr kumimoji="1" lang="zh-CN" altLang="en-US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–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inapproximability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solidFill>
                      <a:srgbClr val="FF0000"/>
                    </a:solidFill>
                    <a:latin typeface="Cambria" panose="02040503050406030204" pitchFamily="18" charset="0"/>
                  </a:rPr>
                  <a:t>list-satisfiability</a:t>
                </a:r>
                <a:r>
                  <a:rPr kumimoji="1" lang="zh-CN" altLang="en-US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(parameterized)</a:t>
                </a:r>
                <a:r>
                  <a:rPr kumimoji="1" lang="zh-CN" altLang="en-US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dirty="0">
                    <a:latin typeface="Cambria" panose="02040503050406030204" pitchFamily="18" charset="0"/>
                  </a:rPr>
                  <a:t>2CSP</a:t>
                </a:r>
              </a:p>
              <a:p>
                <a:pPr lvl="1"/>
                <a:r>
                  <a:rPr lang="en-US" altLang="zh-CN" sz="2000" dirty="0">
                    <a:latin typeface="Cambria" panose="02040503050406030204" pitchFamily="18" charset="0"/>
                  </a:rPr>
                  <a:t>W[1]-hard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to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distinguish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between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1-list</a:t>
                </a:r>
                <a:r>
                  <a:rPr lang="zh-CN" altLang="en-US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B05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and</a:t>
                </a:r>
                <a:r>
                  <a:rPr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[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not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even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-list</a:t>
                </a:r>
                <a:r>
                  <a:rPr lang="zh-CN" altLang="en-US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 </a:t>
                </a:r>
                <a:r>
                  <a:rPr lang="en-US" altLang="zh-CN" sz="2000" dirty="0">
                    <a:solidFill>
                      <a:srgbClr val="0070C0"/>
                    </a:solidFill>
                    <a:latin typeface="Cambria" panose="02040503050406030204" pitchFamily="18" charset="0"/>
                  </a:rPr>
                  <a:t>satisfiable</a:t>
                </a:r>
                <a:r>
                  <a:rPr lang="en-US" altLang="zh-CN" sz="2000" dirty="0">
                    <a:latin typeface="Cambria" panose="02040503050406030204" pitchFamily="18" charset="0"/>
                  </a:rPr>
                  <a:t>]</a:t>
                </a:r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pPr lvl="1"/>
                <a:r>
                  <a:rPr kumimoji="1" lang="en-US" altLang="zh-CN" sz="2000" dirty="0">
                    <a:latin typeface="Cambria" panose="02040503050406030204" pitchFamily="18" charset="0"/>
                  </a:rPr>
                  <a:t>Proof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Idea: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induction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on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the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list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size</a:t>
                </a:r>
              </a:p>
              <a:p>
                <a:pPr lvl="1"/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Average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Baby</a:t>
                </a:r>
                <a:r>
                  <a:rPr kumimoji="1" lang="zh-CN" altLang="en-US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200" dirty="0">
                    <a:solidFill>
                      <a:srgbClr val="7030A0"/>
                    </a:solidFill>
                    <a:latin typeface="Cambria" panose="02040503050406030204" pitchFamily="18" charset="0"/>
                  </a:rPr>
                  <a:t>PIH?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constant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inapproximability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:r>
                  <a:rPr kumimoji="1" lang="en-US" altLang="zh-CN" sz="2000" dirty="0">
                    <a:latin typeface="Cambria" panose="02040503050406030204" pitchFamily="18" charset="0"/>
                  </a:rPr>
                  <a:t>of</a:t>
                </a:r>
                <a:r>
                  <a:rPr kumimoji="1" lang="zh-CN" altLang="en-US" sz="2000" dirty="0">
                    <a:latin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Cambria" panose="02040503050406030204" pitchFamily="18" charset="0"/>
                  </a:rPr>
                  <a:t>-</a:t>
                </a:r>
                <a:r>
                  <a:rPr kumimoji="1" lang="en-US" altLang="zh-CN" sz="2000" dirty="0" err="1">
                    <a:latin typeface="Cambria" panose="02040503050406030204" pitchFamily="18" charset="0"/>
                  </a:rPr>
                  <a:t>ExactCover</a:t>
                </a:r>
                <a:endParaRPr kumimoji="1" lang="en-US" altLang="zh-CN" sz="2000" dirty="0">
                  <a:latin typeface="Cambria" panose="02040503050406030204" pitchFamily="18" charset="0"/>
                </a:endParaRPr>
              </a:p>
              <a:p>
                <a:pPr marL="0" indent="0">
                  <a:buNone/>
                </a:pPr>
                <a:endParaRPr kumimoji="1" lang="en-US" altLang="zh-CN" sz="2200" dirty="0">
                  <a:latin typeface="Cambria" panose="02040503050406030204" pitchFamily="18" charset="0"/>
                </a:endParaRPr>
              </a:p>
              <a:p>
                <a:r>
                  <a:rPr kumimoji="1" lang="en-US" altLang="zh-CN" sz="2200" dirty="0">
                    <a:latin typeface="Cambria" panose="02040503050406030204" pitchFamily="18" charset="0"/>
                  </a:rPr>
                  <a:t>Thanks!</a:t>
                </a:r>
                <a:endParaRPr kumimoji="1" lang="zh-CN" altLang="en-US" sz="22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EFA855D-7C83-C7EE-C190-50442905BA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9847" y="2121408"/>
                <a:ext cx="10717961" cy="4050792"/>
              </a:xfrm>
              <a:blipFill>
                <a:blip r:embed="rId2"/>
                <a:stretch>
                  <a:fillRect l="-473" t="-15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227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2846"/>
            <a:ext cx="11073276" cy="1325563"/>
          </a:xfrm>
        </p:spPr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Approximation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07DAA5-BB09-CB1C-8BC5-ACB820AE69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4468765"/>
                <a:ext cx="9434947" cy="1325563"/>
              </a:xfrm>
              <a:prstGeom prst="rect">
                <a:avLst/>
              </a:prstGeom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E.g.,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Can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we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f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ind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fPr>
                      <m:num>
                        <m:r>
                          <a:rPr kumimoji="1" lang="en-US" altLang="zh-CN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num>
                      <m:den>
                        <m:r>
                          <a:rPr kumimoji="1" lang="en-US" altLang="zh-CN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in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20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-clique?</a:t>
                </a:r>
                <a:r>
                  <a:rPr kumimoji="1" lang="zh-CN" altLang="en-US" sz="20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endParaRPr kumimoji="1" lang="en-US" altLang="zh-CN" sz="200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00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707DAA5-BB09-CB1C-8BC5-ACB820AE69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4468765"/>
                <a:ext cx="9434947" cy="132556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FE18C49-73BB-0D87-5D9C-1A8942FD4A9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solidFill>
                <a:schemeClr val="bg1">
                  <a:lumMod val="85000"/>
                  <a:alpha val="67000"/>
                </a:schemeClr>
              </a:solidFill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Can we find a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𝒈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𝒌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 in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𝒌</m:t>
                        </m:r>
                      </m:e>
                    </m:d>
                    <m:r>
                      <a:rPr kumimoji="1" lang="en-US" altLang="zh-CN" sz="2400" b="1" i="1" spc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𝑶</m:t>
                        </m:r>
                        <m:d>
                          <m:dPr>
                            <m:ctrlP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time, for some computable functions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?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400" spc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9" name="内容占位符 2">
                <a:extLst>
                  <a:ext uri="{FF2B5EF4-FFF2-40B4-BE49-F238E27FC236}">
                    <a16:creationId xmlns:a16="http://schemas.microsoft.com/office/drawing/2014/main" id="{6FE18C49-73BB-0D87-5D9C-1A8942FD4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blipFill>
                <a:blip r:embed="rId4"/>
                <a:stretch>
                  <a:fillRect l="-886" r="-103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92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0805E72-D6B2-A21B-C31E-3AB87C7F156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8394" y="4035254"/>
                <a:ext cx="8062761" cy="2457621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Example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[Cohen-</a:t>
                </a:r>
                <a:r>
                  <a:rPr kumimoji="1" lang="en-US" altLang="zh-CN" sz="1700" spc="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Addad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Gupta,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Kumar,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Lee,</a:t>
                </a:r>
                <a:r>
                  <a:rPr kumimoji="1" lang="zh-CN" altLang="en-US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7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Li’19]</a:t>
                </a:r>
                <a:r>
                  <a:rPr kumimoji="1" lang="en-US" altLang="zh-CN" sz="1800" b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: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2</m:t>
                            </m:r>
                          </m:num>
                          <m:den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-Median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1+</m:t>
                        </m:r>
                        <m:f>
                          <m:fPr>
                            <m:ctrlP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8</m:t>
                            </m:r>
                          </m:num>
                          <m:den>
                            <m:r>
                              <a:rPr kumimoji="1" lang="en-US" altLang="zh-CN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𝑒</m:t>
                            </m:r>
                          </m:den>
                        </m:f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+</m:t>
                        </m:r>
                        <m:r>
                          <a:rPr kumimoji="1" lang="en-US" altLang="zh-CN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kumimoji="1" lang="en-US" altLang="zh-CN" sz="1800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algorithm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for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00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000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-Means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kumimoji="1" lang="en-US" altLang="zh-CN" sz="180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with runtime </a:t>
                </a:r>
                <a:r>
                  <a:rPr kumimoji="1" lang="zh-CN" altLang="en-US" sz="180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zh-CN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onsolas" panose="020B0609020204030204" pitchFamily="49" charset="0"/>
                                  </a:rPr>
                                  <m:t>𝑘</m:t>
                                </m:r>
                                <m:func>
                                  <m:funcPr>
                                    <m:ctrlP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1" lang="en-US" altLang="zh-CN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𝑘</m:t>
                                    </m:r>
                                  </m:e>
                                </m:func>
                              </m:num>
                              <m:den>
                                <m:sSup>
                                  <m:sSupPr>
                                    <m:ctrlP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kumimoji="1" lang="en-US" altLang="zh-CN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onsolas" panose="020B0609020204030204" pitchFamily="49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𝑘</m:t>
                        </m:r>
                      </m:sup>
                    </m:sSup>
                    <m:r>
                      <a:rPr kumimoji="1"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𝑛</m:t>
                        </m:r>
                      </m:e>
                      <m:sup>
                        <m:r>
                          <a:rPr kumimoji="1"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𝑂</m:t>
                        </m:r>
                        <m:d>
                          <m:dPr>
                            <m:ctrlP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1</m:t>
                            </m:r>
                          </m:e>
                        </m:d>
                      </m:sup>
                    </m:sSup>
                  </m:oMath>
                </a14:m>
                <a:endParaRPr kumimoji="1" lang="en-US" altLang="zh-CN" sz="18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C0805E72-D6B2-A21B-C31E-3AB87C7F1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8394" y="4035254"/>
                <a:ext cx="8062761" cy="2457621"/>
              </a:xfrm>
              <a:prstGeom prst="rect">
                <a:avLst/>
              </a:prstGeom>
              <a:blipFill>
                <a:blip r:embed="rId3"/>
                <a:stretch>
                  <a:fillRect l="-3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04A15-24C8-2463-8D3E-B0F9474417DA}"/>
                  </a:ext>
                </a:extLst>
              </p:cNvPr>
              <p:cNvSpPr txBox="1"/>
              <p:nvPr/>
            </p:nvSpPr>
            <p:spPr>
              <a:xfrm>
                <a:off x="522712" y="3232168"/>
                <a:ext cx="7414280" cy="646331"/>
              </a:xfrm>
              <a:prstGeom prst="rect">
                <a:avLst/>
              </a:prstGeom>
              <a:noFill/>
              <a:ln w="34925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b="1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Optimal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ratio in FPT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Beat polytime algorithms:</a:t>
                </a:r>
                <a:r>
                  <a:rPr kumimoji="1" lang="zh-CN" altLang="en-US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 Medium" charset="0"/>
                      </a:rPr>
                      <m:t>2.611+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MU Sans Serif Medium" charset="0"/>
                        <a:cs typeface="CMU Sans Serif Medium" charset="0"/>
                      </a:rPr>
                      <m:t>𝜀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charset="0"/>
                  </a:rPr>
                  <a:t>for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-Median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MU Sans Serif Medium" charset="0"/>
                      </a:rPr>
                      <m:t>9+</m:t>
                    </m:r>
                    <m:r>
                      <a:rPr kumimoji="1" lang="zh-CN" altLang="en-US" i="1">
                        <a:latin typeface="Cambria Math" panose="02040503050406030204" pitchFamily="18" charset="0"/>
                        <a:ea typeface="CMU Sans Serif Medium" charset="0"/>
                        <a:cs typeface="CMU Sans Serif Medium" charset="0"/>
                      </a:rPr>
                      <m:t>𝜀</m:t>
                    </m:r>
                  </m:oMath>
                </a14:m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r>
                  <a:rPr kumimoji="1" lang="en-US" altLang="zh-CN" dirty="0">
                    <a:latin typeface="Cambria Math" panose="02040503050406030204" pitchFamily="18" charset="0"/>
                    <a:ea typeface="Cambria Math" panose="02040503050406030204" pitchFamily="18" charset="0"/>
                    <a:cs typeface="CMU Sans Serif Medium" charset="0"/>
                  </a:rPr>
                  <a:t>for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dirty="0">
                    <a:solidFill>
                      <a:srgbClr val="0070C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-Means</a:t>
                </a:r>
                <a:r>
                  <a:rPr kumimoji="1" lang="zh-CN" altLang="en-US" dirty="0">
                    <a:latin typeface="Cambria Math" panose="02040503050406030204" pitchFamily="18" charset="0"/>
                    <a:ea typeface="CMU Sans Serif Medium" charset="0"/>
                    <a:cs typeface="CMU Sans Serif Medium" charset="0"/>
                  </a:rPr>
                  <a:t> </a:t>
                </a:r>
                <a:endParaRPr kumimoji="1" lang="zh-CN" altLang="en-US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3B04A15-24C8-2463-8D3E-B0F947441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12" y="3232168"/>
                <a:ext cx="7414280" cy="646331"/>
              </a:xfrm>
              <a:prstGeom prst="rect">
                <a:avLst/>
              </a:prstGeom>
              <a:blipFill>
                <a:blip r:embed="rId4"/>
                <a:stretch>
                  <a:fillRect l="-340" b="-10909"/>
                </a:stretch>
              </a:blipFill>
              <a:ln w="34925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线箭头连接符 9">
            <a:extLst>
              <a:ext uri="{FF2B5EF4-FFF2-40B4-BE49-F238E27FC236}">
                <a16:creationId xmlns:a16="http://schemas.microsoft.com/office/drawing/2014/main" id="{DE74224B-3CE8-2631-01F9-37C2499756BF}"/>
              </a:ext>
            </a:extLst>
          </p:cNvPr>
          <p:cNvCxnSpPr>
            <a:cxnSpLocks/>
          </p:cNvCxnSpPr>
          <p:nvPr/>
        </p:nvCxnSpPr>
        <p:spPr>
          <a:xfrm>
            <a:off x="2562045" y="3878499"/>
            <a:ext cx="0" cy="66762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1171D-F3FD-EB3B-8BA5-D69B8E600E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solidFill>
                <a:schemeClr val="bg1">
                  <a:lumMod val="85000"/>
                  <a:alpha val="67000"/>
                </a:schemeClr>
              </a:solidFill>
            </p:spPr>
            <p:txBody>
              <a:bodyPr lIns="109728" tIns="109728" rIns="109728" bIns="9144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5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5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 spc="15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Can we find a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𝒈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(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𝒌</m:t>
                    </m:r>
                    <m:r>
                      <a:rPr kumimoji="1" lang="en-US" altLang="zh-CN" sz="2400" b="1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)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</a:t>
                </a:r>
                <a:r>
                  <a:rPr kumimoji="1" lang="en-US" altLang="zh-CN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approximation in </a:t>
                </a:r>
                <a14:m>
                  <m:oMath xmlns:m="http://schemas.openxmlformats.org/officeDocument/2006/math">
                    <m:r>
                      <a:rPr kumimoji="1" lang="en-US" altLang="zh-CN" sz="2400" b="1" i="1" spc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𝒇</m:t>
                    </m:r>
                    <m:d>
                      <m:d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d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𝒌</m:t>
                        </m:r>
                      </m:e>
                    </m:d>
                    <m:r>
                      <a:rPr kumimoji="1" lang="en-US" altLang="zh-CN" sz="2400" b="1" i="1" spc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pPr>
                      <m:e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𝒏</m:t>
                        </m:r>
                      </m:e>
                      <m:sup>
                        <m:r>
                          <a:rPr kumimoji="1" lang="en-US" altLang="zh-CN" sz="2400" b="1" i="1" spc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𝑶</m:t>
                        </m:r>
                        <m:d>
                          <m:dPr>
                            <m:ctrlP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 spc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𝟏</m:t>
                            </m:r>
                          </m:e>
                        </m:d>
                      </m:sup>
                    </m:sSup>
                  </m:oMath>
                </a14:m>
                <a:r>
                  <a:rPr kumimoji="1" lang="zh-CN" altLang="en-US" sz="2400" spc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time, for some computable functions</a:t>
                </a:r>
                <a:r>
                  <a:rPr kumimoji="1" lang="zh-CN" altLang="en-US" sz="24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𝑓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,</m:t>
                    </m:r>
                    <m:r>
                      <a:rPr kumimoji="1" lang="en-US" altLang="zh-CN" sz="2400" i="1" spc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𝑔</m:t>
                    </m:r>
                  </m:oMath>
                </a14:m>
                <a:r>
                  <a:rPr kumimoji="1" lang="en-US" altLang="zh-CN" sz="24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?</a:t>
                </a:r>
              </a:p>
              <a:p>
                <a:pPr marL="0" indent="0">
                  <a:lnSpc>
                    <a:spcPct val="110000"/>
                  </a:lnSpc>
                  <a:buFont typeface="Arial" panose="020B0604020202020204" pitchFamily="34" charset="0"/>
                  <a:buNone/>
                </a:pPr>
                <a:endParaRPr kumimoji="1" lang="en-US" altLang="zh-CN" sz="2400" spc="0" dirty="0">
                  <a:solidFill>
                    <a:srgbClr val="0070C0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01171D-F3FD-EB3B-8BA5-D69B8E600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01" y="2101808"/>
                <a:ext cx="8589183" cy="973605"/>
              </a:xfrm>
              <a:prstGeom prst="rect">
                <a:avLst/>
              </a:prstGeom>
              <a:blipFill>
                <a:blip r:embed="rId5"/>
                <a:stretch>
                  <a:fillRect l="-886" r="-1034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标题 1">
            <a:extLst>
              <a:ext uri="{FF2B5EF4-FFF2-40B4-BE49-F238E27FC236}">
                <a16:creationId xmlns:a16="http://schemas.microsoft.com/office/drawing/2014/main" id="{B2D40465-B347-F68D-E48B-B462527AB4A0}"/>
              </a:ext>
            </a:extLst>
          </p:cNvPr>
          <p:cNvSpPr txBox="1">
            <a:spLocks/>
          </p:cNvSpPr>
          <p:nvPr/>
        </p:nvSpPr>
        <p:spPr>
          <a:xfrm>
            <a:off x="838200" y="582846"/>
            <a:ext cx="11073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Approximation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0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A32289-3E15-644B-32ED-E6B4CAD94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5424"/>
            <a:ext cx="11073276" cy="1325563"/>
          </a:xfrm>
        </p:spPr>
        <p:txBody>
          <a:bodyPr/>
          <a:lstStyle/>
          <a:p>
            <a:r>
              <a:rPr kumimoji="1" lang="en-US" altLang="zh-CN" sz="3600" cap="none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Hardness of Approximation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</p:spPr>
            <p:txBody>
              <a:bodyPr>
                <a:normAutofit fontScale="92500" lnSpcReduction="20000"/>
              </a:bodyPr>
              <a:lstStyle/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</a:t>
                </a:r>
                <a:r>
                  <a:rPr kumimoji="1" lang="en-US" altLang="zh-CN" sz="2200" dirty="0" err="1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SetCover</a:t>
                </a:r>
                <a:endParaRPr kumimoji="1" lang="en-US" altLang="zh-CN" sz="22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[Chen-Lin’18,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Lin’19,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Lin-Ren-Sun-Wang’23a]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threshold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graph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composition</a:t>
                </a:r>
                <a:endParaRPr kumimoji="1" lang="en-US" altLang="zh-CN" sz="17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[Karthik-Laekhanukit-Manurangsi’19]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distributed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PCP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framework</a:t>
                </a:r>
                <a:endParaRPr kumimoji="1" lang="en-US" altLang="zh-CN" sz="17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kumimoji="1" lang="en-US" altLang="zh-CN" sz="22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-Clique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[Lin’21,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Karthik-Khot’22,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Lin-Ren-Sun-Wang’23b]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locally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decodable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codes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[Chen-Feng-Laekhanukit-Liu’23]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Sidon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sets</a:t>
                </a: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Max </a:t>
                </a:r>
                <a14:m>
                  <m:oMath xmlns:m="http://schemas.openxmlformats.org/officeDocument/2006/math">
                    <m:r>
                      <a:rPr kumimoji="1" lang="en-US" altLang="zh-CN" sz="2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kumimoji="1" lang="en-US" altLang="zh-CN" sz="22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-Coverage</a:t>
                </a:r>
              </a:p>
              <a:p>
                <a:pPr marL="742950" lvl="1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[</a:t>
                </a:r>
                <a:r>
                  <a:rPr kumimoji="1" lang="en-US" altLang="zh-CN" sz="1900" spc="0" dirty="0" err="1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Manurangsi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’</a:t>
                </a:r>
                <a:r>
                  <a:rPr kumimoji="1" lang="en-US" altLang="zh-CN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20]</a:t>
                </a:r>
                <a:r>
                  <a:rPr kumimoji="1" lang="zh-CN" altLang="en-US" sz="1900" spc="0" dirty="0">
                    <a:solidFill>
                      <a:srgbClr val="2F5597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via</a:t>
                </a:r>
                <a:r>
                  <a:rPr kumimoji="1" lang="zh-CN" altLang="en-US" sz="1900" spc="0" dirty="0">
                    <a:latin typeface="Cambria Math" panose="02040503050406030204" pitchFamily="18" charset="0"/>
                    <a:cs typeface="Consolas" panose="020B06090202040302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900" i="1" spc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nsolas" panose="020B0609020204030204" pitchFamily="49" charset="0"/>
                      </a:rPr>
                      <m:t>𝑘</m:t>
                    </m:r>
                  </m:oMath>
                </a14:m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-wise agreement testing</a:t>
                </a:r>
                <a:endParaRPr kumimoji="1" lang="en-US" altLang="zh-CN" sz="2200" spc="0" dirty="0">
                  <a:latin typeface="Cambria Math" panose="02040503050406030204" pitchFamily="18" charset="0"/>
                  <a:ea typeface="Cambria Math" panose="02040503050406030204" pitchFamily="18" charset="0"/>
                  <a:cs typeface="Consolas" panose="020B0609020204030204" pitchFamily="49" charset="0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kumimoji="1" lang="en-US" altLang="zh-CN" sz="1900" spc="0" dirty="0">
                    <a:latin typeface="Cambria Math" panose="02040503050406030204" pitchFamily="18" charset="0"/>
                    <a:ea typeface="Cambria Math" panose="02040503050406030204" pitchFamily="18" charset="0"/>
                    <a:cs typeface="Consolas" panose="020B0609020204030204" pitchFamily="49" charset="0"/>
                  </a:rPr>
                  <a:t>…</a:t>
                </a:r>
              </a:p>
              <a:p>
                <a:pPr marL="285750" indent="-285750">
                  <a:lnSpc>
                    <a:spcPct val="100000"/>
                  </a:lnSpc>
                </a:pPr>
                <a:endParaRPr kumimoji="1" lang="en-US" altLang="zh-CN" sz="1800" spc="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Ad-hoc</a:t>
                </a:r>
                <a:r>
                  <a:rPr kumimoji="1" lang="zh-CN" altLang="en-US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reductions,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:r>
                  <a:rPr kumimoji="1" lang="en-US" altLang="zh-CN" sz="2400" i="1" spc="0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tailored to the specific problems!</a:t>
                </a:r>
                <a:endParaRPr kumimoji="1" lang="zh-CN" altLang="en-US" i="1" spc="0" dirty="0">
                  <a:solidFill>
                    <a:srgbClr val="FF0000"/>
                  </a:solidFill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99F9E39-C75E-5BE4-AE7B-6F992FDD5B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9384"/>
                <a:ext cx="10515600" cy="4451096"/>
              </a:xfrm>
              <a:blipFill>
                <a:blip r:embed="rId3"/>
                <a:stretch>
                  <a:fillRect l="-362" t="-2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1057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F9E39-C75E-5BE4-AE7B-6F992FDD5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914" y="4341021"/>
            <a:ext cx="6733768" cy="1244919"/>
          </a:xfrm>
        </p:spPr>
        <p:txBody>
          <a:bodyPr>
            <a:normAutofit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kumimoji="1" lang="en-US" altLang="zh-CN" sz="2400" i="1" spc="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Parameterized PCP-type theorem!</a:t>
            </a:r>
            <a:endParaRPr kumimoji="1" lang="zh-CN" altLang="en-US" sz="2400" i="1" spc="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77B3F74-C14D-5946-4CE5-6C5CA4C9629D}"/>
              </a:ext>
            </a:extLst>
          </p:cNvPr>
          <p:cNvSpPr txBox="1"/>
          <p:nvPr/>
        </p:nvSpPr>
        <p:spPr>
          <a:xfrm>
            <a:off x="2303813" y="2704067"/>
            <a:ext cx="6733768" cy="954107"/>
          </a:xfrm>
          <a:prstGeom prst="rect">
            <a:avLst/>
          </a:prstGeom>
          <a:solidFill>
            <a:schemeClr val="bg1">
              <a:lumMod val="85000"/>
              <a:alpha val="67000"/>
            </a:schemeClr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kumimoji="1" lang="en-US" altLang="zh-CN" sz="2800" spc="0" dirty="0">
                <a:latin typeface="Cambria Math" panose="02040503050406030204" pitchFamily="18" charset="0"/>
                <a:ea typeface="Cambria Math" panose="02040503050406030204" pitchFamily="18" charset="0"/>
                <a:cs typeface="Consolas" panose="020B0609020204030204" pitchFamily="49" charset="0"/>
              </a:rPr>
              <a:t>Unified and powerful machinery for parameterized inapproximability?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D225513C-D585-C49B-1BCB-E72C6EAB2261}"/>
              </a:ext>
            </a:extLst>
          </p:cNvPr>
          <p:cNvSpPr txBox="1">
            <a:spLocks/>
          </p:cNvSpPr>
          <p:nvPr/>
        </p:nvSpPr>
        <p:spPr>
          <a:xfrm>
            <a:off x="838200" y="565424"/>
            <a:ext cx="11073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cap="none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Parameterized Hardness of Approximation</a:t>
            </a:r>
            <a:endParaRPr kumimoji="1" lang="zh-CN" altLang="en-US" sz="3600" cap="none" dirty="0">
              <a:latin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4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材纹理">
  <a:themeElements>
    <a:clrScheme name="木材纹理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材纹理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材纹理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{B33EF26F-7C25-3444-8E26-6CE606BF6C1C}tf10001070</Template>
  <TotalTime>5218</TotalTime>
  <Words>4551</Words>
  <Application>Microsoft Macintosh PowerPoint</Application>
  <PresentationFormat>宽屏</PresentationFormat>
  <Paragraphs>852</Paragraphs>
  <Slides>54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7" baseType="lpstr">
      <vt:lpstr>等线</vt:lpstr>
      <vt:lpstr>Arial</vt:lpstr>
      <vt:lpstr>Calibri</vt:lpstr>
      <vt:lpstr>Cambria</vt:lpstr>
      <vt:lpstr>Cambria Math</vt:lpstr>
      <vt:lpstr>Consolas</vt:lpstr>
      <vt:lpstr>Palatino</vt:lpstr>
      <vt:lpstr>Rockwell</vt:lpstr>
      <vt:lpstr>Rockwell Condensed</vt:lpstr>
      <vt:lpstr>Rockwell Extra Bold</vt:lpstr>
      <vt:lpstr>Verdana</vt:lpstr>
      <vt:lpstr>Wingdings</vt:lpstr>
      <vt:lpstr>木材纹理</vt:lpstr>
      <vt:lpstr>Baby PIH: Parameterized Inapproximability of Min CSP</vt:lpstr>
      <vt:lpstr>Outline</vt:lpstr>
      <vt:lpstr>Outline</vt:lpstr>
      <vt:lpstr>Parameterized Complexity</vt:lpstr>
      <vt:lpstr>Parameterized Complexity</vt:lpstr>
      <vt:lpstr>Parameterized Approximation</vt:lpstr>
      <vt:lpstr>PowerPoint 演示文稿</vt:lpstr>
      <vt:lpstr>Parameterized Hardness of Approximation</vt:lpstr>
      <vt:lpstr>PowerPoint 演示文稿</vt:lpstr>
      <vt:lpstr>Recall: PCP Theorem</vt:lpstr>
      <vt:lpstr>Parameterized Inapproximability Hypothesis</vt:lpstr>
      <vt:lpstr>Parameterized Inapproximability Hypothesis</vt:lpstr>
      <vt:lpstr>Outline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List Satisfiability of CSP</vt:lpstr>
      <vt:lpstr>Baby PCP</vt:lpstr>
      <vt:lpstr>Baby PCP</vt:lpstr>
      <vt:lpstr>Baby PCP</vt:lpstr>
      <vt:lpstr>Baby PIH</vt:lpstr>
      <vt:lpstr>Baby PIH</vt:lpstr>
      <vt:lpstr>Outline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Proof Overview</vt:lpstr>
      <vt:lpstr>Takeaway</vt:lpstr>
      <vt:lpstr>Takeaway</vt:lpstr>
      <vt:lpstr>Takeaway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Baby PIH: Parameterized Inapproximability of Min CSP</dc:title>
  <dc:creator>轩笛 任</dc:creator>
  <cp:lastModifiedBy>轩笛 任</cp:lastModifiedBy>
  <cp:revision>21</cp:revision>
  <dcterms:created xsi:type="dcterms:W3CDTF">2023-09-16T17:55:42Z</dcterms:created>
  <dcterms:modified xsi:type="dcterms:W3CDTF">2024-07-23T23:23:08Z</dcterms:modified>
</cp:coreProperties>
</file>