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sldIdLst>
    <p:sldId id="260" r:id="rId2"/>
    <p:sldId id="261" r:id="rId3"/>
    <p:sldId id="282" r:id="rId4"/>
    <p:sldId id="276" r:id="rId5"/>
    <p:sldId id="324" r:id="rId6"/>
    <p:sldId id="325" r:id="rId7"/>
    <p:sldId id="275" r:id="rId8"/>
    <p:sldId id="327" r:id="rId9"/>
    <p:sldId id="326" r:id="rId10"/>
    <p:sldId id="328" r:id="rId11"/>
    <p:sldId id="329" r:id="rId12"/>
    <p:sldId id="277" r:id="rId13"/>
    <p:sldId id="280" r:id="rId14"/>
    <p:sldId id="281" r:id="rId15"/>
    <p:sldId id="283" r:id="rId16"/>
    <p:sldId id="286" r:id="rId17"/>
    <p:sldId id="284" r:id="rId18"/>
    <p:sldId id="287" r:id="rId19"/>
    <p:sldId id="288" r:id="rId20"/>
    <p:sldId id="289" r:id="rId21"/>
    <p:sldId id="290" r:id="rId22"/>
    <p:sldId id="291" r:id="rId23"/>
    <p:sldId id="332" r:id="rId24"/>
    <p:sldId id="321" r:id="rId25"/>
    <p:sldId id="318" r:id="rId26"/>
    <p:sldId id="293" r:id="rId27"/>
    <p:sldId id="323" r:id="rId28"/>
    <p:sldId id="330" r:id="rId29"/>
    <p:sldId id="306" r:id="rId30"/>
    <p:sldId id="319" r:id="rId31"/>
    <p:sldId id="320" r:id="rId32"/>
    <p:sldId id="294" r:id="rId33"/>
    <p:sldId id="299" r:id="rId34"/>
    <p:sldId id="295" r:id="rId35"/>
    <p:sldId id="296" r:id="rId36"/>
    <p:sldId id="297" r:id="rId37"/>
    <p:sldId id="298" r:id="rId38"/>
    <p:sldId id="309" r:id="rId39"/>
    <p:sldId id="308" r:id="rId40"/>
    <p:sldId id="307" r:id="rId41"/>
    <p:sldId id="311" r:id="rId42"/>
    <p:sldId id="300" r:id="rId43"/>
    <p:sldId id="301" r:id="rId44"/>
    <p:sldId id="302" r:id="rId45"/>
    <p:sldId id="303" r:id="rId46"/>
    <p:sldId id="263" r:id="rId47"/>
    <p:sldId id="331" r:id="rId48"/>
    <p:sldId id="310" r:id="rId49"/>
    <p:sldId id="312" r:id="rId50"/>
    <p:sldId id="313" r:id="rId51"/>
    <p:sldId id="314" r:id="rId52"/>
    <p:sldId id="315" r:id="rId53"/>
    <p:sldId id="316" r:id="rId54"/>
    <p:sldId id="264" r:id="rId55"/>
    <p:sldId id="334" r:id="rId56"/>
    <p:sldId id="333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AEFF"/>
    <a:srgbClr val="FFD8FF"/>
    <a:srgbClr val="D5FDA9"/>
    <a:srgbClr val="73FCD6"/>
    <a:srgbClr val="38D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51"/>
    <p:restoredTop sz="96327"/>
  </p:normalViewPr>
  <p:slideViewPr>
    <p:cSldViewPr snapToGrid="0">
      <p:cViewPr varScale="1">
        <p:scale>
          <a:sx n="128" d="100"/>
          <a:sy n="128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3134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05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1618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9410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2D6E202-B606-4609-B914-27C9371A1F6D}" type="datetime1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8772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001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5426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9347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3462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8465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9/20/23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9853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2D6E202-B606-4609-B914-27C9371A1F6D}" type="datetime1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1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3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24.png"/><Relationship Id="rId7" Type="http://schemas.openxmlformats.org/officeDocument/2006/relationships/image" Target="../media/image39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66.png"/><Relationship Id="rId3" Type="http://schemas.openxmlformats.org/officeDocument/2006/relationships/image" Target="../media/image64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63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65.png"/><Relationship Id="rId14" Type="http://schemas.openxmlformats.org/officeDocument/2006/relationships/image" Target="../media/image5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67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69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68.png"/><Relationship Id="rId9" Type="http://schemas.openxmlformats.org/officeDocument/2006/relationships/image" Target="../media/image70.png"/><Relationship Id="rId14" Type="http://schemas.openxmlformats.org/officeDocument/2006/relationships/image" Target="../media/image5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71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74.png"/><Relationship Id="rId10" Type="http://schemas.openxmlformats.org/officeDocument/2006/relationships/image" Target="../media/image55.png"/><Relationship Id="rId4" Type="http://schemas.openxmlformats.org/officeDocument/2006/relationships/image" Target="../media/image72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47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18" Type="http://schemas.openxmlformats.org/officeDocument/2006/relationships/image" Target="../media/image94.png"/><Relationship Id="rId3" Type="http://schemas.openxmlformats.org/officeDocument/2006/relationships/image" Target="../media/image81.png"/><Relationship Id="rId21" Type="http://schemas.openxmlformats.org/officeDocument/2006/relationships/image" Target="../media/image97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17" Type="http://schemas.openxmlformats.org/officeDocument/2006/relationships/image" Target="../media/image62.png"/><Relationship Id="rId2" Type="http://schemas.openxmlformats.org/officeDocument/2006/relationships/image" Target="../media/image80.png"/><Relationship Id="rId16" Type="http://schemas.openxmlformats.org/officeDocument/2006/relationships/image" Target="../media/image61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5" Type="http://schemas.openxmlformats.org/officeDocument/2006/relationships/image" Target="../media/image93.png"/><Relationship Id="rId10" Type="http://schemas.openxmlformats.org/officeDocument/2006/relationships/image" Target="../media/image88.png"/><Relationship Id="rId19" Type="http://schemas.openxmlformats.org/officeDocument/2006/relationships/image" Target="../media/image95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Relationship Id="rId22" Type="http://schemas.openxmlformats.org/officeDocument/2006/relationships/image" Target="../media/image9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104.png"/><Relationship Id="rId18" Type="http://schemas.openxmlformats.org/officeDocument/2006/relationships/image" Target="../media/image108.png"/><Relationship Id="rId3" Type="http://schemas.openxmlformats.org/officeDocument/2006/relationships/image" Target="../media/image100.png"/><Relationship Id="rId21" Type="http://schemas.openxmlformats.org/officeDocument/2006/relationships/image" Target="../media/image110.png"/><Relationship Id="rId7" Type="http://schemas.openxmlformats.org/officeDocument/2006/relationships/image" Target="../media/image85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114.png"/><Relationship Id="rId2" Type="http://schemas.openxmlformats.org/officeDocument/2006/relationships/image" Target="../media/image99.png"/><Relationship Id="rId16" Type="http://schemas.openxmlformats.org/officeDocument/2006/relationships/image" Target="../media/image107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103.png"/><Relationship Id="rId24" Type="http://schemas.openxmlformats.org/officeDocument/2006/relationships/image" Target="../media/image113.png"/><Relationship Id="rId5" Type="http://schemas.openxmlformats.org/officeDocument/2006/relationships/image" Target="../media/image83.png"/><Relationship Id="rId15" Type="http://schemas.openxmlformats.org/officeDocument/2006/relationships/image" Target="../media/image106.png"/><Relationship Id="rId23" Type="http://schemas.openxmlformats.org/officeDocument/2006/relationships/image" Target="../media/image112.png"/><Relationship Id="rId10" Type="http://schemas.openxmlformats.org/officeDocument/2006/relationships/image" Target="../media/image102.png"/><Relationship Id="rId19" Type="http://schemas.openxmlformats.org/officeDocument/2006/relationships/image" Target="../media/image109.png"/><Relationship Id="rId4" Type="http://schemas.openxmlformats.org/officeDocument/2006/relationships/image" Target="../media/image82.png"/><Relationship Id="rId9" Type="http://schemas.openxmlformats.org/officeDocument/2006/relationships/image" Target="../media/image101.png"/><Relationship Id="rId14" Type="http://schemas.openxmlformats.org/officeDocument/2006/relationships/image" Target="../media/image105.png"/><Relationship Id="rId22" Type="http://schemas.openxmlformats.org/officeDocument/2006/relationships/image" Target="../media/image11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104.png"/><Relationship Id="rId18" Type="http://schemas.openxmlformats.org/officeDocument/2006/relationships/image" Target="../media/image108.png"/><Relationship Id="rId26" Type="http://schemas.openxmlformats.org/officeDocument/2006/relationships/image" Target="../media/image125.png"/><Relationship Id="rId3" Type="http://schemas.openxmlformats.org/officeDocument/2006/relationships/image" Target="../media/image81.png"/><Relationship Id="rId21" Type="http://schemas.openxmlformats.org/officeDocument/2006/relationships/image" Target="../media/image120.png"/><Relationship Id="rId7" Type="http://schemas.openxmlformats.org/officeDocument/2006/relationships/image" Target="../media/image118.png"/><Relationship Id="rId12" Type="http://schemas.openxmlformats.org/officeDocument/2006/relationships/image" Target="../media/image90.png"/><Relationship Id="rId17" Type="http://schemas.openxmlformats.org/officeDocument/2006/relationships/image" Target="../media/image62.png"/><Relationship Id="rId25" Type="http://schemas.openxmlformats.org/officeDocument/2006/relationships/image" Target="../media/image124.png"/><Relationship Id="rId2" Type="http://schemas.openxmlformats.org/officeDocument/2006/relationships/image" Target="../media/image99.png"/><Relationship Id="rId16" Type="http://schemas.openxmlformats.org/officeDocument/2006/relationships/image" Target="../media/image107.png"/><Relationship Id="rId20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89.png"/><Relationship Id="rId24" Type="http://schemas.openxmlformats.org/officeDocument/2006/relationships/image" Target="../media/image123.png"/><Relationship Id="rId5" Type="http://schemas.openxmlformats.org/officeDocument/2006/relationships/image" Target="../media/image116.png"/><Relationship Id="rId15" Type="http://schemas.openxmlformats.org/officeDocument/2006/relationships/image" Target="../media/image106.png"/><Relationship Id="rId23" Type="http://schemas.openxmlformats.org/officeDocument/2006/relationships/image" Target="../media/image122.png"/><Relationship Id="rId28" Type="http://schemas.openxmlformats.org/officeDocument/2006/relationships/image" Target="../media/image114.png"/><Relationship Id="rId10" Type="http://schemas.openxmlformats.org/officeDocument/2006/relationships/image" Target="../media/image88.png"/><Relationship Id="rId19" Type="http://schemas.openxmlformats.org/officeDocument/2006/relationships/image" Target="../media/image95.png"/><Relationship Id="rId4" Type="http://schemas.openxmlformats.org/officeDocument/2006/relationships/image" Target="../media/image115.png"/><Relationship Id="rId9" Type="http://schemas.openxmlformats.org/officeDocument/2006/relationships/image" Target="../media/image87.png"/><Relationship Id="rId14" Type="http://schemas.openxmlformats.org/officeDocument/2006/relationships/image" Target="../media/image105.png"/><Relationship Id="rId22" Type="http://schemas.openxmlformats.org/officeDocument/2006/relationships/image" Target="../media/image121.png"/><Relationship Id="rId27" Type="http://schemas.openxmlformats.org/officeDocument/2006/relationships/image" Target="../media/image11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104.png"/><Relationship Id="rId18" Type="http://schemas.openxmlformats.org/officeDocument/2006/relationships/image" Target="../media/image130.png"/><Relationship Id="rId26" Type="http://schemas.openxmlformats.org/officeDocument/2006/relationships/image" Target="../media/image112.png"/><Relationship Id="rId3" Type="http://schemas.openxmlformats.org/officeDocument/2006/relationships/image" Target="../media/image127.png"/><Relationship Id="rId21" Type="http://schemas.openxmlformats.org/officeDocument/2006/relationships/image" Target="../media/image133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17" Type="http://schemas.openxmlformats.org/officeDocument/2006/relationships/image" Target="../media/image129.png"/><Relationship Id="rId25" Type="http://schemas.openxmlformats.org/officeDocument/2006/relationships/image" Target="../media/image136.png"/><Relationship Id="rId2" Type="http://schemas.openxmlformats.org/officeDocument/2006/relationships/image" Target="../media/image126.png"/><Relationship Id="rId16" Type="http://schemas.openxmlformats.org/officeDocument/2006/relationships/image" Target="../media/image107.png"/><Relationship Id="rId20" Type="http://schemas.openxmlformats.org/officeDocument/2006/relationships/image" Target="../media/image132.png"/><Relationship Id="rId29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24" Type="http://schemas.openxmlformats.org/officeDocument/2006/relationships/image" Target="../media/image135.png"/><Relationship Id="rId5" Type="http://schemas.openxmlformats.org/officeDocument/2006/relationships/image" Target="../media/image83.png"/><Relationship Id="rId15" Type="http://schemas.openxmlformats.org/officeDocument/2006/relationships/image" Target="../media/image106.png"/><Relationship Id="rId23" Type="http://schemas.openxmlformats.org/officeDocument/2006/relationships/image" Target="../media/image122.png"/><Relationship Id="rId28" Type="http://schemas.openxmlformats.org/officeDocument/2006/relationships/image" Target="../media/image138.png"/><Relationship Id="rId10" Type="http://schemas.openxmlformats.org/officeDocument/2006/relationships/image" Target="../media/image88.png"/><Relationship Id="rId19" Type="http://schemas.openxmlformats.org/officeDocument/2006/relationships/image" Target="../media/image131.png"/><Relationship Id="rId4" Type="http://schemas.openxmlformats.org/officeDocument/2006/relationships/image" Target="../media/image128.png"/><Relationship Id="rId9" Type="http://schemas.openxmlformats.org/officeDocument/2006/relationships/image" Target="../media/image87.png"/><Relationship Id="rId14" Type="http://schemas.openxmlformats.org/officeDocument/2006/relationships/image" Target="../media/image105.png"/><Relationship Id="rId22" Type="http://schemas.openxmlformats.org/officeDocument/2006/relationships/image" Target="../media/image134.png"/><Relationship Id="rId27" Type="http://schemas.openxmlformats.org/officeDocument/2006/relationships/image" Target="../media/image137.png"/><Relationship Id="rId30" Type="http://schemas.openxmlformats.org/officeDocument/2006/relationships/image" Target="../media/image13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1.png"/><Relationship Id="rId18" Type="http://schemas.openxmlformats.org/officeDocument/2006/relationships/image" Target="../media/image156.png"/><Relationship Id="rId26" Type="http://schemas.openxmlformats.org/officeDocument/2006/relationships/image" Target="../media/image164.png"/><Relationship Id="rId3" Type="http://schemas.openxmlformats.org/officeDocument/2006/relationships/image" Target="../media/image141.png"/><Relationship Id="rId21" Type="http://schemas.openxmlformats.org/officeDocument/2006/relationships/image" Target="../media/image159.png"/><Relationship Id="rId7" Type="http://schemas.openxmlformats.org/officeDocument/2006/relationships/image" Target="../media/image145.png"/><Relationship Id="rId12" Type="http://schemas.openxmlformats.org/officeDocument/2006/relationships/image" Target="../media/image150.png"/><Relationship Id="rId17" Type="http://schemas.openxmlformats.org/officeDocument/2006/relationships/image" Target="../media/image155.png"/><Relationship Id="rId25" Type="http://schemas.openxmlformats.org/officeDocument/2006/relationships/image" Target="../media/image163.png"/><Relationship Id="rId33" Type="http://schemas.openxmlformats.org/officeDocument/2006/relationships/image" Target="../media/image170.png"/><Relationship Id="rId2" Type="http://schemas.openxmlformats.org/officeDocument/2006/relationships/image" Target="../media/image140.png"/><Relationship Id="rId16" Type="http://schemas.openxmlformats.org/officeDocument/2006/relationships/image" Target="../media/image154.png"/><Relationship Id="rId20" Type="http://schemas.openxmlformats.org/officeDocument/2006/relationships/image" Target="../media/image158.png"/><Relationship Id="rId29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11" Type="http://schemas.openxmlformats.org/officeDocument/2006/relationships/image" Target="../media/image149.png"/><Relationship Id="rId24" Type="http://schemas.openxmlformats.org/officeDocument/2006/relationships/image" Target="../media/image162.png"/><Relationship Id="rId32" Type="http://schemas.openxmlformats.org/officeDocument/2006/relationships/image" Target="../media/image169.png"/><Relationship Id="rId5" Type="http://schemas.openxmlformats.org/officeDocument/2006/relationships/image" Target="../media/image143.png"/><Relationship Id="rId15" Type="http://schemas.openxmlformats.org/officeDocument/2006/relationships/image" Target="../media/image153.png"/><Relationship Id="rId23" Type="http://schemas.openxmlformats.org/officeDocument/2006/relationships/image" Target="../media/image161.png"/><Relationship Id="rId28" Type="http://schemas.openxmlformats.org/officeDocument/2006/relationships/image" Target="../media/image166.png"/><Relationship Id="rId10" Type="http://schemas.openxmlformats.org/officeDocument/2006/relationships/image" Target="../media/image148.png"/><Relationship Id="rId19" Type="http://schemas.openxmlformats.org/officeDocument/2006/relationships/image" Target="../media/image157.png"/><Relationship Id="rId31" Type="http://schemas.openxmlformats.org/officeDocument/2006/relationships/image" Target="../media/image168.png"/><Relationship Id="rId4" Type="http://schemas.openxmlformats.org/officeDocument/2006/relationships/image" Target="../media/image142.png"/><Relationship Id="rId9" Type="http://schemas.openxmlformats.org/officeDocument/2006/relationships/image" Target="../media/image147.png"/><Relationship Id="rId14" Type="http://schemas.openxmlformats.org/officeDocument/2006/relationships/image" Target="../media/image152.png"/><Relationship Id="rId22" Type="http://schemas.openxmlformats.org/officeDocument/2006/relationships/image" Target="../media/image160.png"/><Relationship Id="rId27" Type="http://schemas.openxmlformats.org/officeDocument/2006/relationships/image" Target="../media/image165.png"/><Relationship Id="rId30" Type="http://schemas.openxmlformats.org/officeDocument/2006/relationships/image" Target="../media/image122.png"/><Relationship Id="rId8" Type="http://schemas.openxmlformats.org/officeDocument/2006/relationships/image" Target="../media/image146.png"/></Relationships>
</file>

<file path=ppt/slides/_rels/slide4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1.png"/><Relationship Id="rId18" Type="http://schemas.openxmlformats.org/officeDocument/2006/relationships/image" Target="../media/image171.png"/><Relationship Id="rId26" Type="http://schemas.openxmlformats.org/officeDocument/2006/relationships/image" Target="../media/image177.png"/><Relationship Id="rId3" Type="http://schemas.openxmlformats.org/officeDocument/2006/relationships/image" Target="../media/image141.png"/><Relationship Id="rId21" Type="http://schemas.openxmlformats.org/officeDocument/2006/relationships/image" Target="../media/image159.png"/><Relationship Id="rId34" Type="http://schemas.openxmlformats.org/officeDocument/2006/relationships/image" Target="../media/image180.png"/><Relationship Id="rId7" Type="http://schemas.openxmlformats.org/officeDocument/2006/relationships/image" Target="../media/image145.png"/><Relationship Id="rId12" Type="http://schemas.openxmlformats.org/officeDocument/2006/relationships/image" Target="../media/image150.png"/><Relationship Id="rId17" Type="http://schemas.openxmlformats.org/officeDocument/2006/relationships/image" Target="../media/image155.png"/><Relationship Id="rId25" Type="http://schemas.openxmlformats.org/officeDocument/2006/relationships/image" Target="../media/image176.png"/><Relationship Id="rId33" Type="http://schemas.openxmlformats.org/officeDocument/2006/relationships/image" Target="../media/image170.png"/><Relationship Id="rId2" Type="http://schemas.openxmlformats.org/officeDocument/2006/relationships/image" Target="../media/image140.png"/><Relationship Id="rId16" Type="http://schemas.openxmlformats.org/officeDocument/2006/relationships/image" Target="../media/image154.png"/><Relationship Id="rId20" Type="http://schemas.openxmlformats.org/officeDocument/2006/relationships/image" Target="../media/image173.png"/><Relationship Id="rId29" Type="http://schemas.openxmlformats.org/officeDocument/2006/relationships/image" Target="../media/image1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11" Type="http://schemas.openxmlformats.org/officeDocument/2006/relationships/image" Target="../media/image149.png"/><Relationship Id="rId24" Type="http://schemas.openxmlformats.org/officeDocument/2006/relationships/image" Target="../media/image162.png"/><Relationship Id="rId32" Type="http://schemas.openxmlformats.org/officeDocument/2006/relationships/image" Target="../media/image169.png"/><Relationship Id="rId5" Type="http://schemas.openxmlformats.org/officeDocument/2006/relationships/image" Target="../media/image143.png"/><Relationship Id="rId15" Type="http://schemas.openxmlformats.org/officeDocument/2006/relationships/image" Target="../media/image153.png"/><Relationship Id="rId23" Type="http://schemas.openxmlformats.org/officeDocument/2006/relationships/image" Target="../media/image175.png"/><Relationship Id="rId28" Type="http://schemas.openxmlformats.org/officeDocument/2006/relationships/image" Target="../media/image178.png"/><Relationship Id="rId10" Type="http://schemas.openxmlformats.org/officeDocument/2006/relationships/image" Target="../media/image148.png"/><Relationship Id="rId19" Type="http://schemas.openxmlformats.org/officeDocument/2006/relationships/image" Target="../media/image172.png"/><Relationship Id="rId31" Type="http://schemas.openxmlformats.org/officeDocument/2006/relationships/image" Target="../media/image168.png"/><Relationship Id="rId4" Type="http://schemas.openxmlformats.org/officeDocument/2006/relationships/image" Target="../media/image142.png"/><Relationship Id="rId9" Type="http://schemas.openxmlformats.org/officeDocument/2006/relationships/image" Target="../media/image147.png"/><Relationship Id="rId14" Type="http://schemas.openxmlformats.org/officeDocument/2006/relationships/image" Target="../media/image152.png"/><Relationship Id="rId22" Type="http://schemas.openxmlformats.org/officeDocument/2006/relationships/image" Target="../media/image174.png"/><Relationship Id="rId27" Type="http://schemas.openxmlformats.org/officeDocument/2006/relationships/image" Target="../media/image165.png"/><Relationship Id="rId30" Type="http://schemas.openxmlformats.org/officeDocument/2006/relationships/image" Target="../media/image122.png"/><Relationship Id="rId8" Type="http://schemas.openxmlformats.org/officeDocument/2006/relationships/image" Target="../media/image146.png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1.png"/><Relationship Id="rId18" Type="http://schemas.openxmlformats.org/officeDocument/2006/relationships/image" Target="../media/image171.png"/><Relationship Id="rId26" Type="http://schemas.openxmlformats.org/officeDocument/2006/relationships/image" Target="../media/image177.png"/><Relationship Id="rId3" Type="http://schemas.openxmlformats.org/officeDocument/2006/relationships/image" Target="../media/image141.png"/><Relationship Id="rId21" Type="http://schemas.openxmlformats.org/officeDocument/2006/relationships/image" Target="../media/image159.png"/><Relationship Id="rId34" Type="http://schemas.openxmlformats.org/officeDocument/2006/relationships/image" Target="../media/image180.png"/><Relationship Id="rId7" Type="http://schemas.openxmlformats.org/officeDocument/2006/relationships/image" Target="../media/image145.png"/><Relationship Id="rId12" Type="http://schemas.openxmlformats.org/officeDocument/2006/relationships/image" Target="../media/image182.png"/><Relationship Id="rId17" Type="http://schemas.openxmlformats.org/officeDocument/2006/relationships/image" Target="../media/image155.png"/><Relationship Id="rId25" Type="http://schemas.openxmlformats.org/officeDocument/2006/relationships/image" Target="../media/image176.png"/><Relationship Id="rId33" Type="http://schemas.openxmlformats.org/officeDocument/2006/relationships/image" Target="../media/image170.png"/><Relationship Id="rId2" Type="http://schemas.openxmlformats.org/officeDocument/2006/relationships/image" Target="../media/image140.png"/><Relationship Id="rId16" Type="http://schemas.openxmlformats.org/officeDocument/2006/relationships/image" Target="../media/image154.png"/><Relationship Id="rId20" Type="http://schemas.openxmlformats.org/officeDocument/2006/relationships/image" Target="../media/image173.png"/><Relationship Id="rId29" Type="http://schemas.openxmlformats.org/officeDocument/2006/relationships/image" Target="../media/image1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11" Type="http://schemas.openxmlformats.org/officeDocument/2006/relationships/image" Target="../media/image149.png"/><Relationship Id="rId24" Type="http://schemas.openxmlformats.org/officeDocument/2006/relationships/image" Target="../media/image162.png"/><Relationship Id="rId32" Type="http://schemas.openxmlformats.org/officeDocument/2006/relationships/image" Target="../media/image169.png"/><Relationship Id="rId5" Type="http://schemas.openxmlformats.org/officeDocument/2006/relationships/image" Target="../media/image143.png"/><Relationship Id="rId15" Type="http://schemas.openxmlformats.org/officeDocument/2006/relationships/image" Target="../media/image153.png"/><Relationship Id="rId23" Type="http://schemas.openxmlformats.org/officeDocument/2006/relationships/image" Target="../media/image175.png"/><Relationship Id="rId28" Type="http://schemas.openxmlformats.org/officeDocument/2006/relationships/image" Target="../media/image178.png"/><Relationship Id="rId10" Type="http://schemas.openxmlformats.org/officeDocument/2006/relationships/image" Target="../media/image148.png"/><Relationship Id="rId19" Type="http://schemas.openxmlformats.org/officeDocument/2006/relationships/image" Target="../media/image172.png"/><Relationship Id="rId31" Type="http://schemas.openxmlformats.org/officeDocument/2006/relationships/image" Target="../media/image168.png"/><Relationship Id="rId4" Type="http://schemas.openxmlformats.org/officeDocument/2006/relationships/image" Target="../media/image181.png"/><Relationship Id="rId9" Type="http://schemas.openxmlformats.org/officeDocument/2006/relationships/image" Target="../media/image147.png"/><Relationship Id="rId14" Type="http://schemas.openxmlformats.org/officeDocument/2006/relationships/image" Target="../media/image152.png"/><Relationship Id="rId22" Type="http://schemas.openxmlformats.org/officeDocument/2006/relationships/image" Target="../media/image174.png"/><Relationship Id="rId27" Type="http://schemas.openxmlformats.org/officeDocument/2006/relationships/image" Target="../media/image165.png"/><Relationship Id="rId30" Type="http://schemas.openxmlformats.org/officeDocument/2006/relationships/image" Target="../media/image122.png"/><Relationship Id="rId35" Type="http://schemas.openxmlformats.org/officeDocument/2006/relationships/image" Target="../media/image183.png"/><Relationship Id="rId8" Type="http://schemas.openxmlformats.org/officeDocument/2006/relationships/image" Target="../media/image1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1.png"/><Relationship Id="rId18" Type="http://schemas.openxmlformats.org/officeDocument/2006/relationships/image" Target="../media/image156.png"/><Relationship Id="rId26" Type="http://schemas.openxmlformats.org/officeDocument/2006/relationships/image" Target="../media/image164.png"/><Relationship Id="rId3" Type="http://schemas.openxmlformats.org/officeDocument/2006/relationships/image" Target="../media/image141.png"/><Relationship Id="rId21" Type="http://schemas.openxmlformats.org/officeDocument/2006/relationships/image" Target="../media/image159.png"/><Relationship Id="rId34" Type="http://schemas.openxmlformats.org/officeDocument/2006/relationships/image" Target="../media/image184.png"/><Relationship Id="rId7" Type="http://schemas.openxmlformats.org/officeDocument/2006/relationships/image" Target="../media/image145.png"/><Relationship Id="rId12" Type="http://schemas.openxmlformats.org/officeDocument/2006/relationships/image" Target="../media/image150.png"/><Relationship Id="rId17" Type="http://schemas.openxmlformats.org/officeDocument/2006/relationships/image" Target="../media/image155.png"/><Relationship Id="rId25" Type="http://schemas.openxmlformats.org/officeDocument/2006/relationships/image" Target="../media/image163.png"/><Relationship Id="rId33" Type="http://schemas.openxmlformats.org/officeDocument/2006/relationships/image" Target="../media/image170.png"/><Relationship Id="rId2" Type="http://schemas.openxmlformats.org/officeDocument/2006/relationships/image" Target="../media/image140.png"/><Relationship Id="rId16" Type="http://schemas.openxmlformats.org/officeDocument/2006/relationships/image" Target="../media/image154.png"/><Relationship Id="rId20" Type="http://schemas.openxmlformats.org/officeDocument/2006/relationships/image" Target="../media/image158.png"/><Relationship Id="rId29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11" Type="http://schemas.openxmlformats.org/officeDocument/2006/relationships/image" Target="../media/image149.png"/><Relationship Id="rId24" Type="http://schemas.openxmlformats.org/officeDocument/2006/relationships/image" Target="../media/image162.png"/><Relationship Id="rId32" Type="http://schemas.openxmlformats.org/officeDocument/2006/relationships/image" Target="../media/image169.png"/><Relationship Id="rId5" Type="http://schemas.openxmlformats.org/officeDocument/2006/relationships/image" Target="../media/image143.png"/><Relationship Id="rId15" Type="http://schemas.openxmlformats.org/officeDocument/2006/relationships/image" Target="../media/image153.png"/><Relationship Id="rId23" Type="http://schemas.openxmlformats.org/officeDocument/2006/relationships/image" Target="../media/image161.png"/><Relationship Id="rId28" Type="http://schemas.openxmlformats.org/officeDocument/2006/relationships/image" Target="../media/image166.png"/><Relationship Id="rId10" Type="http://schemas.openxmlformats.org/officeDocument/2006/relationships/image" Target="../media/image148.png"/><Relationship Id="rId19" Type="http://schemas.openxmlformats.org/officeDocument/2006/relationships/image" Target="../media/image157.png"/><Relationship Id="rId31" Type="http://schemas.openxmlformats.org/officeDocument/2006/relationships/image" Target="../media/image168.png"/><Relationship Id="rId4" Type="http://schemas.openxmlformats.org/officeDocument/2006/relationships/image" Target="../media/image142.png"/><Relationship Id="rId9" Type="http://schemas.openxmlformats.org/officeDocument/2006/relationships/image" Target="../media/image147.png"/><Relationship Id="rId14" Type="http://schemas.openxmlformats.org/officeDocument/2006/relationships/image" Target="../media/image152.png"/><Relationship Id="rId22" Type="http://schemas.openxmlformats.org/officeDocument/2006/relationships/image" Target="../media/image160.png"/><Relationship Id="rId27" Type="http://schemas.openxmlformats.org/officeDocument/2006/relationships/image" Target="../media/image165.png"/><Relationship Id="rId30" Type="http://schemas.openxmlformats.org/officeDocument/2006/relationships/image" Target="../media/image122.png"/><Relationship Id="rId35" Type="http://schemas.openxmlformats.org/officeDocument/2006/relationships/image" Target="../media/image185.png"/><Relationship Id="rId8" Type="http://schemas.openxmlformats.org/officeDocument/2006/relationships/image" Target="../media/image146.png"/></Relationships>
</file>

<file path=ppt/slides/_rels/slide5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1.png"/><Relationship Id="rId18" Type="http://schemas.openxmlformats.org/officeDocument/2006/relationships/image" Target="../media/image156.png"/><Relationship Id="rId26" Type="http://schemas.openxmlformats.org/officeDocument/2006/relationships/image" Target="../media/image164.png"/><Relationship Id="rId3" Type="http://schemas.openxmlformats.org/officeDocument/2006/relationships/image" Target="../media/image141.png"/><Relationship Id="rId21" Type="http://schemas.openxmlformats.org/officeDocument/2006/relationships/image" Target="../media/image159.png"/><Relationship Id="rId34" Type="http://schemas.openxmlformats.org/officeDocument/2006/relationships/image" Target="../media/image184.png"/><Relationship Id="rId7" Type="http://schemas.openxmlformats.org/officeDocument/2006/relationships/image" Target="../media/image145.png"/><Relationship Id="rId12" Type="http://schemas.openxmlformats.org/officeDocument/2006/relationships/image" Target="../media/image187.png"/><Relationship Id="rId17" Type="http://schemas.openxmlformats.org/officeDocument/2006/relationships/image" Target="../media/image155.png"/><Relationship Id="rId25" Type="http://schemas.openxmlformats.org/officeDocument/2006/relationships/image" Target="../media/image163.png"/><Relationship Id="rId33" Type="http://schemas.openxmlformats.org/officeDocument/2006/relationships/image" Target="../media/image170.png"/><Relationship Id="rId2" Type="http://schemas.openxmlformats.org/officeDocument/2006/relationships/image" Target="../media/image140.png"/><Relationship Id="rId16" Type="http://schemas.openxmlformats.org/officeDocument/2006/relationships/image" Target="../media/image154.png"/><Relationship Id="rId20" Type="http://schemas.openxmlformats.org/officeDocument/2006/relationships/image" Target="../media/image158.png"/><Relationship Id="rId29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11" Type="http://schemas.openxmlformats.org/officeDocument/2006/relationships/image" Target="../media/image149.png"/><Relationship Id="rId24" Type="http://schemas.openxmlformats.org/officeDocument/2006/relationships/image" Target="../media/image162.png"/><Relationship Id="rId32" Type="http://schemas.openxmlformats.org/officeDocument/2006/relationships/image" Target="../media/image169.png"/><Relationship Id="rId5" Type="http://schemas.openxmlformats.org/officeDocument/2006/relationships/image" Target="../media/image143.png"/><Relationship Id="rId15" Type="http://schemas.openxmlformats.org/officeDocument/2006/relationships/image" Target="../media/image153.png"/><Relationship Id="rId23" Type="http://schemas.openxmlformats.org/officeDocument/2006/relationships/image" Target="../media/image161.png"/><Relationship Id="rId28" Type="http://schemas.openxmlformats.org/officeDocument/2006/relationships/image" Target="../media/image166.png"/><Relationship Id="rId10" Type="http://schemas.openxmlformats.org/officeDocument/2006/relationships/image" Target="../media/image148.png"/><Relationship Id="rId19" Type="http://schemas.openxmlformats.org/officeDocument/2006/relationships/image" Target="../media/image157.png"/><Relationship Id="rId31" Type="http://schemas.openxmlformats.org/officeDocument/2006/relationships/image" Target="../media/image168.png"/><Relationship Id="rId4" Type="http://schemas.openxmlformats.org/officeDocument/2006/relationships/image" Target="../media/image186.png"/><Relationship Id="rId9" Type="http://schemas.openxmlformats.org/officeDocument/2006/relationships/image" Target="../media/image147.png"/><Relationship Id="rId14" Type="http://schemas.openxmlformats.org/officeDocument/2006/relationships/image" Target="../media/image152.png"/><Relationship Id="rId22" Type="http://schemas.openxmlformats.org/officeDocument/2006/relationships/image" Target="../media/image160.png"/><Relationship Id="rId27" Type="http://schemas.openxmlformats.org/officeDocument/2006/relationships/image" Target="../media/image165.png"/><Relationship Id="rId30" Type="http://schemas.openxmlformats.org/officeDocument/2006/relationships/image" Target="../media/image122.png"/><Relationship Id="rId35" Type="http://schemas.openxmlformats.org/officeDocument/2006/relationships/image" Target="../media/image185.png"/><Relationship Id="rId8" Type="http://schemas.openxmlformats.org/officeDocument/2006/relationships/image" Target="../media/image14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6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2" Type="http://schemas.openxmlformats.org/officeDocument/2006/relationships/image" Target="../media/image186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8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9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64BAC94-E1A3-BE7A-0D92-348A35C38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490" y="853461"/>
            <a:ext cx="10431972" cy="3592432"/>
          </a:xfrm>
        </p:spPr>
        <p:txBody>
          <a:bodyPr>
            <a:noAutofit/>
          </a:bodyPr>
          <a:lstStyle/>
          <a:p>
            <a:r>
              <a:rPr kumimoji="1" lang="en-US" altLang="zh-CN" sz="6000" i="1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  <a:cs typeface="Calibri" panose="020F0502020204030204" pitchFamily="34" charset="0"/>
              </a:rPr>
              <a:t>Baby</a:t>
            </a:r>
            <a:r>
              <a:rPr kumimoji="1" lang="en-US" altLang="zh-CN" sz="6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  <a:cs typeface="Calibri" panose="020F0502020204030204" pitchFamily="34" charset="0"/>
              </a:rPr>
              <a:t> PIH:</a:t>
            </a:r>
            <a:br>
              <a:rPr kumimoji="1" lang="en-US" altLang="zh-CN" sz="6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  <a:cs typeface="Calibri" panose="020F0502020204030204" pitchFamily="34" charset="0"/>
              </a:rPr>
            </a:br>
            <a:r>
              <a:rPr kumimoji="1" lang="en-US" altLang="zh-CN" sz="6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  <a:cs typeface="Calibri" panose="020F0502020204030204" pitchFamily="34" charset="0"/>
              </a:rPr>
              <a:t>Parameterized Inapproximability of Min CSP</a:t>
            </a:r>
            <a:endParaRPr kumimoji="1" lang="zh-CN" altLang="en-US" sz="6000" cap="none" dirty="0">
              <a:latin typeface="Rockwell" panose="02060603020205020403" pitchFamily="18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C0BA9B-2263-6301-CA0D-0455F4A3C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597" y="4952965"/>
            <a:ext cx="3737552" cy="1080902"/>
          </a:xfrm>
        </p:spPr>
        <p:txBody>
          <a:bodyPr>
            <a:normAutofit/>
          </a:bodyPr>
          <a:lstStyle/>
          <a:p>
            <a:pPr algn="ctr" defTabSz="914400">
              <a:spcAft>
                <a:spcPts val="600"/>
              </a:spcAft>
              <a:buFont typeface="Calibri" panose="020F0502020204030204" pitchFamily="34" charset="0"/>
            </a:pPr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  <a:cs typeface="Calibri" panose="020F0502020204030204" pitchFamily="34" charset="0"/>
              </a:rPr>
              <a:t>Venkatesan </a:t>
            </a:r>
            <a:r>
              <a:rPr kumimoji="1"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  <a:cs typeface="Calibri" panose="020F0502020204030204" pitchFamily="34" charset="0"/>
              </a:rPr>
              <a:t>Guruswami</a:t>
            </a:r>
            <a:endParaRPr kumimoji="1"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Rockwell" panose="02060603020205020403" pitchFamily="18" charset="0"/>
              <a:cs typeface="Calibri" panose="020F0502020204030204" pitchFamily="34" charset="0"/>
            </a:endParaRPr>
          </a:p>
          <a:p>
            <a:pPr algn="ctr" defTabSz="914400">
              <a:spcAft>
                <a:spcPts val="600"/>
              </a:spcAft>
              <a:buFont typeface="Calibri" panose="020F0502020204030204" pitchFamily="34" charset="0"/>
            </a:pPr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  <a:cs typeface="Calibri" panose="020F0502020204030204" pitchFamily="34" charset="0"/>
              </a:rPr>
              <a:t>UC Berkeley</a:t>
            </a:r>
          </a:p>
          <a:p>
            <a:pPr algn="ctr"/>
            <a:endParaRPr kumimoji="1" lang="zh-CN" altLang="en-US" sz="2400" dirty="0">
              <a:solidFill>
                <a:srgbClr val="000000"/>
              </a:solidFill>
              <a:latin typeface="Rockwell" panose="02060603020205020403" pitchFamily="18" charset="0"/>
              <a:cs typeface="Calibri" panose="020F050202020403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副标题 2">
            <a:extLst>
              <a:ext uri="{FF2B5EF4-FFF2-40B4-BE49-F238E27FC236}">
                <a16:creationId xmlns:a16="http://schemas.microsoft.com/office/drawing/2014/main" id="{D370C83C-115E-A686-2A24-AE7CE9F3EE4F}"/>
              </a:ext>
            </a:extLst>
          </p:cNvPr>
          <p:cNvSpPr txBox="1">
            <a:spLocks/>
          </p:cNvSpPr>
          <p:nvPr/>
        </p:nvSpPr>
        <p:spPr>
          <a:xfrm>
            <a:off x="4585217" y="4952965"/>
            <a:ext cx="2213148" cy="1080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  <a:buFont typeface="Calibri" panose="020F0502020204030204" pitchFamily="34" charset="0"/>
              <a:buNone/>
            </a:pPr>
            <a:r>
              <a:rPr kumimoji="1"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  <a:cs typeface="Calibri" panose="020F0502020204030204" pitchFamily="34" charset="0"/>
              </a:rPr>
              <a:t>Xuandi</a:t>
            </a:r>
            <a:r>
              <a:rPr kumimoji="1"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  <a:cs typeface="Calibri" panose="020F050202020403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  <a:cs typeface="Calibri" panose="020F0502020204030204" pitchFamily="34" charset="0"/>
              </a:rPr>
              <a:t>Ren</a:t>
            </a:r>
          </a:p>
          <a:p>
            <a:pPr algn="ctr">
              <a:spcAft>
                <a:spcPts val="600"/>
              </a:spcAft>
              <a:buFont typeface="Calibri" panose="020F0502020204030204" pitchFamily="34" charset="0"/>
              <a:buNone/>
            </a:pPr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  <a:cs typeface="Calibri" panose="020F0502020204030204" pitchFamily="34" charset="0"/>
              </a:rPr>
              <a:t>UC Berkeley</a:t>
            </a:r>
          </a:p>
          <a:p>
            <a:pPr algn="ctr"/>
            <a:endParaRPr kumimoji="1" lang="zh-CN" altLang="en-US" sz="2400" dirty="0">
              <a:solidFill>
                <a:srgbClr val="000000"/>
              </a:solidFill>
              <a:latin typeface="Rockwell" panose="02060603020205020403" pitchFamily="18" charset="0"/>
              <a:cs typeface="Calibri" panose="020F0502020204030204" pitchFamily="34" charset="0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C7A734A9-E3A3-BBA9-9E4C-F7ABD220C553}"/>
              </a:ext>
            </a:extLst>
          </p:cNvPr>
          <p:cNvSpPr txBox="1">
            <a:spLocks/>
          </p:cNvSpPr>
          <p:nvPr/>
        </p:nvSpPr>
        <p:spPr>
          <a:xfrm>
            <a:off x="6661348" y="4952965"/>
            <a:ext cx="2485634" cy="1080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  <a:buFont typeface="Calibri" panose="020F0502020204030204" pitchFamily="34" charset="0"/>
              <a:buNone/>
            </a:pPr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  <a:cs typeface="Calibri" panose="020F0502020204030204" pitchFamily="34" charset="0"/>
              </a:rPr>
              <a:t>Sai</a:t>
            </a: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  <a:cs typeface="Calibri" panose="020F0502020204030204" pitchFamily="34" charset="0"/>
              </a:rPr>
              <a:t>Sandeep</a:t>
            </a:r>
          </a:p>
          <a:p>
            <a:pPr algn="ctr">
              <a:spcAft>
                <a:spcPts val="600"/>
              </a:spcAft>
              <a:buFont typeface="Calibri" panose="020F0502020204030204" pitchFamily="34" charset="0"/>
              <a:buNone/>
            </a:pPr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  <a:cs typeface="Calibri" panose="020F0502020204030204" pitchFamily="34" charset="0"/>
              </a:rPr>
              <a:t>UC Berkeley</a:t>
            </a:r>
          </a:p>
          <a:p>
            <a:pPr algn="ctr"/>
            <a:endParaRPr kumimoji="1" lang="zh-CN" altLang="en-US" sz="2400" dirty="0">
              <a:solidFill>
                <a:srgbClr val="000000"/>
              </a:solidFill>
              <a:latin typeface="Rockwell" panose="02060603020205020403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016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484632"/>
            <a:ext cx="10720249" cy="1609344"/>
          </a:xfrm>
        </p:spPr>
        <p:txBody>
          <a:bodyPr>
            <a:normAutofit/>
          </a:bodyPr>
          <a:lstStyle/>
          <a:p>
            <a:r>
              <a:rPr kumimoji="1" lang="en-US" altLang="zh-CN" sz="4800" cap="none" dirty="0">
                <a:latin typeface="Rockwell" panose="02060603020205020403" pitchFamily="18" charset="0"/>
              </a:rPr>
              <a:t>Parameterized</a:t>
            </a:r>
            <a:r>
              <a:rPr kumimoji="1" lang="zh-CN" altLang="en-US" sz="48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800" cap="none" dirty="0">
                <a:latin typeface="Rockwell" panose="02060603020205020403" pitchFamily="18" charset="0"/>
              </a:rPr>
              <a:t>2-CSP</a:t>
            </a:r>
            <a:endParaRPr kumimoji="1" lang="zh-CN" altLang="en-US" sz="4800" cap="none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4E14C7C-08CC-F096-0AF2-4C66C0F7FDC6}"/>
                  </a:ext>
                </a:extLst>
              </p:cNvPr>
              <p:cNvSpPr txBox="1"/>
              <p:nvPr/>
            </p:nvSpPr>
            <p:spPr>
              <a:xfrm>
                <a:off x="1069847" y="4196619"/>
                <a:ext cx="10817353" cy="1028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/>
                  <a:t>Let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zh-CN" sz="2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1" lang="zh-CN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zh-CN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</m:oMath>
                </a14:m>
                <a:r>
                  <a:rPr kumimoji="1" lang="en-US" altLang="zh-CN" sz="2000" dirty="0"/>
                  <a:t>,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/>
                  <a:t>Parameterized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2-CSP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is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W[1]</a:t>
                </a:r>
                <a:r>
                  <a:rPr lang="en-US" altLang="zh-CN" sz="2000" dirty="0"/>
                  <a:t>-Complete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(e.g.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from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Multi-colored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-Clique)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/>
                  <a:t>no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time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algorithm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assuming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W[1]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kumimoji="1" lang="en-US" altLang="zh-CN" sz="2000" dirty="0"/>
                  <a:t>FPT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4E14C7C-08CC-F096-0AF2-4C66C0F7F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7" y="4196619"/>
                <a:ext cx="10817353" cy="1028487"/>
              </a:xfrm>
              <a:prstGeom prst="rect">
                <a:avLst/>
              </a:prstGeom>
              <a:blipFill>
                <a:blip r:embed="rId2"/>
                <a:stretch>
                  <a:fillRect l="-469" t="-3659" b="-9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圆角矩形 2">
                <a:extLst>
                  <a:ext uri="{FF2B5EF4-FFF2-40B4-BE49-F238E27FC236}">
                    <a16:creationId xmlns:a16="http://schemas.microsoft.com/office/drawing/2014/main" id="{AD91A647-E555-6357-B168-C9E8682910E5}"/>
                  </a:ext>
                </a:extLst>
              </p:cNvPr>
              <p:cNvSpPr/>
              <p:nvPr/>
            </p:nvSpPr>
            <p:spPr>
              <a:xfrm>
                <a:off x="1978153" y="1886841"/>
                <a:ext cx="5032248" cy="216866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>
                    <a:solidFill>
                      <a:srgbClr val="FF0000"/>
                    </a:solidFill>
                  </a:rPr>
                  <a:t>2-CSP</a:t>
                </a:r>
                <a:endParaRPr lang="en-US" altLang="zh-CN" sz="2000" kern="100" dirty="0">
                  <a:solidFill>
                    <a:srgbClr val="FF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kern="100" dirty="0">
                    <a:solidFill>
                      <a:schemeClr val="tx1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Input:</a:t>
                </a:r>
                <a:r>
                  <a:rPr lang="zh-CN" altLang="en-US" sz="1800" kern="100" dirty="0">
                    <a:solidFill>
                      <a:schemeClr val="tx1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  <m:r>
                          <a:rPr lang="en-US" altLang="zh-CN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</m:d>
                  </m:oMath>
                </a14:m>
                <a:endParaRPr lang="en-US" altLang="zh-CN" sz="1800" i="1" kern="1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kumimoji="1" lang="en-US" altLang="zh-CN" dirty="0">
                    <a:solidFill>
                      <a:schemeClr val="tx1"/>
                    </a:solidFill>
                  </a:rPr>
                  <a:t>: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a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set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of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r>
                  <a:rPr kumimoji="1" lang="en-US" altLang="zh-CN" dirty="0">
                    <a:solidFill>
                      <a:schemeClr val="tx1"/>
                    </a:solidFill>
                  </a:rPr>
                  <a:t>: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the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domain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of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each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variable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Φ</m:t>
                    </m:r>
                    <m:r>
                      <a:rPr lang="en-US" altLang="zh-CN" sz="1800" b="0" i="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a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set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of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2-ary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constraints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solidFill>
                      <a:schemeClr val="tx1"/>
                    </a:solidFill>
                  </a:rPr>
                  <a:t>Output: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satisfying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all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constraints?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圆角矩形 2">
                <a:extLst>
                  <a:ext uri="{FF2B5EF4-FFF2-40B4-BE49-F238E27FC236}">
                    <a16:creationId xmlns:a16="http://schemas.microsoft.com/office/drawing/2014/main" id="{AD91A647-E555-6357-B168-C9E868291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153" y="1886841"/>
                <a:ext cx="5032248" cy="2168665"/>
              </a:xfrm>
              <a:prstGeom prst="roundRect">
                <a:avLst/>
              </a:prstGeom>
              <a:blipFill>
                <a:blip r:embed="rId3"/>
                <a:stretch>
                  <a:fillRect b="-5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50490DD4-5523-631F-48CF-CA3B4F4AB6E5}"/>
                  </a:ext>
                </a:extLst>
              </p:cNvPr>
              <p:cNvSpPr/>
              <p:nvPr/>
            </p:nvSpPr>
            <p:spPr>
              <a:xfrm>
                <a:off x="7247815" y="2377824"/>
                <a:ext cx="2649144" cy="118669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rgbClr val="FF0000"/>
                    </a:solidFill>
                  </a:rPr>
                  <a:t>CSP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Value</a:t>
                </a:r>
              </a:p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max.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fraction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of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constraints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satisfiable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by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some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50490DD4-5523-631F-48CF-CA3B4F4AB6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815" y="2377824"/>
                <a:ext cx="2649144" cy="1186698"/>
              </a:xfrm>
              <a:prstGeom prst="roundRect">
                <a:avLst/>
              </a:prstGeom>
              <a:blipFill>
                <a:blip r:embed="rId4"/>
                <a:stretch>
                  <a:fillRect t="-3191" b="-74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7912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484632"/>
            <a:ext cx="10720249" cy="1609344"/>
          </a:xfrm>
        </p:spPr>
        <p:txBody>
          <a:bodyPr>
            <a:normAutofit/>
          </a:bodyPr>
          <a:lstStyle/>
          <a:p>
            <a:r>
              <a:rPr kumimoji="1" lang="en-US" altLang="zh-CN" sz="4800" cap="none" dirty="0">
                <a:latin typeface="Rockwell" panose="02060603020205020403" pitchFamily="18" charset="0"/>
              </a:rPr>
              <a:t>Parameterized</a:t>
            </a:r>
            <a:r>
              <a:rPr kumimoji="1" lang="zh-CN" altLang="en-US" sz="48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800" cap="none" dirty="0">
                <a:latin typeface="Rockwell" panose="02060603020205020403" pitchFamily="18" charset="0"/>
              </a:rPr>
              <a:t>2-CSP</a:t>
            </a:r>
            <a:endParaRPr kumimoji="1" lang="zh-CN" altLang="en-US" sz="4800" cap="none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4E14C7C-08CC-F096-0AF2-4C66C0F7FDC6}"/>
                  </a:ext>
                </a:extLst>
              </p:cNvPr>
              <p:cNvSpPr txBox="1"/>
              <p:nvPr/>
            </p:nvSpPr>
            <p:spPr>
              <a:xfrm>
                <a:off x="1069847" y="4196619"/>
                <a:ext cx="10817353" cy="19646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/>
                  <a:t>Let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zh-CN" sz="2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1" lang="zh-CN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zh-CN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</m:oMath>
                </a14:m>
                <a:r>
                  <a:rPr kumimoji="1" lang="en-US" altLang="zh-CN" sz="2000" dirty="0"/>
                  <a:t>,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/>
                  <a:t>Parameterized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2-CSP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is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W[1]</a:t>
                </a:r>
                <a:r>
                  <a:rPr lang="en-US" altLang="zh-CN" sz="2000" dirty="0"/>
                  <a:t>-Complete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(e.g.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from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Multi-colored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/>
                  <a:t>-Clique)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/>
                  <a:t>no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time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algorithm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assuming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W[1]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kumimoji="1" lang="en-US" altLang="zh-CN" sz="2000" dirty="0"/>
                  <a:t>FPT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2000" u="sng" dirty="0">
                    <a:solidFill>
                      <a:srgbClr val="0070C0"/>
                    </a:solidFill>
                  </a:rPr>
                  <a:t>PIH</a:t>
                </a:r>
                <a:r>
                  <a:rPr kumimoji="1" lang="zh-CN" altLang="en-US" sz="2000" u="sng" dirty="0"/>
                  <a:t> </a:t>
                </a:r>
                <a:r>
                  <a:rPr kumimoji="1" lang="en-US" altLang="zh-CN" sz="2000" u="sng" dirty="0"/>
                  <a:t>(Parameterized</a:t>
                </a:r>
                <a:r>
                  <a:rPr kumimoji="1" lang="zh-CN" altLang="en-US" sz="2000" u="sng" dirty="0"/>
                  <a:t> </a:t>
                </a:r>
                <a:r>
                  <a:rPr kumimoji="1" lang="en-US" altLang="zh-CN" sz="2000" u="sng" dirty="0"/>
                  <a:t>Inapproximability</a:t>
                </a:r>
                <a:r>
                  <a:rPr kumimoji="1" lang="zh-CN" altLang="en-US" sz="2000" u="sng" dirty="0"/>
                  <a:t> </a:t>
                </a:r>
                <a:r>
                  <a:rPr kumimoji="1" lang="en-US" altLang="zh-CN" sz="2000" u="sng" dirty="0"/>
                  <a:t>Hypothesis)</a:t>
                </a:r>
                <a:r>
                  <a:rPr kumimoji="1" lang="zh-CN" altLang="en-US" sz="2000" dirty="0"/>
                  <a:t> </a:t>
                </a:r>
                <a:r>
                  <a:rPr lang="en-US" altLang="zh-CN" sz="2000" dirty="0">
                    <a:solidFill>
                      <a:srgbClr val="FF3399"/>
                    </a:solidFill>
                    <a:latin typeface="Palatino" pitchFamily="2" charset="0"/>
                    <a:ea typeface="Palatino" pitchFamily="2" charset="0"/>
                  </a:rPr>
                  <a:t>[LRSZ20]</a:t>
                </a:r>
                <a:r>
                  <a:rPr lang="en-US" altLang="zh-CN" sz="2000" dirty="0">
                    <a:latin typeface="Palatino" pitchFamily="2" charset="0"/>
                    <a:ea typeface="Palatino" pitchFamily="2" charset="0"/>
                  </a:rPr>
                  <a:t>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/>
                  <a:t>no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zh-CN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time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algorithm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for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(1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vs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0.9)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gap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version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assuming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W[1]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kumimoji="1" lang="en-US" altLang="zh-CN" sz="2000" dirty="0"/>
                  <a:t>FPT</a:t>
                </a:r>
                <a:endParaRPr lang="en-US" altLang="zh-CN" sz="20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/>
                  <a:t>Parameterized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analog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of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the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>
                    <a:solidFill>
                      <a:srgbClr val="0070C0"/>
                    </a:solidFill>
                  </a:rPr>
                  <a:t>PCP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theorem!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4E14C7C-08CC-F096-0AF2-4C66C0F7F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7" y="4196619"/>
                <a:ext cx="10817353" cy="1964640"/>
              </a:xfrm>
              <a:prstGeom prst="rect">
                <a:avLst/>
              </a:prstGeom>
              <a:blipFill>
                <a:blip r:embed="rId2"/>
                <a:stretch>
                  <a:fillRect l="-469" t="-1923" b="-4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圆角矩形 2">
                <a:extLst>
                  <a:ext uri="{FF2B5EF4-FFF2-40B4-BE49-F238E27FC236}">
                    <a16:creationId xmlns:a16="http://schemas.microsoft.com/office/drawing/2014/main" id="{AD91A647-E555-6357-B168-C9E8682910E5}"/>
                  </a:ext>
                </a:extLst>
              </p:cNvPr>
              <p:cNvSpPr/>
              <p:nvPr/>
            </p:nvSpPr>
            <p:spPr>
              <a:xfrm>
                <a:off x="1978153" y="1886841"/>
                <a:ext cx="5032248" cy="216866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>
                    <a:solidFill>
                      <a:srgbClr val="FF0000"/>
                    </a:solidFill>
                  </a:rPr>
                  <a:t>2-CSP</a:t>
                </a:r>
                <a:endParaRPr lang="en-US" altLang="zh-CN" sz="2000" kern="100" dirty="0">
                  <a:solidFill>
                    <a:srgbClr val="FF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kern="100" dirty="0">
                    <a:solidFill>
                      <a:schemeClr val="tx1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Input:</a:t>
                </a:r>
                <a:r>
                  <a:rPr lang="zh-CN" altLang="en-US" sz="1800" kern="100" dirty="0">
                    <a:solidFill>
                      <a:schemeClr val="tx1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  <m:r>
                          <a:rPr lang="en-US" altLang="zh-CN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</m:d>
                  </m:oMath>
                </a14:m>
                <a:endParaRPr lang="en-US" altLang="zh-CN" sz="1800" i="1" kern="1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kumimoji="1" lang="en-US" altLang="zh-CN" dirty="0">
                    <a:solidFill>
                      <a:schemeClr val="tx1"/>
                    </a:solidFill>
                  </a:rPr>
                  <a:t>: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a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set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of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r>
                  <a:rPr kumimoji="1" lang="en-US" altLang="zh-CN" dirty="0">
                    <a:solidFill>
                      <a:schemeClr val="tx1"/>
                    </a:solidFill>
                  </a:rPr>
                  <a:t>: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the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domain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of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each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variable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Φ</m:t>
                    </m:r>
                    <m:r>
                      <a:rPr lang="en-US" altLang="zh-CN" sz="1800" b="0" i="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a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set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of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2-ary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constraints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solidFill>
                      <a:schemeClr val="tx1"/>
                    </a:solidFill>
                  </a:rPr>
                  <a:t>Output: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satisfying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all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constraints?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圆角矩形 2">
                <a:extLst>
                  <a:ext uri="{FF2B5EF4-FFF2-40B4-BE49-F238E27FC236}">
                    <a16:creationId xmlns:a16="http://schemas.microsoft.com/office/drawing/2014/main" id="{AD91A647-E555-6357-B168-C9E868291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153" y="1886841"/>
                <a:ext cx="5032248" cy="2168665"/>
              </a:xfrm>
              <a:prstGeom prst="roundRect">
                <a:avLst/>
              </a:prstGeom>
              <a:blipFill>
                <a:blip r:embed="rId3"/>
                <a:stretch>
                  <a:fillRect b="-5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50490DD4-5523-631F-48CF-CA3B4F4AB6E5}"/>
                  </a:ext>
                </a:extLst>
              </p:cNvPr>
              <p:cNvSpPr/>
              <p:nvPr/>
            </p:nvSpPr>
            <p:spPr>
              <a:xfrm>
                <a:off x="7247815" y="2377824"/>
                <a:ext cx="2649144" cy="118669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rgbClr val="FF0000"/>
                    </a:solidFill>
                  </a:rPr>
                  <a:t>CSP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Value</a:t>
                </a:r>
              </a:p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max.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fraction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of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constraints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satisfiable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by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some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50490DD4-5523-631F-48CF-CA3B4F4AB6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815" y="2377824"/>
                <a:ext cx="2649144" cy="1186698"/>
              </a:xfrm>
              <a:prstGeom prst="roundRect">
                <a:avLst/>
              </a:prstGeom>
              <a:blipFill>
                <a:blip r:embed="rId4"/>
                <a:stretch>
                  <a:fillRect t="-3191" b="-74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3074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127" y="484632"/>
            <a:ext cx="10720249" cy="1609344"/>
          </a:xfrm>
        </p:spPr>
        <p:txBody>
          <a:bodyPr>
            <a:normAutofit/>
          </a:bodyPr>
          <a:lstStyle/>
          <a:p>
            <a:r>
              <a:rPr kumimoji="1" lang="en-US" altLang="zh-CN" sz="4000" cap="none" dirty="0">
                <a:latin typeface="Rockwell" panose="02060603020205020403" pitchFamily="18" charset="0"/>
              </a:rPr>
              <a:t>Parameterized</a:t>
            </a:r>
            <a:r>
              <a:rPr kumimoji="1" lang="zh-CN" altLang="en-US" sz="40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000" cap="none" dirty="0">
                <a:latin typeface="Rockwell" panose="02060603020205020403" pitchFamily="18" charset="0"/>
              </a:rPr>
              <a:t>Inapproximability</a:t>
            </a:r>
            <a:r>
              <a:rPr kumimoji="1" lang="zh-CN" altLang="en-US" sz="40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000" cap="none" dirty="0">
                <a:latin typeface="Rockwell" panose="02060603020205020403" pitchFamily="18" charset="0"/>
              </a:rPr>
              <a:t>Hypothesis</a:t>
            </a:r>
            <a:endParaRPr kumimoji="1" lang="zh-CN" altLang="en-US" sz="4000" cap="none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991EF750-C730-BDC6-AC38-0814D6D28148}"/>
                  </a:ext>
                </a:extLst>
              </p:cNvPr>
              <p:cNvSpPr/>
              <p:nvPr/>
            </p:nvSpPr>
            <p:spPr>
              <a:xfrm>
                <a:off x="1084917" y="3985987"/>
                <a:ext cx="2392200" cy="567489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>
                    <a:solidFill>
                      <a:srgbClr val="FF0000"/>
                    </a:solidFill>
                  </a:rPr>
                  <a:t>(Gap)</a:t>
                </a:r>
                <a:r>
                  <a:rPr kumimoji="1" lang="zh-CN" altLang="en-US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zh-CN" sz="2000" dirty="0">
                    <a:solidFill>
                      <a:srgbClr val="FF0000"/>
                    </a:solidFill>
                  </a:rPr>
                  <a:t>-Clique</a:t>
                </a:r>
              </a:p>
            </p:txBody>
          </p:sp>
        </mc:Choice>
        <mc:Fallback xmlns=""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991EF750-C730-BDC6-AC38-0814D6D28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917" y="3985987"/>
                <a:ext cx="2392200" cy="567489"/>
              </a:xfrm>
              <a:prstGeom prst="roundRect">
                <a:avLst/>
              </a:prstGeom>
              <a:blipFill>
                <a:blip r:embed="rId2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圆角矩形 11">
                <a:extLst>
                  <a:ext uri="{FF2B5EF4-FFF2-40B4-BE49-F238E27FC236}">
                    <a16:creationId xmlns:a16="http://schemas.microsoft.com/office/drawing/2014/main" id="{03C0376C-046A-6222-1736-5DE9676B8D6E}"/>
                  </a:ext>
                </a:extLst>
              </p:cNvPr>
              <p:cNvSpPr/>
              <p:nvPr/>
            </p:nvSpPr>
            <p:spPr>
              <a:xfrm>
                <a:off x="5491672" y="2684392"/>
                <a:ext cx="1437471" cy="6096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0" dirty="0">
                    <a:ea typeface="Cambria Math" panose="02040503050406030204" pitchFamily="18" charset="0"/>
                  </a:rPr>
                  <a:t>W[1]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kumimoji="1" lang="en-US" altLang="zh-CN" dirty="0"/>
                  <a:t>FPT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2" name="圆角矩形 11">
                <a:extLst>
                  <a:ext uri="{FF2B5EF4-FFF2-40B4-BE49-F238E27FC236}">
                    <a16:creationId xmlns:a16="http://schemas.microsoft.com/office/drawing/2014/main" id="{03C0376C-046A-6222-1736-5DE9676B8D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672" y="2684392"/>
                <a:ext cx="1437471" cy="6096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圆角矩形 12">
                <a:extLst>
                  <a:ext uri="{FF2B5EF4-FFF2-40B4-BE49-F238E27FC236}">
                    <a16:creationId xmlns:a16="http://schemas.microsoft.com/office/drawing/2014/main" id="{26F189E2-AE06-E21C-7685-E9EDC662E593}"/>
                  </a:ext>
                </a:extLst>
              </p:cNvPr>
              <p:cNvSpPr/>
              <p:nvPr/>
            </p:nvSpPr>
            <p:spPr>
              <a:xfrm>
                <a:off x="9213176" y="4055666"/>
                <a:ext cx="2392200" cy="567489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>
                    <a:solidFill>
                      <a:srgbClr val="FF0000"/>
                    </a:solidFill>
                  </a:rPr>
                  <a:t>(Gap)</a:t>
                </a:r>
                <a:r>
                  <a:rPr kumimoji="1" lang="zh-CN" altLang="en-US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zh-CN" sz="2000" dirty="0">
                    <a:solidFill>
                      <a:srgbClr val="FF0000"/>
                    </a:solidFill>
                  </a:rPr>
                  <a:t>-</a:t>
                </a:r>
                <a:r>
                  <a:rPr kumimoji="1" lang="en-US" altLang="zh-CN" sz="2000" dirty="0" err="1">
                    <a:solidFill>
                      <a:srgbClr val="FF0000"/>
                    </a:solidFill>
                  </a:rPr>
                  <a:t>SetCover</a:t>
                </a:r>
                <a:endParaRPr kumimoji="1" lang="en-US" altLang="zh-CN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圆角矩形 12">
                <a:extLst>
                  <a:ext uri="{FF2B5EF4-FFF2-40B4-BE49-F238E27FC236}">
                    <a16:creationId xmlns:a16="http://schemas.microsoft.com/office/drawing/2014/main" id="{26F189E2-AE06-E21C-7685-E9EDC662E5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176" y="4055666"/>
                <a:ext cx="2392200" cy="567489"/>
              </a:xfrm>
              <a:prstGeom prst="roundRect">
                <a:avLst/>
              </a:prstGeom>
              <a:blipFill>
                <a:blip r:embed="rId4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圆角矩形 15">
                <a:extLst>
                  <a:ext uri="{FF2B5EF4-FFF2-40B4-BE49-F238E27FC236}">
                    <a16:creationId xmlns:a16="http://schemas.microsoft.com/office/drawing/2014/main" id="{D228817D-3479-5E61-5AA3-A7702AB4540C}"/>
                  </a:ext>
                </a:extLst>
              </p:cNvPr>
              <p:cNvSpPr/>
              <p:nvPr/>
            </p:nvSpPr>
            <p:spPr>
              <a:xfrm>
                <a:off x="2810767" y="4845797"/>
                <a:ext cx="2392200" cy="567489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rgbClr val="FF0000"/>
                    </a:solidFill>
                  </a:rPr>
                  <a:t>(Gap) </a:t>
                </a:r>
                <a14:m>
                  <m:oMath xmlns:m="http://schemas.openxmlformats.org/officeDocument/2006/math">
                    <m:r>
                      <a:rPr kumimoji="1" lang="en-US" altLang="zh-CN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-</a:t>
                </a:r>
                <a:r>
                  <a:rPr kumimoji="1" lang="en-US" altLang="zh-CN" dirty="0" err="1">
                    <a:solidFill>
                      <a:srgbClr val="FF0000"/>
                    </a:solidFill>
                  </a:rPr>
                  <a:t>ExactCover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endParaRPr kumimoji="1" lang="en-US" altLang="zh-C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圆角矩形 15">
                <a:extLst>
                  <a:ext uri="{FF2B5EF4-FFF2-40B4-BE49-F238E27FC236}">
                    <a16:creationId xmlns:a16="http://schemas.microsoft.com/office/drawing/2014/main" id="{D228817D-3479-5E61-5AA3-A7702AB454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767" y="4845797"/>
                <a:ext cx="2392200" cy="56748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DA073B5B-22F2-ABBF-59E3-5B37E5CC53D9}"/>
              </a:ext>
            </a:extLst>
          </p:cNvPr>
          <p:cNvSpPr txBox="1"/>
          <p:nvPr/>
        </p:nvSpPr>
        <p:spPr>
          <a:xfrm>
            <a:off x="2143817" y="2736599"/>
            <a:ext cx="3485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dirty="0">
                <a:latin typeface="Palatino" pitchFamily="2" charset="0"/>
                <a:ea typeface="Palatino" pitchFamily="2" charset="0"/>
              </a:rPr>
              <a:t>Error-Correcting</a:t>
            </a:r>
            <a:r>
              <a:rPr kumimoji="1" lang="zh-CN" altLang="en-US" sz="1100" dirty="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100" dirty="0">
                <a:latin typeface="Palatino" pitchFamily="2" charset="0"/>
                <a:ea typeface="Palatino" pitchFamily="2" charset="0"/>
              </a:rPr>
              <a:t>Codes</a:t>
            </a:r>
            <a:r>
              <a:rPr kumimoji="1" lang="zh-CN" altLang="en-US" sz="1100" dirty="0">
                <a:latin typeface="Palatino" pitchFamily="2" charset="0"/>
                <a:ea typeface="Palatino" pitchFamily="2" charset="0"/>
              </a:rPr>
              <a:t> </a:t>
            </a:r>
            <a:r>
              <a:rPr lang="en-US" altLang="zh-CN" sz="1100" dirty="0">
                <a:solidFill>
                  <a:srgbClr val="FF3399"/>
                </a:solidFill>
                <a:latin typeface="Palatino" pitchFamily="2" charset="0"/>
                <a:ea typeface="Palatino" pitchFamily="2" charset="0"/>
              </a:rPr>
              <a:t>[Lin21,</a:t>
            </a:r>
            <a:r>
              <a:rPr lang="zh-CN" altLang="en-US" sz="1100" dirty="0">
                <a:solidFill>
                  <a:srgbClr val="FF3399"/>
                </a:solidFill>
                <a:latin typeface="Palatino" pitchFamily="2" charset="0"/>
                <a:ea typeface="Palatino" pitchFamily="2" charset="0"/>
              </a:rPr>
              <a:t> </a:t>
            </a:r>
            <a:r>
              <a:rPr lang="en-US" altLang="zh-CN" sz="1100" dirty="0">
                <a:solidFill>
                  <a:srgbClr val="FF3399"/>
                </a:solidFill>
                <a:latin typeface="Palatino" pitchFamily="2" charset="0"/>
                <a:ea typeface="Palatino" pitchFamily="2" charset="0"/>
              </a:rPr>
              <a:t>KK22,</a:t>
            </a:r>
            <a:r>
              <a:rPr lang="zh-CN" altLang="en-US" sz="1100" dirty="0">
                <a:solidFill>
                  <a:srgbClr val="FF3399"/>
                </a:solidFill>
                <a:latin typeface="Palatino" pitchFamily="2" charset="0"/>
                <a:ea typeface="Palatino" pitchFamily="2" charset="0"/>
              </a:rPr>
              <a:t> </a:t>
            </a:r>
            <a:r>
              <a:rPr lang="en-US" altLang="zh-CN" sz="1100" dirty="0">
                <a:solidFill>
                  <a:srgbClr val="FF3399"/>
                </a:solidFill>
                <a:latin typeface="Palatino" pitchFamily="2" charset="0"/>
                <a:ea typeface="Palatino" pitchFamily="2" charset="0"/>
              </a:rPr>
              <a:t>LRSW23b]</a:t>
            </a:r>
            <a:endParaRPr lang="zh-CN" altLang="en-US" sz="1100" dirty="0">
              <a:solidFill>
                <a:srgbClr val="FF3399"/>
              </a:solidFill>
              <a:latin typeface="Palatino" pitchFamily="2" charset="0"/>
              <a:ea typeface="Palatino" pitchFamily="2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CEEAB30-6737-FDA6-A908-284CEB7EADB3}"/>
              </a:ext>
            </a:extLst>
          </p:cNvPr>
          <p:cNvSpPr txBox="1"/>
          <p:nvPr/>
        </p:nvSpPr>
        <p:spPr>
          <a:xfrm>
            <a:off x="2596609" y="2973802"/>
            <a:ext cx="2500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Palatino" pitchFamily="2" charset="0"/>
                <a:ea typeface="Palatino" pitchFamily="2" charset="0"/>
              </a:rPr>
              <a:t>Sidon</a:t>
            </a:r>
            <a:r>
              <a:rPr kumimoji="1" lang="zh-CN" altLang="en-US" sz="1200" dirty="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200" dirty="0">
                <a:latin typeface="Palatino" pitchFamily="2" charset="0"/>
                <a:ea typeface="Palatino" pitchFamily="2" charset="0"/>
              </a:rPr>
              <a:t>Sets</a:t>
            </a:r>
            <a:r>
              <a:rPr kumimoji="1" lang="zh-CN" altLang="en-US" sz="1200" dirty="0">
                <a:latin typeface="Palatino" pitchFamily="2" charset="0"/>
                <a:ea typeface="Palatino" pitchFamily="2" charset="0"/>
              </a:rPr>
              <a:t> </a:t>
            </a:r>
            <a:r>
              <a:rPr lang="en-US" altLang="zh-CN" sz="1200" dirty="0">
                <a:solidFill>
                  <a:srgbClr val="FF3399"/>
                </a:solidFill>
                <a:latin typeface="Palatino" pitchFamily="2" charset="0"/>
                <a:ea typeface="Palatino" pitchFamily="2" charset="0"/>
              </a:rPr>
              <a:t>[CFLL23]</a:t>
            </a:r>
            <a:endParaRPr lang="zh-CN" altLang="en-US" sz="1200" dirty="0">
              <a:solidFill>
                <a:srgbClr val="FF3399"/>
              </a:solidFill>
              <a:latin typeface="Palatino" pitchFamily="2" charset="0"/>
              <a:ea typeface="Palatino" pitchFamily="2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7F71214-0643-4546-A386-17D1191A5CED}"/>
              </a:ext>
            </a:extLst>
          </p:cNvPr>
          <p:cNvSpPr txBox="1"/>
          <p:nvPr/>
        </p:nvSpPr>
        <p:spPr>
          <a:xfrm>
            <a:off x="7325472" y="2721210"/>
            <a:ext cx="2789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Palatino" pitchFamily="2" charset="0"/>
                <a:ea typeface="Palatino" pitchFamily="2" charset="0"/>
              </a:rPr>
              <a:t>Distributed</a:t>
            </a:r>
            <a:r>
              <a:rPr kumimoji="1" lang="zh-CN" altLang="en-US" sz="1200" dirty="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200" dirty="0">
                <a:latin typeface="Palatino" pitchFamily="2" charset="0"/>
                <a:ea typeface="Palatino" pitchFamily="2" charset="0"/>
              </a:rPr>
              <a:t>PCP</a:t>
            </a:r>
            <a:r>
              <a:rPr kumimoji="1" lang="zh-CN" altLang="en-US" sz="1200" dirty="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200" dirty="0">
                <a:latin typeface="Palatino" pitchFamily="2" charset="0"/>
                <a:ea typeface="Palatino" pitchFamily="2" charset="0"/>
              </a:rPr>
              <a:t>Framework</a:t>
            </a:r>
            <a:r>
              <a:rPr kumimoji="1" lang="zh-CN" altLang="en-US" sz="1200" dirty="0">
                <a:latin typeface="Palatino" pitchFamily="2" charset="0"/>
                <a:ea typeface="Palatino" pitchFamily="2" charset="0"/>
              </a:rPr>
              <a:t> </a:t>
            </a:r>
            <a:r>
              <a:rPr lang="en-US" altLang="zh-CN" sz="1200" dirty="0">
                <a:solidFill>
                  <a:srgbClr val="FF3399"/>
                </a:solidFill>
                <a:latin typeface="Palatino" pitchFamily="2" charset="0"/>
                <a:ea typeface="Palatino" pitchFamily="2" charset="0"/>
              </a:rPr>
              <a:t>[KLM19]</a:t>
            </a:r>
            <a:endParaRPr lang="zh-CN" altLang="en-US" sz="1200" dirty="0">
              <a:solidFill>
                <a:srgbClr val="FF3399"/>
              </a:solidFill>
              <a:latin typeface="Palatino" pitchFamily="2" charset="0"/>
              <a:ea typeface="Palatino" pitchFamily="2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271E477-C4BB-0808-52D1-B869ADC5469F}"/>
              </a:ext>
            </a:extLst>
          </p:cNvPr>
          <p:cNvSpPr txBox="1"/>
          <p:nvPr/>
        </p:nvSpPr>
        <p:spPr>
          <a:xfrm>
            <a:off x="7140530" y="2989191"/>
            <a:ext cx="31595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>
                <a:latin typeface="Palatino" pitchFamily="2" charset="0"/>
                <a:ea typeface="Palatino" pitchFamily="2" charset="0"/>
              </a:rPr>
              <a:t>Threshold</a:t>
            </a:r>
            <a:r>
              <a:rPr kumimoji="1" lang="zh-CN" altLang="en-US" sz="1200" dirty="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200" dirty="0">
                <a:latin typeface="Palatino" pitchFamily="2" charset="0"/>
                <a:ea typeface="Palatino" pitchFamily="2" charset="0"/>
              </a:rPr>
              <a:t>Graphs</a:t>
            </a:r>
            <a:r>
              <a:rPr kumimoji="1" lang="zh-CN" altLang="en-US" sz="1200" dirty="0">
                <a:latin typeface="Palatino" pitchFamily="2" charset="0"/>
                <a:ea typeface="Palatino" pitchFamily="2" charset="0"/>
              </a:rPr>
              <a:t> </a:t>
            </a:r>
            <a:r>
              <a:rPr lang="en-US" altLang="zh-CN" sz="1200" dirty="0">
                <a:solidFill>
                  <a:srgbClr val="FF3399"/>
                </a:solidFill>
                <a:latin typeface="Palatino" pitchFamily="2" charset="0"/>
                <a:ea typeface="Palatino" pitchFamily="2" charset="0"/>
              </a:rPr>
              <a:t>[Lin19,</a:t>
            </a:r>
            <a:r>
              <a:rPr lang="zh-CN" altLang="en-US" sz="1200" dirty="0">
                <a:solidFill>
                  <a:srgbClr val="FF3399"/>
                </a:solidFill>
                <a:latin typeface="Palatino" pitchFamily="2" charset="0"/>
                <a:ea typeface="Palatino" pitchFamily="2" charset="0"/>
              </a:rPr>
              <a:t> </a:t>
            </a:r>
            <a:r>
              <a:rPr lang="en-US" altLang="zh-CN" sz="1200" dirty="0">
                <a:solidFill>
                  <a:srgbClr val="FF3399"/>
                </a:solidFill>
                <a:latin typeface="Palatino" pitchFamily="2" charset="0"/>
                <a:ea typeface="Palatino" pitchFamily="2" charset="0"/>
              </a:rPr>
              <a:t>KL21,</a:t>
            </a:r>
            <a:r>
              <a:rPr lang="zh-CN" altLang="en-US" sz="1200" dirty="0">
                <a:solidFill>
                  <a:srgbClr val="FF3399"/>
                </a:solidFill>
                <a:latin typeface="Palatino" pitchFamily="2" charset="0"/>
                <a:ea typeface="Palatino" pitchFamily="2" charset="0"/>
              </a:rPr>
              <a:t> </a:t>
            </a:r>
            <a:r>
              <a:rPr lang="en-US" altLang="zh-CN" sz="1200" dirty="0">
                <a:solidFill>
                  <a:srgbClr val="FF3399"/>
                </a:solidFill>
                <a:latin typeface="Palatino" pitchFamily="2" charset="0"/>
                <a:ea typeface="Palatino" pitchFamily="2" charset="0"/>
              </a:rPr>
              <a:t>LRSW23a]</a:t>
            </a:r>
            <a:endParaRPr lang="zh-CN" altLang="en-US" sz="1200" dirty="0">
              <a:solidFill>
                <a:srgbClr val="FF3399"/>
              </a:solidFill>
              <a:latin typeface="Palatino" pitchFamily="2" charset="0"/>
              <a:ea typeface="Palatino" pitchFamily="2" charset="0"/>
            </a:endParaRPr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5CB89776-35B2-B345-BC56-2FC3C7815CE8}"/>
              </a:ext>
            </a:extLst>
          </p:cNvPr>
          <p:cNvSpPr/>
          <p:nvPr/>
        </p:nvSpPr>
        <p:spPr>
          <a:xfrm>
            <a:off x="7074069" y="4845798"/>
            <a:ext cx="2392200" cy="5674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FF0000"/>
                </a:solidFill>
              </a:rPr>
              <a:t>and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so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on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…</a:t>
            </a:r>
          </a:p>
        </p:txBody>
      </p: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5127D429-60BB-4EA5-8F51-6A701E6FE4E8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flipH="1">
            <a:off x="4006867" y="3293992"/>
            <a:ext cx="2203541" cy="1551805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D19CC3AD-0BB6-DBD8-4B38-5B6985013471}"/>
              </a:ext>
            </a:extLst>
          </p:cNvPr>
          <p:cNvCxnSpPr>
            <a:cxnSpLocks/>
            <a:stCxn id="12" idx="2"/>
            <a:endCxn id="49" idx="0"/>
          </p:cNvCxnSpPr>
          <p:nvPr/>
        </p:nvCxnSpPr>
        <p:spPr>
          <a:xfrm>
            <a:off x="6210408" y="3293992"/>
            <a:ext cx="2059761" cy="1551806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肘形连接符 73">
            <a:extLst>
              <a:ext uri="{FF2B5EF4-FFF2-40B4-BE49-F238E27FC236}">
                <a16:creationId xmlns:a16="http://schemas.microsoft.com/office/drawing/2014/main" id="{8A4D54F4-DD20-FA3C-A610-20EE1F7D284A}"/>
              </a:ext>
            </a:extLst>
          </p:cNvPr>
          <p:cNvCxnSpPr>
            <a:stCxn id="12" idx="1"/>
            <a:endCxn id="11" idx="0"/>
          </p:cNvCxnSpPr>
          <p:nvPr/>
        </p:nvCxnSpPr>
        <p:spPr>
          <a:xfrm rot="10800000" flipV="1">
            <a:off x="2281018" y="2989191"/>
            <a:ext cx="3210655" cy="99679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连接符 74">
            <a:extLst>
              <a:ext uri="{FF2B5EF4-FFF2-40B4-BE49-F238E27FC236}">
                <a16:creationId xmlns:a16="http://schemas.microsoft.com/office/drawing/2014/main" id="{3A5AFE48-8D9C-BBD7-2ACE-442724572B17}"/>
              </a:ext>
            </a:extLst>
          </p:cNvPr>
          <p:cNvCxnSpPr>
            <a:cxnSpLocks/>
            <a:stCxn id="12" idx="3"/>
            <a:endCxn id="13" idx="0"/>
          </p:cNvCxnSpPr>
          <p:nvPr/>
        </p:nvCxnSpPr>
        <p:spPr>
          <a:xfrm>
            <a:off x="6929143" y="2989192"/>
            <a:ext cx="3480133" cy="106647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2FB411FF-671B-BC90-A1EE-A28DA916DE11}"/>
              </a:ext>
            </a:extLst>
          </p:cNvPr>
          <p:cNvSpPr txBox="1"/>
          <p:nvPr/>
        </p:nvSpPr>
        <p:spPr>
          <a:xfrm rot="19461049">
            <a:off x="3736637" y="3866032"/>
            <a:ext cx="2500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dirty="0"/>
              <a:t>(Unknown)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8118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127" y="484632"/>
            <a:ext cx="10720249" cy="1609344"/>
          </a:xfrm>
        </p:spPr>
        <p:txBody>
          <a:bodyPr>
            <a:normAutofit/>
          </a:bodyPr>
          <a:lstStyle/>
          <a:p>
            <a:r>
              <a:rPr kumimoji="1" lang="en-US" altLang="zh-CN" sz="4000" cap="none" dirty="0">
                <a:latin typeface="Rockwell" panose="02060603020205020403" pitchFamily="18" charset="0"/>
              </a:rPr>
              <a:t>Parameterized</a:t>
            </a:r>
            <a:r>
              <a:rPr kumimoji="1" lang="zh-CN" altLang="en-US" sz="40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000" cap="none" dirty="0">
                <a:latin typeface="Rockwell" panose="02060603020205020403" pitchFamily="18" charset="0"/>
              </a:rPr>
              <a:t>Inapproximability</a:t>
            </a:r>
            <a:r>
              <a:rPr kumimoji="1" lang="zh-CN" altLang="en-US" sz="40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000" cap="none" dirty="0">
                <a:latin typeface="Rockwell" panose="02060603020205020403" pitchFamily="18" charset="0"/>
              </a:rPr>
              <a:t>Hypothesis</a:t>
            </a:r>
            <a:endParaRPr kumimoji="1" lang="zh-CN" altLang="en-US" sz="4000" cap="none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991EF750-C730-BDC6-AC38-0814D6D28148}"/>
                  </a:ext>
                </a:extLst>
              </p:cNvPr>
              <p:cNvSpPr/>
              <p:nvPr/>
            </p:nvSpPr>
            <p:spPr>
              <a:xfrm>
                <a:off x="1084917" y="3985987"/>
                <a:ext cx="2392200" cy="567489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>
                    <a:solidFill>
                      <a:srgbClr val="FF0000"/>
                    </a:solidFill>
                  </a:rPr>
                  <a:t>(Gap)</a:t>
                </a:r>
                <a:r>
                  <a:rPr kumimoji="1" lang="zh-CN" altLang="en-US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zh-CN" sz="2000" dirty="0">
                    <a:solidFill>
                      <a:srgbClr val="FF0000"/>
                    </a:solidFill>
                  </a:rPr>
                  <a:t>-Clique</a:t>
                </a:r>
              </a:p>
            </p:txBody>
          </p:sp>
        </mc:Choice>
        <mc:Fallback xmlns=""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991EF750-C730-BDC6-AC38-0814D6D28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917" y="3985987"/>
                <a:ext cx="2392200" cy="567489"/>
              </a:xfrm>
              <a:prstGeom prst="roundRect">
                <a:avLst/>
              </a:prstGeom>
              <a:blipFill>
                <a:blip r:embed="rId2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圆角矩形 11">
                <a:extLst>
                  <a:ext uri="{FF2B5EF4-FFF2-40B4-BE49-F238E27FC236}">
                    <a16:creationId xmlns:a16="http://schemas.microsoft.com/office/drawing/2014/main" id="{03C0376C-046A-6222-1736-5DE9676B8D6E}"/>
                  </a:ext>
                </a:extLst>
              </p:cNvPr>
              <p:cNvSpPr/>
              <p:nvPr/>
            </p:nvSpPr>
            <p:spPr>
              <a:xfrm>
                <a:off x="5491669" y="2219081"/>
                <a:ext cx="1437471" cy="6096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0" dirty="0">
                    <a:ea typeface="Cambria Math" panose="02040503050406030204" pitchFamily="18" charset="0"/>
                  </a:rPr>
                  <a:t>W[1]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kumimoji="1" lang="en-US" altLang="zh-CN" dirty="0"/>
                  <a:t>FPT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2" name="圆角矩形 11">
                <a:extLst>
                  <a:ext uri="{FF2B5EF4-FFF2-40B4-BE49-F238E27FC236}">
                    <a16:creationId xmlns:a16="http://schemas.microsoft.com/office/drawing/2014/main" id="{03C0376C-046A-6222-1736-5DE9676B8D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669" y="2219081"/>
                <a:ext cx="1437471" cy="6096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圆角矩形 12">
                <a:extLst>
                  <a:ext uri="{FF2B5EF4-FFF2-40B4-BE49-F238E27FC236}">
                    <a16:creationId xmlns:a16="http://schemas.microsoft.com/office/drawing/2014/main" id="{26F189E2-AE06-E21C-7685-E9EDC662E593}"/>
                  </a:ext>
                </a:extLst>
              </p:cNvPr>
              <p:cNvSpPr/>
              <p:nvPr/>
            </p:nvSpPr>
            <p:spPr>
              <a:xfrm>
                <a:off x="9213176" y="4055666"/>
                <a:ext cx="2392200" cy="567489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>
                    <a:solidFill>
                      <a:srgbClr val="FF0000"/>
                    </a:solidFill>
                  </a:rPr>
                  <a:t>(Gap)</a:t>
                </a:r>
                <a:r>
                  <a:rPr kumimoji="1" lang="zh-CN" altLang="en-US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zh-CN" sz="2000" dirty="0">
                    <a:solidFill>
                      <a:srgbClr val="FF0000"/>
                    </a:solidFill>
                  </a:rPr>
                  <a:t>-</a:t>
                </a:r>
                <a:r>
                  <a:rPr kumimoji="1" lang="en-US" altLang="zh-CN" sz="2000" dirty="0" err="1">
                    <a:solidFill>
                      <a:srgbClr val="FF0000"/>
                    </a:solidFill>
                  </a:rPr>
                  <a:t>SetCover</a:t>
                </a:r>
                <a:endParaRPr kumimoji="1" lang="en-US" altLang="zh-CN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圆角矩形 12">
                <a:extLst>
                  <a:ext uri="{FF2B5EF4-FFF2-40B4-BE49-F238E27FC236}">
                    <a16:creationId xmlns:a16="http://schemas.microsoft.com/office/drawing/2014/main" id="{26F189E2-AE06-E21C-7685-E9EDC662E5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3176" y="4055666"/>
                <a:ext cx="2392200" cy="567489"/>
              </a:xfrm>
              <a:prstGeom prst="roundRect">
                <a:avLst/>
              </a:prstGeom>
              <a:blipFill>
                <a:blip r:embed="rId4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圆角矩形 15">
                <a:extLst>
                  <a:ext uri="{FF2B5EF4-FFF2-40B4-BE49-F238E27FC236}">
                    <a16:creationId xmlns:a16="http://schemas.microsoft.com/office/drawing/2014/main" id="{D228817D-3479-5E61-5AA3-A7702AB4540C}"/>
                  </a:ext>
                </a:extLst>
              </p:cNvPr>
              <p:cNvSpPr/>
              <p:nvPr/>
            </p:nvSpPr>
            <p:spPr>
              <a:xfrm>
                <a:off x="2810767" y="4845797"/>
                <a:ext cx="2392200" cy="567489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rgbClr val="FF0000"/>
                    </a:solidFill>
                  </a:rPr>
                  <a:t>(Gap) </a:t>
                </a:r>
                <a14:m>
                  <m:oMath xmlns:m="http://schemas.openxmlformats.org/officeDocument/2006/math">
                    <m:r>
                      <a:rPr kumimoji="1" lang="en-US" altLang="zh-CN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-</a:t>
                </a:r>
                <a:r>
                  <a:rPr kumimoji="1" lang="en-US" altLang="zh-CN" dirty="0" err="1">
                    <a:solidFill>
                      <a:srgbClr val="FF0000"/>
                    </a:solidFill>
                  </a:rPr>
                  <a:t>ExactCover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endParaRPr kumimoji="1" lang="en-US" altLang="zh-CN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圆角矩形 15">
                <a:extLst>
                  <a:ext uri="{FF2B5EF4-FFF2-40B4-BE49-F238E27FC236}">
                    <a16:creationId xmlns:a16="http://schemas.microsoft.com/office/drawing/2014/main" id="{D228817D-3479-5E61-5AA3-A7702AB454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0767" y="4845797"/>
                <a:ext cx="2392200" cy="56748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圆角矩形 48">
            <a:extLst>
              <a:ext uri="{FF2B5EF4-FFF2-40B4-BE49-F238E27FC236}">
                <a16:creationId xmlns:a16="http://schemas.microsoft.com/office/drawing/2014/main" id="{5CB89776-35B2-B345-BC56-2FC3C7815CE8}"/>
              </a:ext>
            </a:extLst>
          </p:cNvPr>
          <p:cNvSpPr/>
          <p:nvPr/>
        </p:nvSpPr>
        <p:spPr>
          <a:xfrm>
            <a:off x="7074069" y="4845798"/>
            <a:ext cx="2392200" cy="5674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FF0000"/>
                </a:solidFill>
              </a:rPr>
              <a:t>and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so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on</a:t>
            </a:r>
            <a:r>
              <a:rPr kumimoji="1" lang="zh-CN" altLang="en-US" sz="2000" dirty="0">
                <a:solidFill>
                  <a:srgbClr val="FF0000"/>
                </a:solidFill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52E96999-95E7-1547-D038-5C75781156F0}"/>
              </a:ext>
            </a:extLst>
          </p:cNvPr>
          <p:cNvSpPr/>
          <p:nvPr/>
        </p:nvSpPr>
        <p:spPr>
          <a:xfrm>
            <a:off x="4788623" y="3188456"/>
            <a:ext cx="2843565" cy="5674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rgbClr val="FF0000"/>
                </a:solidFill>
              </a:rPr>
              <a:t>(Gap)</a:t>
            </a:r>
            <a:r>
              <a:rPr kumimoji="1" lang="zh-CN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</a:rPr>
              <a:t>Parameterized</a:t>
            </a:r>
            <a:r>
              <a:rPr kumimoji="1" lang="zh-CN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</a:rPr>
              <a:t>2CSP</a:t>
            </a:r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83218D06-3102-51BA-2B6A-FACA74DCCAF2}"/>
              </a:ext>
            </a:extLst>
          </p:cNvPr>
          <p:cNvCxnSpPr>
            <a:cxnSpLocks/>
            <a:stCxn id="12" idx="2"/>
            <a:endCxn id="3" idx="0"/>
          </p:cNvCxnSpPr>
          <p:nvPr/>
        </p:nvCxnSpPr>
        <p:spPr>
          <a:xfrm>
            <a:off x="6210405" y="2828681"/>
            <a:ext cx="1" cy="359775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0F005AC-3166-EE5E-1AA4-181786DB3EAD}"/>
              </a:ext>
            </a:extLst>
          </p:cNvPr>
          <p:cNvSpPr txBox="1"/>
          <p:nvPr/>
        </p:nvSpPr>
        <p:spPr>
          <a:xfrm>
            <a:off x="6210406" y="282868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70C0"/>
                </a:solidFill>
              </a:rPr>
              <a:t>PIH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702B7F32-68AE-7DAF-6558-A01AF3FDADFB}"/>
              </a:ext>
            </a:extLst>
          </p:cNvPr>
          <p:cNvCxnSpPr>
            <a:cxnSpLocks/>
            <a:stCxn id="3" idx="2"/>
            <a:endCxn id="11" idx="3"/>
          </p:cNvCxnSpPr>
          <p:nvPr/>
        </p:nvCxnSpPr>
        <p:spPr>
          <a:xfrm flipH="1">
            <a:off x="3477117" y="3755945"/>
            <a:ext cx="2733289" cy="513787"/>
          </a:xfrm>
          <a:prstGeom prst="straightConnector1">
            <a:avLst/>
          </a:prstGeom>
          <a:ln w="12700">
            <a:solidFill>
              <a:schemeClr val="dk1">
                <a:alpha val="32123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A7CBD9C9-8DE8-D52E-30E3-3CC92A093E71}"/>
              </a:ext>
            </a:extLst>
          </p:cNvPr>
          <p:cNvCxnSpPr>
            <a:cxnSpLocks/>
            <a:stCxn id="3" idx="2"/>
            <a:endCxn id="16" idx="3"/>
          </p:cNvCxnSpPr>
          <p:nvPr/>
        </p:nvCxnSpPr>
        <p:spPr>
          <a:xfrm flipH="1">
            <a:off x="5202967" y="3755945"/>
            <a:ext cx="1007439" cy="1373597"/>
          </a:xfrm>
          <a:prstGeom prst="straightConnector1">
            <a:avLst/>
          </a:prstGeom>
          <a:ln w="12700">
            <a:solidFill>
              <a:schemeClr val="dk1">
                <a:alpha val="32123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F1B987B9-FE48-A2D2-B8B1-ADFB6B35C663}"/>
              </a:ext>
            </a:extLst>
          </p:cNvPr>
          <p:cNvCxnSpPr>
            <a:cxnSpLocks/>
            <a:stCxn id="3" idx="2"/>
            <a:endCxn id="49" idx="1"/>
          </p:cNvCxnSpPr>
          <p:nvPr/>
        </p:nvCxnSpPr>
        <p:spPr>
          <a:xfrm>
            <a:off x="6210406" y="3755945"/>
            <a:ext cx="863663" cy="1373598"/>
          </a:xfrm>
          <a:prstGeom prst="straightConnector1">
            <a:avLst/>
          </a:prstGeom>
          <a:ln w="12700">
            <a:solidFill>
              <a:schemeClr val="dk1">
                <a:alpha val="32123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961DDB81-4F70-5179-2678-284C7FC82F4A}"/>
              </a:ext>
            </a:extLst>
          </p:cNvPr>
          <p:cNvCxnSpPr>
            <a:cxnSpLocks/>
            <a:stCxn id="3" idx="2"/>
            <a:endCxn id="13" idx="1"/>
          </p:cNvCxnSpPr>
          <p:nvPr/>
        </p:nvCxnSpPr>
        <p:spPr>
          <a:xfrm>
            <a:off x="6210406" y="3755945"/>
            <a:ext cx="3002770" cy="583466"/>
          </a:xfrm>
          <a:prstGeom prst="straightConnector1">
            <a:avLst/>
          </a:prstGeom>
          <a:ln w="12700">
            <a:solidFill>
              <a:schemeClr val="dk1">
                <a:alpha val="32123"/>
              </a:schemeClr>
            </a:solidFill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B67BE6A-1C3E-53C7-2DF0-0A3DF5C54F12}"/>
              </a:ext>
            </a:extLst>
          </p:cNvPr>
          <p:cNvSpPr txBox="1"/>
          <p:nvPr/>
        </p:nvSpPr>
        <p:spPr>
          <a:xfrm>
            <a:off x="5317295" y="3999905"/>
            <a:ext cx="2826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Palatino" pitchFamily="2" charset="0"/>
                <a:ea typeface="Palatino" pitchFamily="2" charset="0"/>
              </a:rPr>
              <a:t>Canonical</a:t>
            </a:r>
            <a:r>
              <a:rPr kumimoji="1" lang="zh-CN" altLang="en-US" sz="1400" dirty="0">
                <a:latin typeface="Palatino" pitchFamily="2" charset="0"/>
                <a:ea typeface="Palatino" pitchFamily="2" charset="0"/>
              </a:rPr>
              <a:t> </a:t>
            </a:r>
            <a:r>
              <a:rPr kumimoji="1" lang="en-US" altLang="zh-CN" sz="1400" dirty="0">
                <a:latin typeface="Palatino" pitchFamily="2" charset="0"/>
                <a:ea typeface="Palatino" pitchFamily="2" charset="0"/>
              </a:rPr>
              <a:t>Reductions</a:t>
            </a:r>
            <a:endParaRPr kumimoji="1" lang="zh-CN" altLang="en-US" sz="1400" dirty="0">
              <a:latin typeface="Palatino" pitchFamily="2" charset="0"/>
              <a:ea typeface="Palatino" pitchFamily="2" charset="0"/>
            </a:endParaRPr>
          </a:p>
        </p:txBody>
      </p:sp>
      <p:sp>
        <p:nvSpPr>
          <p:cNvPr id="38" name="弧 37">
            <a:extLst>
              <a:ext uri="{FF2B5EF4-FFF2-40B4-BE49-F238E27FC236}">
                <a16:creationId xmlns:a16="http://schemas.microsoft.com/office/drawing/2014/main" id="{7E9C9710-A1D1-6B80-F8C5-3C4C254242EE}"/>
              </a:ext>
            </a:extLst>
          </p:cNvPr>
          <p:cNvSpPr/>
          <p:nvPr/>
        </p:nvSpPr>
        <p:spPr>
          <a:xfrm rot="7936246">
            <a:off x="5783835" y="3110272"/>
            <a:ext cx="700495" cy="800994"/>
          </a:xfrm>
          <a:prstGeom prst="arc">
            <a:avLst>
              <a:gd name="adj1" fmla="val 16200000"/>
              <a:gd name="adj2" fmla="val 20941616"/>
            </a:avLst>
          </a:prstGeom>
          <a:ln w="12700">
            <a:solidFill>
              <a:schemeClr val="tx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9018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127" y="484632"/>
            <a:ext cx="10720249" cy="1609344"/>
          </a:xfrm>
        </p:spPr>
        <p:txBody>
          <a:bodyPr>
            <a:normAutofit/>
          </a:bodyPr>
          <a:lstStyle/>
          <a:p>
            <a:r>
              <a:rPr kumimoji="1" lang="en-US" altLang="zh-CN" sz="4000" cap="none" dirty="0">
                <a:latin typeface="Rockwell" panose="02060603020205020403" pitchFamily="18" charset="0"/>
              </a:rPr>
              <a:t>Parameterized</a:t>
            </a:r>
            <a:r>
              <a:rPr kumimoji="1" lang="zh-CN" altLang="en-US" sz="40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000" cap="none" dirty="0">
                <a:latin typeface="Rockwell" panose="02060603020205020403" pitchFamily="18" charset="0"/>
              </a:rPr>
              <a:t>Inapproximability</a:t>
            </a:r>
            <a:r>
              <a:rPr kumimoji="1" lang="zh-CN" altLang="en-US" sz="40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000" cap="none" dirty="0">
                <a:latin typeface="Rockwell" panose="02060603020205020403" pitchFamily="18" charset="0"/>
              </a:rPr>
              <a:t>Hypothesis</a:t>
            </a:r>
            <a:endParaRPr kumimoji="1" lang="zh-CN" altLang="en-US" sz="4000" cap="none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圆角矩形 11">
                <a:extLst>
                  <a:ext uri="{FF2B5EF4-FFF2-40B4-BE49-F238E27FC236}">
                    <a16:creationId xmlns:a16="http://schemas.microsoft.com/office/drawing/2014/main" id="{03C0376C-046A-6222-1736-5DE9676B8D6E}"/>
                  </a:ext>
                </a:extLst>
              </p:cNvPr>
              <p:cNvSpPr/>
              <p:nvPr/>
            </p:nvSpPr>
            <p:spPr>
              <a:xfrm>
                <a:off x="7466810" y="3198013"/>
                <a:ext cx="1437471" cy="609600"/>
              </a:xfrm>
              <a:prstGeom prst="round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0" dirty="0">
                    <a:ea typeface="Cambria Math" panose="02040503050406030204" pitchFamily="18" charset="0"/>
                  </a:rPr>
                  <a:t>W[1]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kumimoji="1" lang="en-US" altLang="zh-CN" dirty="0"/>
                  <a:t>FPT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12" name="圆角矩形 11">
                <a:extLst>
                  <a:ext uri="{FF2B5EF4-FFF2-40B4-BE49-F238E27FC236}">
                    <a16:creationId xmlns:a16="http://schemas.microsoft.com/office/drawing/2014/main" id="{03C0376C-046A-6222-1736-5DE9676B8D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810" y="3198013"/>
                <a:ext cx="1437471" cy="6096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圆角矩形 2">
            <a:extLst>
              <a:ext uri="{FF2B5EF4-FFF2-40B4-BE49-F238E27FC236}">
                <a16:creationId xmlns:a16="http://schemas.microsoft.com/office/drawing/2014/main" id="{52E96999-95E7-1547-D038-5C75781156F0}"/>
              </a:ext>
            </a:extLst>
          </p:cNvPr>
          <p:cNvSpPr/>
          <p:nvPr/>
        </p:nvSpPr>
        <p:spPr>
          <a:xfrm>
            <a:off x="6763763" y="4480280"/>
            <a:ext cx="2843565" cy="5674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rgbClr val="FF0000"/>
                </a:solidFill>
              </a:rPr>
              <a:t>(Gap)</a:t>
            </a:r>
            <a:r>
              <a:rPr kumimoji="1" lang="zh-CN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</a:rPr>
              <a:t>Parameterized</a:t>
            </a:r>
            <a:r>
              <a:rPr kumimoji="1" lang="zh-CN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</a:rPr>
              <a:t>2CSP</a:t>
            </a:r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83218D06-3102-51BA-2B6A-FACA74DCCAF2}"/>
              </a:ext>
            </a:extLst>
          </p:cNvPr>
          <p:cNvCxnSpPr>
            <a:cxnSpLocks/>
            <a:stCxn id="12" idx="2"/>
            <a:endCxn id="3" idx="0"/>
          </p:cNvCxnSpPr>
          <p:nvPr/>
        </p:nvCxnSpPr>
        <p:spPr>
          <a:xfrm>
            <a:off x="8185546" y="3807613"/>
            <a:ext cx="0" cy="67266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60F005AC-3166-EE5E-1AA4-181786DB3EAD}"/>
              </a:ext>
            </a:extLst>
          </p:cNvPr>
          <p:cNvSpPr txBox="1"/>
          <p:nvPr/>
        </p:nvSpPr>
        <p:spPr>
          <a:xfrm>
            <a:off x="8185545" y="3962652"/>
            <a:ext cx="55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070C0"/>
                </a:solidFill>
              </a:rPr>
              <a:t>PIH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55F2467D-47A5-FF48-5F8C-01FD4C508337}"/>
              </a:ext>
            </a:extLst>
          </p:cNvPr>
          <p:cNvSpPr/>
          <p:nvPr/>
        </p:nvSpPr>
        <p:spPr>
          <a:xfrm>
            <a:off x="5627721" y="3203062"/>
            <a:ext cx="929357" cy="60455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ETH</a:t>
            </a:r>
            <a:endParaRPr kumimoji="1" lang="zh-CN" altLang="en-US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588DCB63-A0AA-3D9B-8BDB-58F3387540F8}"/>
              </a:ext>
            </a:extLst>
          </p:cNvPr>
          <p:cNvSpPr/>
          <p:nvPr/>
        </p:nvSpPr>
        <p:spPr>
          <a:xfrm>
            <a:off x="3119991" y="3198013"/>
            <a:ext cx="1437471" cy="6096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Gap-ETH</a:t>
            </a:r>
            <a:endParaRPr kumimoji="1" lang="zh-CN" altLang="en-US" dirty="0"/>
          </a:p>
        </p:txBody>
      </p:sp>
      <p:cxnSp>
        <p:nvCxnSpPr>
          <p:cNvPr id="18" name="肘形连接符 17">
            <a:extLst>
              <a:ext uri="{FF2B5EF4-FFF2-40B4-BE49-F238E27FC236}">
                <a16:creationId xmlns:a16="http://schemas.microsoft.com/office/drawing/2014/main" id="{7029B4E8-0171-BC5F-5380-651B0B555342}"/>
              </a:ext>
            </a:extLst>
          </p:cNvPr>
          <p:cNvCxnSpPr>
            <a:cxnSpLocks/>
            <a:stCxn id="5" idx="2"/>
            <a:endCxn id="3" idx="1"/>
          </p:cNvCxnSpPr>
          <p:nvPr/>
        </p:nvCxnSpPr>
        <p:spPr>
          <a:xfrm rot="16200000" flipH="1">
            <a:off x="5949875" y="3950137"/>
            <a:ext cx="956412" cy="671363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>
            <a:extLst>
              <a:ext uri="{FF2B5EF4-FFF2-40B4-BE49-F238E27FC236}">
                <a16:creationId xmlns:a16="http://schemas.microsoft.com/office/drawing/2014/main" id="{905DBC55-76DF-DF8C-6269-9FAF8A52E97A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4746702" y="2899638"/>
            <a:ext cx="1109088" cy="2925038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368378B7-DA66-95D4-A3CC-D2D6B7DB8183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4557462" y="3502813"/>
            <a:ext cx="1070259" cy="2525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F075BEE0-E960-4831-5396-3ABA7C3A96B1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557078" y="3502813"/>
            <a:ext cx="909732" cy="0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9AA4485A-427F-D01B-437E-14516C2ED460}"/>
              </a:ext>
            </a:extLst>
          </p:cNvPr>
          <p:cNvSpPr txBox="1"/>
          <p:nvPr/>
        </p:nvSpPr>
        <p:spPr>
          <a:xfrm>
            <a:off x="5401501" y="3989327"/>
            <a:ext cx="2500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/>
              <a:t>(Unknown)</a:t>
            </a:r>
            <a:endParaRPr kumimoji="1" lang="zh-CN" altLang="en-US" sz="16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67FBBE8-274A-3289-9FB9-8C534B5018C1}"/>
              </a:ext>
            </a:extLst>
          </p:cNvPr>
          <p:cNvSpPr txBox="1"/>
          <p:nvPr/>
        </p:nvSpPr>
        <p:spPr>
          <a:xfrm>
            <a:off x="3838725" y="4008819"/>
            <a:ext cx="15506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3399"/>
                </a:solidFill>
                <a:latin typeface="Palatino" pitchFamily="2" charset="0"/>
                <a:ea typeface="Palatino" pitchFamily="2" charset="0"/>
              </a:rPr>
              <a:t>[DM18,</a:t>
            </a:r>
            <a:r>
              <a:rPr lang="zh-CN" altLang="en-US" sz="1400" dirty="0">
                <a:solidFill>
                  <a:srgbClr val="FF3399"/>
                </a:solidFill>
                <a:latin typeface="Palatino" pitchFamily="2" charset="0"/>
                <a:ea typeface="Palatino" pitchFamily="2" charset="0"/>
              </a:rPr>
              <a:t> </a:t>
            </a:r>
            <a:r>
              <a:rPr lang="en-US" altLang="zh-CN" sz="1400" dirty="0">
                <a:solidFill>
                  <a:srgbClr val="FF3399"/>
                </a:solidFill>
                <a:latin typeface="Palatino" pitchFamily="2" charset="0"/>
                <a:ea typeface="Palatino" pitchFamily="2" charset="0"/>
              </a:rPr>
              <a:t>CFM17]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59953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cap="none" dirty="0">
                <a:latin typeface="Rockwell" panose="02060603020205020403" pitchFamily="18" charset="0"/>
              </a:rPr>
              <a:t>Outline</a:t>
            </a:r>
            <a:endParaRPr kumimoji="1" lang="zh-CN" altLang="en-US" sz="4800" cap="none" dirty="0">
              <a:latin typeface="Rockwell" panose="02060603020205020403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A855D-7C83-C7EE-C190-50442905B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>
                <a:latin typeface="Rockwell" panose="02060603020205020403" pitchFamily="18" charset="0"/>
              </a:rPr>
              <a:t>Background</a:t>
            </a:r>
          </a:p>
          <a:p>
            <a:pPr lvl="1"/>
            <a:r>
              <a:rPr kumimoji="1" lang="en-US" altLang="zh-CN" dirty="0">
                <a:latin typeface="Rockwell" panose="02060603020205020403" pitchFamily="18" charset="0"/>
              </a:rPr>
              <a:t>Parameterized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Complexity</a:t>
            </a:r>
          </a:p>
          <a:p>
            <a:pPr lvl="1"/>
            <a:r>
              <a:rPr kumimoji="1" lang="en-US" altLang="zh-CN" dirty="0">
                <a:latin typeface="Rockwell" panose="02060603020205020403" pitchFamily="18" charset="0"/>
              </a:rPr>
              <a:t>Constraint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Satisfaction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Problem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(CSP)</a:t>
            </a:r>
          </a:p>
          <a:p>
            <a:pPr lvl="1"/>
            <a:r>
              <a:rPr kumimoji="1" lang="en-US" altLang="zh-CN" dirty="0">
                <a:latin typeface="Rockwell" panose="02060603020205020403" pitchFamily="18" charset="0"/>
              </a:rPr>
              <a:t>Parameterized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Inapproximability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Hypothesis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(PIH)</a:t>
            </a:r>
          </a:p>
          <a:p>
            <a:pPr lvl="1"/>
            <a:endParaRPr kumimoji="1" lang="en-US" altLang="zh-CN" dirty="0">
              <a:latin typeface="Rockwell" panose="02060603020205020403" pitchFamily="18" charset="0"/>
            </a:endParaRPr>
          </a:p>
          <a:p>
            <a:r>
              <a:rPr kumimoji="1" lang="en-US" altLang="zh-CN" sz="2400" dirty="0">
                <a:solidFill>
                  <a:srgbClr val="FF0000"/>
                </a:solidFill>
                <a:latin typeface="Rockwell" panose="02060603020205020403" pitchFamily="18" charset="0"/>
              </a:rPr>
              <a:t>Our</a:t>
            </a:r>
            <a:r>
              <a:rPr kumimoji="1" lang="zh-CN" altLang="en-US" sz="2400" dirty="0">
                <a:solidFill>
                  <a:srgbClr val="FF0000"/>
                </a:solidFill>
                <a:latin typeface="Rockwell" panose="02060603020205020403" pitchFamily="18" charset="0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Rockwell" panose="02060603020205020403" pitchFamily="18" charset="0"/>
              </a:rPr>
              <a:t>Result</a:t>
            </a:r>
          </a:p>
          <a:p>
            <a:pPr lvl="1"/>
            <a:r>
              <a:rPr kumimoji="1" lang="en-US" altLang="zh-CN" dirty="0">
                <a:latin typeface="Rockwell" panose="02060603020205020403" pitchFamily="18" charset="0"/>
              </a:rPr>
              <a:t>Baby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PIH</a:t>
            </a:r>
          </a:p>
          <a:p>
            <a:pPr lvl="1"/>
            <a:endParaRPr kumimoji="1" lang="en-US" altLang="zh-CN" dirty="0">
              <a:latin typeface="Rockwell" panose="02060603020205020403" pitchFamily="18" charset="0"/>
            </a:endParaRPr>
          </a:p>
          <a:p>
            <a:r>
              <a:rPr kumimoji="1" lang="en-US" altLang="zh-CN" sz="2400" dirty="0">
                <a:latin typeface="Rockwell" panose="02060603020205020403" pitchFamily="18" charset="0"/>
              </a:rPr>
              <a:t>Proof</a:t>
            </a:r>
            <a:r>
              <a:rPr kumimoji="1" lang="zh-CN" altLang="en-US" sz="2400" dirty="0">
                <a:latin typeface="Rockwell" panose="02060603020205020403" pitchFamily="18" charset="0"/>
              </a:rPr>
              <a:t> </a:t>
            </a:r>
            <a:r>
              <a:rPr kumimoji="1" lang="en-US" altLang="zh-CN" sz="2400" dirty="0">
                <a:latin typeface="Rockwell" panose="02060603020205020403" pitchFamily="18" charset="0"/>
              </a:rPr>
              <a:t>Overview</a:t>
            </a:r>
          </a:p>
          <a:p>
            <a:endParaRPr kumimoji="1" lang="zh-CN" alt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768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cap="none" dirty="0">
                <a:latin typeface="Rockwell" panose="02060603020205020403" pitchFamily="18" charset="0"/>
              </a:rPr>
              <a:t>List</a:t>
            </a:r>
            <a:r>
              <a:rPr kumimoji="1" lang="zh-CN" altLang="en-US" sz="48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800" cap="none" dirty="0">
                <a:latin typeface="Rockwell" panose="02060603020205020403" pitchFamily="18" charset="0"/>
              </a:rPr>
              <a:t>Satisfiability</a:t>
            </a:r>
            <a:r>
              <a:rPr kumimoji="1" lang="zh-CN" altLang="en-US" sz="48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800" cap="none" dirty="0">
                <a:latin typeface="Rockwell" panose="02060603020205020403" pitchFamily="18" charset="0"/>
              </a:rPr>
              <a:t>of</a:t>
            </a:r>
            <a:r>
              <a:rPr kumimoji="1" lang="zh-CN" altLang="en-US" sz="48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800" cap="none" dirty="0">
                <a:latin typeface="Rockwell" panose="02060603020205020403" pitchFamily="18" charset="0"/>
              </a:rPr>
              <a:t>CSP</a:t>
            </a:r>
            <a:endParaRPr kumimoji="1" lang="zh-CN" altLang="en-US" sz="4800" cap="none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F2FA0649-866F-7FE4-A905-36ED2F31CE60}"/>
                  </a:ext>
                </a:extLst>
              </p:cNvPr>
              <p:cNvSpPr/>
              <p:nvPr/>
            </p:nvSpPr>
            <p:spPr>
              <a:xfrm>
                <a:off x="1553280" y="1909152"/>
                <a:ext cx="4325371" cy="1519848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>
                    <a:solidFill>
                      <a:srgbClr val="FF0000"/>
                    </a:solidFill>
                  </a:rPr>
                  <a:t>2-CSP</a:t>
                </a:r>
                <a:endParaRPr lang="en-US" altLang="zh-CN" sz="2000" kern="100" dirty="0">
                  <a:solidFill>
                    <a:srgbClr val="FF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kern="100" dirty="0">
                    <a:solidFill>
                      <a:schemeClr val="tx1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Input:</a:t>
                </a:r>
                <a:r>
                  <a:rPr lang="zh-CN" altLang="en-US" sz="1800" kern="100" dirty="0">
                    <a:solidFill>
                      <a:schemeClr val="tx1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  <m:r>
                          <a:rPr lang="en-US" altLang="zh-CN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</m:d>
                  </m:oMath>
                </a14:m>
                <a:endParaRPr lang="en-US" altLang="zh-CN" sz="1800" i="1" kern="1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solidFill>
                      <a:schemeClr val="tx1"/>
                    </a:solidFill>
                  </a:rPr>
                  <a:t>Output: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multi-assignment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list-satisfying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all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constraints?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F2FA0649-866F-7FE4-A905-36ED2F31CE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280" y="1909152"/>
                <a:ext cx="4325371" cy="1519848"/>
              </a:xfrm>
              <a:prstGeom prst="roundRect">
                <a:avLst/>
              </a:prstGeom>
              <a:blipFill>
                <a:blip r:embed="rId2"/>
                <a:stretch>
                  <a:fillRect t="-813" b="-4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27562670-C8F4-08C5-17B2-5F97B2D4A820}"/>
                  </a:ext>
                </a:extLst>
              </p:cNvPr>
              <p:cNvSpPr/>
              <p:nvPr/>
            </p:nvSpPr>
            <p:spPr>
              <a:xfrm>
                <a:off x="6096000" y="2075727"/>
                <a:ext cx="3501957" cy="118669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rgbClr val="FF0000"/>
                    </a:solidFill>
                  </a:rPr>
                  <a:t>List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Value</a:t>
                </a:r>
              </a:p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max.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list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size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of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a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list-satisfying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multi-assignment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</m:sup>
                    </m:sSup>
                  </m:oMath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27562670-C8F4-08C5-17B2-5F97B2D4A8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75727"/>
                <a:ext cx="3501957" cy="118669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38F5280-AADB-7CCD-0BF9-2BB4804C606A}"/>
                  </a:ext>
                </a:extLst>
              </p:cNvPr>
              <p:cNvSpPr txBox="1"/>
              <p:nvPr/>
            </p:nvSpPr>
            <p:spPr>
              <a:xfrm>
                <a:off x="1069848" y="3518496"/>
                <a:ext cx="105393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/>
                  <a:t>A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constraint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on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is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list-satisfied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 err="1"/>
                  <a:t>iff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000" dirty="0"/>
                  <a:t>,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 err="1"/>
                  <a:t>s.t.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satisfies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constraint.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38F5280-AADB-7CCD-0BF9-2BB4804C6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3518496"/>
                <a:ext cx="10539327" cy="400110"/>
              </a:xfrm>
              <a:prstGeom prst="rect">
                <a:avLst/>
              </a:prstGeom>
              <a:blipFill>
                <a:blip r:embed="rId4"/>
                <a:stretch>
                  <a:fillRect l="-482" t="-6061" r="-120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977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cap="none" dirty="0">
                <a:latin typeface="Rockwell" panose="02060603020205020403" pitchFamily="18" charset="0"/>
              </a:rPr>
              <a:t>List</a:t>
            </a:r>
            <a:r>
              <a:rPr kumimoji="1" lang="zh-CN" altLang="en-US" sz="48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800" cap="none" dirty="0">
                <a:latin typeface="Rockwell" panose="02060603020205020403" pitchFamily="18" charset="0"/>
              </a:rPr>
              <a:t>Satisfiability</a:t>
            </a:r>
            <a:r>
              <a:rPr kumimoji="1" lang="zh-CN" altLang="en-US" sz="48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800" cap="none" dirty="0">
                <a:latin typeface="Rockwell" panose="02060603020205020403" pitchFamily="18" charset="0"/>
              </a:rPr>
              <a:t>of</a:t>
            </a:r>
            <a:r>
              <a:rPr kumimoji="1" lang="zh-CN" altLang="en-US" sz="48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800" cap="none" dirty="0">
                <a:latin typeface="Rockwell" panose="02060603020205020403" pitchFamily="18" charset="0"/>
              </a:rPr>
              <a:t>CSP</a:t>
            </a:r>
            <a:endParaRPr kumimoji="1" lang="zh-CN" altLang="en-US" sz="4800" cap="none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F2FA0649-866F-7FE4-A905-36ED2F31CE60}"/>
                  </a:ext>
                </a:extLst>
              </p:cNvPr>
              <p:cNvSpPr/>
              <p:nvPr/>
            </p:nvSpPr>
            <p:spPr>
              <a:xfrm>
                <a:off x="1553280" y="1909152"/>
                <a:ext cx="4325371" cy="1519848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>
                    <a:solidFill>
                      <a:srgbClr val="FF0000"/>
                    </a:solidFill>
                  </a:rPr>
                  <a:t>2-CSP</a:t>
                </a:r>
                <a:endParaRPr lang="en-US" altLang="zh-CN" sz="2000" kern="100" dirty="0">
                  <a:solidFill>
                    <a:srgbClr val="FF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kern="100" dirty="0">
                    <a:solidFill>
                      <a:schemeClr val="tx1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Input:</a:t>
                </a:r>
                <a:r>
                  <a:rPr lang="zh-CN" altLang="en-US" sz="1800" kern="100" dirty="0">
                    <a:solidFill>
                      <a:schemeClr val="tx1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  <m:r>
                          <a:rPr lang="en-US" altLang="zh-CN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</m:d>
                  </m:oMath>
                </a14:m>
                <a:endParaRPr lang="en-US" altLang="zh-CN" sz="1800" i="1" kern="1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solidFill>
                      <a:schemeClr val="tx1"/>
                    </a:solidFill>
                  </a:rPr>
                  <a:t>Output: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multi-assignment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list-satisfying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all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constraints?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F2FA0649-866F-7FE4-A905-36ED2F31CE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280" y="1909152"/>
                <a:ext cx="4325371" cy="1519848"/>
              </a:xfrm>
              <a:prstGeom prst="roundRect">
                <a:avLst/>
              </a:prstGeom>
              <a:blipFill>
                <a:blip r:embed="rId2"/>
                <a:stretch>
                  <a:fillRect t="-813" b="-4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27562670-C8F4-08C5-17B2-5F97B2D4A820}"/>
                  </a:ext>
                </a:extLst>
              </p:cNvPr>
              <p:cNvSpPr/>
              <p:nvPr/>
            </p:nvSpPr>
            <p:spPr>
              <a:xfrm>
                <a:off x="6096000" y="2075727"/>
                <a:ext cx="3501957" cy="118669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rgbClr val="FF0000"/>
                    </a:solidFill>
                  </a:rPr>
                  <a:t>List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Value</a:t>
                </a:r>
              </a:p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max.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list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size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of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a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list-satisfying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multi-assignment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</m:sup>
                    </m:sSup>
                  </m:oMath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27562670-C8F4-08C5-17B2-5F97B2D4A8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75727"/>
                <a:ext cx="3501957" cy="118669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38F5280-AADB-7CCD-0BF9-2BB4804C606A}"/>
                  </a:ext>
                </a:extLst>
              </p:cNvPr>
              <p:cNvSpPr txBox="1"/>
              <p:nvPr/>
            </p:nvSpPr>
            <p:spPr>
              <a:xfrm>
                <a:off x="1069848" y="3518496"/>
                <a:ext cx="105393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/>
                  <a:t>A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constraint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on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is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list-satisfied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 err="1"/>
                  <a:t>iff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000" dirty="0"/>
                  <a:t>,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 err="1"/>
                  <a:t>s.t.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satisfies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constraint.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38F5280-AADB-7CCD-0BF9-2BB4804C6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3518496"/>
                <a:ext cx="10539327" cy="400110"/>
              </a:xfrm>
              <a:prstGeom prst="rect">
                <a:avLst/>
              </a:prstGeom>
              <a:blipFill>
                <a:blip r:embed="rId4"/>
                <a:stretch>
                  <a:fillRect l="-482" t="-6061" r="-120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92A9EB06-AF08-DDF7-F9CF-0AD7B9EFEB0C}"/>
                  </a:ext>
                </a:extLst>
              </p:cNvPr>
              <p:cNvSpPr/>
              <p:nvPr/>
            </p:nvSpPr>
            <p:spPr>
              <a:xfrm>
                <a:off x="4757213" y="5495850"/>
                <a:ext cx="398834" cy="408562"/>
              </a:xfrm>
              <a:prstGeom prst="ellipse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92A9EB06-AF08-DDF7-F9CF-0AD7B9EFEB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213" y="5495850"/>
                <a:ext cx="398834" cy="408562"/>
              </a:xfrm>
              <a:prstGeom prst="ellipse">
                <a:avLst/>
              </a:prstGeom>
              <a:blipFill>
                <a:blip r:embed="rId5"/>
                <a:stretch>
                  <a:fillRect l="-20588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E16D3CF2-BAE6-553F-E806-B4EF7E660C20}"/>
                  </a:ext>
                </a:extLst>
              </p:cNvPr>
              <p:cNvSpPr/>
              <p:nvPr/>
            </p:nvSpPr>
            <p:spPr>
              <a:xfrm>
                <a:off x="5861623" y="4174677"/>
                <a:ext cx="398834" cy="408562"/>
              </a:xfrm>
              <a:prstGeom prst="ellipse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E16D3CF2-BAE6-553F-E806-B4EF7E660C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623" y="4174677"/>
                <a:ext cx="398834" cy="408562"/>
              </a:xfrm>
              <a:prstGeom prst="ellipse">
                <a:avLst/>
              </a:prstGeom>
              <a:blipFill>
                <a:blip r:embed="rId6"/>
                <a:stretch>
                  <a:fillRect l="-27273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C6DF7A47-6CB1-F65F-291F-FB98873F6210}"/>
                  </a:ext>
                </a:extLst>
              </p:cNvPr>
              <p:cNvSpPr/>
              <p:nvPr/>
            </p:nvSpPr>
            <p:spPr>
              <a:xfrm>
                <a:off x="6951508" y="5495850"/>
                <a:ext cx="398834" cy="408562"/>
              </a:xfrm>
              <a:prstGeom prst="ellipse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C6DF7A47-6CB1-F65F-291F-FB98873F62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508" y="5495850"/>
                <a:ext cx="398834" cy="408562"/>
              </a:xfrm>
              <a:prstGeom prst="ellipse">
                <a:avLst/>
              </a:prstGeom>
              <a:blipFill>
                <a:blip r:embed="rId7"/>
                <a:stretch>
                  <a:fillRect l="-23529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1B21F939-A564-07C0-2B41-4651CE3E2D75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6202049" y="4523406"/>
            <a:ext cx="807867" cy="103227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F7B6784-3CEF-BD94-1A0D-6F2CE38B223F}"/>
                  </a:ext>
                </a:extLst>
              </p:cNvPr>
              <p:cNvSpPr txBox="1"/>
              <p:nvPr/>
            </p:nvSpPr>
            <p:spPr>
              <a:xfrm>
                <a:off x="6513280" y="4725842"/>
                <a:ext cx="16505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zh-CN" sz="14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F7B6784-3CEF-BD94-1A0D-6F2CE38B2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280" y="4725842"/>
                <a:ext cx="165058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ACCE4B2-A42B-FA54-DE0A-34B34785E023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5097639" y="4523406"/>
            <a:ext cx="822392" cy="103227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8E3695B-9E25-B9D4-AA17-DB604DCAD017}"/>
                  </a:ext>
                </a:extLst>
              </p:cNvPr>
              <p:cNvSpPr txBox="1"/>
              <p:nvPr/>
            </p:nvSpPr>
            <p:spPr>
              <a:xfrm>
                <a:off x="5229182" y="5720166"/>
                <a:ext cx="15923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zh-CN" sz="1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8E3695B-9E25-B9D4-AA17-DB604DCAD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182" y="5720166"/>
                <a:ext cx="1592387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37390DFF-6CCB-0C0E-0CC7-7500E4C4F51E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5156047" y="5700131"/>
            <a:ext cx="179546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C93F0B5-FE9E-D53B-1B55-B41888BF0608}"/>
                  </a:ext>
                </a:extLst>
              </p:cNvPr>
              <p:cNvSpPr txBox="1"/>
              <p:nvPr/>
            </p:nvSpPr>
            <p:spPr>
              <a:xfrm>
                <a:off x="4239800" y="4705157"/>
                <a:ext cx="13310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14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C93F0B5-FE9E-D53B-1B55-B41888BF0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800" y="4705157"/>
                <a:ext cx="1331070" cy="307777"/>
              </a:xfrm>
              <a:prstGeom prst="rect">
                <a:avLst/>
              </a:prstGeom>
              <a:blipFill>
                <a:blip r:embed="rId10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8D38957-452E-2FFE-1F42-BA509E5375E8}"/>
                  </a:ext>
                </a:extLst>
              </p:cNvPr>
              <p:cNvSpPr txBox="1"/>
              <p:nvPr/>
            </p:nvSpPr>
            <p:spPr>
              <a:xfrm>
                <a:off x="2812119" y="4168335"/>
                <a:ext cx="11746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Σ</m:t>
                      </m:r>
                      <m:r>
                        <a:rPr lang="en-US" altLang="zh-CN" sz="1400" b="0" i="0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={0,1,2,3}</m:t>
                      </m:r>
                    </m:oMath>
                  </m:oMathPara>
                </a14:m>
                <a:endParaRPr lang="zh-CN" altLang="zh-CN" sz="14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8D38957-452E-2FFE-1F42-BA509E537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119" y="4168335"/>
                <a:ext cx="1174666" cy="307777"/>
              </a:xfrm>
              <a:prstGeom prst="rect">
                <a:avLst/>
              </a:prstGeom>
              <a:blipFill>
                <a:blip r:embed="rId11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>
            <a:extLst>
              <a:ext uri="{FF2B5EF4-FFF2-40B4-BE49-F238E27FC236}">
                <a16:creationId xmlns:a16="http://schemas.microsoft.com/office/drawing/2014/main" id="{E332F251-2C77-4576-6329-9F2BF88F2736}"/>
              </a:ext>
            </a:extLst>
          </p:cNvPr>
          <p:cNvSpPr/>
          <p:nvPr/>
        </p:nvSpPr>
        <p:spPr>
          <a:xfrm>
            <a:off x="2697480" y="4050792"/>
            <a:ext cx="6702552" cy="2093976"/>
          </a:xfrm>
          <a:prstGeom prst="rect">
            <a:avLst/>
          </a:prstGeom>
          <a:solidFill>
            <a:schemeClr val="bg1">
              <a:alpha val="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622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cap="none" dirty="0">
                <a:latin typeface="Rockwell" panose="02060603020205020403" pitchFamily="18" charset="0"/>
              </a:rPr>
              <a:t>List</a:t>
            </a:r>
            <a:r>
              <a:rPr kumimoji="1" lang="zh-CN" altLang="en-US" sz="48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800" cap="none" dirty="0">
                <a:latin typeface="Rockwell" panose="02060603020205020403" pitchFamily="18" charset="0"/>
              </a:rPr>
              <a:t>Satisfiability</a:t>
            </a:r>
            <a:r>
              <a:rPr kumimoji="1" lang="zh-CN" altLang="en-US" sz="48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800" cap="none" dirty="0">
                <a:latin typeface="Rockwell" panose="02060603020205020403" pitchFamily="18" charset="0"/>
              </a:rPr>
              <a:t>of</a:t>
            </a:r>
            <a:r>
              <a:rPr kumimoji="1" lang="zh-CN" altLang="en-US" sz="48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800" cap="none" dirty="0">
                <a:latin typeface="Rockwell" panose="02060603020205020403" pitchFamily="18" charset="0"/>
              </a:rPr>
              <a:t>CSP</a:t>
            </a:r>
            <a:endParaRPr kumimoji="1" lang="zh-CN" altLang="en-US" sz="4800" cap="none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F2FA0649-866F-7FE4-A905-36ED2F31CE60}"/>
                  </a:ext>
                </a:extLst>
              </p:cNvPr>
              <p:cNvSpPr/>
              <p:nvPr/>
            </p:nvSpPr>
            <p:spPr>
              <a:xfrm>
                <a:off x="1553280" y="1909152"/>
                <a:ext cx="4325371" cy="1519848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>
                    <a:solidFill>
                      <a:srgbClr val="FF0000"/>
                    </a:solidFill>
                  </a:rPr>
                  <a:t>2-CSP</a:t>
                </a:r>
                <a:endParaRPr lang="en-US" altLang="zh-CN" sz="2000" kern="100" dirty="0">
                  <a:solidFill>
                    <a:srgbClr val="FF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kern="100" dirty="0">
                    <a:solidFill>
                      <a:schemeClr val="tx1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Input:</a:t>
                </a:r>
                <a:r>
                  <a:rPr lang="zh-CN" altLang="en-US" sz="1800" kern="100" dirty="0">
                    <a:solidFill>
                      <a:schemeClr val="tx1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  <m:r>
                          <a:rPr lang="en-US" altLang="zh-CN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</m:d>
                  </m:oMath>
                </a14:m>
                <a:endParaRPr lang="en-US" altLang="zh-CN" sz="1800" i="1" kern="1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solidFill>
                      <a:schemeClr val="tx1"/>
                    </a:solidFill>
                  </a:rPr>
                  <a:t>Output: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multi-assignment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list-satisfying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all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constraints?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F2FA0649-866F-7FE4-A905-36ED2F31CE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280" y="1909152"/>
                <a:ext cx="4325371" cy="1519848"/>
              </a:xfrm>
              <a:prstGeom prst="roundRect">
                <a:avLst/>
              </a:prstGeom>
              <a:blipFill>
                <a:blip r:embed="rId2"/>
                <a:stretch>
                  <a:fillRect t="-813" b="-4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27562670-C8F4-08C5-17B2-5F97B2D4A820}"/>
                  </a:ext>
                </a:extLst>
              </p:cNvPr>
              <p:cNvSpPr/>
              <p:nvPr/>
            </p:nvSpPr>
            <p:spPr>
              <a:xfrm>
                <a:off x="6096000" y="2075727"/>
                <a:ext cx="3501957" cy="118669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rgbClr val="FF0000"/>
                    </a:solidFill>
                  </a:rPr>
                  <a:t>List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Value</a:t>
                </a:r>
              </a:p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max.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list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size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of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a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list-satisfying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multi-assignment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</m:sup>
                    </m:sSup>
                  </m:oMath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27562670-C8F4-08C5-17B2-5F97B2D4A8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75727"/>
                <a:ext cx="3501957" cy="118669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38F5280-AADB-7CCD-0BF9-2BB4804C606A}"/>
                  </a:ext>
                </a:extLst>
              </p:cNvPr>
              <p:cNvSpPr txBox="1"/>
              <p:nvPr/>
            </p:nvSpPr>
            <p:spPr>
              <a:xfrm>
                <a:off x="1069848" y="3518496"/>
                <a:ext cx="105393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/>
                  <a:t>A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constraint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on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is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list-satisfied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 err="1"/>
                  <a:t>iff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000" dirty="0"/>
                  <a:t>,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 err="1"/>
                  <a:t>s.t.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satisfies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constraint.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38F5280-AADB-7CCD-0BF9-2BB4804C6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3518496"/>
                <a:ext cx="10539327" cy="400110"/>
              </a:xfrm>
              <a:prstGeom prst="rect">
                <a:avLst/>
              </a:prstGeom>
              <a:blipFill>
                <a:blip r:embed="rId4"/>
                <a:stretch>
                  <a:fillRect l="-482" t="-6061" r="-120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92A9EB06-AF08-DDF7-F9CF-0AD7B9EFEB0C}"/>
                  </a:ext>
                </a:extLst>
              </p:cNvPr>
              <p:cNvSpPr/>
              <p:nvPr/>
            </p:nvSpPr>
            <p:spPr>
              <a:xfrm>
                <a:off x="4757213" y="5495850"/>
                <a:ext cx="398834" cy="408562"/>
              </a:xfrm>
              <a:prstGeom prst="ellipse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92A9EB06-AF08-DDF7-F9CF-0AD7B9EFEB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213" y="5495850"/>
                <a:ext cx="398834" cy="408562"/>
              </a:xfrm>
              <a:prstGeom prst="ellipse">
                <a:avLst/>
              </a:prstGeom>
              <a:blipFill>
                <a:blip r:embed="rId5"/>
                <a:stretch>
                  <a:fillRect l="-20588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E16D3CF2-BAE6-553F-E806-B4EF7E660C20}"/>
                  </a:ext>
                </a:extLst>
              </p:cNvPr>
              <p:cNvSpPr/>
              <p:nvPr/>
            </p:nvSpPr>
            <p:spPr>
              <a:xfrm>
                <a:off x="5861623" y="4174677"/>
                <a:ext cx="398834" cy="408562"/>
              </a:xfrm>
              <a:prstGeom prst="ellipse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E16D3CF2-BAE6-553F-E806-B4EF7E660C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623" y="4174677"/>
                <a:ext cx="398834" cy="408562"/>
              </a:xfrm>
              <a:prstGeom prst="ellipse">
                <a:avLst/>
              </a:prstGeom>
              <a:blipFill>
                <a:blip r:embed="rId6"/>
                <a:stretch>
                  <a:fillRect l="-27273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C6DF7A47-6CB1-F65F-291F-FB98873F6210}"/>
                  </a:ext>
                </a:extLst>
              </p:cNvPr>
              <p:cNvSpPr/>
              <p:nvPr/>
            </p:nvSpPr>
            <p:spPr>
              <a:xfrm>
                <a:off x="6951508" y="5495850"/>
                <a:ext cx="398834" cy="408562"/>
              </a:xfrm>
              <a:prstGeom prst="ellipse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C6DF7A47-6CB1-F65F-291F-FB98873F62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508" y="5495850"/>
                <a:ext cx="398834" cy="408562"/>
              </a:xfrm>
              <a:prstGeom prst="ellipse">
                <a:avLst/>
              </a:prstGeom>
              <a:blipFill>
                <a:blip r:embed="rId7"/>
                <a:stretch>
                  <a:fillRect l="-23529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1B21F939-A564-07C0-2B41-4651CE3E2D75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6202049" y="4523406"/>
            <a:ext cx="807867" cy="103227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F7B6784-3CEF-BD94-1A0D-6F2CE38B223F}"/>
                  </a:ext>
                </a:extLst>
              </p:cNvPr>
              <p:cNvSpPr txBox="1"/>
              <p:nvPr/>
            </p:nvSpPr>
            <p:spPr>
              <a:xfrm>
                <a:off x="6513280" y="4725842"/>
                <a:ext cx="16505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zh-CN" sz="14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F7B6784-3CEF-BD94-1A0D-6F2CE38B2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280" y="4725842"/>
                <a:ext cx="165058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ACCE4B2-A42B-FA54-DE0A-34B34785E023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5097639" y="4523406"/>
            <a:ext cx="822392" cy="103227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8E3695B-9E25-B9D4-AA17-DB604DCAD017}"/>
                  </a:ext>
                </a:extLst>
              </p:cNvPr>
              <p:cNvSpPr txBox="1"/>
              <p:nvPr/>
            </p:nvSpPr>
            <p:spPr>
              <a:xfrm>
                <a:off x="5229182" y="5720166"/>
                <a:ext cx="15923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zh-CN" sz="1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8E3695B-9E25-B9D4-AA17-DB604DCAD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182" y="5720166"/>
                <a:ext cx="1592387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37390DFF-6CCB-0C0E-0CC7-7500E4C4F51E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5156047" y="5700131"/>
            <a:ext cx="179546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C93F0B5-FE9E-D53B-1B55-B41888BF0608}"/>
                  </a:ext>
                </a:extLst>
              </p:cNvPr>
              <p:cNvSpPr txBox="1"/>
              <p:nvPr/>
            </p:nvSpPr>
            <p:spPr>
              <a:xfrm>
                <a:off x="4239800" y="4705157"/>
                <a:ext cx="13310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14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C93F0B5-FE9E-D53B-1B55-B41888BF0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800" y="4705157"/>
                <a:ext cx="1331070" cy="307777"/>
              </a:xfrm>
              <a:prstGeom prst="rect">
                <a:avLst/>
              </a:prstGeom>
              <a:blipFill>
                <a:blip r:embed="rId10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8D38957-452E-2FFE-1F42-BA509E5375E8}"/>
                  </a:ext>
                </a:extLst>
              </p:cNvPr>
              <p:cNvSpPr txBox="1"/>
              <p:nvPr/>
            </p:nvSpPr>
            <p:spPr>
              <a:xfrm>
                <a:off x="2812119" y="4168335"/>
                <a:ext cx="11746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Σ</m:t>
                      </m:r>
                      <m:r>
                        <a:rPr lang="en-US" altLang="zh-CN" sz="1400" b="0" i="0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={0,1,2,3}</m:t>
                      </m:r>
                    </m:oMath>
                  </m:oMathPara>
                </a14:m>
                <a:endParaRPr lang="zh-CN" altLang="zh-CN" sz="14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8D38957-452E-2FFE-1F42-BA509E537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119" y="4168335"/>
                <a:ext cx="1174666" cy="307777"/>
              </a:xfrm>
              <a:prstGeom prst="rect">
                <a:avLst/>
              </a:prstGeom>
              <a:blipFill>
                <a:blip r:embed="rId11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>
            <a:extLst>
              <a:ext uri="{FF2B5EF4-FFF2-40B4-BE49-F238E27FC236}">
                <a16:creationId xmlns:a16="http://schemas.microsoft.com/office/drawing/2014/main" id="{E332F251-2C77-4576-6329-9F2BF88F2736}"/>
              </a:ext>
            </a:extLst>
          </p:cNvPr>
          <p:cNvSpPr/>
          <p:nvPr/>
        </p:nvSpPr>
        <p:spPr>
          <a:xfrm>
            <a:off x="2697480" y="4050792"/>
            <a:ext cx="6702552" cy="2093976"/>
          </a:xfrm>
          <a:prstGeom prst="rect">
            <a:avLst/>
          </a:prstGeom>
          <a:solidFill>
            <a:schemeClr val="bg1">
              <a:alpha val="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C74BD1-2388-3249-F424-E7FDC878B6B8}"/>
              </a:ext>
            </a:extLst>
          </p:cNvPr>
          <p:cNvSpPr txBox="1"/>
          <p:nvPr/>
        </p:nvSpPr>
        <p:spPr>
          <a:xfrm>
            <a:off x="6346818" y="421206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[1]</a:t>
            </a:r>
            <a:endParaRPr kumimoji="1" lang="zh-CN" altLang="en-US" dirty="0">
              <a:latin typeface="Palatino" pitchFamily="2" charset="0"/>
              <a:ea typeface="Palatino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E63D51-28A4-D24B-17D7-B9374B1A93DA}"/>
              </a:ext>
            </a:extLst>
          </p:cNvPr>
          <p:cNvSpPr txBox="1"/>
          <p:nvPr/>
        </p:nvSpPr>
        <p:spPr>
          <a:xfrm>
            <a:off x="7350342" y="552400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[1,2]</a:t>
            </a:r>
            <a:endParaRPr kumimoji="1" lang="zh-CN" altLang="en-US" dirty="0">
              <a:latin typeface="Palatino" pitchFamily="2" charset="0"/>
              <a:ea typeface="Palatino" pitchFamily="2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5E2EC2-FDC5-803A-90BD-E99D7BA056BB}"/>
              </a:ext>
            </a:extLst>
          </p:cNvPr>
          <p:cNvSpPr txBox="1"/>
          <p:nvPr/>
        </p:nvSpPr>
        <p:spPr>
          <a:xfrm>
            <a:off x="4288132" y="551546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[1]</a:t>
            </a:r>
            <a:endParaRPr kumimoji="1" lang="zh-CN" altLang="en-US" dirty="0">
              <a:latin typeface="Palatino" pitchFamily="2" charset="0"/>
              <a:ea typeface="Palati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758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E332F251-2C77-4576-6329-9F2BF88F2736}"/>
              </a:ext>
            </a:extLst>
          </p:cNvPr>
          <p:cNvSpPr/>
          <p:nvPr/>
        </p:nvSpPr>
        <p:spPr>
          <a:xfrm>
            <a:off x="2697480" y="4050792"/>
            <a:ext cx="6702552" cy="2093976"/>
          </a:xfrm>
          <a:prstGeom prst="rect">
            <a:avLst/>
          </a:prstGeom>
          <a:solidFill>
            <a:schemeClr val="bg1">
              <a:alpha val="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cap="none" dirty="0">
                <a:latin typeface="Rockwell" panose="02060603020205020403" pitchFamily="18" charset="0"/>
              </a:rPr>
              <a:t>List</a:t>
            </a:r>
            <a:r>
              <a:rPr kumimoji="1" lang="zh-CN" altLang="en-US" sz="48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800" cap="none" dirty="0">
                <a:latin typeface="Rockwell" panose="02060603020205020403" pitchFamily="18" charset="0"/>
              </a:rPr>
              <a:t>Satisfiability</a:t>
            </a:r>
            <a:r>
              <a:rPr kumimoji="1" lang="zh-CN" altLang="en-US" sz="48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800" cap="none" dirty="0">
                <a:latin typeface="Rockwell" panose="02060603020205020403" pitchFamily="18" charset="0"/>
              </a:rPr>
              <a:t>of</a:t>
            </a:r>
            <a:r>
              <a:rPr kumimoji="1" lang="zh-CN" altLang="en-US" sz="48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800" cap="none" dirty="0">
                <a:latin typeface="Rockwell" panose="02060603020205020403" pitchFamily="18" charset="0"/>
              </a:rPr>
              <a:t>CSP</a:t>
            </a:r>
            <a:endParaRPr kumimoji="1" lang="zh-CN" altLang="en-US" sz="4800" cap="none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F2FA0649-866F-7FE4-A905-36ED2F31CE60}"/>
                  </a:ext>
                </a:extLst>
              </p:cNvPr>
              <p:cNvSpPr/>
              <p:nvPr/>
            </p:nvSpPr>
            <p:spPr>
              <a:xfrm>
                <a:off x="1553280" y="1909152"/>
                <a:ext cx="4325371" cy="1519848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>
                    <a:solidFill>
                      <a:srgbClr val="FF0000"/>
                    </a:solidFill>
                  </a:rPr>
                  <a:t>2-CSP</a:t>
                </a:r>
                <a:endParaRPr lang="en-US" altLang="zh-CN" sz="2000" kern="100" dirty="0">
                  <a:solidFill>
                    <a:srgbClr val="FF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kern="100" dirty="0">
                    <a:solidFill>
                      <a:schemeClr val="tx1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Input:</a:t>
                </a:r>
                <a:r>
                  <a:rPr lang="zh-CN" altLang="en-US" sz="1800" kern="100" dirty="0">
                    <a:solidFill>
                      <a:schemeClr val="tx1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  <m:r>
                          <a:rPr lang="en-US" altLang="zh-CN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</m:d>
                  </m:oMath>
                </a14:m>
                <a:endParaRPr lang="en-US" altLang="zh-CN" sz="1800" i="1" kern="1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solidFill>
                      <a:schemeClr val="tx1"/>
                    </a:solidFill>
                  </a:rPr>
                  <a:t>Output: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multi-assignment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list-satisfying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all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constraints?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F2FA0649-866F-7FE4-A905-36ED2F31CE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280" y="1909152"/>
                <a:ext cx="4325371" cy="1519848"/>
              </a:xfrm>
              <a:prstGeom prst="roundRect">
                <a:avLst/>
              </a:prstGeom>
              <a:blipFill>
                <a:blip r:embed="rId2"/>
                <a:stretch>
                  <a:fillRect t="-813" b="-4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27562670-C8F4-08C5-17B2-5F97B2D4A820}"/>
                  </a:ext>
                </a:extLst>
              </p:cNvPr>
              <p:cNvSpPr/>
              <p:nvPr/>
            </p:nvSpPr>
            <p:spPr>
              <a:xfrm>
                <a:off x="6096000" y="2075727"/>
                <a:ext cx="3501957" cy="118669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rgbClr val="FF0000"/>
                    </a:solidFill>
                  </a:rPr>
                  <a:t>List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Value</a:t>
                </a:r>
              </a:p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max.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list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size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of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a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list-satisfying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multi-assignment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</m:sup>
                    </m:sSup>
                  </m:oMath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27562670-C8F4-08C5-17B2-5F97B2D4A8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75727"/>
                <a:ext cx="3501957" cy="118669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38F5280-AADB-7CCD-0BF9-2BB4804C606A}"/>
                  </a:ext>
                </a:extLst>
              </p:cNvPr>
              <p:cNvSpPr txBox="1"/>
              <p:nvPr/>
            </p:nvSpPr>
            <p:spPr>
              <a:xfrm>
                <a:off x="1069848" y="3518496"/>
                <a:ext cx="105393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/>
                  <a:t>A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constraint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on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is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list-satisfied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 err="1"/>
                  <a:t>iff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000" dirty="0"/>
                  <a:t>,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 err="1"/>
                  <a:t>s.t.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satisfies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constraint.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38F5280-AADB-7CCD-0BF9-2BB4804C6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3518496"/>
                <a:ext cx="10539327" cy="400110"/>
              </a:xfrm>
              <a:prstGeom prst="rect">
                <a:avLst/>
              </a:prstGeom>
              <a:blipFill>
                <a:blip r:embed="rId4"/>
                <a:stretch>
                  <a:fillRect l="-482" t="-6061" r="-120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92A9EB06-AF08-DDF7-F9CF-0AD7B9EFEB0C}"/>
                  </a:ext>
                </a:extLst>
              </p:cNvPr>
              <p:cNvSpPr/>
              <p:nvPr/>
            </p:nvSpPr>
            <p:spPr>
              <a:xfrm>
                <a:off x="4757213" y="5495850"/>
                <a:ext cx="398834" cy="408562"/>
              </a:xfrm>
              <a:prstGeom prst="ellipse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92A9EB06-AF08-DDF7-F9CF-0AD7B9EFEB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213" y="5495850"/>
                <a:ext cx="398834" cy="408562"/>
              </a:xfrm>
              <a:prstGeom prst="ellipse">
                <a:avLst/>
              </a:prstGeom>
              <a:blipFill>
                <a:blip r:embed="rId5"/>
                <a:stretch>
                  <a:fillRect l="-20588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E16D3CF2-BAE6-553F-E806-B4EF7E660C20}"/>
                  </a:ext>
                </a:extLst>
              </p:cNvPr>
              <p:cNvSpPr/>
              <p:nvPr/>
            </p:nvSpPr>
            <p:spPr>
              <a:xfrm>
                <a:off x="5861623" y="4174677"/>
                <a:ext cx="398834" cy="408562"/>
              </a:xfrm>
              <a:prstGeom prst="ellipse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E16D3CF2-BAE6-553F-E806-B4EF7E660C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623" y="4174677"/>
                <a:ext cx="398834" cy="408562"/>
              </a:xfrm>
              <a:prstGeom prst="ellipse">
                <a:avLst/>
              </a:prstGeom>
              <a:blipFill>
                <a:blip r:embed="rId6"/>
                <a:stretch>
                  <a:fillRect l="-27273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C6DF7A47-6CB1-F65F-291F-FB98873F6210}"/>
                  </a:ext>
                </a:extLst>
              </p:cNvPr>
              <p:cNvSpPr/>
              <p:nvPr/>
            </p:nvSpPr>
            <p:spPr>
              <a:xfrm>
                <a:off x="6951508" y="5495850"/>
                <a:ext cx="398834" cy="408562"/>
              </a:xfrm>
              <a:prstGeom prst="ellipse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C6DF7A47-6CB1-F65F-291F-FB98873F62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508" y="5495850"/>
                <a:ext cx="398834" cy="408562"/>
              </a:xfrm>
              <a:prstGeom prst="ellipse">
                <a:avLst/>
              </a:prstGeom>
              <a:blipFill>
                <a:blip r:embed="rId7"/>
                <a:stretch>
                  <a:fillRect l="-23529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1B21F939-A564-07C0-2B41-4651CE3E2D75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6202049" y="4523406"/>
            <a:ext cx="807867" cy="103227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F7B6784-3CEF-BD94-1A0D-6F2CE38B223F}"/>
                  </a:ext>
                </a:extLst>
              </p:cNvPr>
              <p:cNvSpPr txBox="1"/>
              <p:nvPr/>
            </p:nvSpPr>
            <p:spPr>
              <a:xfrm>
                <a:off x="6513280" y="4725842"/>
                <a:ext cx="16505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zh-CN" sz="14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F7B6784-3CEF-BD94-1A0D-6F2CE38B2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280" y="4725842"/>
                <a:ext cx="165058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ACCE4B2-A42B-FA54-DE0A-34B34785E023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5097639" y="4523406"/>
            <a:ext cx="822392" cy="103227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8E3695B-9E25-B9D4-AA17-DB604DCAD017}"/>
                  </a:ext>
                </a:extLst>
              </p:cNvPr>
              <p:cNvSpPr txBox="1"/>
              <p:nvPr/>
            </p:nvSpPr>
            <p:spPr>
              <a:xfrm>
                <a:off x="5229182" y="5720166"/>
                <a:ext cx="15923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zh-CN" sz="1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8E3695B-9E25-B9D4-AA17-DB604DCAD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182" y="5720166"/>
                <a:ext cx="1592387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37390DFF-6CCB-0C0E-0CC7-7500E4C4F51E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5156047" y="5700131"/>
            <a:ext cx="179546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C93F0B5-FE9E-D53B-1B55-B41888BF0608}"/>
                  </a:ext>
                </a:extLst>
              </p:cNvPr>
              <p:cNvSpPr txBox="1"/>
              <p:nvPr/>
            </p:nvSpPr>
            <p:spPr>
              <a:xfrm>
                <a:off x="4239800" y="4705157"/>
                <a:ext cx="13310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C93F0B5-FE9E-D53B-1B55-B41888BF0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800" y="4705157"/>
                <a:ext cx="1331070" cy="307777"/>
              </a:xfrm>
              <a:prstGeom prst="rect">
                <a:avLst/>
              </a:prstGeom>
              <a:blipFill>
                <a:blip r:embed="rId10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8D38957-452E-2FFE-1F42-BA509E5375E8}"/>
                  </a:ext>
                </a:extLst>
              </p:cNvPr>
              <p:cNvSpPr txBox="1"/>
              <p:nvPr/>
            </p:nvSpPr>
            <p:spPr>
              <a:xfrm>
                <a:off x="2812119" y="4168335"/>
                <a:ext cx="11746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Σ</m:t>
                      </m:r>
                      <m:r>
                        <a:rPr lang="en-US" altLang="zh-CN" sz="1400" b="0" i="0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={0,1,2,3}</m:t>
                      </m:r>
                    </m:oMath>
                  </m:oMathPara>
                </a14:m>
                <a:endParaRPr lang="zh-CN" altLang="zh-CN" sz="14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8D38957-452E-2FFE-1F42-BA509E537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119" y="4168335"/>
                <a:ext cx="1174666" cy="307777"/>
              </a:xfrm>
              <a:prstGeom prst="rect">
                <a:avLst/>
              </a:prstGeom>
              <a:blipFill>
                <a:blip r:embed="rId11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88C74BD1-2388-3249-F424-E7FDC878B6B8}"/>
              </a:ext>
            </a:extLst>
          </p:cNvPr>
          <p:cNvSpPr txBox="1"/>
          <p:nvPr/>
        </p:nvSpPr>
        <p:spPr>
          <a:xfrm>
            <a:off x="6346818" y="421206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[</a:t>
            </a:r>
            <a:r>
              <a:rPr kumimoji="1" lang="en-US" altLang="zh-CN" dirty="0">
                <a:solidFill>
                  <a:srgbClr val="FF0000"/>
                </a:solidFill>
                <a:latin typeface="Palatino" pitchFamily="2" charset="0"/>
                <a:ea typeface="Palatino" pitchFamily="2" charset="0"/>
              </a:rPr>
              <a:t>1</a:t>
            </a:r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]</a:t>
            </a:r>
            <a:endParaRPr kumimoji="1" lang="zh-CN" altLang="en-US" dirty="0">
              <a:latin typeface="Palatino" pitchFamily="2" charset="0"/>
              <a:ea typeface="Palatino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E63D51-28A4-D24B-17D7-B9374B1A93DA}"/>
              </a:ext>
            </a:extLst>
          </p:cNvPr>
          <p:cNvSpPr txBox="1"/>
          <p:nvPr/>
        </p:nvSpPr>
        <p:spPr>
          <a:xfrm>
            <a:off x="7350342" y="552400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[1,2]</a:t>
            </a:r>
            <a:endParaRPr kumimoji="1" lang="zh-CN" altLang="en-US" dirty="0">
              <a:latin typeface="Palatino" pitchFamily="2" charset="0"/>
              <a:ea typeface="Palatino" pitchFamily="2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5E2EC2-FDC5-803A-90BD-E99D7BA056BB}"/>
              </a:ext>
            </a:extLst>
          </p:cNvPr>
          <p:cNvSpPr txBox="1"/>
          <p:nvPr/>
        </p:nvSpPr>
        <p:spPr>
          <a:xfrm>
            <a:off x="4288132" y="551546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[</a:t>
            </a:r>
            <a:r>
              <a:rPr kumimoji="1" lang="en-US" altLang="zh-CN" dirty="0">
                <a:solidFill>
                  <a:srgbClr val="FF0000"/>
                </a:solidFill>
                <a:latin typeface="Palatino" pitchFamily="2" charset="0"/>
                <a:ea typeface="Palatino" pitchFamily="2" charset="0"/>
              </a:rPr>
              <a:t>1</a:t>
            </a:r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]</a:t>
            </a:r>
            <a:endParaRPr kumimoji="1" lang="zh-CN" altLang="en-US" dirty="0">
              <a:latin typeface="Palatino" pitchFamily="2" charset="0"/>
              <a:ea typeface="Palati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359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cap="none" dirty="0">
                <a:latin typeface="Rockwell" panose="02060603020205020403" pitchFamily="18" charset="0"/>
              </a:rPr>
              <a:t>Outline</a:t>
            </a:r>
            <a:endParaRPr kumimoji="1" lang="zh-CN" altLang="en-US" sz="4800" cap="none" dirty="0">
              <a:latin typeface="Rockwell" panose="02060603020205020403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A855D-7C83-C7EE-C190-50442905B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>
                <a:latin typeface="Rockwell" panose="02060603020205020403" pitchFamily="18" charset="0"/>
              </a:rPr>
              <a:t>Background</a:t>
            </a:r>
          </a:p>
          <a:p>
            <a:pPr lvl="1"/>
            <a:r>
              <a:rPr kumimoji="1" lang="en-US" altLang="zh-CN" dirty="0">
                <a:latin typeface="Rockwell" panose="02060603020205020403" pitchFamily="18" charset="0"/>
              </a:rPr>
              <a:t>Parameterized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Complexity</a:t>
            </a:r>
          </a:p>
          <a:p>
            <a:pPr lvl="1"/>
            <a:r>
              <a:rPr kumimoji="1" lang="en-US" altLang="zh-CN" dirty="0">
                <a:latin typeface="Rockwell" panose="02060603020205020403" pitchFamily="18" charset="0"/>
              </a:rPr>
              <a:t>Constraint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Satisfaction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Problem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(CSP)</a:t>
            </a:r>
          </a:p>
          <a:p>
            <a:pPr lvl="1"/>
            <a:r>
              <a:rPr kumimoji="1" lang="en-US" altLang="zh-CN" dirty="0">
                <a:latin typeface="Rockwell" panose="02060603020205020403" pitchFamily="18" charset="0"/>
              </a:rPr>
              <a:t>Parameterized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Inapproximability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Hypothesis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(PIH)</a:t>
            </a:r>
          </a:p>
          <a:p>
            <a:pPr lvl="1"/>
            <a:endParaRPr kumimoji="1" lang="en-US" altLang="zh-CN" dirty="0">
              <a:latin typeface="Rockwell" panose="02060603020205020403" pitchFamily="18" charset="0"/>
            </a:endParaRPr>
          </a:p>
          <a:p>
            <a:r>
              <a:rPr kumimoji="1" lang="en-US" altLang="zh-CN" sz="2400" dirty="0">
                <a:latin typeface="Rockwell" panose="02060603020205020403" pitchFamily="18" charset="0"/>
              </a:rPr>
              <a:t>Our</a:t>
            </a:r>
            <a:r>
              <a:rPr kumimoji="1" lang="zh-CN" altLang="en-US" sz="2400" dirty="0">
                <a:latin typeface="Rockwell" panose="02060603020205020403" pitchFamily="18" charset="0"/>
              </a:rPr>
              <a:t> </a:t>
            </a:r>
            <a:r>
              <a:rPr kumimoji="1" lang="en-US" altLang="zh-CN" sz="2400" dirty="0">
                <a:latin typeface="Rockwell" panose="02060603020205020403" pitchFamily="18" charset="0"/>
              </a:rPr>
              <a:t>Result</a:t>
            </a:r>
          </a:p>
          <a:p>
            <a:pPr lvl="1"/>
            <a:r>
              <a:rPr kumimoji="1" lang="en-US" altLang="zh-CN" dirty="0">
                <a:latin typeface="Rockwell" panose="02060603020205020403" pitchFamily="18" charset="0"/>
              </a:rPr>
              <a:t>Baby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PIH</a:t>
            </a:r>
          </a:p>
          <a:p>
            <a:pPr lvl="1"/>
            <a:endParaRPr kumimoji="1" lang="en-US" altLang="zh-CN" dirty="0">
              <a:latin typeface="Rockwell" panose="02060603020205020403" pitchFamily="18" charset="0"/>
            </a:endParaRPr>
          </a:p>
          <a:p>
            <a:r>
              <a:rPr kumimoji="1" lang="en-US" altLang="zh-CN" sz="2400" dirty="0">
                <a:latin typeface="Rockwell" panose="02060603020205020403" pitchFamily="18" charset="0"/>
              </a:rPr>
              <a:t>Proof</a:t>
            </a:r>
            <a:r>
              <a:rPr kumimoji="1" lang="zh-CN" altLang="en-US" sz="2400" dirty="0">
                <a:latin typeface="Rockwell" panose="02060603020205020403" pitchFamily="18" charset="0"/>
              </a:rPr>
              <a:t> </a:t>
            </a:r>
            <a:r>
              <a:rPr kumimoji="1" lang="en-US" altLang="zh-CN" sz="2400" dirty="0">
                <a:latin typeface="Rockwell" panose="02060603020205020403" pitchFamily="18" charset="0"/>
              </a:rPr>
              <a:t>Overview</a:t>
            </a:r>
          </a:p>
          <a:p>
            <a:endParaRPr kumimoji="1" lang="zh-CN" alt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192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E332F251-2C77-4576-6329-9F2BF88F2736}"/>
              </a:ext>
            </a:extLst>
          </p:cNvPr>
          <p:cNvSpPr/>
          <p:nvPr/>
        </p:nvSpPr>
        <p:spPr>
          <a:xfrm>
            <a:off x="2697480" y="4050792"/>
            <a:ext cx="6702552" cy="2093976"/>
          </a:xfrm>
          <a:prstGeom prst="rect">
            <a:avLst/>
          </a:prstGeom>
          <a:solidFill>
            <a:schemeClr val="bg1">
              <a:alpha val="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C74BD1-2388-3249-F424-E7FDC878B6B8}"/>
              </a:ext>
            </a:extLst>
          </p:cNvPr>
          <p:cNvSpPr txBox="1"/>
          <p:nvPr/>
        </p:nvSpPr>
        <p:spPr>
          <a:xfrm>
            <a:off x="6346818" y="421206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[</a:t>
            </a:r>
            <a:r>
              <a:rPr kumimoji="1" lang="en-US" altLang="zh-CN" dirty="0">
                <a:solidFill>
                  <a:srgbClr val="FF0000"/>
                </a:solidFill>
                <a:latin typeface="Palatino" pitchFamily="2" charset="0"/>
                <a:ea typeface="Palatino" pitchFamily="2" charset="0"/>
              </a:rPr>
              <a:t>1</a:t>
            </a:r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]</a:t>
            </a:r>
            <a:endParaRPr kumimoji="1" lang="zh-CN" altLang="en-US" dirty="0">
              <a:latin typeface="Palatino" pitchFamily="2" charset="0"/>
              <a:ea typeface="Palatino" pitchFamily="2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cap="none" dirty="0">
                <a:latin typeface="Rockwell" panose="02060603020205020403" pitchFamily="18" charset="0"/>
              </a:rPr>
              <a:t>List</a:t>
            </a:r>
            <a:r>
              <a:rPr kumimoji="1" lang="zh-CN" altLang="en-US" sz="48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800" cap="none" dirty="0">
                <a:latin typeface="Rockwell" panose="02060603020205020403" pitchFamily="18" charset="0"/>
              </a:rPr>
              <a:t>Satisfiability</a:t>
            </a:r>
            <a:r>
              <a:rPr kumimoji="1" lang="zh-CN" altLang="en-US" sz="48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800" cap="none" dirty="0">
                <a:latin typeface="Rockwell" panose="02060603020205020403" pitchFamily="18" charset="0"/>
              </a:rPr>
              <a:t>of</a:t>
            </a:r>
            <a:r>
              <a:rPr kumimoji="1" lang="zh-CN" altLang="en-US" sz="48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800" cap="none" dirty="0">
                <a:latin typeface="Rockwell" panose="02060603020205020403" pitchFamily="18" charset="0"/>
              </a:rPr>
              <a:t>CSP</a:t>
            </a:r>
            <a:endParaRPr kumimoji="1" lang="zh-CN" altLang="en-US" sz="4800" cap="none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F2FA0649-866F-7FE4-A905-36ED2F31CE60}"/>
                  </a:ext>
                </a:extLst>
              </p:cNvPr>
              <p:cNvSpPr/>
              <p:nvPr/>
            </p:nvSpPr>
            <p:spPr>
              <a:xfrm>
                <a:off x="1553280" y="1909152"/>
                <a:ext cx="4325371" cy="1519848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>
                    <a:solidFill>
                      <a:srgbClr val="FF0000"/>
                    </a:solidFill>
                  </a:rPr>
                  <a:t>2-CSP</a:t>
                </a:r>
                <a:endParaRPr lang="en-US" altLang="zh-CN" sz="2000" kern="100" dirty="0">
                  <a:solidFill>
                    <a:srgbClr val="FF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kern="100" dirty="0">
                    <a:solidFill>
                      <a:schemeClr val="tx1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Input:</a:t>
                </a:r>
                <a:r>
                  <a:rPr lang="zh-CN" altLang="en-US" sz="1800" kern="100" dirty="0">
                    <a:solidFill>
                      <a:schemeClr val="tx1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  <m:r>
                          <a:rPr lang="en-US" altLang="zh-CN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</m:d>
                  </m:oMath>
                </a14:m>
                <a:endParaRPr lang="en-US" altLang="zh-CN" sz="1800" i="1" kern="1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solidFill>
                      <a:schemeClr val="tx1"/>
                    </a:solidFill>
                  </a:rPr>
                  <a:t>Output: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multi-assignment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list-satisfying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all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constraints?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F2FA0649-866F-7FE4-A905-36ED2F31CE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280" y="1909152"/>
                <a:ext cx="4325371" cy="1519848"/>
              </a:xfrm>
              <a:prstGeom prst="roundRect">
                <a:avLst/>
              </a:prstGeom>
              <a:blipFill>
                <a:blip r:embed="rId2"/>
                <a:stretch>
                  <a:fillRect t="-813" b="-4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27562670-C8F4-08C5-17B2-5F97B2D4A820}"/>
                  </a:ext>
                </a:extLst>
              </p:cNvPr>
              <p:cNvSpPr/>
              <p:nvPr/>
            </p:nvSpPr>
            <p:spPr>
              <a:xfrm>
                <a:off x="6096000" y="2075727"/>
                <a:ext cx="3501957" cy="118669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rgbClr val="FF0000"/>
                    </a:solidFill>
                  </a:rPr>
                  <a:t>List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Value</a:t>
                </a:r>
              </a:p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max.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list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size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of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a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list-satisfying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multi-assignment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</m:sup>
                    </m:sSup>
                  </m:oMath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27562670-C8F4-08C5-17B2-5F97B2D4A8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75727"/>
                <a:ext cx="3501957" cy="118669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38F5280-AADB-7CCD-0BF9-2BB4804C606A}"/>
                  </a:ext>
                </a:extLst>
              </p:cNvPr>
              <p:cNvSpPr txBox="1"/>
              <p:nvPr/>
            </p:nvSpPr>
            <p:spPr>
              <a:xfrm>
                <a:off x="1069848" y="3518496"/>
                <a:ext cx="105393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/>
                  <a:t>A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constraint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on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is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list-satisfied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 err="1"/>
                  <a:t>iff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000" dirty="0"/>
                  <a:t>,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 err="1"/>
                  <a:t>s.t.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satisfies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constraint.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38F5280-AADB-7CCD-0BF9-2BB4804C6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3518496"/>
                <a:ext cx="10539327" cy="400110"/>
              </a:xfrm>
              <a:prstGeom prst="rect">
                <a:avLst/>
              </a:prstGeom>
              <a:blipFill>
                <a:blip r:embed="rId4"/>
                <a:stretch>
                  <a:fillRect l="-482" t="-6061" r="-120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92A9EB06-AF08-DDF7-F9CF-0AD7B9EFEB0C}"/>
                  </a:ext>
                </a:extLst>
              </p:cNvPr>
              <p:cNvSpPr/>
              <p:nvPr/>
            </p:nvSpPr>
            <p:spPr>
              <a:xfrm>
                <a:off x="4757213" y="5495850"/>
                <a:ext cx="398834" cy="408562"/>
              </a:xfrm>
              <a:prstGeom prst="ellipse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92A9EB06-AF08-DDF7-F9CF-0AD7B9EFEB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213" y="5495850"/>
                <a:ext cx="398834" cy="408562"/>
              </a:xfrm>
              <a:prstGeom prst="ellipse">
                <a:avLst/>
              </a:prstGeom>
              <a:blipFill>
                <a:blip r:embed="rId5"/>
                <a:stretch>
                  <a:fillRect l="-20588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E16D3CF2-BAE6-553F-E806-B4EF7E660C20}"/>
                  </a:ext>
                </a:extLst>
              </p:cNvPr>
              <p:cNvSpPr/>
              <p:nvPr/>
            </p:nvSpPr>
            <p:spPr>
              <a:xfrm>
                <a:off x="5861623" y="4174677"/>
                <a:ext cx="398834" cy="408562"/>
              </a:xfrm>
              <a:prstGeom prst="ellipse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E16D3CF2-BAE6-553F-E806-B4EF7E660C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623" y="4174677"/>
                <a:ext cx="398834" cy="408562"/>
              </a:xfrm>
              <a:prstGeom prst="ellipse">
                <a:avLst/>
              </a:prstGeom>
              <a:blipFill>
                <a:blip r:embed="rId6"/>
                <a:stretch>
                  <a:fillRect l="-27273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C6DF7A47-6CB1-F65F-291F-FB98873F6210}"/>
                  </a:ext>
                </a:extLst>
              </p:cNvPr>
              <p:cNvSpPr/>
              <p:nvPr/>
            </p:nvSpPr>
            <p:spPr>
              <a:xfrm>
                <a:off x="6951508" y="5495850"/>
                <a:ext cx="398834" cy="408562"/>
              </a:xfrm>
              <a:prstGeom prst="ellipse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C6DF7A47-6CB1-F65F-291F-FB98873F62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508" y="5495850"/>
                <a:ext cx="398834" cy="408562"/>
              </a:xfrm>
              <a:prstGeom prst="ellipse">
                <a:avLst/>
              </a:prstGeom>
              <a:blipFill>
                <a:blip r:embed="rId7"/>
                <a:stretch>
                  <a:fillRect l="-23529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1B21F939-A564-07C0-2B41-4651CE3E2D75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6202049" y="4523406"/>
            <a:ext cx="807867" cy="103227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F7B6784-3CEF-BD94-1A0D-6F2CE38B223F}"/>
                  </a:ext>
                </a:extLst>
              </p:cNvPr>
              <p:cNvSpPr txBox="1"/>
              <p:nvPr/>
            </p:nvSpPr>
            <p:spPr>
              <a:xfrm>
                <a:off x="6513280" y="4725842"/>
                <a:ext cx="16505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zh-CN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F7B6784-3CEF-BD94-1A0D-6F2CE38B2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280" y="4725842"/>
                <a:ext cx="165058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ACCE4B2-A42B-FA54-DE0A-34B34785E023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5097639" y="4523406"/>
            <a:ext cx="822392" cy="103227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8E3695B-9E25-B9D4-AA17-DB604DCAD017}"/>
                  </a:ext>
                </a:extLst>
              </p:cNvPr>
              <p:cNvSpPr txBox="1"/>
              <p:nvPr/>
            </p:nvSpPr>
            <p:spPr>
              <a:xfrm>
                <a:off x="5229182" y="5720166"/>
                <a:ext cx="15923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zh-CN" sz="1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8E3695B-9E25-B9D4-AA17-DB604DCAD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182" y="5720166"/>
                <a:ext cx="1592387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37390DFF-6CCB-0C0E-0CC7-7500E4C4F51E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5156047" y="5700131"/>
            <a:ext cx="179546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C93F0B5-FE9E-D53B-1B55-B41888BF0608}"/>
                  </a:ext>
                </a:extLst>
              </p:cNvPr>
              <p:cNvSpPr txBox="1"/>
              <p:nvPr/>
            </p:nvSpPr>
            <p:spPr>
              <a:xfrm>
                <a:off x="4239800" y="4705157"/>
                <a:ext cx="13310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14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C93F0B5-FE9E-D53B-1B55-B41888BF0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800" y="4705157"/>
                <a:ext cx="1331070" cy="307777"/>
              </a:xfrm>
              <a:prstGeom prst="rect">
                <a:avLst/>
              </a:prstGeom>
              <a:blipFill>
                <a:blip r:embed="rId10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8D38957-452E-2FFE-1F42-BA509E5375E8}"/>
                  </a:ext>
                </a:extLst>
              </p:cNvPr>
              <p:cNvSpPr txBox="1"/>
              <p:nvPr/>
            </p:nvSpPr>
            <p:spPr>
              <a:xfrm>
                <a:off x="2812119" y="4168335"/>
                <a:ext cx="11746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Σ</m:t>
                      </m:r>
                      <m:r>
                        <a:rPr lang="en-US" altLang="zh-CN" sz="1400" b="0" i="0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={0,1,2,3}</m:t>
                      </m:r>
                    </m:oMath>
                  </m:oMathPara>
                </a14:m>
                <a:endParaRPr lang="zh-CN" altLang="zh-CN" sz="14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8D38957-452E-2FFE-1F42-BA509E537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119" y="4168335"/>
                <a:ext cx="1174666" cy="307777"/>
              </a:xfrm>
              <a:prstGeom prst="rect">
                <a:avLst/>
              </a:prstGeom>
              <a:blipFill>
                <a:blip r:embed="rId11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F3E63D51-28A4-D24B-17D7-B9374B1A93DA}"/>
              </a:ext>
            </a:extLst>
          </p:cNvPr>
          <p:cNvSpPr txBox="1"/>
          <p:nvPr/>
        </p:nvSpPr>
        <p:spPr>
          <a:xfrm>
            <a:off x="7350342" y="552400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[</a:t>
            </a:r>
            <a:r>
              <a:rPr kumimoji="1" lang="en-US" altLang="zh-CN" dirty="0">
                <a:solidFill>
                  <a:srgbClr val="FF0000"/>
                </a:solidFill>
                <a:latin typeface="Palatino" pitchFamily="2" charset="0"/>
                <a:ea typeface="Palatino" pitchFamily="2" charset="0"/>
              </a:rPr>
              <a:t>1</a:t>
            </a:r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,2]</a:t>
            </a:r>
            <a:endParaRPr kumimoji="1" lang="zh-CN" altLang="en-US" dirty="0">
              <a:latin typeface="Palatino" pitchFamily="2" charset="0"/>
              <a:ea typeface="Palatino" pitchFamily="2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5E2EC2-FDC5-803A-90BD-E99D7BA056BB}"/>
              </a:ext>
            </a:extLst>
          </p:cNvPr>
          <p:cNvSpPr txBox="1"/>
          <p:nvPr/>
        </p:nvSpPr>
        <p:spPr>
          <a:xfrm>
            <a:off x="4288132" y="551546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[1]</a:t>
            </a:r>
            <a:endParaRPr kumimoji="1" lang="zh-CN" altLang="en-US" dirty="0">
              <a:latin typeface="Palatino" pitchFamily="2" charset="0"/>
              <a:ea typeface="Palati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11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E332F251-2C77-4576-6329-9F2BF88F2736}"/>
              </a:ext>
            </a:extLst>
          </p:cNvPr>
          <p:cNvSpPr/>
          <p:nvPr/>
        </p:nvSpPr>
        <p:spPr>
          <a:xfrm>
            <a:off x="2697480" y="4050792"/>
            <a:ext cx="6702552" cy="2093976"/>
          </a:xfrm>
          <a:prstGeom prst="rect">
            <a:avLst/>
          </a:prstGeom>
          <a:solidFill>
            <a:schemeClr val="bg1">
              <a:alpha val="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cap="none" dirty="0">
                <a:latin typeface="Rockwell" panose="02060603020205020403" pitchFamily="18" charset="0"/>
              </a:rPr>
              <a:t>List</a:t>
            </a:r>
            <a:r>
              <a:rPr kumimoji="1" lang="zh-CN" altLang="en-US" sz="48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800" cap="none" dirty="0">
                <a:latin typeface="Rockwell" panose="02060603020205020403" pitchFamily="18" charset="0"/>
              </a:rPr>
              <a:t>Satisfiability</a:t>
            </a:r>
            <a:r>
              <a:rPr kumimoji="1" lang="zh-CN" altLang="en-US" sz="48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800" cap="none" dirty="0">
                <a:latin typeface="Rockwell" panose="02060603020205020403" pitchFamily="18" charset="0"/>
              </a:rPr>
              <a:t>of</a:t>
            </a:r>
            <a:r>
              <a:rPr kumimoji="1" lang="zh-CN" altLang="en-US" sz="48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800" cap="none" dirty="0">
                <a:latin typeface="Rockwell" panose="02060603020205020403" pitchFamily="18" charset="0"/>
              </a:rPr>
              <a:t>CSP</a:t>
            </a:r>
            <a:endParaRPr kumimoji="1" lang="zh-CN" altLang="en-US" sz="4800" cap="none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F2FA0649-866F-7FE4-A905-36ED2F31CE60}"/>
                  </a:ext>
                </a:extLst>
              </p:cNvPr>
              <p:cNvSpPr/>
              <p:nvPr/>
            </p:nvSpPr>
            <p:spPr>
              <a:xfrm>
                <a:off x="1553280" y="1909152"/>
                <a:ext cx="4325371" cy="1519848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>
                    <a:solidFill>
                      <a:srgbClr val="FF0000"/>
                    </a:solidFill>
                  </a:rPr>
                  <a:t>2-CSP</a:t>
                </a:r>
                <a:endParaRPr lang="en-US" altLang="zh-CN" sz="2000" kern="100" dirty="0">
                  <a:solidFill>
                    <a:srgbClr val="FF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kern="100" dirty="0">
                    <a:solidFill>
                      <a:schemeClr val="tx1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Input:</a:t>
                </a:r>
                <a:r>
                  <a:rPr lang="zh-CN" altLang="en-US" sz="1800" kern="100" dirty="0">
                    <a:solidFill>
                      <a:schemeClr val="tx1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  <m:r>
                          <a:rPr lang="en-US" altLang="zh-CN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</m:d>
                  </m:oMath>
                </a14:m>
                <a:endParaRPr lang="en-US" altLang="zh-CN" sz="1800" i="1" kern="1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solidFill>
                      <a:schemeClr val="tx1"/>
                    </a:solidFill>
                  </a:rPr>
                  <a:t>Output: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multi-assignment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list-satisfying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all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constraints?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F2FA0649-866F-7FE4-A905-36ED2F31CE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280" y="1909152"/>
                <a:ext cx="4325371" cy="1519848"/>
              </a:xfrm>
              <a:prstGeom prst="roundRect">
                <a:avLst/>
              </a:prstGeom>
              <a:blipFill>
                <a:blip r:embed="rId2"/>
                <a:stretch>
                  <a:fillRect t="-813" b="-4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27562670-C8F4-08C5-17B2-5F97B2D4A820}"/>
                  </a:ext>
                </a:extLst>
              </p:cNvPr>
              <p:cNvSpPr/>
              <p:nvPr/>
            </p:nvSpPr>
            <p:spPr>
              <a:xfrm>
                <a:off x="6096000" y="2075727"/>
                <a:ext cx="3501957" cy="118669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rgbClr val="FF0000"/>
                    </a:solidFill>
                  </a:rPr>
                  <a:t>List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Value</a:t>
                </a:r>
              </a:p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max.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list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size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of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a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list-satisfying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multi-assignment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</m:sup>
                    </m:sSup>
                  </m:oMath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27562670-C8F4-08C5-17B2-5F97B2D4A8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75727"/>
                <a:ext cx="3501957" cy="118669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38F5280-AADB-7CCD-0BF9-2BB4804C606A}"/>
                  </a:ext>
                </a:extLst>
              </p:cNvPr>
              <p:cNvSpPr txBox="1"/>
              <p:nvPr/>
            </p:nvSpPr>
            <p:spPr>
              <a:xfrm>
                <a:off x="1069848" y="3518496"/>
                <a:ext cx="105393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/>
                  <a:t>A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constraint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on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is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list-satisfied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 err="1"/>
                  <a:t>iff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000" dirty="0"/>
                  <a:t>,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 err="1"/>
                  <a:t>s.t.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satisfies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constraint.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38F5280-AADB-7CCD-0BF9-2BB4804C6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3518496"/>
                <a:ext cx="10539327" cy="400110"/>
              </a:xfrm>
              <a:prstGeom prst="rect">
                <a:avLst/>
              </a:prstGeom>
              <a:blipFill>
                <a:blip r:embed="rId4"/>
                <a:stretch>
                  <a:fillRect l="-482" t="-6061" r="-120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92A9EB06-AF08-DDF7-F9CF-0AD7B9EFEB0C}"/>
                  </a:ext>
                </a:extLst>
              </p:cNvPr>
              <p:cNvSpPr/>
              <p:nvPr/>
            </p:nvSpPr>
            <p:spPr>
              <a:xfrm>
                <a:off x="4757213" y="5495850"/>
                <a:ext cx="398834" cy="408562"/>
              </a:xfrm>
              <a:prstGeom prst="ellipse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92A9EB06-AF08-DDF7-F9CF-0AD7B9EFEB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213" y="5495850"/>
                <a:ext cx="398834" cy="408562"/>
              </a:xfrm>
              <a:prstGeom prst="ellipse">
                <a:avLst/>
              </a:prstGeom>
              <a:blipFill>
                <a:blip r:embed="rId5"/>
                <a:stretch>
                  <a:fillRect l="-20588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E16D3CF2-BAE6-553F-E806-B4EF7E660C20}"/>
                  </a:ext>
                </a:extLst>
              </p:cNvPr>
              <p:cNvSpPr/>
              <p:nvPr/>
            </p:nvSpPr>
            <p:spPr>
              <a:xfrm>
                <a:off x="5861623" y="4174677"/>
                <a:ext cx="398834" cy="408562"/>
              </a:xfrm>
              <a:prstGeom prst="ellipse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E16D3CF2-BAE6-553F-E806-B4EF7E660C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623" y="4174677"/>
                <a:ext cx="398834" cy="408562"/>
              </a:xfrm>
              <a:prstGeom prst="ellipse">
                <a:avLst/>
              </a:prstGeom>
              <a:blipFill>
                <a:blip r:embed="rId6"/>
                <a:stretch>
                  <a:fillRect l="-27273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C6DF7A47-6CB1-F65F-291F-FB98873F6210}"/>
                  </a:ext>
                </a:extLst>
              </p:cNvPr>
              <p:cNvSpPr/>
              <p:nvPr/>
            </p:nvSpPr>
            <p:spPr>
              <a:xfrm>
                <a:off x="6951508" y="5495850"/>
                <a:ext cx="398834" cy="408562"/>
              </a:xfrm>
              <a:prstGeom prst="ellipse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C6DF7A47-6CB1-F65F-291F-FB98873F62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508" y="5495850"/>
                <a:ext cx="398834" cy="408562"/>
              </a:xfrm>
              <a:prstGeom prst="ellipse">
                <a:avLst/>
              </a:prstGeom>
              <a:blipFill>
                <a:blip r:embed="rId7"/>
                <a:stretch>
                  <a:fillRect l="-23529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1B21F939-A564-07C0-2B41-4651CE3E2D75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6202049" y="4523406"/>
            <a:ext cx="807867" cy="103227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F7B6784-3CEF-BD94-1A0D-6F2CE38B223F}"/>
                  </a:ext>
                </a:extLst>
              </p:cNvPr>
              <p:cNvSpPr txBox="1"/>
              <p:nvPr/>
            </p:nvSpPr>
            <p:spPr>
              <a:xfrm>
                <a:off x="6513280" y="4725842"/>
                <a:ext cx="16505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zh-CN" sz="14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F7B6784-3CEF-BD94-1A0D-6F2CE38B2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280" y="4725842"/>
                <a:ext cx="165058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ACCE4B2-A42B-FA54-DE0A-34B34785E023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5097639" y="4523406"/>
            <a:ext cx="822392" cy="103227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8E3695B-9E25-B9D4-AA17-DB604DCAD017}"/>
                  </a:ext>
                </a:extLst>
              </p:cNvPr>
              <p:cNvSpPr txBox="1"/>
              <p:nvPr/>
            </p:nvSpPr>
            <p:spPr>
              <a:xfrm>
                <a:off x="5229182" y="5720166"/>
                <a:ext cx="15923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zh-CN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8E3695B-9E25-B9D4-AA17-DB604DCAD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182" y="5720166"/>
                <a:ext cx="1592387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37390DFF-6CCB-0C0E-0CC7-7500E4C4F51E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5156047" y="5700131"/>
            <a:ext cx="1795461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C93F0B5-FE9E-D53B-1B55-B41888BF0608}"/>
                  </a:ext>
                </a:extLst>
              </p:cNvPr>
              <p:cNvSpPr txBox="1"/>
              <p:nvPr/>
            </p:nvSpPr>
            <p:spPr>
              <a:xfrm>
                <a:off x="4239800" y="4705157"/>
                <a:ext cx="13310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14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C93F0B5-FE9E-D53B-1B55-B41888BF0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800" y="4705157"/>
                <a:ext cx="1331070" cy="307777"/>
              </a:xfrm>
              <a:prstGeom prst="rect">
                <a:avLst/>
              </a:prstGeom>
              <a:blipFill>
                <a:blip r:embed="rId10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8D38957-452E-2FFE-1F42-BA509E5375E8}"/>
                  </a:ext>
                </a:extLst>
              </p:cNvPr>
              <p:cNvSpPr txBox="1"/>
              <p:nvPr/>
            </p:nvSpPr>
            <p:spPr>
              <a:xfrm>
                <a:off x="2812119" y="4168335"/>
                <a:ext cx="11746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Σ</m:t>
                      </m:r>
                      <m:r>
                        <a:rPr lang="en-US" altLang="zh-CN" sz="1400" b="0" i="0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={0,1,2,3}</m:t>
                      </m:r>
                    </m:oMath>
                  </m:oMathPara>
                </a14:m>
                <a:endParaRPr lang="zh-CN" altLang="zh-CN" sz="14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8D38957-452E-2FFE-1F42-BA509E537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119" y="4168335"/>
                <a:ext cx="1174666" cy="307777"/>
              </a:xfrm>
              <a:prstGeom prst="rect">
                <a:avLst/>
              </a:prstGeom>
              <a:blipFill>
                <a:blip r:embed="rId11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88C74BD1-2388-3249-F424-E7FDC878B6B8}"/>
              </a:ext>
            </a:extLst>
          </p:cNvPr>
          <p:cNvSpPr txBox="1"/>
          <p:nvPr/>
        </p:nvSpPr>
        <p:spPr>
          <a:xfrm>
            <a:off x="6346818" y="421206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[1]</a:t>
            </a:r>
            <a:endParaRPr kumimoji="1" lang="zh-CN" altLang="en-US" dirty="0">
              <a:latin typeface="Palatino" pitchFamily="2" charset="0"/>
              <a:ea typeface="Palatino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E63D51-28A4-D24B-17D7-B9374B1A93DA}"/>
              </a:ext>
            </a:extLst>
          </p:cNvPr>
          <p:cNvSpPr txBox="1"/>
          <p:nvPr/>
        </p:nvSpPr>
        <p:spPr>
          <a:xfrm>
            <a:off x="7350342" y="552400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[1,</a:t>
            </a:r>
            <a:r>
              <a:rPr kumimoji="1" lang="en-US" altLang="zh-CN" dirty="0">
                <a:solidFill>
                  <a:srgbClr val="FF0000"/>
                </a:solidFill>
                <a:latin typeface="Palatino" pitchFamily="2" charset="0"/>
                <a:ea typeface="Palatino" pitchFamily="2" charset="0"/>
              </a:rPr>
              <a:t>2</a:t>
            </a:r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]</a:t>
            </a:r>
            <a:endParaRPr kumimoji="1" lang="zh-CN" altLang="en-US" dirty="0">
              <a:latin typeface="Palatino" pitchFamily="2" charset="0"/>
              <a:ea typeface="Palatino" pitchFamily="2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5E2EC2-FDC5-803A-90BD-E99D7BA056BB}"/>
              </a:ext>
            </a:extLst>
          </p:cNvPr>
          <p:cNvSpPr txBox="1"/>
          <p:nvPr/>
        </p:nvSpPr>
        <p:spPr>
          <a:xfrm>
            <a:off x="4288132" y="551546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[</a:t>
            </a:r>
            <a:r>
              <a:rPr kumimoji="1" lang="en-US" altLang="zh-CN" dirty="0">
                <a:solidFill>
                  <a:srgbClr val="FF0000"/>
                </a:solidFill>
                <a:latin typeface="Palatino" pitchFamily="2" charset="0"/>
                <a:ea typeface="Palatino" pitchFamily="2" charset="0"/>
              </a:rPr>
              <a:t>1</a:t>
            </a:r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]</a:t>
            </a:r>
            <a:endParaRPr kumimoji="1" lang="zh-CN" altLang="en-US" dirty="0">
              <a:latin typeface="Palatino" pitchFamily="2" charset="0"/>
              <a:ea typeface="Palati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008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cap="none" dirty="0">
                <a:latin typeface="Rockwell" panose="02060603020205020403" pitchFamily="18" charset="0"/>
              </a:rPr>
              <a:t>List</a:t>
            </a:r>
            <a:r>
              <a:rPr kumimoji="1" lang="zh-CN" altLang="en-US" sz="48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800" cap="none" dirty="0">
                <a:latin typeface="Rockwell" panose="02060603020205020403" pitchFamily="18" charset="0"/>
              </a:rPr>
              <a:t>Satisfiability</a:t>
            </a:r>
            <a:r>
              <a:rPr kumimoji="1" lang="zh-CN" altLang="en-US" sz="48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800" cap="none" dirty="0">
                <a:latin typeface="Rockwell" panose="02060603020205020403" pitchFamily="18" charset="0"/>
              </a:rPr>
              <a:t>of</a:t>
            </a:r>
            <a:r>
              <a:rPr kumimoji="1" lang="zh-CN" altLang="en-US" sz="48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800" cap="none" dirty="0">
                <a:latin typeface="Rockwell" panose="02060603020205020403" pitchFamily="18" charset="0"/>
              </a:rPr>
              <a:t>CSP</a:t>
            </a:r>
            <a:endParaRPr kumimoji="1" lang="zh-CN" altLang="en-US" sz="4800" cap="none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F2FA0649-866F-7FE4-A905-36ED2F31CE60}"/>
                  </a:ext>
                </a:extLst>
              </p:cNvPr>
              <p:cNvSpPr/>
              <p:nvPr/>
            </p:nvSpPr>
            <p:spPr>
              <a:xfrm>
                <a:off x="1553280" y="1909152"/>
                <a:ext cx="4325371" cy="1519848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>
                    <a:solidFill>
                      <a:srgbClr val="FF0000"/>
                    </a:solidFill>
                  </a:rPr>
                  <a:t>2-CSP</a:t>
                </a:r>
                <a:endParaRPr lang="en-US" altLang="zh-CN" sz="2000" kern="100" dirty="0">
                  <a:solidFill>
                    <a:srgbClr val="FF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kern="100" dirty="0">
                    <a:solidFill>
                      <a:schemeClr val="tx1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Input:</a:t>
                </a:r>
                <a:r>
                  <a:rPr lang="zh-CN" altLang="en-US" sz="1800" kern="100" dirty="0">
                    <a:solidFill>
                      <a:schemeClr val="tx1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  <m:r>
                          <a:rPr lang="en-US" altLang="zh-CN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</m:d>
                  </m:oMath>
                </a14:m>
                <a:endParaRPr lang="en-US" altLang="zh-CN" sz="1800" i="1" kern="1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solidFill>
                      <a:schemeClr val="tx1"/>
                    </a:solidFill>
                  </a:rPr>
                  <a:t>Output: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multi-assignment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list-satisfying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all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constraints?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F2FA0649-866F-7FE4-A905-36ED2F31CE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280" y="1909152"/>
                <a:ext cx="4325371" cy="1519848"/>
              </a:xfrm>
              <a:prstGeom prst="roundRect">
                <a:avLst/>
              </a:prstGeom>
              <a:blipFill>
                <a:blip r:embed="rId2"/>
                <a:stretch>
                  <a:fillRect t="-813" b="-4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27562670-C8F4-08C5-17B2-5F97B2D4A820}"/>
                  </a:ext>
                </a:extLst>
              </p:cNvPr>
              <p:cNvSpPr/>
              <p:nvPr/>
            </p:nvSpPr>
            <p:spPr>
              <a:xfrm>
                <a:off x="6096000" y="2075727"/>
                <a:ext cx="3501957" cy="118669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rgbClr val="FF0000"/>
                    </a:solidFill>
                  </a:rPr>
                  <a:t>List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Value</a:t>
                </a:r>
              </a:p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max.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list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size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of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a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list-satisfying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multi-assignment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</m:sup>
                    </m:sSup>
                  </m:oMath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27562670-C8F4-08C5-17B2-5F97B2D4A8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75727"/>
                <a:ext cx="3501957" cy="118669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9E286EE-CDF1-976A-E7C9-5C6EBC906C2E}"/>
                  </a:ext>
                </a:extLst>
              </p:cNvPr>
              <p:cNvSpPr txBox="1"/>
              <p:nvPr/>
            </p:nvSpPr>
            <p:spPr>
              <a:xfrm>
                <a:off x="740775" y="3518496"/>
                <a:ext cx="109545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We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say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2-CSP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is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</a:rPr>
                  <a:t>-list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satisfiable</a:t>
                </a:r>
                <a:r>
                  <a:rPr lang="zh-CN" altLang="en-US" sz="2000" dirty="0"/>
                  <a:t> </a:t>
                </a:r>
                <a:r>
                  <a:rPr lang="en-US" altLang="zh-CN" sz="2000" dirty="0" err="1"/>
                  <a:t>iff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with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func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list-satisfying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all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constraints.</a:t>
                </a:r>
                <a:endParaRPr lang="zh-CN" altLang="zh-CN" sz="20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9E286EE-CDF1-976A-E7C9-5C6EBC906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75" y="3518496"/>
                <a:ext cx="10954512" cy="400110"/>
              </a:xfrm>
              <a:prstGeom prst="rect">
                <a:avLst/>
              </a:prstGeom>
              <a:blipFill>
                <a:blip r:embed="rId4"/>
                <a:stretch>
                  <a:fillRect l="-463" t="-6061" r="-1157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E18369B8-5E99-521D-6FF7-5135D9583356}"/>
              </a:ext>
            </a:extLst>
          </p:cNvPr>
          <p:cNvSpPr txBox="1"/>
          <p:nvPr/>
        </p:nvSpPr>
        <p:spPr>
          <a:xfrm>
            <a:off x="740775" y="3918606"/>
            <a:ext cx="1095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62904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cap="none" dirty="0">
                <a:latin typeface="Rockwell" panose="02060603020205020403" pitchFamily="18" charset="0"/>
              </a:rPr>
              <a:t>List</a:t>
            </a:r>
            <a:r>
              <a:rPr kumimoji="1" lang="zh-CN" altLang="en-US" sz="48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800" cap="none" dirty="0">
                <a:latin typeface="Rockwell" panose="02060603020205020403" pitchFamily="18" charset="0"/>
              </a:rPr>
              <a:t>Satisfiability</a:t>
            </a:r>
            <a:r>
              <a:rPr kumimoji="1" lang="zh-CN" altLang="en-US" sz="48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800" cap="none" dirty="0">
                <a:latin typeface="Rockwell" panose="02060603020205020403" pitchFamily="18" charset="0"/>
              </a:rPr>
              <a:t>of</a:t>
            </a:r>
            <a:r>
              <a:rPr kumimoji="1" lang="zh-CN" altLang="en-US" sz="48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800" cap="none" dirty="0">
                <a:latin typeface="Rockwell" panose="02060603020205020403" pitchFamily="18" charset="0"/>
              </a:rPr>
              <a:t>CSP</a:t>
            </a:r>
            <a:endParaRPr kumimoji="1" lang="zh-CN" altLang="en-US" sz="4800" cap="none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F2FA0649-866F-7FE4-A905-36ED2F31CE60}"/>
                  </a:ext>
                </a:extLst>
              </p:cNvPr>
              <p:cNvSpPr/>
              <p:nvPr/>
            </p:nvSpPr>
            <p:spPr>
              <a:xfrm>
                <a:off x="1553280" y="1909152"/>
                <a:ext cx="4325371" cy="1519848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>
                    <a:solidFill>
                      <a:srgbClr val="FF0000"/>
                    </a:solidFill>
                  </a:rPr>
                  <a:t>2-CSP</a:t>
                </a:r>
                <a:endParaRPr lang="en-US" altLang="zh-CN" sz="2000" kern="100" dirty="0">
                  <a:solidFill>
                    <a:srgbClr val="FF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kern="100" dirty="0">
                    <a:solidFill>
                      <a:schemeClr val="tx1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Input:</a:t>
                </a:r>
                <a:r>
                  <a:rPr lang="zh-CN" altLang="en-US" sz="1800" kern="100" dirty="0">
                    <a:solidFill>
                      <a:schemeClr val="tx1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  <m:r>
                          <a:rPr lang="en-US" altLang="zh-CN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</m:d>
                  </m:oMath>
                </a14:m>
                <a:endParaRPr lang="en-US" altLang="zh-CN" sz="1800" i="1" kern="1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solidFill>
                      <a:schemeClr val="tx1"/>
                    </a:solidFill>
                  </a:rPr>
                  <a:t>Output: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multi-assignment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list-satisfying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all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constraints?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F2FA0649-866F-7FE4-A905-36ED2F31CE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280" y="1909152"/>
                <a:ext cx="4325371" cy="1519848"/>
              </a:xfrm>
              <a:prstGeom prst="roundRect">
                <a:avLst/>
              </a:prstGeom>
              <a:blipFill>
                <a:blip r:embed="rId2"/>
                <a:stretch>
                  <a:fillRect t="-813" b="-4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27562670-C8F4-08C5-17B2-5F97B2D4A820}"/>
                  </a:ext>
                </a:extLst>
              </p:cNvPr>
              <p:cNvSpPr/>
              <p:nvPr/>
            </p:nvSpPr>
            <p:spPr>
              <a:xfrm>
                <a:off x="6096000" y="2075727"/>
                <a:ext cx="3501957" cy="118669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rgbClr val="FF0000"/>
                    </a:solidFill>
                  </a:rPr>
                  <a:t>List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Value</a:t>
                </a:r>
              </a:p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max.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list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size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of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a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list-satisfying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multi-assignment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</m:sup>
                    </m:sSup>
                  </m:oMath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27562670-C8F4-08C5-17B2-5F97B2D4A8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75727"/>
                <a:ext cx="3501957" cy="118669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9E286EE-CDF1-976A-E7C9-5C6EBC906C2E}"/>
                  </a:ext>
                </a:extLst>
              </p:cNvPr>
              <p:cNvSpPr txBox="1"/>
              <p:nvPr/>
            </p:nvSpPr>
            <p:spPr>
              <a:xfrm>
                <a:off x="740775" y="3518496"/>
                <a:ext cx="109545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We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say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2-CSP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is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</a:rPr>
                  <a:t>-list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satisfiable</a:t>
                </a:r>
                <a:r>
                  <a:rPr lang="zh-CN" altLang="en-US" sz="2000" dirty="0"/>
                  <a:t> </a:t>
                </a:r>
                <a:r>
                  <a:rPr lang="en-US" altLang="zh-CN" sz="2000" dirty="0" err="1"/>
                  <a:t>iff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with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func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list-satisfying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all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constraints.</a:t>
                </a:r>
                <a:endParaRPr lang="zh-CN" altLang="zh-CN" sz="20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9E286EE-CDF1-976A-E7C9-5C6EBC906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75" y="3518496"/>
                <a:ext cx="10954512" cy="400110"/>
              </a:xfrm>
              <a:prstGeom prst="rect">
                <a:avLst/>
              </a:prstGeom>
              <a:blipFill>
                <a:blip r:embed="rId4"/>
                <a:stretch>
                  <a:fillRect l="-463" t="-6061" r="-1157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18369B8-5E99-521D-6FF7-5135D9583356}"/>
                  </a:ext>
                </a:extLst>
              </p:cNvPr>
              <p:cNvSpPr txBox="1"/>
              <p:nvPr/>
            </p:nvSpPr>
            <p:spPr>
              <a:xfrm>
                <a:off x="740775" y="3918606"/>
                <a:ext cx="109545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CSP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Value=1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1-list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satisfiable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/>
                  <a:t>-list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satisfiable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altLang="zh-CN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/>
                  <a:t>-list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satisfiable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CSP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Value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≥1/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18369B8-5E99-521D-6FF7-5135D9583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75" y="3918606"/>
                <a:ext cx="10954512" cy="646331"/>
              </a:xfrm>
              <a:prstGeom prst="rect">
                <a:avLst/>
              </a:prstGeom>
              <a:blipFill>
                <a:blip r:embed="rId5"/>
                <a:stretch>
                  <a:fillRect t="-3846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1605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cap="none" dirty="0">
                <a:latin typeface="Rockwell" panose="02060603020205020403" pitchFamily="18" charset="0"/>
              </a:rPr>
              <a:t>Baby</a:t>
            </a:r>
            <a:r>
              <a:rPr kumimoji="1" lang="zh-CN" altLang="en-US" sz="48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800" cap="none" dirty="0">
                <a:latin typeface="Rockwell" panose="02060603020205020403" pitchFamily="18" charset="0"/>
              </a:rPr>
              <a:t>PCP</a:t>
            </a:r>
            <a:endParaRPr kumimoji="1" lang="zh-CN" altLang="en-US" sz="4800" cap="none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F2FA0649-866F-7FE4-A905-36ED2F31CE60}"/>
                  </a:ext>
                </a:extLst>
              </p:cNvPr>
              <p:cNvSpPr/>
              <p:nvPr/>
            </p:nvSpPr>
            <p:spPr>
              <a:xfrm>
                <a:off x="1553280" y="1909152"/>
                <a:ext cx="4325371" cy="1519848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>
                    <a:solidFill>
                      <a:srgbClr val="FF0000"/>
                    </a:solidFill>
                  </a:rPr>
                  <a:t>2-CSP</a:t>
                </a:r>
                <a:endParaRPr lang="en-US" altLang="zh-CN" sz="2000" kern="100" dirty="0">
                  <a:solidFill>
                    <a:srgbClr val="FF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kern="100" dirty="0">
                    <a:solidFill>
                      <a:schemeClr val="tx1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Input:</a:t>
                </a:r>
                <a:r>
                  <a:rPr lang="zh-CN" altLang="en-US" sz="1800" kern="100" dirty="0">
                    <a:solidFill>
                      <a:schemeClr val="tx1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  <m:r>
                          <a:rPr lang="en-US" altLang="zh-CN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</m:d>
                  </m:oMath>
                </a14:m>
                <a:endParaRPr lang="en-US" altLang="zh-CN" sz="1800" i="1" kern="1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solidFill>
                      <a:schemeClr val="tx1"/>
                    </a:solidFill>
                  </a:rPr>
                  <a:t>Output: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multi-assignment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list-satisfying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all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constraints?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F2FA0649-866F-7FE4-A905-36ED2F31CE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280" y="1909152"/>
                <a:ext cx="4325371" cy="1519848"/>
              </a:xfrm>
              <a:prstGeom prst="roundRect">
                <a:avLst/>
              </a:prstGeom>
              <a:blipFill>
                <a:blip r:embed="rId2"/>
                <a:stretch>
                  <a:fillRect t="-813" b="-4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27562670-C8F4-08C5-17B2-5F97B2D4A820}"/>
                  </a:ext>
                </a:extLst>
              </p:cNvPr>
              <p:cNvSpPr/>
              <p:nvPr/>
            </p:nvSpPr>
            <p:spPr>
              <a:xfrm>
                <a:off x="6096000" y="2075727"/>
                <a:ext cx="3501957" cy="118669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rgbClr val="FF0000"/>
                    </a:solidFill>
                  </a:rPr>
                  <a:t>List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Value</a:t>
                </a:r>
              </a:p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max.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list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size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of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a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list-satisfying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multi-assignment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</m:sup>
                    </m:sSup>
                  </m:oMath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27562670-C8F4-08C5-17B2-5F97B2D4A8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75727"/>
                <a:ext cx="3501957" cy="118669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38F5280-AADB-7CCD-0BF9-2BB4804C606A}"/>
                  </a:ext>
                </a:extLst>
              </p:cNvPr>
              <p:cNvSpPr txBox="1"/>
              <p:nvPr/>
            </p:nvSpPr>
            <p:spPr>
              <a:xfrm>
                <a:off x="740775" y="3518496"/>
                <a:ext cx="109545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We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say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2-CSP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is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</a:rPr>
                  <a:t>-list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satisfiable</a:t>
                </a:r>
                <a:r>
                  <a:rPr lang="zh-CN" altLang="en-US" sz="2000" dirty="0"/>
                  <a:t> </a:t>
                </a:r>
                <a:r>
                  <a:rPr lang="en-US" altLang="zh-CN" sz="2000" dirty="0" err="1"/>
                  <a:t>iff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with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func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list-satisfying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all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constraints.</a:t>
                </a:r>
                <a:endParaRPr lang="zh-CN" altLang="zh-CN" sz="2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38F5280-AADB-7CCD-0BF9-2BB4804C6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75" y="3518496"/>
                <a:ext cx="10954512" cy="400110"/>
              </a:xfrm>
              <a:prstGeom prst="rect">
                <a:avLst/>
              </a:prstGeom>
              <a:blipFill>
                <a:blip r:embed="rId4"/>
                <a:stretch>
                  <a:fillRect l="-463" t="-6061" r="-1157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A980BE1-68BC-269A-486E-831378B33B16}"/>
                  </a:ext>
                </a:extLst>
              </p:cNvPr>
              <p:cNvSpPr txBox="1"/>
              <p:nvPr/>
            </p:nvSpPr>
            <p:spPr>
              <a:xfrm>
                <a:off x="740775" y="3918606"/>
                <a:ext cx="109545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CSP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Value=1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1-list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satisfiable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/>
                  <a:t>-list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satisfiable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altLang="zh-CN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/>
                  <a:t>-list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satisfiable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CSP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Value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≥1/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A980BE1-68BC-269A-486E-831378B33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75" y="3918606"/>
                <a:ext cx="10954512" cy="646331"/>
              </a:xfrm>
              <a:prstGeom prst="rect">
                <a:avLst/>
              </a:prstGeom>
              <a:blipFill>
                <a:blip r:embed="rId5"/>
                <a:stretch>
                  <a:fillRect t="-3846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A98E903-12CA-01DE-F0CD-C69C5077CF6B}"/>
                  </a:ext>
                </a:extLst>
              </p:cNvPr>
              <p:cNvSpPr txBox="1"/>
              <p:nvPr/>
            </p:nvSpPr>
            <p:spPr>
              <a:xfrm>
                <a:off x="740775" y="4853520"/>
                <a:ext cx="11447362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Baby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PCP</a:t>
                </a:r>
                <a:r>
                  <a:rPr lang="zh-CN" altLang="en-US" sz="2000" dirty="0"/>
                  <a:t> </a:t>
                </a:r>
                <a:r>
                  <a:rPr lang="en-US" altLang="zh-CN" sz="2000" dirty="0">
                    <a:solidFill>
                      <a:srgbClr val="FF3399"/>
                    </a:solidFill>
                    <a:latin typeface="Palatino" pitchFamily="2" charset="0"/>
                    <a:ea typeface="Palatino" pitchFamily="2" charset="0"/>
                  </a:rPr>
                  <a:t>[Barto-Kozik’22]</a:t>
                </a:r>
                <a:endParaRPr lang="en-US" altLang="zh-CN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any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It’s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NP-hard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distinguish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between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[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1-list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satisfiable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[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not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even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>
                    <a:solidFill>
                      <a:srgbClr val="0070C0"/>
                    </a:solidFill>
                  </a:rPr>
                  <a:t>-list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satisfiable</a:t>
                </a:r>
                <a:r>
                  <a:rPr lang="en-US" altLang="zh-CN" dirty="0"/>
                  <a:t>].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A98E903-12CA-01DE-F0CD-C69C5077C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75" y="4853520"/>
                <a:ext cx="11447362" cy="677108"/>
              </a:xfrm>
              <a:prstGeom prst="rect">
                <a:avLst/>
              </a:prstGeom>
              <a:blipFill>
                <a:blip r:embed="rId6"/>
                <a:stretch>
                  <a:fillRect l="-443" t="-7407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591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cap="none" dirty="0">
                <a:latin typeface="Rockwell" panose="02060603020205020403" pitchFamily="18" charset="0"/>
              </a:rPr>
              <a:t>Baby</a:t>
            </a:r>
            <a:r>
              <a:rPr kumimoji="1" lang="zh-CN" altLang="en-US" sz="48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800" cap="none" dirty="0">
                <a:latin typeface="Rockwell" panose="02060603020205020403" pitchFamily="18" charset="0"/>
              </a:rPr>
              <a:t>PCP</a:t>
            </a:r>
            <a:endParaRPr kumimoji="1" lang="zh-CN" altLang="en-US" sz="4800" cap="none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F2FA0649-866F-7FE4-A905-36ED2F31CE60}"/>
                  </a:ext>
                </a:extLst>
              </p:cNvPr>
              <p:cNvSpPr/>
              <p:nvPr/>
            </p:nvSpPr>
            <p:spPr>
              <a:xfrm>
                <a:off x="1553280" y="1909152"/>
                <a:ext cx="4325371" cy="1519848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>
                    <a:solidFill>
                      <a:srgbClr val="FF0000"/>
                    </a:solidFill>
                  </a:rPr>
                  <a:t>2-CSP</a:t>
                </a:r>
                <a:endParaRPr lang="en-US" altLang="zh-CN" sz="2000" kern="100" dirty="0">
                  <a:solidFill>
                    <a:srgbClr val="FF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kern="100" dirty="0">
                    <a:solidFill>
                      <a:schemeClr val="tx1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Input:</a:t>
                </a:r>
                <a:r>
                  <a:rPr lang="zh-CN" altLang="en-US" sz="1800" kern="100" dirty="0">
                    <a:solidFill>
                      <a:schemeClr val="tx1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  <m:r>
                          <a:rPr lang="en-US" altLang="zh-CN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</m:d>
                  </m:oMath>
                </a14:m>
                <a:endParaRPr lang="en-US" altLang="zh-CN" sz="1800" i="1" kern="1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solidFill>
                      <a:schemeClr val="tx1"/>
                    </a:solidFill>
                  </a:rPr>
                  <a:t>Output: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multi-assignment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list-satisfying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all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constraints?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F2FA0649-866F-7FE4-A905-36ED2F31CE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280" y="1909152"/>
                <a:ext cx="4325371" cy="1519848"/>
              </a:xfrm>
              <a:prstGeom prst="roundRect">
                <a:avLst/>
              </a:prstGeom>
              <a:blipFill>
                <a:blip r:embed="rId2"/>
                <a:stretch>
                  <a:fillRect t="-813" b="-4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27562670-C8F4-08C5-17B2-5F97B2D4A820}"/>
                  </a:ext>
                </a:extLst>
              </p:cNvPr>
              <p:cNvSpPr/>
              <p:nvPr/>
            </p:nvSpPr>
            <p:spPr>
              <a:xfrm>
                <a:off x="6096000" y="2075727"/>
                <a:ext cx="3501957" cy="118669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rgbClr val="FF0000"/>
                    </a:solidFill>
                  </a:rPr>
                  <a:t>List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Value</a:t>
                </a:r>
              </a:p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max.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list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size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of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a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list-satisfying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multi-assignment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</m:sup>
                    </m:sSup>
                  </m:oMath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27562670-C8F4-08C5-17B2-5F97B2D4A8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75727"/>
                <a:ext cx="3501957" cy="118669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38F5280-AADB-7CCD-0BF9-2BB4804C606A}"/>
                  </a:ext>
                </a:extLst>
              </p:cNvPr>
              <p:cNvSpPr txBox="1"/>
              <p:nvPr/>
            </p:nvSpPr>
            <p:spPr>
              <a:xfrm>
                <a:off x="740775" y="3518496"/>
                <a:ext cx="1095451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We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say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2-CSP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is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</a:rPr>
                  <a:t>-list</a:t>
                </a:r>
                <a:r>
                  <a:rPr lang="zh-CN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satisfiable</a:t>
                </a:r>
                <a:r>
                  <a:rPr lang="zh-CN" altLang="en-US" sz="2000" dirty="0"/>
                  <a:t> </a:t>
                </a:r>
                <a:r>
                  <a:rPr lang="en-US" altLang="zh-CN" sz="2000" dirty="0" err="1"/>
                  <a:t>iff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with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func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list-satisfying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all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constraints.</a:t>
                </a:r>
                <a:endParaRPr lang="zh-CN" altLang="zh-CN" sz="2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38F5280-AADB-7CCD-0BF9-2BB4804C6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75" y="3518496"/>
                <a:ext cx="10954512" cy="400110"/>
              </a:xfrm>
              <a:prstGeom prst="rect">
                <a:avLst/>
              </a:prstGeom>
              <a:blipFill>
                <a:blip r:embed="rId4"/>
                <a:stretch>
                  <a:fillRect l="-463" t="-6061" r="-1157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A980BE1-68BC-269A-486E-831378B33B16}"/>
                  </a:ext>
                </a:extLst>
              </p:cNvPr>
              <p:cNvSpPr txBox="1"/>
              <p:nvPr/>
            </p:nvSpPr>
            <p:spPr>
              <a:xfrm>
                <a:off x="740775" y="3918606"/>
                <a:ext cx="109545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CSP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Value=1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1-list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satisfiable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/>
                  <a:t>-list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satisfiable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altLang="zh-CN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/>
                  <a:t>-list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satisfiable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CSP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Value</a:t>
                </a:r>
                <a14:m>
                  <m:oMath xmlns:m="http://schemas.openxmlformats.org/officeDocument/2006/math"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≥1/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A980BE1-68BC-269A-486E-831378B33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75" y="3918606"/>
                <a:ext cx="10954512" cy="646331"/>
              </a:xfrm>
              <a:prstGeom prst="rect">
                <a:avLst/>
              </a:prstGeom>
              <a:blipFill>
                <a:blip r:embed="rId5"/>
                <a:stretch>
                  <a:fillRect t="-3846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A98E903-12CA-01DE-F0CD-C69C5077CF6B}"/>
                  </a:ext>
                </a:extLst>
              </p:cNvPr>
              <p:cNvSpPr txBox="1"/>
              <p:nvPr/>
            </p:nvSpPr>
            <p:spPr>
              <a:xfrm>
                <a:off x="740775" y="4853520"/>
                <a:ext cx="11447362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Baby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PCP</a:t>
                </a:r>
                <a:r>
                  <a:rPr lang="zh-CN" altLang="en-US" sz="2000" dirty="0"/>
                  <a:t> </a:t>
                </a:r>
                <a:r>
                  <a:rPr lang="en-US" altLang="zh-CN" sz="2000" dirty="0">
                    <a:solidFill>
                      <a:srgbClr val="FF3399"/>
                    </a:solidFill>
                    <a:latin typeface="Palatino" pitchFamily="2" charset="0"/>
                    <a:ea typeface="Palatino" pitchFamily="2" charset="0"/>
                  </a:rPr>
                  <a:t>[Barto-Kozik’22]</a:t>
                </a:r>
                <a:endParaRPr lang="en-US" altLang="zh-CN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any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It’s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NP-hard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distinguish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between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[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1-list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satisfiable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[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not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even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>
                    <a:solidFill>
                      <a:srgbClr val="0070C0"/>
                    </a:solidFill>
                  </a:rPr>
                  <a:t>-list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satisfiable</a:t>
                </a:r>
                <a:r>
                  <a:rPr lang="en-US" altLang="zh-CN" dirty="0"/>
                  <a:t>].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kern="10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⇐</m:t>
                    </m:r>
                  </m:oMath>
                </a14:m>
                <a:r>
                  <a:rPr lang="zh-CN" altLang="en-US" sz="2000" kern="100" dirty="0">
                    <a:latin typeface="DengXian" panose="02010600030101010101" pitchFamily="2" charset="-122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/>
                  <a:t>PCP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any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It’s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NP-hard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distinguish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between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[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CSP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Value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=1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[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CSP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Value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&lt;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/>
                  <a:t>].</a:t>
                </a:r>
                <a:r>
                  <a:rPr lang="zh-CN" altLang="en-US" dirty="0"/>
                  <a:t> 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A98E903-12CA-01DE-F0CD-C69C5077C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75" y="4853520"/>
                <a:ext cx="11447362" cy="1261884"/>
              </a:xfrm>
              <a:prstGeom prst="rect">
                <a:avLst/>
              </a:prstGeom>
              <a:blipFill>
                <a:blip r:embed="rId6"/>
                <a:stretch>
                  <a:fillRect l="-443" t="-4000" b="-7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FBF4512-123C-9240-44C4-D31C0854FE95}"/>
                  </a:ext>
                </a:extLst>
              </p:cNvPr>
              <p:cNvSpPr txBox="1"/>
              <p:nvPr/>
            </p:nvSpPr>
            <p:spPr>
              <a:xfrm rot="5400000">
                <a:off x="7523286" y="5462124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⇐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FBF4512-123C-9240-44C4-D31C0854F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523286" y="5462124"/>
                <a:ext cx="44275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BDCDE37-6197-DB7B-2E9E-FBE930D1FD9B}"/>
                  </a:ext>
                </a:extLst>
              </p:cNvPr>
              <p:cNvSpPr txBox="1"/>
              <p:nvPr/>
            </p:nvSpPr>
            <p:spPr>
              <a:xfrm rot="5400000">
                <a:off x="9561248" y="5460186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⇐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BDCDE37-6197-DB7B-2E9E-FBE930D1F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9561248" y="5460186"/>
                <a:ext cx="44275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1D5D6C6-79AC-9905-C9A1-66D9832DED26}"/>
                  </a:ext>
                </a:extLst>
              </p:cNvPr>
              <p:cNvSpPr txBox="1"/>
              <p:nvPr/>
            </p:nvSpPr>
            <p:spPr>
              <a:xfrm>
                <a:off x="9782623" y="5482524"/>
                <a:ext cx="14922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(when</a:t>
                </a:r>
                <a:r>
                  <a:rPr lang="zh-CN" altLang="en-US" sz="1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&lt;1/</m:t>
                    </m:r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400" dirty="0"/>
                  <a:t>)</a:t>
                </a:r>
                <a:endParaRPr kumimoji="1" lang="zh-CN" altLang="en-US" sz="1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1D5D6C6-79AC-9905-C9A1-66D9832DE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623" y="5482524"/>
                <a:ext cx="1492203" cy="307777"/>
              </a:xfrm>
              <a:prstGeom prst="rect">
                <a:avLst/>
              </a:prstGeom>
              <a:blipFill>
                <a:blip r:embed="rId9"/>
                <a:stretch>
                  <a:fillRect l="-1681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844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cap="none" dirty="0">
                <a:latin typeface="Rockwell" panose="02060603020205020403" pitchFamily="18" charset="0"/>
              </a:rPr>
              <a:t>Baby</a:t>
            </a:r>
            <a:r>
              <a:rPr kumimoji="1" lang="zh-CN" altLang="en-US" sz="48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800" cap="none" dirty="0">
                <a:latin typeface="Rockwell" panose="02060603020205020403" pitchFamily="18" charset="0"/>
              </a:rPr>
              <a:t>PCP</a:t>
            </a:r>
            <a:endParaRPr kumimoji="1" lang="zh-CN" altLang="en-US" sz="4800" cap="none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A98E903-12CA-01DE-F0CD-C69C5077CF6B}"/>
                  </a:ext>
                </a:extLst>
              </p:cNvPr>
              <p:cNvSpPr txBox="1"/>
              <p:nvPr/>
            </p:nvSpPr>
            <p:spPr>
              <a:xfrm>
                <a:off x="716502" y="1762003"/>
                <a:ext cx="1111054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Baby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PCP</a:t>
                </a:r>
                <a:r>
                  <a:rPr lang="zh-CN" altLang="en-US" sz="2000" dirty="0"/>
                  <a:t> </a:t>
                </a:r>
                <a:r>
                  <a:rPr lang="en-US" altLang="zh-CN" sz="2000" dirty="0">
                    <a:solidFill>
                      <a:srgbClr val="FF3399"/>
                    </a:solidFill>
                    <a:latin typeface="Palatino" pitchFamily="2" charset="0"/>
                    <a:ea typeface="Palatino" pitchFamily="2" charset="0"/>
                  </a:rPr>
                  <a:t>[Barto-Kozik’22]</a:t>
                </a:r>
                <a:endParaRPr lang="en-US" altLang="zh-CN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Assuming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NP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CN" sz="2000" dirty="0"/>
                  <a:t>P,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for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any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&gt;1, 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distinguishing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between</a:t>
                </a:r>
                <a:r>
                  <a:rPr lang="zh-CN" altLang="en-US" sz="2000" dirty="0"/>
                  <a:t> </a:t>
                </a:r>
                <a:endParaRPr lang="en-US" altLang="zh-CN" sz="2000" dirty="0"/>
              </a:p>
              <a:p>
                <a:pPr lvl="2"/>
                <a:r>
                  <a:rPr lang="en-US" altLang="zh-CN" sz="2000" dirty="0"/>
                  <a:t>[</a:t>
                </a:r>
                <a:r>
                  <a:rPr lang="en-US" altLang="zh-CN" sz="2000" dirty="0">
                    <a:solidFill>
                      <a:srgbClr val="00B050"/>
                    </a:solidFill>
                  </a:rPr>
                  <a:t>1-list</a:t>
                </a:r>
                <a:r>
                  <a:rPr lang="zh-CN" altLang="en-US" sz="2000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00B050"/>
                    </a:solidFill>
                  </a:rPr>
                  <a:t>satisfiable</a:t>
                </a:r>
                <a:r>
                  <a:rPr lang="en-US" altLang="zh-CN" sz="2000" dirty="0"/>
                  <a:t>]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and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[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not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even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000" dirty="0">
                    <a:solidFill>
                      <a:srgbClr val="0070C0"/>
                    </a:solidFill>
                  </a:rPr>
                  <a:t>-list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satisfiable</a:t>
                </a:r>
                <a:r>
                  <a:rPr lang="en-US" altLang="zh-CN" sz="2000" dirty="0"/>
                  <a:t>]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cannot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done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in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time.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(A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combinatorial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proof)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(Enough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to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prove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NP-hardness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of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some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PCSPs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(e.g.,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(2+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-SAT))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A98E903-12CA-01DE-F0CD-C69C5077C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02" y="1762003"/>
                <a:ext cx="11110540" cy="1938992"/>
              </a:xfrm>
              <a:prstGeom prst="rect">
                <a:avLst/>
              </a:prstGeom>
              <a:blipFill>
                <a:blip r:embed="rId2"/>
                <a:stretch>
                  <a:fillRect l="-457" t="-25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291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cap="none" dirty="0">
                <a:latin typeface="Rockwell" panose="02060603020205020403" pitchFamily="18" charset="0"/>
              </a:rPr>
              <a:t>Baby</a:t>
            </a:r>
            <a:r>
              <a:rPr kumimoji="1" lang="zh-CN" altLang="en-US" sz="48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800" cap="none" dirty="0">
                <a:latin typeface="Rockwell" panose="02060603020205020403" pitchFamily="18" charset="0"/>
              </a:rPr>
              <a:t>PIH</a:t>
            </a:r>
            <a:endParaRPr kumimoji="1" lang="zh-CN" altLang="en-US" sz="4800" cap="none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A98E903-12CA-01DE-F0CD-C69C5077CF6B}"/>
                  </a:ext>
                </a:extLst>
              </p:cNvPr>
              <p:cNvSpPr txBox="1"/>
              <p:nvPr/>
            </p:nvSpPr>
            <p:spPr>
              <a:xfrm>
                <a:off x="716502" y="1762003"/>
                <a:ext cx="11110540" cy="3754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Baby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PCP</a:t>
                </a:r>
                <a:r>
                  <a:rPr lang="zh-CN" altLang="en-US" sz="2000" dirty="0"/>
                  <a:t> </a:t>
                </a:r>
                <a:r>
                  <a:rPr lang="en-US" altLang="zh-CN" sz="2000" dirty="0">
                    <a:solidFill>
                      <a:srgbClr val="FF3399"/>
                    </a:solidFill>
                    <a:latin typeface="Palatino" pitchFamily="2" charset="0"/>
                    <a:ea typeface="Palatino" pitchFamily="2" charset="0"/>
                  </a:rPr>
                  <a:t>[Barto-Kozik’22]</a:t>
                </a:r>
                <a:endParaRPr lang="en-US" altLang="zh-CN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Assuming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NP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CN" sz="2000" dirty="0"/>
                  <a:t>P,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for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any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&gt;1, 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distinguishing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between</a:t>
                </a:r>
                <a:r>
                  <a:rPr lang="zh-CN" altLang="en-US" sz="2000" dirty="0"/>
                  <a:t> </a:t>
                </a:r>
                <a:endParaRPr lang="en-US" altLang="zh-CN" sz="2000" dirty="0"/>
              </a:p>
              <a:p>
                <a:pPr lvl="2"/>
                <a:r>
                  <a:rPr lang="en-US" altLang="zh-CN" sz="2000" dirty="0"/>
                  <a:t>[</a:t>
                </a:r>
                <a:r>
                  <a:rPr lang="en-US" altLang="zh-CN" sz="2000" dirty="0">
                    <a:solidFill>
                      <a:srgbClr val="00B050"/>
                    </a:solidFill>
                  </a:rPr>
                  <a:t>1-list</a:t>
                </a:r>
                <a:r>
                  <a:rPr lang="zh-CN" altLang="en-US" sz="2000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00B050"/>
                    </a:solidFill>
                  </a:rPr>
                  <a:t>satisfiable</a:t>
                </a:r>
                <a:r>
                  <a:rPr lang="en-US" altLang="zh-CN" sz="2000" dirty="0"/>
                  <a:t>]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and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[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not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even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000" dirty="0">
                    <a:solidFill>
                      <a:srgbClr val="0070C0"/>
                    </a:solidFill>
                  </a:rPr>
                  <a:t>-list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satisfiable</a:t>
                </a:r>
                <a:r>
                  <a:rPr lang="en-US" altLang="zh-CN" sz="2000" dirty="0"/>
                  <a:t>]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cannot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done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in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time.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(A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combinatorial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proof)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(Enough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to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prove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NP-hardness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of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some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PCSPs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(e.g.,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(2+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-SAT))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Baby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PIH</a:t>
                </a:r>
                <a:r>
                  <a:rPr lang="zh-CN" altLang="en-US" sz="2000" dirty="0"/>
                  <a:t> </a:t>
                </a:r>
                <a:r>
                  <a:rPr lang="en-US" altLang="zh-CN" sz="2000" dirty="0">
                    <a:solidFill>
                      <a:srgbClr val="FF3399"/>
                    </a:solidFill>
                    <a:latin typeface="Palatino" pitchFamily="2" charset="0"/>
                    <a:ea typeface="Palatino" pitchFamily="2" charset="0"/>
                  </a:rPr>
                  <a:t>[This</a:t>
                </a:r>
                <a:r>
                  <a:rPr lang="zh-CN" altLang="en-US" sz="2000" dirty="0">
                    <a:solidFill>
                      <a:srgbClr val="FF3399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 sz="2000" dirty="0">
                    <a:solidFill>
                      <a:srgbClr val="FF3399"/>
                    </a:solidFill>
                    <a:latin typeface="Palatino" pitchFamily="2" charset="0"/>
                    <a:ea typeface="Palatino" pitchFamily="2" charset="0"/>
                  </a:rPr>
                  <a:t>work]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Assuming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W[1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]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kumimoji="1" lang="en-US" altLang="zh-CN" sz="2000" dirty="0"/>
                  <a:t>FPT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…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cannot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done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in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time.</a:t>
                </a:r>
                <a:endParaRPr lang="en-US" altLang="zh-CN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(An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itself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interesting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inapproximability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result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for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list-satisfiability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of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CSP)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(A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step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towards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PIH)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(Enough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to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get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some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applications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of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PIH?)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A98E903-12CA-01DE-F0CD-C69C5077C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02" y="1762003"/>
                <a:ext cx="11110540" cy="3754874"/>
              </a:xfrm>
              <a:prstGeom prst="rect">
                <a:avLst/>
              </a:prstGeom>
              <a:blipFill>
                <a:blip r:embed="rId2"/>
                <a:stretch>
                  <a:fillRect l="-457" t="-13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544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cap="none" dirty="0">
                <a:latin typeface="Rockwell" panose="02060603020205020403" pitchFamily="18" charset="0"/>
              </a:rPr>
              <a:t>Baby</a:t>
            </a:r>
            <a:r>
              <a:rPr kumimoji="1" lang="zh-CN" altLang="en-US" sz="48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800" cap="none" dirty="0">
                <a:latin typeface="Rockwell" panose="02060603020205020403" pitchFamily="18" charset="0"/>
              </a:rPr>
              <a:t>PIH</a:t>
            </a:r>
            <a:endParaRPr kumimoji="1" lang="zh-CN" altLang="en-US" sz="4800" cap="none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A98E903-12CA-01DE-F0CD-C69C5077CF6B}"/>
                  </a:ext>
                </a:extLst>
              </p:cNvPr>
              <p:cNvSpPr txBox="1"/>
              <p:nvPr/>
            </p:nvSpPr>
            <p:spPr>
              <a:xfrm>
                <a:off x="716502" y="1762003"/>
                <a:ext cx="11110540" cy="4370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Baby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PCP</a:t>
                </a:r>
                <a:r>
                  <a:rPr lang="zh-CN" altLang="en-US" sz="2000" dirty="0"/>
                  <a:t> </a:t>
                </a:r>
                <a:r>
                  <a:rPr lang="en-US" altLang="zh-CN" sz="2000" dirty="0">
                    <a:solidFill>
                      <a:srgbClr val="FF3399"/>
                    </a:solidFill>
                    <a:latin typeface="Palatino" pitchFamily="2" charset="0"/>
                    <a:ea typeface="Palatino" pitchFamily="2" charset="0"/>
                  </a:rPr>
                  <a:t>[Barto-Kozik’22]</a:t>
                </a:r>
                <a:endParaRPr lang="en-US" altLang="zh-CN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Assuming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NP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CN" sz="2000" dirty="0"/>
                  <a:t>P,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for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any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&gt;1, 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distinguishing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between</a:t>
                </a:r>
                <a:r>
                  <a:rPr lang="zh-CN" altLang="en-US" sz="2000" dirty="0"/>
                  <a:t> </a:t>
                </a:r>
                <a:endParaRPr lang="en-US" altLang="zh-CN" sz="2000" dirty="0"/>
              </a:p>
              <a:p>
                <a:pPr lvl="2"/>
                <a:r>
                  <a:rPr lang="en-US" altLang="zh-CN" sz="2000" dirty="0"/>
                  <a:t>[</a:t>
                </a:r>
                <a:r>
                  <a:rPr lang="en-US" altLang="zh-CN" sz="2000" dirty="0">
                    <a:solidFill>
                      <a:srgbClr val="00B050"/>
                    </a:solidFill>
                  </a:rPr>
                  <a:t>1-list</a:t>
                </a:r>
                <a:r>
                  <a:rPr lang="zh-CN" altLang="en-US" sz="2000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00B050"/>
                    </a:solidFill>
                  </a:rPr>
                  <a:t>satisfiable</a:t>
                </a:r>
                <a:r>
                  <a:rPr lang="en-US" altLang="zh-CN" sz="2000" dirty="0"/>
                  <a:t>]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and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[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not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even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000" dirty="0">
                    <a:solidFill>
                      <a:srgbClr val="0070C0"/>
                    </a:solidFill>
                  </a:rPr>
                  <a:t>-list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satisfiable</a:t>
                </a:r>
                <a:r>
                  <a:rPr lang="en-US" altLang="zh-CN" sz="2000" dirty="0"/>
                  <a:t>]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cannot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done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in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time.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(A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combinatorial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proof)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(Enough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to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prove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NP-hardness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of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some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PCSPs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(e.g.,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(2+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-SAT))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Baby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PIH</a:t>
                </a:r>
                <a:r>
                  <a:rPr lang="zh-CN" altLang="en-US" sz="2000" dirty="0"/>
                  <a:t> </a:t>
                </a:r>
                <a:r>
                  <a:rPr lang="en-US" altLang="zh-CN" sz="2000" dirty="0">
                    <a:solidFill>
                      <a:srgbClr val="FF3399"/>
                    </a:solidFill>
                    <a:latin typeface="Palatino" pitchFamily="2" charset="0"/>
                    <a:ea typeface="Palatino" pitchFamily="2" charset="0"/>
                  </a:rPr>
                  <a:t>[This</a:t>
                </a:r>
                <a:r>
                  <a:rPr lang="zh-CN" altLang="en-US" sz="2000" dirty="0">
                    <a:solidFill>
                      <a:srgbClr val="FF3399"/>
                    </a:solidFill>
                    <a:latin typeface="Palatino" pitchFamily="2" charset="0"/>
                    <a:ea typeface="Palatino" pitchFamily="2" charset="0"/>
                  </a:rPr>
                  <a:t> </a:t>
                </a:r>
                <a:r>
                  <a:rPr lang="en-US" altLang="zh-CN" sz="2000" dirty="0">
                    <a:solidFill>
                      <a:srgbClr val="FF3399"/>
                    </a:solidFill>
                    <a:latin typeface="Palatino" pitchFamily="2" charset="0"/>
                    <a:ea typeface="Palatino" pitchFamily="2" charset="0"/>
                  </a:rPr>
                  <a:t>work]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Assuming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W[1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]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kumimoji="1" lang="en-US" altLang="zh-CN" sz="2000" dirty="0"/>
                  <a:t>FPT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…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cannot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done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in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time.</a:t>
                </a:r>
                <a:endParaRPr lang="en-US" altLang="zh-CN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(An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itself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interesting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inapproximability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result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for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list-satisfiability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of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CSP)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(A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step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towards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PIH)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(Enough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to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get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some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applications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of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PIH?)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not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sure…,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but</a:t>
                </a:r>
                <a:r>
                  <a:rPr lang="zh-CN" altLang="en-US" sz="2000" dirty="0"/>
                  <a:t> </a:t>
                </a:r>
                <a:r>
                  <a:rPr lang="en-US" altLang="zh-CN" sz="2000" dirty="0">
                    <a:solidFill>
                      <a:srgbClr val="7030A0"/>
                    </a:solidFill>
                  </a:rPr>
                  <a:t>something</a:t>
                </a:r>
                <a:r>
                  <a:rPr lang="zh-CN" altLang="en-US" sz="2000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7030A0"/>
                    </a:solidFill>
                  </a:rPr>
                  <a:t>stronger</a:t>
                </a:r>
                <a:r>
                  <a:rPr lang="zh-CN" altLang="en-US" sz="2000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dirty="0"/>
                  <a:t>is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enough!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PIH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>
                    <a:solidFill>
                      <a:srgbClr val="7030A0"/>
                    </a:solidFill>
                  </a:rPr>
                  <a:t>Average</a:t>
                </a:r>
                <a:r>
                  <a:rPr lang="zh-CN" altLang="en-US" sz="2000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7030A0"/>
                    </a:solidFill>
                  </a:rPr>
                  <a:t>Baby</a:t>
                </a:r>
                <a:r>
                  <a:rPr lang="zh-CN" altLang="en-US" sz="2000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7030A0"/>
                    </a:solidFill>
                  </a:rPr>
                  <a:t>PIH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Baby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PIH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A98E903-12CA-01DE-F0CD-C69C5077C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02" y="1762003"/>
                <a:ext cx="11110540" cy="4370427"/>
              </a:xfrm>
              <a:prstGeom prst="rect">
                <a:avLst/>
              </a:prstGeom>
              <a:blipFill>
                <a:blip r:embed="rId2"/>
                <a:stretch>
                  <a:fillRect l="-457" t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72920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cap="none" dirty="0">
                <a:latin typeface="Rockwell" panose="02060603020205020403" pitchFamily="18" charset="0"/>
              </a:rPr>
              <a:t>Outline</a:t>
            </a:r>
            <a:endParaRPr kumimoji="1" lang="zh-CN" altLang="en-US" sz="4800" cap="none" dirty="0">
              <a:latin typeface="Rockwell" panose="02060603020205020403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A855D-7C83-C7EE-C190-50442905B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>
                <a:latin typeface="Rockwell" panose="02060603020205020403" pitchFamily="18" charset="0"/>
              </a:rPr>
              <a:t>Background</a:t>
            </a:r>
          </a:p>
          <a:p>
            <a:pPr lvl="1"/>
            <a:r>
              <a:rPr kumimoji="1" lang="en-US" altLang="zh-CN" dirty="0">
                <a:latin typeface="Rockwell" panose="02060603020205020403" pitchFamily="18" charset="0"/>
              </a:rPr>
              <a:t>Parameterized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Complexity</a:t>
            </a:r>
          </a:p>
          <a:p>
            <a:pPr lvl="1"/>
            <a:r>
              <a:rPr kumimoji="1" lang="en-US" altLang="zh-CN" dirty="0">
                <a:latin typeface="Rockwell" panose="02060603020205020403" pitchFamily="18" charset="0"/>
              </a:rPr>
              <a:t>Constraint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Satisfaction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Problem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(CSP)</a:t>
            </a:r>
          </a:p>
          <a:p>
            <a:pPr lvl="1"/>
            <a:r>
              <a:rPr kumimoji="1" lang="en-US" altLang="zh-CN" dirty="0">
                <a:latin typeface="Rockwell" panose="02060603020205020403" pitchFamily="18" charset="0"/>
              </a:rPr>
              <a:t>Parameterized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Inapproximability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Hypothesis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(PIH)</a:t>
            </a:r>
          </a:p>
          <a:p>
            <a:pPr lvl="1"/>
            <a:endParaRPr kumimoji="1" lang="en-US" altLang="zh-CN" dirty="0">
              <a:latin typeface="Rockwell" panose="02060603020205020403" pitchFamily="18" charset="0"/>
            </a:endParaRPr>
          </a:p>
          <a:p>
            <a:r>
              <a:rPr kumimoji="1" lang="en-US" altLang="zh-CN" sz="2400" dirty="0">
                <a:latin typeface="Rockwell" panose="02060603020205020403" pitchFamily="18" charset="0"/>
              </a:rPr>
              <a:t>Our</a:t>
            </a:r>
            <a:r>
              <a:rPr kumimoji="1" lang="zh-CN" altLang="en-US" sz="2400" dirty="0">
                <a:latin typeface="Rockwell" panose="02060603020205020403" pitchFamily="18" charset="0"/>
              </a:rPr>
              <a:t> </a:t>
            </a:r>
            <a:r>
              <a:rPr kumimoji="1" lang="en-US" altLang="zh-CN" sz="2400" dirty="0">
                <a:latin typeface="Rockwell" panose="02060603020205020403" pitchFamily="18" charset="0"/>
              </a:rPr>
              <a:t>Result</a:t>
            </a:r>
          </a:p>
          <a:p>
            <a:pPr lvl="1"/>
            <a:r>
              <a:rPr kumimoji="1" lang="en-US" altLang="zh-CN" dirty="0">
                <a:latin typeface="Rockwell" panose="02060603020205020403" pitchFamily="18" charset="0"/>
              </a:rPr>
              <a:t>Baby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PIH</a:t>
            </a:r>
          </a:p>
          <a:p>
            <a:pPr lvl="1"/>
            <a:endParaRPr kumimoji="1" lang="en-US" altLang="zh-CN" dirty="0">
              <a:latin typeface="Rockwell" panose="02060603020205020403" pitchFamily="18" charset="0"/>
            </a:endParaRPr>
          </a:p>
          <a:p>
            <a:r>
              <a:rPr kumimoji="1" lang="en-US" altLang="zh-CN" sz="2400" dirty="0">
                <a:solidFill>
                  <a:srgbClr val="FF0000"/>
                </a:solidFill>
                <a:latin typeface="Rockwell" panose="02060603020205020403" pitchFamily="18" charset="0"/>
              </a:rPr>
              <a:t>Proof</a:t>
            </a:r>
            <a:r>
              <a:rPr kumimoji="1" lang="zh-CN" altLang="en-US" sz="2400" dirty="0">
                <a:solidFill>
                  <a:srgbClr val="FF0000"/>
                </a:solidFill>
                <a:latin typeface="Rockwell" panose="02060603020205020403" pitchFamily="18" charset="0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Rockwell" panose="02060603020205020403" pitchFamily="18" charset="0"/>
              </a:rPr>
              <a:t>Overview</a:t>
            </a:r>
          </a:p>
          <a:p>
            <a:endParaRPr kumimoji="1" lang="zh-CN" alt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70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cap="none" dirty="0">
                <a:latin typeface="Rockwell" panose="02060603020205020403" pitchFamily="18" charset="0"/>
              </a:rPr>
              <a:t>Outline</a:t>
            </a:r>
            <a:endParaRPr kumimoji="1" lang="zh-CN" altLang="en-US" sz="4800" cap="none" dirty="0">
              <a:latin typeface="Rockwell" panose="02060603020205020403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A855D-7C83-C7EE-C190-50442905B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Rockwell" panose="02060603020205020403" pitchFamily="18" charset="0"/>
              </a:rPr>
              <a:t>Background</a:t>
            </a:r>
          </a:p>
          <a:p>
            <a:pPr lvl="1"/>
            <a:r>
              <a:rPr kumimoji="1" lang="en-US" altLang="zh-CN" dirty="0">
                <a:latin typeface="Rockwell" panose="02060603020205020403" pitchFamily="18" charset="0"/>
              </a:rPr>
              <a:t>Parameterized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Complexity</a:t>
            </a:r>
          </a:p>
          <a:p>
            <a:pPr lvl="1"/>
            <a:r>
              <a:rPr kumimoji="1" lang="en-US" altLang="zh-CN" dirty="0">
                <a:latin typeface="Rockwell" panose="02060603020205020403" pitchFamily="18" charset="0"/>
              </a:rPr>
              <a:t>Constraint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Satisfaction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Problem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(CSP)</a:t>
            </a:r>
          </a:p>
          <a:p>
            <a:pPr lvl="1"/>
            <a:r>
              <a:rPr kumimoji="1" lang="en-US" altLang="zh-CN" dirty="0">
                <a:latin typeface="Rockwell" panose="02060603020205020403" pitchFamily="18" charset="0"/>
              </a:rPr>
              <a:t>Parameterized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Inapproximability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Hypothesis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(PIH)</a:t>
            </a:r>
          </a:p>
          <a:p>
            <a:pPr lvl="1"/>
            <a:endParaRPr kumimoji="1" lang="en-US" altLang="zh-CN" dirty="0">
              <a:latin typeface="Rockwell" panose="02060603020205020403" pitchFamily="18" charset="0"/>
            </a:endParaRPr>
          </a:p>
          <a:p>
            <a:r>
              <a:rPr kumimoji="1" lang="en-US" altLang="zh-CN" sz="2400" dirty="0">
                <a:latin typeface="Rockwell" panose="02060603020205020403" pitchFamily="18" charset="0"/>
              </a:rPr>
              <a:t>Our</a:t>
            </a:r>
            <a:r>
              <a:rPr kumimoji="1" lang="zh-CN" altLang="en-US" sz="2400" dirty="0">
                <a:latin typeface="Rockwell" panose="02060603020205020403" pitchFamily="18" charset="0"/>
              </a:rPr>
              <a:t> </a:t>
            </a:r>
            <a:r>
              <a:rPr kumimoji="1" lang="en-US" altLang="zh-CN" sz="2400" dirty="0">
                <a:latin typeface="Rockwell" panose="02060603020205020403" pitchFamily="18" charset="0"/>
              </a:rPr>
              <a:t>Result</a:t>
            </a:r>
          </a:p>
          <a:p>
            <a:pPr lvl="1"/>
            <a:r>
              <a:rPr kumimoji="1" lang="en-US" altLang="zh-CN" dirty="0">
                <a:latin typeface="Rockwell" panose="02060603020205020403" pitchFamily="18" charset="0"/>
              </a:rPr>
              <a:t>Baby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PIH</a:t>
            </a:r>
          </a:p>
          <a:p>
            <a:pPr lvl="1"/>
            <a:endParaRPr kumimoji="1" lang="en-US" altLang="zh-CN" dirty="0">
              <a:latin typeface="Rockwell" panose="02060603020205020403" pitchFamily="18" charset="0"/>
            </a:endParaRPr>
          </a:p>
          <a:p>
            <a:r>
              <a:rPr kumimoji="1" lang="en-US" altLang="zh-CN" sz="2400" dirty="0">
                <a:latin typeface="Rockwell" panose="02060603020205020403" pitchFamily="18" charset="0"/>
              </a:rPr>
              <a:t>Proof</a:t>
            </a:r>
            <a:r>
              <a:rPr kumimoji="1" lang="zh-CN" altLang="en-US" sz="2400" dirty="0">
                <a:latin typeface="Rockwell" panose="02060603020205020403" pitchFamily="18" charset="0"/>
              </a:rPr>
              <a:t> </a:t>
            </a:r>
            <a:r>
              <a:rPr kumimoji="1" lang="en-US" altLang="zh-CN" sz="2400" dirty="0">
                <a:latin typeface="Rockwell" panose="02060603020205020403" pitchFamily="18" charset="0"/>
              </a:rPr>
              <a:t>Overview</a:t>
            </a:r>
          </a:p>
          <a:p>
            <a:endParaRPr kumimoji="1" lang="zh-CN" altLang="en-US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2843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cap="none" dirty="0">
                <a:latin typeface="Rockwell" panose="02060603020205020403" pitchFamily="18" charset="0"/>
              </a:rPr>
              <a:t>Proof</a:t>
            </a:r>
            <a:r>
              <a:rPr kumimoji="1" lang="zh-CN" altLang="en-US" sz="48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800" cap="none" dirty="0">
                <a:latin typeface="Rockwell" panose="02060603020205020403" pitchFamily="18" charset="0"/>
              </a:rPr>
              <a:t>Overview</a:t>
            </a:r>
            <a:endParaRPr kumimoji="1" lang="zh-CN" altLang="en-US" sz="4800" cap="none" dirty="0">
              <a:latin typeface="Rockwell" panose="02060603020205020403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A98E903-12CA-01DE-F0CD-C69C5077CF6B}"/>
              </a:ext>
            </a:extLst>
          </p:cNvPr>
          <p:cNvSpPr txBox="1"/>
          <p:nvPr/>
        </p:nvSpPr>
        <p:spPr>
          <a:xfrm>
            <a:off x="716502" y="1762003"/>
            <a:ext cx="10754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Follows</a:t>
            </a:r>
            <a:r>
              <a:rPr lang="zh-CN" altLang="en-US" sz="2000" dirty="0"/>
              <a:t> </a:t>
            </a:r>
            <a:r>
              <a:rPr lang="en-US" altLang="zh-CN" sz="2000" dirty="0"/>
              <a:t>from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extends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rgbClr val="FF3399"/>
                </a:solidFill>
                <a:latin typeface="Palatino" pitchFamily="2" charset="0"/>
                <a:ea typeface="Palatino" pitchFamily="2" charset="0"/>
              </a:rPr>
              <a:t>[Barto-Kozik’22]</a:t>
            </a:r>
            <a:r>
              <a:rPr lang="en-US" altLang="zh-CN" sz="2000" dirty="0"/>
              <a:t>’s</a:t>
            </a:r>
            <a:r>
              <a:rPr lang="zh-CN" altLang="en-US" sz="2000" dirty="0"/>
              <a:t> </a:t>
            </a:r>
            <a:r>
              <a:rPr lang="en-US" altLang="zh-CN" sz="2000" dirty="0"/>
              <a:t>proof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Baby</a:t>
            </a:r>
            <a:r>
              <a:rPr lang="zh-CN" altLang="en-US" sz="2000" dirty="0"/>
              <a:t> </a:t>
            </a:r>
            <a:r>
              <a:rPr lang="en-US" altLang="zh-CN" sz="2000" dirty="0"/>
              <a:t>PCP</a:t>
            </a:r>
            <a:r>
              <a:rPr lang="zh-CN" altLang="en-US" sz="2000" dirty="0"/>
              <a:t> </a:t>
            </a:r>
            <a:r>
              <a:rPr lang="en-US" altLang="zh-CN" sz="2000" dirty="0"/>
              <a:t>Theorem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0C0"/>
                </a:solidFill>
              </a:rPr>
              <a:t>Direct</a:t>
            </a:r>
            <a:r>
              <a:rPr lang="zh-CN" altLang="en-US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Product</a:t>
            </a:r>
            <a:r>
              <a:rPr lang="zh-CN" altLang="en-US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Construction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9322B47F-941F-2E9B-CA7B-7A6463F364A9}"/>
                  </a:ext>
                </a:extLst>
              </p:cNvPr>
              <p:cNvSpPr/>
              <p:nvPr/>
            </p:nvSpPr>
            <p:spPr>
              <a:xfrm>
                <a:off x="2111570" y="2777666"/>
                <a:ext cx="1997443" cy="75992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>
                    <a:solidFill>
                      <a:srgbClr val="FF0000"/>
                    </a:solidFill>
                  </a:rPr>
                  <a:t>2-CSP</a:t>
                </a:r>
                <a:endParaRPr lang="en-US" altLang="zh-CN" sz="2000" kern="100" dirty="0">
                  <a:solidFill>
                    <a:srgbClr val="FF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Σ</m:t>
                          </m:r>
                          <m:r>
                            <a:rPr lang="en-US" altLang="zh-CN" sz="1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</m:d>
                    </m:oMath>
                  </m:oMathPara>
                </a14:m>
                <a:endParaRPr lang="en-US" altLang="zh-CN" sz="1800" i="1" kern="1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9322B47F-941F-2E9B-CA7B-7A6463F36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570" y="2777666"/>
                <a:ext cx="1997443" cy="75992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DF50ED5A-A5A0-A61B-8DDB-542387B3E6CD}"/>
                  </a:ext>
                </a:extLst>
              </p:cNvPr>
              <p:cNvSpPr/>
              <p:nvPr/>
            </p:nvSpPr>
            <p:spPr>
              <a:xfrm>
                <a:off x="6096000" y="2515957"/>
                <a:ext cx="4259176" cy="1277371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sz="2000" dirty="0">
                    <a:solidFill>
                      <a:srgbClr val="FF0000"/>
                    </a:solidFill>
                  </a:rPr>
                  <a:t>-wise</a:t>
                </a:r>
                <a:r>
                  <a:rPr kumimoji="1" lang="zh-CN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000" dirty="0">
                    <a:solidFill>
                      <a:srgbClr val="FF0000"/>
                    </a:solidFill>
                  </a:rPr>
                  <a:t>Direct</a:t>
                </a:r>
                <a:r>
                  <a:rPr kumimoji="1" lang="zh-CN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000" dirty="0">
                    <a:solidFill>
                      <a:srgbClr val="FF0000"/>
                    </a:solidFill>
                  </a:rPr>
                  <a:t>Product</a:t>
                </a:r>
                <a:r>
                  <a:rPr kumimoji="1" lang="zh-CN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000" dirty="0">
                    <a:solidFill>
                      <a:srgbClr val="FF0000"/>
                    </a:solidFill>
                  </a:rPr>
                  <a:t>2-CSP</a:t>
                </a:r>
                <a:endParaRPr lang="en-US" altLang="zh-CN" sz="2000" kern="100" dirty="0">
                  <a:solidFill>
                    <a:srgbClr val="FF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⊙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zh-CN" altLang="en-US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nor/>
                            </m:rPr>
                            <a:rPr lang="zh-CN" altLang="en-US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18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CN" sz="18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Φ</m:t>
                          </m:r>
                          <m:r>
                            <a:rPr lang="en-US" altLang="zh-CN" sz="1800" b="0" i="0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altLang="zh-CN" sz="1800" i="1" kern="1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DF50ED5A-A5A0-A61B-8DDB-542387B3E6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515957"/>
                <a:ext cx="4259176" cy="127737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379002B9-0642-0CAE-D521-1DF90F8CD120}"/>
              </a:ext>
            </a:extLst>
          </p:cNvPr>
          <p:cNvCxnSpPr>
            <a:cxnSpLocks/>
          </p:cNvCxnSpPr>
          <p:nvPr/>
        </p:nvCxnSpPr>
        <p:spPr>
          <a:xfrm>
            <a:off x="4567377" y="3185103"/>
            <a:ext cx="1070259" cy="2525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圆角矩形标注 7">
            <a:extLst>
              <a:ext uri="{FF2B5EF4-FFF2-40B4-BE49-F238E27FC236}">
                <a16:creationId xmlns:a16="http://schemas.microsoft.com/office/drawing/2014/main" id="{8A3E6A8C-3C12-ACBE-0D17-8CA614E09E9B}"/>
              </a:ext>
            </a:extLst>
          </p:cNvPr>
          <p:cNvSpPr/>
          <p:nvPr/>
        </p:nvSpPr>
        <p:spPr>
          <a:xfrm>
            <a:off x="6532859" y="3777485"/>
            <a:ext cx="3385458" cy="605700"/>
          </a:xfrm>
          <a:prstGeom prst="wedgeRoundRectCallout">
            <a:avLst>
              <a:gd name="adj1" fmla="val 13298"/>
              <a:gd name="adj2" fmla="val -9279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i="1" dirty="0">
                <a:solidFill>
                  <a:schemeClr val="tx1"/>
                </a:solidFill>
              </a:rPr>
              <a:t>partial</a:t>
            </a:r>
            <a:r>
              <a:rPr kumimoji="1" lang="zh-CN" altLang="en-US" i="1" dirty="0">
                <a:solidFill>
                  <a:schemeClr val="tx1"/>
                </a:solidFill>
              </a:rPr>
              <a:t> </a:t>
            </a:r>
            <a:r>
              <a:rPr kumimoji="1" lang="en-US" altLang="zh-CN" i="1" dirty="0">
                <a:solidFill>
                  <a:schemeClr val="tx1"/>
                </a:solidFill>
              </a:rPr>
              <a:t>satisfying</a:t>
            </a:r>
            <a:r>
              <a:rPr kumimoji="1" lang="zh-CN" altLang="en-US" i="1" dirty="0">
                <a:solidFill>
                  <a:schemeClr val="tx1"/>
                </a:solidFill>
              </a:rPr>
              <a:t> </a:t>
            </a:r>
            <a:r>
              <a:rPr kumimoji="1" lang="en-US" altLang="zh-CN" i="1" dirty="0">
                <a:solidFill>
                  <a:schemeClr val="tx1"/>
                </a:solidFill>
              </a:rPr>
              <a:t>assignments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for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the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set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of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variables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7029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cap="none" dirty="0">
                <a:latin typeface="Rockwell" panose="02060603020205020403" pitchFamily="18" charset="0"/>
              </a:rPr>
              <a:t>Proof</a:t>
            </a:r>
            <a:r>
              <a:rPr kumimoji="1" lang="zh-CN" altLang="en-US" sz="48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800" cap="none" dirty="0">
                <a:latin typeface="Rockwell" panose="02060603020205020403" pitchFamily="18" charset="0"/>
              </a:rPr>
              <a:t>Overview</a:t>
            </a:r>
            <a:endParaRPr kumimoji="1" lang="zh-CN" altLang="en-US" sz="4800" cap="none" dirty="0">
              <a:latin typeface="Rockwell" panose="02060603020205020403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A98E903-12CA-01DE-F0CD-C69C5077CF6B}"/>
              </a:ext>
            </a:extLst>
          </p:cNvPr>
          <p:cNvSpPr txBox="1"/>
          <p:nvPr/>
        </p:nvSpPr>
        <p:spPr>
          <a:xfrm>
            <a:off x="716502" y="1762003"/>
            <a:ext cx="10754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Follows</a:t>
            </a:r>
            <a:r>
              <a:rPr lang="zh-CN" altLang="en-US" sz="2000" dirty="0"/>
              <a:t> </a:t>
            </a:r>
            <a:r>
              <a:rPr lang="en-US" altLang="zh-CN" sz="2000" dirty="0"/>
              <a:t>from and</a:t>
            </a:r>
            <a:r>
              <a:rPr lang="zh-CN" altLang="en-US" sz="2000" dirty="0"/>
              <a:t> </a:t>
            </a:r>
            <a:r>
              <a:rPr lang="en-US" altLang="zh-CN" sz="2000" dirty="0"/>
              <a:t>extends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rgbClr val="FF3399"/>
                </a:solidFill>
                <a:latin typeface="Palatino" pitchFamily="2" charset="0"/>
                <a:ea typeface="Palatino" pitchFamily="2" charset="0"/>
              </a:rPr>
              <a:t>[Barto-Kozik’22]</a:t>
            </a:r>
            <a:r>
              <a:rPr lang="en-US" altLang="zh-CN" sz="2000" dirty="0"/>
              <a:t>’s</a:t>
            </a:r>
            <a:r>
              <a:rPr lang="zh-CN" altLang="en-US" sz="2000" dirty="0"/>
              <a:t> </a:t>
            </a:r>
            <a:r>
              <a:rPr lang="en-US" altLang="zh-CN" sz="2000" dirty="0"/>
              <a:t>proof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Baby</a:t>
            </a:r>
            <a:r>
              <a:rPr lang="zh-CN" altLang="en-US" sz="2000" dirty="0"/>
              <a:t> </a:t>
            </a:r>
            <a:r>
              <a:rPr lang="en-US" altLang="zh-CN" sz="2000" dirty="0"/>
              <a:t>PCP</a:t>
            </a:r>
            <a:r>
              <a:rPr lang="zh-CN" altLang="en-US" sz="2000" dirty="0"/>
              <a:t> </a:t>
            </a:r>
            <a:r>
              <a:rPr lang="en-US" altLang="zh-CN" sz="2000" dirty="0"/>
              <a:t>Theorem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0C0"/>
                </a:solidFill>
              </a:rPr>
              <a:t>Direct</a:t>
            </a:r>
            <a:r>
              <a:rPr lang="zh-CN" altLang="en-US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Product</a:t>
            </a:r>
            <a:r>
              <a:rPr lang="zh-CN" altLang="en-US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Construction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9322B47F-941F-2E9B-CA7B-7A6463F364A9}"/>
                  </a:ext>
                </a:extLst>
              </p:cNvPr>
              <p:cNvSpPr/>
              <p:nvPr/>
            </p:nvSpPr>
            <p:spPr>
              <a:xfrm>
                <a:off x="2111570" y="2777666"/>
                <a:ext cx="1997443" cy="75992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>
                    <a:solidFill>
                      <a:srgbClr val="FF0000"/>
                    </a:solidFill>
                  </a:rPr>
                  <a:t>2-CSP</a:t>
                </a:r>
                <a:endParaRPr lang="en-US" altLang="zh-CN" sz="2000" kern="100" dirty="0">
                  <a:solidFill>
                    <a:srgbClr val="FF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Σ</m:t>
                          </m:r>
                          <m:r>
                            <a:rPr lang="en-US" altLang="zh-CN" sz="1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</m:d>
                    </m:oMath>
                  </m:oMathPara>
                </a14:m>
                <a:endParaRPr lang="en-US" altLang="zh-CN" sz="1800" i="1" kern="1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9322B47F-941F-2E9B-CA7B-7A6463F36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570" y="2777666"/>
                <a:ext cx="1997443" cy="75992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DF50ED5A-A5A0-A61B-8DDB-542387B3E6CD}"/>
                  </a:ext>
                </a:extLst>
              </p:cNvPr>
              <p:cNvSpPr/>
              <p:nvPr/>
            </p:nvSpPr>
            <p:spPr>
              <a:xfrm>
                <a:off x="6096000" y="2515957"/>
                <a:ext cx="4259176" cy="1277371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sz="2000" dirty="0">
                    <a:solidFill>
                      <a:srgbClr val="FF0000"/>
                    </a:solidFill>
                  </a:rPr>
                  <a:t>-wise</a:t>
                </a:r>
                <a:r>
                  <a:rPr kumimoji="1" lang="zh-CN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000" dirty="0">
                    <a:solidFill>
                      <a:srgbClr val="FF0000"/>
                    </a:solidFill>
                  </a:rPr>
                  <a:t>Direct</a:t>
                </a:r>
                <a:r>
                  <a:rPr kumimoji="1" lang="zh-CN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000" dirty="0">
                    <a:solidFill>
                      <a:srgbClr val="FF0000"/>
                    </a:solidFill>
                  </a:rPr>
                  <a:t>Product</a:t>
                </a:r>
                <a:r>
                  <a:rPr kumimoji="1" lang="zh-CN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000" dirty="0">
                    <a:solidFill>
                      <a:srgbClr val="FF0000"/>
                    </a:solidFill>
                  </a:rPr>
                  <a:t>2-CSP</a:t>
                </a:r>
                <a:endParaRPr lang="en-US" altLang="zh-CN" sz="2000" kern="100" dirty="0">
                  <a:solidFill>
                    <a:srgbClr val="FF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⊙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zh-CN" altLang="en-US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nor/>
                            </m:rPr>
                            <a:rPr lang="zh-CN" altLang="en-US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18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CN" sz="18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Φ</m:t>
                          </m:r>
                          <m:r>
                            <a:rPr lang="en-US" altLang="zh-CN" sz="1800" b="0" i="0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altLang="zh-CN" sz="1800" i="1" kern="1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DF50ED5A-A5A0-A61B-8DDB-542387B3E6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515957"/>
                <a:ext cx="4259176" cy="127737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379002B9-0642-0CAE-D521-1DF90F8CD120}"/>
              </a:ext>
            </a:extLst>
          </p:cNvPr>
          <p:cNvCxnSpPr>
            <a:cxnSpLocks/>
          </p:cNvCxnSpPr>
          <p:nvPr/>
        </p:nvCxnSpPr>
        <p:spPr>
          <a:xfrm>
            <a:off x="4567377" y="3185103"/>
            <a:ext cx="1070259" cy="2525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圆角矩形标注 9">
            <a:extLst>
              <a:ext uri="{FF2B5EF4-FFF2-40B4-BE49-F238E27FC236}">
                <a16:creationId xmlns:a16="http://schemas.microsoft.com/office/drawing/2014/main" id="{F64A26B7-FCD4-C4DD-3651-32784D46A4F2}"/>
              </a:ext>
            </a:extLst>
          </p:cNvPr>
          <p:cNvSpPr/>
          <p:nvPr/>
        </p:nvSpPr>
        <p:spPr>
          <a:xfrm>
            <a:off x="7529187" y="3793328"/>
            <a:ext cx="2344441" cy="398316"/>
          </a:xfrm>
          <a:prstGeom prst="wedgeRoundRectCallout">
            <a:avLst>
              <a:gd name="adj1" fmla="val 14190"/>
              <a:gd name="adj2" fmla="val -12514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i="1" dirty="0">
                <a:solidFill>
                  <a:schemeClr val="tx1"/>
                </a:solidFill>
              </a:rPr>
              <a:t>consistency</a:t>
            </a:r>
            <a:r>
              <a:rPr kumimoji="1" lang="zh-CN" altLang="en-US" i="1" dirty="0">
                <a:solidFill>
                  <a:schemeClr val="tx1"/>
                </a:solidFill>
              </a:rPr>
              <a:t> </a:t>
            </a:r>
            <a:r>
              <a:rPr kumimoji="1" lang="en-US" altLang="zh-CN" i="1" dirty="0">
                <a:solidFill>
                  <a:schemeClr val="tx1"/>
                </a:solidFill>
              </a:rPr>
              <a:t>checks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570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cap="none" dirty="0">
                <a:latin typeface="Rockwell" panose="02060603020205020403" pitchFamily="18" charset="0"/>
              </a:rPr>
              <a:t>Proof</a:t>
            </a:r>
            <a:r>
              <a:rPr kumimoji="1" lang="zh-CN" altLang="en-US" sz="48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800" cap="none" dirty="0">
                <a:latin typeface="Rockwell" panose="02060603020205020403" pitchFamily="18" charset="0"/>
              </a:rPr>
              <a:t>Overview</a:t>
            </a:r>
            <a:endParaRPr kumimoji="1" lang="zh-CN" altLang="en-US" sz="4800" cap="none" dirty="0">
              <a:latin typeface="Rockwell" panose="02060603020205020403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A98E903-12CA-01DE-F0CD-C69C5077CF6B}"/>
              </a:ext>
            </a:extLst>
          </p:cNvPr>
          <p:cNvSpPr txBox="1"/>
          <p:nvPr/>
        </p:nvSpPr>
        <p:spPr>
          <a:xfrm>
            <a:off x="716502" y="1762003"/>
            <a:ext cx="10754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Follows</a:t>
            </a:r>
            <a:r>
              <a:rPr lang="zh-CN" altLang="en-US" sz="2000" dirty="0"/>
              <a:t> </a:t>
            </a:r>
            <a:r>
              <a:rPr lang="en-US" altLang="zh-CN" sz="2000" dirty="0"/>
              <a:t>from and</a:t>
            </a:r>
            <a:r>
              <a:rPr lang="zh-CN" altLang="en-US" sz="2000" dirty="0"/>
              <a:t> </a:t>
            </a:r>
            <a:r>
              <a:rPr lang="en-US" altLang="zh-CN" sz="2000" dirty="0"/>
              <a:t>extends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rgbClr val="FF3399"/>
                </a:solidFill>
                <a:latin typeface="Palatino" pitchFamily="2" charset="0"/>
                <a:ea typeface="Palatino" pitchFamily="2" charset="0"/>
              </a:rPr>
              <a:t>[Barto-Kozik’22]</a:t>
            </a:r>
            <a:r>
              <a:rPr lang="en-US" altLang="zh-CN" sz="2000" dirty="0"/>
              <a:t>’s</a:t>
            </a:r>
            <a:r>
              <a:rPr lang="zh-CN" altLang="en-US" sz="2000" dirty="0"/>
              <a:t> </a:t>
            </a:r>
            <a:r>
              <a:rPr lang="en-US" altLang="zh-CN" sz="2000" dirty="0"/>
              <a:t>proof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Baby</a:t>
            </a:r>
            <a:r>
              <a:rPr lang="zh-CN" altLang="en-US" sz="2000" dirty="0"/>
              <a:t> </a:t>
            </a:r>
            <a:r>
              <a:rPr lang="en-US" altLang="zh-CN" sz="2000" dirty="0"/>
              <a:t>PCP</a:t>
            </a:r>
            <a:r>
              <a:rPr lang="zh-CN" altLang="en-US" sz="2000" dirty="0"/>
              <a:t> </a:t>
            </a:r>
            <a:r>
              <a:rPr lang="en-US" altLang="zh-CN" sz="2000" dirty="0"/>
              <a:t>Theorem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0C0"/>
                </a:solidFill>
              </a:rPr>
              <a:t>Direct</a:t>
            </a:r>
            <a:r>
              <a:rPr lang="zh-CN" altLang="en-US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Product</a:t>
            </a:r>
            <a:r>
              <a:rPr lang="zh-CN" altLang="en-US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Construction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9322B47F-941F-2E9B-CA7B-7A6463F364A9}"/>
                  </a:ext>
                </a:extLst>
              </p:cNvPr>
              <p:cNvSpPr/>
              <p:nvPr/>
            </p:nvSpPr>
            <p:spPr>
              <a:xfrm>
                <a:off x="2111570" y="2777666"/>
                <a:ext cx="1997443" cy="75992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>
                    <a:solidFill>
                      <a:srgbClr val="FF0000"/>
                    </a:solidFill>
                  </a:rPr>
                  <a:t>2-CSP</a:t>
                </a:r>
                <a:endParaRPr lang="en-US" altLang="zh-CN" sz="2000" kern="100" dirty="0">
                  <a:solidFill>
                    <a:srgbClr val="FF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Σ</m:t>
                          </m:r>
                          <m:r>
                            <a:rPr lang="en-US" altLang="zh-CN" sz="1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</m:d>
                    </m:oMath>
                  </m:oMathPara>
                </a14:m>
                <a:endParaRPr lang="en-US" altLang="zh-CN" sz="1800" i="1" kern="1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9322B47F-941F-2E9B-CA7B-7A6463F36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570" y="2777666"/>
                <a:ext cx="1997443" cy="75992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DF50ED5A-A5A0-A61B-8DDB-542387B3E6CD}"/>
                  </a:ext>
                </a:extLst>
              </p:cNvPr>
              <p:cNvSpPr/>
              <p:nvPr/>
            </p:nvSpPr>
            <p:spPr>
              <a:xfrm>
                <a:off x="6096000" y="2515957"/>
                <a:ext cx="4259176" cy="1277371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sz="2000" dirty="0">
                    <a:solidFill>
                      <a:srgbClr val="FF0000"/>
                    </a:solidFill>
                  </a:rPr>
                  <a:t>-wise</a:t>
                </a:r>
                <a:r>
                  <a:rPr kumimoji="1" lang="zh-CN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000" dirty="0">
                    <a:solidFill>
                      <a:srgbClr val="FF0000"/>
                    </a:solidFill>
                  </a:rPr>
                  <a:t>Direct</a:t>
                </a:r>
                <a:r>
                  <a:rPr kumimoji="1" lang="zh-CN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000" dirty="0">
                    <a:solidFill>
                      <a:srgbClr val="FF0000"/>
                    </a:solidFill>
                  </a:rPr>
                  <a:t>Product</a:t>
                </a:r>
                <a:r>
                  <a:rPr kumimoji="1" lang="zh-CN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000" dirty="0">
                    <a:solidFill>
                      <a:srgbClr val="FF0000"/>
                    </a:solidFill>
                  </a:rPr>
                  <a:t>2-CSP</a:t>
                </a:r>
                <a:endParaRPr lang="en-US" altLang="zh-CN" sz="2000" kern="100" dirty="0">
                  <a:solidFill>
                    <a:srgbClr val="FF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⊙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zh-CN" altLang="en-US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nor/>
                            </m:rPr>
                            <a:rPr lang="zh-CN" altLang="en-US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18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CN" sz="18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Φ</m:t>
                          </m:r>
                          <m:r>
                            <a:rPr lang="en-US" altLang="zh-CN" sz="1800" b="0" i="0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altLang="zh-CN" sz="1800" i="1" kern="1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DF50ED5A-A5A0-A61B-8DDB-542387B3E6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515957"/>
                <a:ext cx="4259176" cy="127737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379002B9-0642-0CAE-D521-1DF90F8CD120}"/>
              </a:ext>
            </a:extLst>
          </p:cNvPr>
          <p:cNvCxnSpPr>
            <a:cxnSpLocks/>
          </p:cNvCxnSpPr>
          <p:nvPr/>
        </p:nvCxnSpPr>
        <p:spPr>
          <a:xfrm>
            <a:off x="4567377" y="3185103"/>
            <a:ext cx="1070259" cy="2525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圆角矩形标注 7">
            <a:extLst>
              <a:ext uri="{FF2B5EF4-FFF2-40B4-BE49-F238E27FC236}">
                <a16:creationId xmlns:a16="http://schemas.microsoft.com/office/drawing/2014/main" id="{8A3E6A8C-3C12-ACBE-0D17-8CA614E09E9B}"/>
              </a:ext>
            </a:extLst>
          </p:cNvPr>
          <p:cNvSpPr/>
          <p:nvPr/>
        </p:nvSpPr>
        <p:spPr>
          <a:xfrm>
            <a:off x="5341733" y="3793328"/>
            <a:ext cx="3385458" cy="605700"/>
          </a:xfrm>
          <a:prstGeom prst="wedgeRoundRectCallout">
            <a:avLst>
              <a:gd name="adj1" fmla="val 49192"/>
              <a:gd name="adj2" fmla="val -9478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i="1" dirty="0">
                <a:solidFill>
                  <a:schemeClr val="tx1"/>
                </a:solidFill>
              </a:rPr>
              <a:t>partial</a:t>
            </a:r>
            <a:r>
              <a:rPr kumimoji="1" lang="zh-CN" altLang="en-US" i="1" dirty="0">
                <a:solidFill>
                  <a:schemeClr val="tx1"/>
                </a:solidFill>
              </a:rPr>
              <a:t> </a:t>
            </a:r>
            <a:r>
              <a:rPr kumimoji="1" lang="en-US" altLang="zh-CN" i="1" dirty="0">
                <a:solidFill>
                  <a:schemeClr val="tx1"/>
                </a:solidFill>
              </a:rPr>
              <a:t>satisfying</a:t>
            </a:r>
            <a:r>
              <a:rPr kumimoji="1" lang="zh-CN" altLang="en-US" i="1" dirty="0">
                <a:solidFill>
                  <a:schemeClr val="tx1"/>
                </a:solidFill>
              </a:rPr>
              <a:t> </a:t>
            </a:r>
            <a:r>
              <a:rPr kumimoji="1" lang="en-US" altLang="zh-CN" i="1" dirty="0">
                <a:solidFill>
                  <a:schemeClr val="tx1"/>
                </a:solidFill>
              </a:rPr>
              <a:t>assignments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for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the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set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of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variables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标注 8">
            <a:extLst>
              <a:ext uri="{FF2B5EF4-FFF2-40B4-BE49-F238E27FC236}">
                <a16:creationId xmlns:a16="http://schemas.microsoft.com/office/drawing/2014/main" id="{0127E166-C73C-2E46-2853-1A55E6006763}"/>
              </a:ext>
            </a:extLst>
          </p:cNvPr>
          <p:cNvSpPr/>
          <p:nvPr/>
        </p:nvSpPr>
        <p:spPr>
          <a:xfrm>
            <a:off x="8926630" y="3772645"/>
            <a:ext cx="2344441" cy="398316"/>
          </a:xfrm>
          <a:prstGeom prst="wedgeRoundRectCallout">
            <a:avLst>
              <a:gd name="adj1" fmla="val -48933"/>
              <a:gd name="adj2" fmla="val -11608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i="1" dirty="0">
                <a:solidFill>
                  <a:schemeClr val="tx1"/>
                </a:solidFill>
              </a:rPr>
              <a:t>consistency</a:t>
            </a:r>
            <a:r>
              <a:rPr kumimoji="1" lang="zh-CN" altLang="en-US" i="1" dirty="0">
                <a:solidFill>
                  <a:schemeClr val="tx1"/>
                </a:solidFill>
              </a:rPr>
              <a:t> </a:t>
            </a:r>
            <a:r>
              <a:rPr kumimoji="1" lang="en-US" altLang="zh-CN" i="1" dirty="0">
                <a:solidFill>
                  <a:schemeClr val="tx1"/>
                </a:solidFill>
              </a:rPr>
              <a:t>checks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3080DF2-E24E-9D73-FC30-4A30F9D782C4}"/>
                  </a:ext>
                </a:extLst>
              </p:cNvPr>
              <p:cNvSpPr txBox="1"/>
              <p:nvPr/>
            </p:nvSpPr>
            <p:spPr>
              <a:xfrm>
                <a:off x="716502" y="4271613"/>
                <a:ext cx="10754009" cy="1656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(Want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to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show):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For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any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sz="2000" dirty="0"/>
                  <a:t>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there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exists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depending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on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000" dirty="0"/>
                  <a:t>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such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that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for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every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zh-CN" sz="2000" dirty="0"/>
                  <a:t>,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(Completeness)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	If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is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satisfiable,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so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is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⊙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zh-CN" altLang="en-US" sz="2000"/>
                          <m:t> </m:t>
                        </m:r>
                      </m:sup>
                    </m:sSup>
                  </m:oMath>
                </a14:m>
                <a:r>
                  <a:rPr lang="en-US" altLang="zh-CN" sz="2000" dirty="0"/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(Soundness)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	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is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not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satisfiable,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then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⊙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zh-CN" altLang="en-US" sz="2000"/>
                          <m:t> </m:t>
                        </m:r>
                      </m:sup>
                    </m:sSup>
                  </m:oMath>
                </a14:m>
                <a:r>
                  <a:rPr lang="en-US" altLang="zh-CN" sz="2000" dirty="0"/>
                  <a:t>is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not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000" dirty="0"/>
                  <a:t>-list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satisfiable.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3080DF2-E24E-9D73-FC30-4A30F9D78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02" y="4271613"/>
                <a:ext cx="10754009" cy="1656864"/>
              </a:xfrm>
              <a:prstGeom prst="rect">
                <a:avLst/>
              </a:prstGeom>
              <a:blipFill>
                <a:blip r:embed="rId4"/>
                <a:stretch>
                  <a:fillRect l="-472" t="-2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0231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cap="none" dirty="0">
                <a:latin typeface="Rockwell" panose="02060603020205020403" pitchFamily="18" charset="0"/>
              </a:rPr>
              <a:t>Proof</a:t>
            </a:r>
            <a:r>
              <a:rPr kumimoji="1" lang="zh-CN" altLang="en-US" sz="48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800" cap="none" dirty="0">
                <a:latin typeface="Rockwell" panose="02060603020205020403" pitchFamily="18" charset="0"/>
              </a:rPr>
              <a:t>Overview</a:t>
            </a:r>
            <a:endParaRPr kumimoji="1" lang="zh-CN" altLang="en-US" sz="4800" cap="none" dirty="0">
              <a:latin typeface="Rockwell" panose="02060603020205020403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A98E903-12CA-01DE-F0CD-C69C5077CF6B}"/>
              </a:ext>
            </a:extLst>
          </p:cNvPr>
          <p:cNvSpPr txBox="1"/>
          <p:nvPr/>
        </p:nvSpPr>
        <p:spPr>
          <a:xfrm>
            <a:off x="716502" y="1762003"/>
            <a:ext cx="10754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Follows</a:t>
            </a:r>
            <a:r>
              <a:rPr lang="zh-CN" altLang="en-US" sz="2000" dirty="0"/>
              <a:t> </a:t>
            </a:r>
            <a:r>
              <a:rPr lang="en-US" altLang="zh-CN" sz="2000" dirty="0"/>
              <a:t>from and</a:t>
            </a:r>
            <a:r>
              <a:rPr lang="zh-CN" altLang="en-US" sz="2000" dirty="0"/>
              <a:t> </a:t>
            </a:r>
            <a:r>
              <a:rPr lang="en-US" altLang="zh-CN" sz="2000" dirty="0"/>
              <a:t>extends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rgbClr val="FF3399"/>
                </a:solidFill>
                <a:latin typeface="Palatino" pitchFamily="2" charset="0"/>
                <a:ea typeface="Palatino" pitchFamily="2" charset="0"/>
              </a:rPr>
              <a:t>[Barto-Kozik’22]</a:t>
            </a:r>
            <a:r>
              <a:rPr lang="en-US" altLang="zh-CN" sz="2000" dirty="0"/>
              <a:t>’s</a:t>
            </a:r>
            <a:r>
              <a:rPr lang="zh-CN" altLang="en-US" sz="2000" dirty="0"/>
              <a:t> </a:t>
            </a:r>
            <a:r>
              <a:rPr lang="en-US" altLang="zh-CN" sz="2000" dirty="0"/>
              <a:t>proof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Baby</a:t>
            </a:r>
            <a:r>
              <a:rPr lang="zh-CN" altLang="en-US" sz="2000" dirty="0"/>
              <a:t> </a:t>
            </a:r>
            <a:r>
              <a:rPr lang="en-US" altLang="zh-CN" sz="2000" dirty="0"/>
              <a:t>PCP</a:t>
            </a:r>
            <a:r>
              <a:rPr lang="zh-CN" altLang="en-US" sz="2000" dirty="0"/>
              <a:t> </a:t>
            </a:r>
            <a:r>
              <a:rPr lang="en-US" altLang="zh-CN" sz="2000" dirty="0"/>
              <a:t>Theorem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0C0"/>
                </a:solidFill>
              </a:rPr>
              <a:t>Direct</a:t>
            </a:r>
            <a:r>
              <a:rPr lang="zh-CN" altLang="en-US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Product</a:t>
            </a:r>
            <a:r>
              <a:rPr lang="zh-CN" altLang="en-US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>
                <a:solidFill>
                  <a:srgbClr val="0070C0"/>
                </a:solidFill>
              </a:rPr>
              <a:t>Construction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9322B47F-941F-2E9B-CA7B-7A6463F364A9}"/>
                  </a:ext>
                </a:extLst>
              </p:cNvPr>
              <p:cNvSpPr/>
              <p:nvPr/>
            </p:nvSpPr>
            <p:spPr>
              <a:xfrm>
                <a:off x="2111570" y="2777666"/>
                <a:ext cx="1997443" cy="75992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>
                    <a:solidFill>
                      <a:srgbClr val="FF0000"/>
                    </a:solidFill>
                  </a:rPr>
                  <a:t>2-CSP</a:t>
                </a:r>
                <a:endParaRPr lang="en-US" altLang="zh-CN" sz="2000" kern="100" dirty="0">
                  <a:solidFill>
                    <a:srgbClr val="FF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Σ</m:t>
                          </m:r>
                          <m:r>
                            <a:rPr lang="en-US" altLang="zh-CN" sz="1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</m:d>
                    </m:oMath>
                  </m:oMathPara>
                </a14:m>
                <a:endParaRPr lang="en-US" altLang="zh-CN" sz="1800" i="1" kern="1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9322B47F-941F-2E9B-CA7B-7A6463F36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570" y="2777666"/>
                <a:ext cx="1997443" cy="75992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DF50ED5A-A5A0-A61B-8DDB-542387B3E6CD}"/>
                  </a:ext>
                </a:extLst>
              </p:cNvPr>
              <p:cNvSpPr/>
              <p:nvPr/>
            </p:nvSpPr>
            <p:spPr>
              <a:xfrm>
                <a:off x="6096000" y="2515957"/>
                <a:ext cx="4259176" cy="1277371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sz="2000" dirty="0">
                    <a:solidFill>
                      <a:srgbClr val="FF0000"/>
                    </a:solidFill>
                  </a:rPr>
                  <a:t>-wise</a:t>
                </a:r>
                <a:r>
                  <a:rPr kumimoji="1" lang="zh-CN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000" dirty="0">
                    <a:solidFill>
                      <a:srgbClr val="FF0000"/>
                    </a:solidFill>
                  </a:rPr>
                  <a:t>Direct</a:t>
                </a:r>
                <a:r>
                  <a:rPr kumimoji="1" lang="zh-CN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000" dirty="0">
                    <a:solidFill>
                      <a:srgbClr val="FF0000"/>
                    </a:solidFill>
                  </a:rPr>
                  <a:t>Product</a:t>
                </a:r>
                <a:r>
                  <a:rPr kumimoji="1" lang="zh-CN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000" dirty="0">
                    <a:solidFill>
                      <a:srgbClr val="FF0000"/>
                    </a:solidFill>
                  </a:rPr>
                  <a:t>2-CSP</a:t>
                </a:r>
                <a:endParaRPr lang="en-US" altLang="zh-CN" sz="2000" kern="100" dirty="0">
                  <a:solidFill>
                    <a:srgbClr val="FF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⊙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zh-CN" altLang="en-US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nor/>
                            </m:rPr>
                            <a:rPr lang="zh-CN" altLang="en-US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18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CN" sz="18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Φ</m:t>
                          </m:r>
                          <m:r>
                            <a:rPr lang="en-US" altLang="zh-CN" sz="1800" b="0" i="0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altLang="zh-CN" sz="1800" i="1" kern="1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DF50ED5A-A5A0-A61B-8DDB-542387B3E6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515957"/>
                <a:ext cx="4259176" cy="127737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379002B9-0642-0CAE-D521-1DF90F8CD120}"/>
              </a:ext>
            </a:extLst>
          </p:cNvPr>
          <p:cNvCxnSpPr>
            <a:cxnSpLocks/>
          </p:cNvCxnSpPr>
          <p:nvPr/>
        </p:nvCxnSpPr>
        <p:spPr>
          <a:xfrm>
            <a:off x="4567377" y="3185103"/>
            <a:ext cx="1070259" cy="2525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12F5300-498A-B943-C0AD-03F52A2A76A1}"/>
                  </a:ext>
                </a:extLst>
              </p:cNvPr>
              <p:cNvSpPr txBox="1"/>
              <p:nvPr/>
            </p:nvSpPr>
            <p:spPr>
              <a:xfrm>
                <a:off x="716502" y="4271613"/>
                <a:ext cx="10754009" cy="2285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(Want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to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show):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For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any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sz="2000" dirty="0"/>
                  <a:t>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there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exists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depending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on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000" dirty="0"/>
                  <a:t>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such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that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for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every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zh-CN" sz="2000" dirty="0"/>
                  <a:t>,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(Completeness)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	If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is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satisfiable,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so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is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⊙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zh-CN" altLang="en-US" sz="2000"/>
                          <m:t> </m:t>
                        </m:r>
                      </m:sup>
                    </m:sSup>
                  </m:oMath>
                </a14:m>
                <a:r>
                  <a:rPr lang="en-US" altLang="zh-CN" sz="2000" dirty="0"/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(Soundness)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	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is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not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satisfiable,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then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⊙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zh-CN" altLang="en-US" sz="2000"/>
                          <m:t> </m:t>
                        </m:r>
                      </m:sup>
                    </m:sSup>
                  </m:oMath>
                </a14:m>
                <a:r>
                  <a:rPr lang="en-US" altLang="zh-CN" sz="2000" dirty="0"/>
                  <a:t>is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not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000" dirty="0"/>
                  <a:t>-list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satisfiable.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Reduction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time: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where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a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unified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proof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for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both</a:t>
                </a:r>
                <a:r>
                  <a:rPr lang="zh-CN" altLang="en-US" sz="2000" dirty="0"/>
                  <a:t> 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Baby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PCP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and</a:t>
                </a:r>
                <a:r>
                  <a:rPr lang="zh-CN" altLang="en-US" sz="2000" dirty="0"/>
                  <a:t> 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Baby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PIH</a:t>
                </a:r>
                <a:r>
                  <a:rPr lang="en-US" altLang="zh-CN" sz="2000" dirty="0"/>
                  <a:t>!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12F5300-498A-B943-C0AD-03F52A2A7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02" y="4271613"/>
                <a:ext cx="10754009" cy="2285241"/>
              </a:xfrm>
              <a:prstGeom prst="rect">
                <a:avLst/>
              </a:prstGeom>
              <a:blipFill>
                <a:blip r:embed="rId4"/>
                <a:stretch>
                  <a:fillRect l="-472" t="-1657" b="-38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圆角矩形标注 7">
            <a:extLst>
              <a:ext uri="{FF2B5EF4-FFF2-40B4-BE49-F238E27FC236}">
                <a16:creationId xmlns:a16="http://schemas.microsoft.com/office/drawing/2014/main" id="{F46440C3-1AB2-2679-EC14-ACD0D2FC7988}"/>
              </a:ext>
            </a:extLst>
          </p:cNvPr>
          <p:cNvSpPr/>
          <p:nvPr/>
        </p:nvSpPr>
        <p:spPr>
          <a:xfrm>
            <a:off x="5341733" y="3793328"/>
            <a:ext cx="3385458" cy="605700"/>
          </a:xfrm>
          <a:prstGeom prst="wedgeRoundRectCallout">
            <a:avLst>
              <a:gd name="adj1" fmla="val 49192"/>
              <a:gd name="adj2" fmla="val -9478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i="1" dirty="0">
                <a:solidFill>
                  <a:schemeClr val="tx1"/>
                </a:solidFill>
              </a:rPr>
              <a:t>partial</a:t>
            </a:r>
            <a:r>
              <a:rPr kumimoji="1" lang="zh-CN" altLang="en-US" i="1" dirty="0">
                <a:solidFill>
                  <a:schemeClr val="tx1"/>
                </a:solidFill>
              </a:rPr>
              <a:t> </a:t>
            </a:r>
            <a:r>
              <a:rPr kumimoji="1" lang="en-US" altLang="zh-CN" i="1" dirty="0">
                <a:solidFill>
                  <a:schemeClr val="tx1"/>
                </a:solidFill>
              </a:rPr>
              <a:t>satisfying</a:t>
            </a:r>
            <a:r>
              <a:rPr kumimoji="1" lang="zh-CN" altLang="en-US" i="1" dirty="0">
                <a:solidFill>
                  <a:schemeClr val="tx1"/>
                </a:solidFill>
              </a:rPr>
              <a:t> </a:t>
            </a:r>
            <a:r>
              <a:rPr kumimoji="1" lang="en-US" altLang="zh-CN" i="1" dirty="0">
                <a:solidFill>
                  <a:schemeClr val="tx1"/>
                </a:solidFill>
              </a:rPr>
              <a:t>assignments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for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the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set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of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variables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圆角矩形标注 8">
            <a:extLst>
              <a:ext uri="{FF2B5EF4-FFF2-40B4-BE49-F238E27FC236}">
                <a16:creationId xmlns:a16="http://schemas.microsoft.com/office/drawing/2014/main" id="{D929382A-240C-09A6-4246-14304440FD63}"/>
              </a:ext>
            </a:extLst>
          </p:cNvPr>
          <p:cNvSpPr/>
          <p:nvPr/>
        </p:nvSpPr>
        <p:spPr>
          <a:xfrm>
            <a:off x="8926630" y="3772645"/>
            <a:ext cx="2344441" cy="398316"/>
          </a:xfrm>
          <a:prstGeom prst="wedgeRoundRectCallout">
            <a:avLst>
              <a:gd name="adj1" fmla="val -48933"/>
              <a:gd name="adj2" fmla="val -11608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i="1" dirty="0">
                <a:solidFill>
                  <a:schemeClr val="tx1"/>
                </a:solidFill>
              </a:rPr>
              <a:t>consistency</a:t>
            </a:r>
            <a:r>
              <a:rPr kumimoji="1" lang="zh-CN" altLang="en-US" i="1" dirty="0">
                <a:solidFill>
                  <a:schemeClr val="tx1"/>
                </a:solidFill>
              </a:rPr>
              <a:t> </a:t>
            </a:r>
            <a:r>
              <a:rPr kumimoji="1" lang="en-US" altLang="zh-CN" i="1" dirty="0">
                <a:solidFill>
                  <a:schemeClr val="tx1"/>
                </a:solidFill>
              </a:rPr>
              <a:t>checks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7528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cap="none" dirty="0">
                <a:latin typeface="Rockwell" panose="02060603020205020403" pitchFamily="18" charset="0"/>
              </a:rPr>
              <a:t>Proof</a:t>
            </a:r>
            <a:r>
              <a:rPr kumimoji="1" lang="zh-CN" altLang="en-US" sz="48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800" cap="none" dirty="0">
                <a:latin typeface="Rockwell" panose="02060603020205020403" pitchFamily="18" charset="0"/>
              </a:rPr>
              <a:t>Overview</a:t>
            </a:r>
            <a:endParaRPr kumimoji="1" lang="zh-CN" altLang="en-US" sz="4800" cap="none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FE9170F3-97AB-7DC6-AAD0-587EE1060FBC}"/>
                  </a:ext>
                </a:extLst>
              </p:cNvPr>
              <p:cNvSpPr/>
              <p:nvPr/>
            </p:nvSpPr>
            <p:spPr>
              <a:xfrm>
                <a:off x="3655191" y="2093976"/>
                <a:ext cx="1886673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FE9170F3-97AB-7DC6-AAD0-587EE1060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191" y="2093976"/>
                <a:ext cx="1886673" cy="55662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042857BB-6680-0B5F-2B30-AFE931209398}"/>
                  </a:ext>
                </a:extLst>
              </p:cNvPr>
              <p:cNvSpPr/>
              <p:nvPr/>
            </p:nvSpPr>
            <p:spPr>
              <a:xfrm>
                <a:off x="5994721" y="2093976"/>
                <a:ext cx="1886673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042857BB-6680-0B5F-2B30-AFE931209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721" y="2093976"/>
                <a:ext cx="1886673" cy="55662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3ECA9B4D-D94D-E8BF-CB65-B47411FA880E}"/>
                  </a:ext>
                </a:extLst>
              </p:cNvPr>
              <p:cNvSpPr/>
              <p:nvPr/>
            </p:nvSpPr>
            <p:spPr>
              <a:xfrm>
                <a:off x="5994721" y="3325358"/>
                <a:ext cx="1886673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3ECA9B4D-D94D-E8BF-CB65-B47411FA8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721" y="3325358"/>
                <a:ext cx="1886673" cy="55662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>
            <a:extLst>
              <a:ext uri="{FF2B5EF4-FFF2-40B4-BE49-F238E27FC236}">
                <a16:creationId xmlns:a16="http://schemas.microsoft.com/office/drawing/2014/main" id="{2880B74E-126D-247A-8B08-C77B54968E7D}"/>
              </a:ext>
            </a:extLst>
          </p:cNvPr>
          <p:cNvSpPr/>
          <p:nvPr/>
        </p:nvSpPr>
        <p:spPr>
          <a:xfrm>
            <a:off x="3655191" y="3325358"/>
            <a:ext cx="1886673" cy="556627"/>
          </a:xfrm>
          <a:prstGeom prst="roundRect">
            <a:avLst/>
          </a:prstGeom>
          <a:solidFill>
            <a:srgbClr val="D5FD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and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so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on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…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D792A43-BC42-741B-7E70-FC3E4A4EAD69}"/>
              </a:ext>
            </a:extLst>
          </p:cNvPr>
          <p:cNvGrpSpPr/>
          <p:nvPr/>
        </p:nvGrpSpPr>
        <p:grpSpPr>
          <a:xfrm>
            <a:off x="7892006" y="3024434"/>
            <a:ext cx="1818187" cy="1161307"/>
            <a:chOff x="4899951" y="3244334"/>
            <a:chExt cx="1818187" cy="1161307"/>
          </a:xfrm>
        </p:grpSpPr>
        <p:sp>
          <p:nvSpPr>
            <p:cNvPr id="20" name="左大括号 19">
              <a:extLst>
                <a:ext uri="{FF2B5EF4-FFF2-40B4-BE49-F238E27FC236}">
                  <a16:creationId xmlns:a16="http://schemas.microsoft.com/office/drawing/2014/main" id="{232B234F-30BE-9131-664D-74BB5D98B463}"/>
                </a:ext>
              </a:extLst>
            </p:cNvPr>
            <p:cNvSpPr/>
            <p:nvPr/>
          </p:nvSpPr>
          <p:spPr>
            <a:xfrm>
              <a:off x="5273232" y="3388187"/>
              <a:ext cx="200630" cy="92597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9D75818-F40E-EB8A-0533-B5EDE111EF17}"/>
                    </a:ext>
                  </a:extLst>
                </p:cNvPr>
                <p:cNvSpPr txBox="1"/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(1,1,3,2)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9D75818-F40E-EB8A-0533-B5EDE111EF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B23FA7B-01F2-9061-93EF-4116616DA466}"/>
                    </a:ext>
                  </a:extLst>
                </p:cNvPr>
                <p:cNvSpPr txBox="1"/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(2,2,3,3)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B23FA7B-01F2-9061-93EF-4116616DA4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9645AB09-068C-7CC5-62A6-68CFE2A38D16}"/>
                    </a:ext>
                  </a:extLst>
                </p:cNvPr>
                <p:cNvSpPr txBox="1"/>
                <p:nvPr/>
              </p:nvSpPr>
              <p:spPr>
                <a:xfrm>
                  <a:off x="5470969" y="4035347"/>
                  <a:ext cx="1244276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(1,1,3,1)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9645AB09-068C-7CC5-62A6-68CFE2A38D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4035347"/>
                  <a:ext cx="1244276" cy="370294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FEDA7C5-53ED-AFF3-8EBB-D28953E52BCB}"/>
                    </a:ext>
                  </a:extLst>
                </p:cNvPr>
                <p:cNvSpPr txBox="1"/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FEDA7C5-53ED-AFF3-8EBB-D28953E52B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2DFD376-15FB-AB22-E8D6-5D4C80B3099A}"/>
              </a:ext>
            </a:extLst>
          </p:cNvPr>
          <p:cNvGrpSpPr/>
          <p:nvPr/>
        </p:nvGrpSpPr>
        <p:grpSpPr>
          <a:xfrm>
            <a:off x="7881394" y="1792116"/>
            <a:ext cx="1818187" cy="1160345"/>
            <a:chOff x="4899951" y="3244334"/>
            <a:chExt cx="1818187" cy="1160345"/>
          </a:xfrm>
        </p:grpSpPr>
        <p:sp>
          <p:nvSpPr>
            <p:cNvPr id="28" name="左大括号 27">
              <a:extLst>
                <a:ext uri="{FF2B5EF4-FFF2-40B4-BE49-F238E27FC236}">
                  <a16:creationId xmlns:a16="http://schemas.microsoft.com/office/drawing/2014/main" id="{2D34E7A1-0654-1C2F-06EC-11B43A27F3AA}"/>
                </a:ext>
              </a:extLst>
            </p:cNvPr>
            <p:cNvSpPr/>
            <p:nvPr/>
          </p:nvSpPr>
          <p:spPr>
            <a:xfrm>
              <a:off x="5273232" y="3388187"/>
              <a:ext cx="200630" cy="92597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B35E903B-AB88-4571-6ACA-CEDB92C97973}"/>
                    </a:ext>
                  </a:extLst>
                </p:cNvPr>
                <p:cNvSpPr txBox="1"/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(1,1,1,2)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B35E903B-AB88-4571-6ACA-CEDB92C979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7518F22B-4694-DBC3-8FD2-461B5A02CC1C}"/>
                    </a:ext>
                  </a:extLst>
                </p:cNvPr>
                <p:cNvSpPr txBox="1"/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(2,1,2,3)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7518F22B-4694-DBC3-8FD2-461B5A02CC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1239151-F7A5-D6AA-1978-D3BF46201B71}"/>
                    </a:ext>
                  </a:extLst>
                </p:cNvPr>
                <p:cNvSpPr txBox="1"/>
                <p:nvPr/>
              </p:nvSpPr>
              <p:spPr>
                <a:xfrm>
                  <a:off x="5470969" y="4035347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(3,1,2,2)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1239151-F7A5-D6AA-1978-D3BF46201B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4035347"/>
                  <a:ext cx="124427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BCE0AE1-834C-F675-AB2C-A5659A0A3EC4}"/>
                    </a:ext>
                  </a:extLst>
                </p:cNvPr>
                <p:cNvSpPr txBox="1"/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BCE0AE1-834C-F675-AB2C-A5659A0A3E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C7CBF066-8D9E-1EC4-9D1E-B8344C1D3D39}"/>
              </a:ext>
            </a:extLst>
          </p:cNvPr>
          <p:cNvSpPr/>
          <p:nvPr/>
        </p:nvSpPr>
        <p:spPr>
          <a:xfrm rot="10800000">
            <a:off x="3017748" y="1911395"/>
            <a:ext cx="200630" cy="92597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D2C721D-6AAB-CBC6-1DEC-2D20E18F2642}"/>
                  </a:ext>
                </a:extLst>
              </p:cNvPr>
              <p:cNvSpPr txBox="1"/>
              <p:nvPr/>
            </p:nvSpPr>
            <p:spPr>
              <a:xfrm>
                <a:off x="1864387" y="1770433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(1,3,1,2)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D2C721D-6AAB-CBC6-1DEC-2D20E18F2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387" y="1770433"/>
                <a:ext cx="1244276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791FE33-14A2-05BC-E28F-707640B96958}"/>
                  </a:ext>
                </a:extLst>
              </p:cNvPr>
              <p:cNvSpPr txBox="1"/>
              <p:nvPr/>
            </p:nvSpPr>
            <p:spPr>
              <a:xfrm>
                <a:off x="1861494" y="2165939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(3,3,2,1)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791FE33-14A2-05BC-E28F-707640B96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494" y="2165939"/>
                <a:ext cx="1244276" cy="369332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A026E51-93A4-2C36-8721-48A762D626C3}"/>
                  </a:ext>
                </a:extLst>
              </p:cNvPr>
              <p:cNvSpPr txBox="1"/>
              <p:nvPr/>
            </p:nvSpPr>
            <p:spPr>
              <a:xfrm>
                <a:off x="1861494" y="2561446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(2,2,3,1)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A026E51-93A4-2C36-8721-48A762D62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494" y="2561446"/>
                <a:ext cx="1244276" cy="369332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8EBC43E-EF1D-1F49-A975-34ED611F84E1}"/>
                  </a:ext>
                </a:extLst>
              </p:cNvPr>
              <p:cNvSpPr txBox="1"/>
              <p:nvPr/>
            </p:nvSpPr>
            <p:spPr>
              <a:xfrm rot="10800000">
                <a:off x="3268405" y="2186686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8EBC43E-EF1D-1F49-A975-34ED611F8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268405" y="2186686"/>
                <a:ext cx="37425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A0D514AD-59F6-ABF9-7B61-9CCBF65A7298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541864" y="2372290"/>
            <a:ext cx="45285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B4F9F131-9BFF-3301-BC7E-DC0BFA846CD3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4598528" y="2650603"/>
            <a:ext cx="0" cy="67475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866B1F8A-FC49-A460-D6D2-54991A29130A}"/>
              </a:ext>
            </a:extLst>
          </p:cNvPr>
          <p:cNvCxnSpPr>
            <a:cxnSpLocks/>
          </p:cNvCxnSpPr>
          <p:nvPr/>
        </p:nvCxnSpPr>
        <p:spPr>
          <a:xfrm>
            <a:off x="5541864" y="2612924"/>
            <a:ext cx="477936" cy="71243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B5EC0D81-4A3E-648E-5F7C-E452FD20436E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6938058" y="2650603"/>
            <a:ext cx="0" cy="67475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54FE39E-9985-FF7F-A2DD-08F59A115E8B}"/>
              </a:ext>
            </a:extLst>
          </p:cNvPr>
          <p:cNvCxnSpPr>
            <a:cxnSpLocks/>
          </p:cNvCxnSpPr>
          <p:nvPr/>
        </p:nvCxnSpPr>
        <p:spPr>
          <a:xfrm flipH="1">
            <a:off x="5514975" y="2612924"/>
            <a:ext cx="479746" cy="7524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A092555D-71BA-4299-F2B4-949733D4CB38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5541864" y="3603672"/>
            <a:ext cx="45285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CEC4484-D538-261E-FF41-1A1E105AA40E}"/>
                  </a:ext>
                </a:extLst>
              </p:cNvPr>
              <p:cNvSpPr txBox="1"/>
              <p:nvPr/>
            </p:nvSpPr>
            <p:spPr>
              <a:xfrm>
                <a:off x="3881441" y="4058237"/>
                <a:ext cx="4373234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0" dirty="0"/>
                  <a:t>A</a:t>
                </a:r>
                <a:r>
                  <a:rPr kumimoji="1" lang="zh-CN" altLang="en-US" b="0" dirty="0"/>
                  <a:t> </a:t>
                </a:r>
                <a:r>
                  <a:rPr kumimoji="1" lang="en-US" altLang="zh-CN" b="0" dirty="0"/>
                  <a:t>3-list</a:t>
                </a:r>
                <a:r>
                  <a:rPr kumimoji="1" lang="zh-CN" altLang="en-US" b="0" dirty="0"/>
                  <a:t> </a:t>
                </a:r>
                <a:r>
                  <a:rPr kumimoji="1" lang="en-US" altLang="zh-CN" b="0" dirty="0"/>
                  <a:t>satisfying</a:t>
                </a:r>
                <a:r>
                  <a:rPr kumimoji="1" lang="zh-CN" altLang="en-US" b="0" dirty="0"/>
                  <a:t> </a:t>
                </a:r>
                <a:r>
                  <a:rPr kumimoji="1" lang="en-US" altLang="zh-CN" b="0" dirty="0"/>
                  <a:t>assignment</a:t>
                </a:r>
                <a:r>
                  <a:rPr kumimoji="1" lang="zh-CN" altLang="en-US" b="0" dirty="0"/>
                  <a:t> </a:t>
                </a:r>
                <a:r>
                  <a:rPr kumimoji="1" lang="en-US" altLang="zh-CN" b="0" dirty="0"/>
                  <a:t>for</a:t>
                </a:r>
                <a:r>
                  <a:rPr kumimoji="1" lang="zh-CN" altLang="en-U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CEC4484-D538-261E-FF41-1A1E105AA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441" y="4058237"/>
                <a:ext cx="4373234" cy="380810"/>
              </a:xfrm>
              <a:prstGeom prst="rect">
                <a:avLst/>
              </a:prstGeom>
              <a:blipFill>
                <a:blip r:embed="rId17"/>
                <a:stretch>
                  <a:fillRect l="-1159" t="-3226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04407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cap="none" dirty="0">
                <a:latin typeface="Rockwell" panose="02060603020205020403" pitchFamily="18" charset="0"/>
              </a:rPr>
              <a:t>Proof</a:t>
            </a:r>
            <a:r>
              <a:rPr kumimoji="1" lang="zh-CN" altLang="en-US" sz="48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800" cap="none" dirty="0">
                <a:latin typeface="Rockwell" panose="02060603020205020403" pitchFamily="18" charset="0"/>
              </a:rPr>
              <a:t>Overview</a:t>
            </a:r>
            <a:endParaRPr kumimoji="1" lang="zh-CN" altLang="en-US" sz="4800" cap="none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FE9170F3-97AB-7DC6-AAD0-587EE1060FBC}"/>
                  </a:ext>
                </a:extLst>
              </p:cNvPr>
              <p:cNvSpPr/>
              <p:nvPr/>
            </p:nvSpPr>
            <p:spPr>
              <a:xfrm>
                <a:off x="3655191" y="2093976"/>
                <a:ext cx="1886673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FE9170F3-97AB-7DC6-AAD0-587EE1060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191" y="2093976"/>
                <a:ext cx="1886673" cy="55662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042857BB-6680-0B5F-2B30-AFE931209398}"/>
                  </a:ext>
                </a:extLst>
              </p:cNvPr>
              <p:cNvSpPr/>
              <p:nvPr/>
            </p:nvSpPr>
            <p:spPr>
              <a:xfrm>
                <a:off x="5994721" y="2093976"/>
                <a:ext cx="1886673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042857BB-6680-0B5F-2B30-AFE931209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721" y="2093976"/>
                <a:ext cx="1886673" cy="55662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3ECA9B4D-D94D-E8BF-CB65-B47411FA880E}"/>
                  </a:ext>
                </a:extLst>
              </p:cNvPr>
              <p:cNvSpPr/>
              <p:nvPr/>
            </p:nvSpPr>
            <p:spPr>
              <a:xfrm>
                <a:off x="5994721" y="3325358"/>
                <a:ext cx="1886673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3ECA9B4D-D94D-E8BF-CB65-B47411FA8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721" y="3325358"/>
                <a:ext cx="1886673" cy="55662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>
            <a:extLst>
              <a:ext uri="{FF2B5EF4-FFF2-40B4-BE49-F238E27FC236}">
                <a16:creationId xmlns:a16="http://schemas.microsoft.com/office/drawing/2014/main" id="{2880B74E-126D-247A-8B08-C77B54968E7D}"/>
              </a:ext>
            </a:extLst>
          </p:cNvPr>
          <p:cNvSpPr/>
          <p:nvPr/>
        </p:nvSpPr>
        <p:spPr>
          <a:xfrm>
            <a:off x="3655191" y="3325358"/>
            <a:ext cx="1886673" cy="556627"/>
          </a:xfrm>
          <a:prstGeom prst="roundRect">
            <a:avLst/>
          </a:prstGeom>
          <a:solidFill>
            <a:srgbClr val="D5FD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and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so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on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…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D792A43-BC42-741B-7E70-FC3E4A4EAD69}"/>
              </a:ext>
            </a:extLst>
          </p:cNvPr>
          <p:cNvGrpSpPr/>
          <p:nvPr/>
        </p:nvGrpSpPr>
        <p:grpSpPr>
          <a:xfrm>
            <a:off x="7892006" y="3024434"/>
            <a:ext cx="1818187" cy="1161307"/>
            <a:chOff x="4899951" y="3244334"/>
            <a:chExt cx="1818187" cy="1161307"/>
          </a:xfrm>
        </p:grpSpPr>
        <p:sp>
          <p:nvSpPr>
            <p:cNvPr id="20" name="左大括号 19">
              <a:extLst>
                <a:ext uri="{FF2B5EF4-FFF2-40B4-BE49-F238E27FC236}">
                  <a16:creationId xmlns:a16="http://schemas.microsoft.com/office/drawing/2014/main" id="{232B234F-30BE-9131-664D-74BB5D98B463}"/>
                </a:ext>
              </a:extLst>
            </p:cNvPr>
            <p:cNvSpPr/>
            <p:nvPr/>
          </p:nvSpPr>
          <p:spPr>
            <a:xfrm>
              <a:off x="5273232" y="3388187"/>
              <a:ext cx="200630" cy="92597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9D75818-F40E-EB8A-0533-B5EDE111EF17}"/>
                    </a:ext>
                  </a:extLst>
                </p:cNvPr>
                <p:cNvSpPr txBox="1"/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(1,1,3,2)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9D75818-F40E-EB8A-0533-B5EDE111EF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B23FA7B-01F2-9061-93EF-4116616DA466}"/>
                    </a:ext>
                  </a:extLst>
                </p:cNvPr>
                <p:cNvSpPr txBox="1"/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(2,2,3,3)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B23FA7B-01F2-9061-93EF-4116616DA4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9645AB09-068C-7CC5-62A6-68CFE2A38D16}"/>
                    </a:ext>
                  </a:extLst>
                </p:cNvPr>
                <p:cNvSpPr txBox="1"/>
                <p:nvPr/>
              </p:nvSpPr>
              <p:spPr>
                <a:xfrm>
                  <a:off x="5470969" y="4035347"/>
                  <a:ext cx="1244276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(1,1,3,1)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9645AB09-068C-7CC5-62A6-68CFE2A38D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4035347"/>
                  <a:ext cx="1244276" cy="370294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FEDA7C5-53ED-AFF3-8EBB-D28953E52BCB}"/>
                    </a:ext>
                  </a:extLst>
                </p:cNvPr>
                <p:cNvSpPr txBox="1"/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FEDA7C5-53ED-AFF3-8EBB-D28953E52B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2DFD376-15FB-AB22-E8D6-5D4C80B3099A}"/>
              </a:ext>
            </a:extLst>
          </p:cNvPr>
          <p:cNvGrpSpPr/>
          <p:nvPr/>
        </p:nvGrpSpPr>
        <p:grpSpPr>
          <a:xfrm>
            <a:off x="7881394" y="1792116"/>
            <a:ext cx="1818187" cy="1160345"/>
            <a:chOff x="4899951" y="3244334"/>
            <a:chExt cx="1818187" cy="1160345"/>
          </a:xfrm>
        </p:grpSpPr>
        <p:sp>
          <p:nvSpPr>
            <p:cNvPr id="28" name="左大括号 27">
              <a:extLst>
                <a:ext uri="{FF2B5EF4-FFF2-40B4-BE49-F238E27FC236}">
                  <a16:creationId xmlns:a16="http://schemas.microsoft.com/office/drawing/2014/main" id="{2D34E7A1-0654-1C2F-06EC-11B43A27F3AA}"/>
                </a:ext>
              </a:extLst>
            </p:cNvPr>
            <p:cNvSpPr/>
            <p:nvPr/>
          </p:nvSpPr>
          <p:spPr>
            <a:xfrm>
              <a:off x="5273232" y="3388187"/>
              <a:ext cx="200630" cy="92597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B35E903B-AB88-4571-6ACA-CEDB92C97973}"/>
                    </a:ext>
                  </a:extLst>
                </p:cNvPr>
                <p:cNvSpPr txBox="1"/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,1,1,2)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B35E903B-AB88-4571-6ACA-CEDB92C979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7518F22B-4694-DBC3-8FD2-461B5A02CC1C}"/>
                    </a:ext>
                  </a:extLst>
                </p:cNvPr>
                <p:cNvSpPr txBox="1"/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(2,1,2,3)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7518F22B-4694-DBC3-8FD2-461B5A02CC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1239151-F7A5-D6AA-1978-D3BF46201B71}"/>
                    </a:ext>
                  </a:extLst>
                </p:cNvPr>
                <p:cNvSpPr txBox="1"/>
                <p:nvPr/>
              </p:nvSpPr>
              <p:spPr>
                <a:xfrm>
                  <a:off x="5470969" y="4035347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(3,1,2,2)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1239151-F7A5-D6AA-1978-D3BF46201B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4035347"/>
                  <a:ext cx="124427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BCE0AE1-834C-F675-AB2C-A5659A0A3EC4}"/>
                    </a:ext>
                  </a:extLst>
                </p:cNvPr>
                <p:cNvSpPr txBox="1"/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BCE0AE1-834C-F675-AB2C-A5659A0A3E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C7CBF066-8D9E-1EC4-9D1E-B8344C1D3D39}"/>
              </a:ext>
            </a:extLst>
          </p:cNvPr>
          <p:cNvSpPr/>
          <p:nvPr/>
        </p:nvSpPr>
        <p:spPr>
          <a:xfrm rot="10800000">
            <a:off x="3017748" y="1911395"/>
            <a:ext cx="200630" cy="92597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D2C721D-6AAB-CBC6-1DEC-2D20E18F2642}"/>
                  </a:ext>
                </a:extLst>
              </p:cNvPr>
              <p:cNvSpPr txBox="1"/>
              <p:nvPr/>
            </p:nvSpPr>
            <p:spPr>
              <a:xfrm>
                <a:off x="1864387" y="1770433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,3,1,2)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D2C721D-6AAB-CBC6-1DEC-2D20E18F2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387" y="1770433"/>
                <a:ext cx="1244276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791FE33-14A2-05BC-E28F-707640B96958}"/>
                  </a:ext>
                </a:extLst>
              </p:cNvPr>
              <p:cNvSpPr txBox="1"/>
              <p:nvPr/>
            </p:nvSpPr>
            <p:spPr>
              <a:xfrm>
                <a:off x="1861494" y="2165939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(3,3,2,1)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791FE33-14A2-05BC-E28F-707640B96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494" y="2165939"/>
                <a:ext cx="1244276" cy="369332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A026E51-93A4-2C36-8721-48A762D626C3}"/>
                  </a:ext>
                </a:extLst>
              </p:cNvPr>
              <p:cNvSpPr txBox="1"/>
              <p:nvPr/>
            </p:nvSpPr>
            <p:spPr>
              <a:xfrm>
                <a:off x="1861494" y="2561446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(2,2,3,1)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A026E51-93A4-2C36-8721-48A762D62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494" y="2561446"/>
                <a:ext cx="1244276" cy="369332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8EBC43E-EF1D-1F49-A975-34ED611F84E1}"/>
                  </a:ext>
                </a:extLst>
              </p:cNvPr>
              <p:cNvSpPr txBox="1"/>
              <p:nvPr/>
            </p:nvSpPr>
            <p:spPr>
              <a:xfrm rot="10800000">
                <a:off x="3268405" y="2186686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8EBC43E-EF1D-1F49-A975-34ED611F8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268405" y="2186686"/>
                <a:ext cx="37425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A0D514AD-59F6-ABF9-7B61-9CCBF65A7298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541864" y="2372290"/>
            <a:ext cx="452857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B4F9F131-9BFF-3301-BC7E-DC0BFA846CD3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4598528" y="2650603"/>
            <a:ext cx="0" cy="67475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866B1F8A-FC49-A460-D6D2-54991A29130A}"/>
              </a:ext>
            </a:extLst>
          </p:cNvPr>
          <p:cNvCxnSpPr>
            <a:cxnSpLocks/>
          </p:cNvCxnSpPr>
          <p:nvPr/>
        </p:nvCxnSpPr>
        <p:spPr>
          <a:xfrm>
            <a:off x="5541864" y="2612924"/>
            <a:ext cx="477936" cy="71243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B5EC0D81-4A3E-648E-5F7C-E452FD20436E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6938058" y="2650603"/>
            <a:ext cx="0" cy="67475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54FE39E-9985-FF7F-A2DD-08F59A115E8B}"/>
              </a:ext>
            </a:extLst>
          </p:cNvPr>
          <p:cNvCxnSpPr>
            <a:cxnSpLocks/>
          </p:cNvCxnSpPr>
          <p:nvPr/>
        </p:nvCxnSpPr>
        <p:spPr>
          <a:xfrm flipH="1">
            <a:off x="5514975" y="2612924"/>
            <a:ext cx="479746" cy="7524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A092555D-71BA-4299-F2B4-949733D4CB38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5541864" y="3603672"/>
            <a:ext cx="45285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CEC4484-D538-261E-FF41-1A1E105AA40E}"/>
                  </a:ext>
                </a:extLst>
              </p:cNvPr>
              <p:cNvSpPr txBox="1"/>
              <p:nvPr/>
            </p:nvSpPr>
            <p:spPr>
              <a:xfrm>
                <a:off x="3881441" y="4058237"/>
                <a:ext cx="4373234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0" dirty="0"/>
                  <a:t>A</a:t>
                </a:r>
                <a:r>
                  <a:rPr kumimoji="1" lang="zh-CN" altLang="en-US" b="0" dirty="0"/>
                  <a:t> </a:t>
                </a:r>
                <a:r>
                  <a:rPr kumimoji="1" lang="en-US" altLang="zh-CN" b="0" dirty="0"/>
                  <a:t>3-list</a:t>
                </a:r>
                <a:r>
                  <a:rPr kumimoji="1" lang="zh-CN" altLang="en-US" b="0" dirty="0"/>
                  <a:t> </a:t>
                </a:r>
                <a:r>
                  <a:rPr kumimoji="1" lang="en-US" altLang="zh-CN" b="0" dirty="0"/>
                  <a:t>satisfying</a:t>
                </a:r>
                <a:r>
                  <a:rPr kumimoji="1" lang="zh-CN" altLang="en-US" b="0" dirty="0"/>
                  <a:t> </a:t>
                </a:r>
                <a:r>
                  <a:rPr kumimoji="1" lang="en-US" altLang="zh-CN" b="0" dirty="0"/>
                  <a:t>assignment</a:t>
                </a:r>
                <a:r>
                  <a:rPr kumimoji="1" lang="zh-CN" altLang="en-US" b="0" dirty="0"/>
                  <a:t> </a:t>
                </a:r>
                <a:r>
                  <a:rPr kumimoji="1" lang="en-US" altLang="zh-CN" b="0" dirty="0"/>
                  <a:t>for</a:t>
                </a:r>
                <a:r>
                  <a:rPr kumimoji="1" lang="zh-CN" altLang="en-U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CEC4484-D538-261E-FF41-1A1E105AA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441" y="4058237"/>
                <a:ext cx="4373234" cy="380810"/>
              </a:xfrm>
              <a:prstGeom prst="rect">
                <a:avLst/>
              </a:prstGeom>
              <a:blipFill>
                <a:blip r:embed="rId17"/>
                <a:stretch>
                  <a:fillRect l="-1159" t="-3226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2040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cap="none" dirty="0">
                <a:latin typeface="Rockwell" panose="02060603020205020403" pitchFamily="18" charset="0"/>
              </a:rPr>
              <a:t>Proof</a:t>
            </a:r>
            <a:r>
              <a:rPr kumimoji="1" lang="zh-CN" altLang="en-US" sz="48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800" cap="none" dirty="0">
                <a:latin typeface="Rockwell" panose="02060603020205020403" pitchFamily="18" charset="0"/>
              </a:rPr>
              <a:t>Overview</a:t>
            </a:r>
            <a:endParaRPr kumimoji="1" lang="zh-CN" altLang="en-US" sz="4800" cap="none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FE9170F3-97AB-7DC6-AAD0-587EE1060FBC}"/>
                  </a:ext>
                </a:extLst>
              </p:cNvPr>
              <p:cNvSpPr/>
              <p:nvPr/>
            </p:nvSpPr>
            <p:spPr>
              <a:xfrm>
                <a:off x="3655191" y="2093976"/>
                <a:ext cx="1886673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FE9170F3-97AB-7DC6-AAD0-587EE1060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191" y="2093976"/>
                <a:ext cx="1886673" cy="55662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042857BB-6680-0B5F-2B30-AFE931209398}"/>
                  </a:ext>
                </a:extLst>
              </p:cNvPr>
              <p:cNvSpPr/>
              <p:nvPr/>
            </p:nvSpPr>
            <p:spPr>
              <a:xfrm>
                <a:off x="5994721" y="2093976"/>
                <a:ext cx="1886673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042857BB-6680-0B5F-2B30-AFE931209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721" y="2093976"/>
                <a:ext cx="1886673" cy="55662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3ECA9B4D-D94D-E8BF-CB65-B47411FA880E}"/>
                  </a:ext>
                </a:extLst>
              </p:cNvPr>
              <p:cNvSpPr/>
              <p:nvPr/>
            </p:nvSpPr>
            <p:spPr>
              <a:xfrm>
                <a:off x="5994721" y="3325358"/>
                <a:ext cx="1886673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3ECA9B4D-D94D-E8BF-CB65-B47411FA8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721" y="3325358"/>
                <a:ext cx="1886673" cy="55662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>
            <a:extLst>
              <a:ext uri="{FF2B5EF4-FFF2-40B4-BE49-F238E27FC236}">
                <a16:creationId xmlns:a16="http://schemas.microsoft.com/office/drawing/2014/main" id="{2880B74E-126D-247A-8B08-C77B54968E7D}"/>
              </a:ext>
            </a:extLst>
          </p:cNvPr>
          <p:cNvSpPr/>
          <p:nvPr/>
        </p:nvSpPr>
        <p:spPr>
          <a:xfrm>
            <a:off x="3655191" y="3325358"/>
            <a:ext cx="1886673" cy="556627"/>
          </a:xfrm>
          <a:prstGeom prst="roundRect">
            <a:avLst/>
          </a:prstGeom>
          <a:solidFill>
            <a:srgbClr val="D5FD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and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so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on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…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D792A43-BC42-741B-7E70-FC3E4A4EAD69}"/>
              </a:ext>
            </a:extLst>
          </p:cNvPr>
          <p:cNvGrpSpPr/>
          <p:nvPr/>
        </p:nvGrpSpPr>
        <p:grpSpPr>
          <a:xfrm>
            <a:off x="7892006" y="3024434"/>
            <a:ext cx="1818187" cy="1161307"/>
            <a:chOff x="4899951" y="3244334"/>
            <a:chExt cx="1818187" cy="1161307"/>
          </a:xfrm>
        </p:grpSpPr>
        <p:sp>
          <p:nvSpPr>
            <p:cNvPr id="20" name="左大括号 19">
              <a:extLst>
                <a:ext uri="{FF2B5EF4-FFF2-40B4-BE49-F238E27FC236}">
                  <a16:creationId xmlns:a16="http://schemas.microsoft.com/office/drawing/2014/main" id="{232B234F-30BE-9131-664D-74BB5D98B463}"/>
                </a:ext>
              </a:extLst>
            </p:cNvPr>
            <p:cNvSpPr/>
            <p:nvPr/>
          </p:nvSpPr>
          <p:spPr>
            <a:xfrm>
              <a:off x="5273232" y="3388187"/>
              <a:ext cx="200630" cy="92597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9D75818-F40E-EB8A-0533-B5EDE111EF17}"/>
                    </a:ext>
                  </a:extLst>
                </p:cNvPr>
                <p:cNvSpPr txBox="1"/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,3,2)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9D75818-F40E-EB8A-0533-B5EDE111EF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B23FA7B-01F2-9061-93EF-4116616DA466}"/>
                    </a:ext>
                  </a:extLst>
                </p:cNvPr>
                <p:cNvSpPr txBox="1"/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(2,2,3,3)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B23FA7B-01F2-9061-93EF-4116616DA4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9645AB09-068C-7CC5-62A6-68CFE2A38D16}"/>
                    </a:ext>
                  </a:extLst>
                </p:cNvPr>
                <p:cNvSpPr txBox="1"/>
                <p:nvPr/>
              </p:nvSpPr>
              <p:spPr>
                <a:xfrm>
                  <a:off x="5470969" y="4035347"/>
                  <a:ext cx="1244276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(1,1,3,1)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9645AB09-068C-7CC5-62A6-68CFE2A38D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4035347"/>
                  <a:ext cx="1244276" cy="370294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FEDA7C5-53ED-AFF3-8EBB-D28953E52BCB}"/>
                    </a:ext>
                  </a:extLst>
                </p:cNvPr>
                <p:cNvSpPr txBox="1"/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FEDA7C5-53ED-AFF3-8EBB-D28953E52B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2DFD376-15FB-AB22-E8D6-5D4C80B3099A}"/>
              </a:ext>
            </a:extLst>
          </p:cNvPr>
          <p:cNvGrpSpPr/>
          <p:nvPr/>
        </p:nvGrpSpPr>
        <p:grpSpPr>
          <a:xfrm>
            <a:off x="7881394" y="1792116"/>
            <a:ext cx="1818187" cy="1160345"/>
            <a:chOff x="4899951" y="3244334"/>
            <a:chExt cx="1818187" cy="1160345"/>
          </a:xfrm>
        </p:grpSpPr>
        <p:sp>
          <p:nvSpPr>
            <p:cNvPr id="28" name="左大括号 27">
              <a:extLst>
                <a:ext uri="{FF2B5EF4-FFF2-40B4-BE49-F238E27FC236}">
                  <a16:creationId xmlns:a16="http://schemas.microsoft.com/office/drawing/2014/main" id="{2D34E7A1-0654-1C2F-06EC-11B43A27F3AA}"/>
                </a:ext>
              </a:extLst>
            </p:cNvPr>
            <p:cNvSpPr/>
            <p:nvPr/>
          </p:nvSpPr>
          <p:spPr>
            <a:xfrm>
              <a:off x="5273232" y="3388187"/>
              <a:ext cx="200630" cy="92597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B35E903B-AB88-4571-6ACA-CEDB92C97973}"/>
                    </a:ext>
                  </a:extLst>
                </p:cNvPr>
                <p:cNvSpPr txBox="1"/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,1,2)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B35E903B-AB88-4571-6ACA-CEDB92C979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7518F22B-4694-DBC3-8FD2-461B5A02CC1C}"/>
                    </a:ext>
                  </a:extLst>
                </p:cNvPr>
                <p:cNvSpPr txBox="1"/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(2,1,2,3)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7518F22B-4694-DBC3-8FD2-461B5A02CC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1239151-F7A5-D6AA-1978-D3BF46201B71}"/>
                    </a:ext>
                  </a:extLst>
                </p:cNvPr>
                <p:cNvSpPr txBox="1"/>
                <p:nvPr/>
              </p:nvSpPr>
              <p:spPr>
                <a:xfrm>
                  <a:off x="5470969" y="4035347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(3,1,2,2)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1239151-F7A5-D6AA-1978-D3BF46201B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4035347"/>
                  <a:ext cx="124427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BCE0AE1-834C-F675-AB2C-A5659A0A3EC4}"/>
                    </a:ext>
                  </a:extLst>
                </p:cNvPr>
                <p:cNvSpPr txBox="1"/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BCE0AE1-834C-F675-AB2C-A5659A0A3E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C7CBF066-8D9E-1EC4-9D1E-B8344C1D3D39}"/>
              </a:ext>
            </a:extLst>
          </p:cNvPr>
          <p:cNvSpPr/>
          <p:nvPr/>
        </p:nvSpPr>
        <p:spPr>
          <a:xfrm rot="10800000">
            <a:off x="3017748" y="1911395"/>
            <a:ext cx="200630" cy="92597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D2C721D-6AAB-CBC6-1DEC-2D20E18F2642}"/>
                  </a:ext>
                </a:extLst>
              </p:cNvPr>
              <p:cNvSpPr txBox="1"/>
              <p:nvPr/>
            </p:nvSpPr>
            <p:spPr>
              <a:xfrm>
                <a:off x="1864387" y="1770433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(1,3,1,2)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D2C721D-6AAB-CBC6-1DEC-2D20E18F2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387" y="1770433"/>
                <a:ext cx="1244276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791FE33-14A2-05BC-E28F-707640B96958}"/>
                  </a:ext>
                </a:extLst>
              </p:cNvPr>
              <p:cNvSpPr txBox="1"/>
              <p:nvPr/>
            </p:nvSpPr>
            <p:spPr>
              <a:xfrm>
                <a:off x="1861494" y="2165939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(3,3,2,1)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791FE33-14A2-05BC-E28F-707640B96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494" y="2165939"/>
                <a:ext cx="1244276" cy="369332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A026E51-93A4-2C36-8721-48A762D626C3}"/>
                  </a:ext>
                </a:extLst>
              </p:cNvPr>
              <p:cNvSpPr txBox="1"/>
              <p:nvPr/>
            </p:nvSpPr>
            <p:spPr>
              <a:xfrm>
                <a:off x="1861494" y="2561446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(2,2,3,1)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A026E51-93A4-2C36-8721-48A762D62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494" y="2561446"/>
                <a:ext cx="1244276" cy="369332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8EBC43E-EF1D-1F49-A975-34ED611F84E1}"/>
                  </a:ext>
                </a:extLst>
              </p:cNvPr>
              <p:cNvSpPr txBox="1"/>
              <p:nvPr/>
            </p:nvSpPr>
            <p:spPr>
              <a:xfrm rot="10800000">
                <a:off x="3268405" y="2186686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8EBC43E-EF1D-1F49-A975-34ED611F8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268405" y="2186686"/>
                <a:ext cx="37425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A0D514AD-59F6-ABF9-7B61-9CCBF65A7298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541864" y="2372290"/>
            <a:ext cx="45285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B4F9F131-9BFF-3301-BC7E-DC0BFA846CD3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4598528" y="2650603"/>
            <a:ext cx="0" cy="67475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866B1F8A-FC49-A460-D6D2-54991A29130A}"/>
              </a:ext>
            </a:extLst>
          </p:cNvPr>
          <p:cNvCxnSpPr>
            <a:cxnSpLocks/>
          </p:cNvCxnSpPr>
          <p:nvPr/>
        </p:nvCxnSpPr>
        <p:spPr>
          <a:xfrm>
            <a:off x="5541864" y="2612924"/>
            <a:ext cx="477936" cy="71243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B5EC0D81-4A3E-648E-5F7C-E452FD20436E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6938058" y="2650603"/>
            <a:ext cx="0" cy="674755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54FE39E-9985-FF7F-A2DD-08F59A115E8B}"/>
              </a:ext>
            </a:extLst>
          </p:cNvPr>
          <p:cNvCxnSpPr>
            <a:cxnSpLocks/>
          </p:cNvCxnSpPr>
          <p:nvPr/>
        </p:nvCxnSpPr>
        <p:spPr>
          <a:xfrm flipH="1">
            <a:off x="5514975" y="2612924"/>
            <a:ext cx="479746" cy="7524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A092555D-71BA-4299-F2B4-949733D4CB38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5541864" y="3603672"/>
            <a:ext cx="45285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CEC4484-D538-261E-FF41-1A1E105AA40E}"/>
                  </a:ext>
                </a:extLst>
              </p:cNvPr>
              <p:cNvSpPr txBox="1"/>
              <p:nvPr/>
            </p:nvSpPr>
            <p:spPr>
              <a:xfrm>
                <a:off x="3881441" y="4058237"/>
                <a:ext cx="4373234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0" dirty="0"/>
                  <a:t>A</a:t>
                </a:r>
                <a:r>
                  <a:rPr kumimoji="1" lang="zh-CN" altLang="en-US" b="0" dirty="0"/>
                  <a:t> </a:t>
                </a:r>
                <a:r>
                  <a:rPr kumimoji="1" lang="en-US" altLang="zh-CN" b="0" dirty="0"/>
                  <a:t>3-list</a:t>
                </a:r>
                <a:r>
                  <a:rPr kumimoji="1" lang="zh-CN" altLang="en-US" b="0" dirty="0"/>
                  <a:t> </a:t>
                </a:r>
                <a:r>
                  <a:rPr kumimoji="1" lang="en-US" altLang="zh-CN" b="0" dirty="0"/>
                  <a:t>satisfying</a:t>
                </a:r>
                <a:r>
                  <a:rPr kumimoji="1" lang="zh-CN" altLang="en-US" b="0" dirty="0"/>
                  <a:t> </a:t>
                </a:r>
                <a:r>
                  <a:rPr kumimoji="1" lang="en-US" altLang="zh-CN" b="0" dirty="0"/>
                  <a:t>assignment</a:t>
                </a:r>
                <a:r>
                  <a:rPr kumimoji="1" lang="zh-CN" altLang="en-US" b="0" dirty="0"/>
                  <a:t> </a:t>
                </a:r>
                <a:r>
                  <a:rPr kumimoji="1" lang="en-US" altLang="zh-CN" b="0" dirty="0"/>
                  <a:t>for</a:t>
                </a:r>
                <a:r>
                  <a:rPr kumimoji="1" lang="zh-CN" altLang="en-U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CEC4484-D538-261E-FF41-1A1E105AA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441" y="4058237"/>
                <a:ext cx="4373234" cy="380810"/>
              </a:xfrm>
              <a:prstGeom prst="rect">
                <a:avLst/>
              </a:prstGeom>
              <a:blipFill>
                <a:blip r:embed="rId17"/>
                <a:stretch>
                  <a:fillRect l="-1159" t="-3226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8954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cap="none" dirty="0">
                <a:latin typeface="Rockwell" panose="02060603020205020403" pitchFamily="18" charset="0"/>
              </a:rPr>
              <a:t>Proof</a:t>
            </a:r>
            <a:r>
              <a:rPr kumimoji="1" lang="zh-CN" altLang="en-US" sz="48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800" cap="none" dirty="0">
                <a:latin typeface="Rockwell" panose="02060603020205020403" pitchFamily="18" charset="0"/>
              </a:rPr>
              <a:t>Overview</a:t>
            </a:r>
            <a:endParaRPr kumimoji="1" lang="zh-CN" altLang="en-US" sz="4800" cap="none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FE9170F3-97AB-7DC6-AAD0-587EE1060FBC}"/>
                  </a:ext>
                </a:extLst>
              </p:cNvPr>
              <p:cNvSpPr/>
              <p:nvPr/>
            </p:nvSpPr>
            <p:spPr>
              <a:xfrm>
                <a:off x="3655191" y="2093976"/>
                <a:ext cx="1886673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FE9170F3-97AB-7DC6-AAD0-587EE1060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191" y="2093976"/>
                <a:ext cx="1886673" cy="55662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042857BB-6680-0B5F-2B30-AFE931209398}"/>
                  </a:ext>
                </a:extLst>
              </p:cNvPr>
              <p:cNvSpPr/>
              <p:nvPr/>
            </p:nvSpPr>
            <p:spPr>
              <a:xfrm>
                <a:off x="5994721" y="2093976"/>
                <a:ext cx="1886673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042857BB-6680-0B5F-2B30-AFE931209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721" y="2093976"/>
                <a:ext cx="1886673" cy="55662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3ECA9B4D-D94D-E8BF-CB65-B47411FA880E}"/>
                  </a:ext>
                </a:extLst>
              </p:cNvPr>
              <p:cNvSpPr/>
              <p:nvPr/>
            </p:nvSpPr>
            <p:spPr>
              <a:xfrm>
                <a:off x="5994721" y="3325358"/>
                <a:ext cx="1886673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3ECA9B4D-D94D-E8BF-CB65-B47411FA8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721" y="3325358"/>
                <a:ext cx="1886673" cy="55662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>
            <a:extLst>
              <a:ext uri="{FF2B5EF4-FFF2-40B4-BE49-F238E27FC236}">
                <a16:creationId xmlns:a16="http://schemas.microsoft.com/office/drawing/2014/main" id="{2880B74E-126D-247A-8B08-C77B54968E7D}"/>
              </a:ext>
            </a:extLst>
          </p:cNvPr>
          <p:cNvSpPr/>
          <p:nvPr/>
        </p:nvSpPr>
        <p:spPr>
          <a:xfrm>
            <a:off x="3655191" y="3325358"/>
            <a:ext cx="1886673" cy="556627"/>
          </a:xfrm>
          <a:prstGeom prst="roundRect">
            <a:avLst/>
          </a:prstGeom>
          <a:solidFill>
            <a:srgbClr val="D5FD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and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so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on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…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D792A43-BC42-741B-7E70-FC3E4A4EAD69}"/>
              </a:ext>
            </a:extLst>
          </p:cNvPr>
          <p:cNvGrpSpPr/>
          <p:nvPr/>
        </p:nvGrpSpPr>
        <p:grpSpPr>
          <a:xfrm>
            <a:off x="7892006" y="3024434"/>
            <a:ext cx="1818187" cy="1161307"/>
            <a:chOff x="4899951" y="3244334"/>
            <a:chExt cx="1818187" cy="1161307"/>
          </a:xfrm>
        </p:grpSpPr>
        <p:sp>
          <p:nvSpPr>
            <p:cNvPr id="20" name="左大括号 19">
              <a:extLst>
                <a:ext uri="{FF2B5EF4-FFF2-40B4-BE49-F238E27FC236}">
                  <a16:creationId xmlns:a16="http://schemas.microsoft.com/office/drawing/2014/main" id="{232B234F-30BE-9131-664D-74BB5D98B463}"/>
                </a:ext>
              </a:extLst>
            </p:cNvPr>
            <p:cNvSpPr/>
            <p:nvPr/>
          </p:nvSpPr>
          <p:spPr>
            <a:xfrm>
              <a:off x="5273232" y="3388187"/>
              <a:ext cx="200630" cy="92597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9D75818-F40E-EB8A-0533-B5EDE111EF17}"/>
                    </a:ext>
                  </a:extLst>
                </p:cNvPr>
                <p:cNvSpPr txBox="1"/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(1,1,3,2)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9D75818-F40E-EB8A-0533-B5EDE111EF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B23FA7B-01F2-9061-93EF-4116616DA466}"/>
                    </a:ext>
                  </a:extLst>
                </p:cNvPr>
                <p:cNvSpPr txBox="1"/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,2,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,3)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B23FA7B-01F2-9061-93EF-4116616DA4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9645AB09-068C-7CC5-62A6-68CFE2A38D16}"/>
                    </a:ext>
                  </a:extLst>
                </p:cNvPr>
                <p:cNvSpPr txBox="1"/>
                <p:nvPr/>
              </p:nvSpPr>
              <p:spPr>
                <a:xfrm>
                  <a:off x="5470969" y="4035347"/>
                  <a:ext cx="1244276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(1,1,3,1)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9645AB09-068C-7CC5-62A6-68CFE2A38D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4035347"/>
                  <a:ext cx="1244276" cy="370294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FEDA7C5-53ED-AFF3-8EBB-D28953E52BCB}"/>
                    </a:ext>
                  </a:extLst>
                </p:cNvPr>
                <p:cNvSpPr txBox="1"/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FEDA7C5-53ED-AFF3-8EBB-D28953E52B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2DFD376-15FB-AB22-E8D6-5D4C80B3099A}"/>
              </a:ext>
            </a:extLst>
          </p:cNvPr>
          <p:cNvGrpSpPr/>
          <p:nvPr/>
        </p:nvGrpSpPr>
        <p:grpSpPr>
          <a:xfrm>
            <a:off x="7881394" y="1792116"/>
            <a:ext cx="1818187" cy="1160345"/>
            <a:chOff x="4899951" y="3244334"/>
            <a:chExt cx="1818187" cy="1160345"/>
          </a:xfrm>
        </p:grpSpPr>
        <p:sp>
          <p:nvSpPr>
            <p:cNvPr id="28" name="左大括号 27">
              <a:extLst>
                <a:ext uri="{FF2B5EF4-FFF2-40B4-BE49-F238E27FC236}">
                  <a16:creationId xmlns:a16="http://schemas.microsoft.com/office/drawing/2014/main" id="{2D34E7A1-0654-1C2F-06EC-11B43A27F3AA}"/>
                </a:ext>
              </a:extLst>
            </p:cNvPr>
            <p:cNvSpPr/>
            <p:nvPr/>
          </p:nvSpPr>
          <p:spPr>
            <a:xfrm>
              <a:off x="5273232" y="3388187"/>
              <a:ext cx="200630" cy="92597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B35E903B-AB88-4571-6ACA-CEDB92C97973}"/>
                    </a:ext>
                  </a:extLst>
                </p:cNvPr>
                <p:cNvSpPr txBox="1"/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(1,1,1,2)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B35E903B-AB88-4571-6ACA-CEDB92C979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7518F22B-4694-DBC3-8FD2-461B5A02CC1C}"/>
                    </a:ext>
                  </a:extLst>
                </p:cNvPr>
                <p:cNvSpPr txBox="1"/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(2,1,2,3)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7518F22B-4694-DBC3-8FD2-461B5A02CC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1239151-F7A5-D6AA-1978-D3BF46201B71}"/>
                    </a:ext>
                  </a:extLst>
                </p:cNvPr>
                <p:cNvSpPr txBox="1"/>
                <p:nvPr/>
              </p:nvSpPr>
              <p:spPr>
                <a:xfrm>
                  <a:off x="5470969" y="4035347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(3,1,2,2)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1239151-F7A5-D6AA-1978-D3BF46201B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4035347"/>
                  <a:ext cx="124427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BCE0AE1-834C-F675-AB2C-A5659A0A3EC4}"/>
                    </a:ext>
                  </a:extLst>
                </p:cNvPr>
                <p:cNvSpPr txBox="1"/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BCE0AE1-834C-F675-AB2C-A5659A0A3E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C7CBF066-8D9E-1EC4-9D1E-B8344C1D3D39}"/>
              </a:ext>
            </a:extLst>
          </p:cNvPr>
          <p:cNvSpPr/>
          <p:nvPr/>
        </p:nvSpPr>
        <p:spPr>
          <a:xfrm rot="10800000">
            <a:off x="3017748" y="1911395"/>
            <a:ext cx="200630" cy="92597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D2C721D-6AAB-CBC6-1DEC-2D20E18F2642}"/>
                  </a:ext>
                </a:extLst>
              </p:cNvPr>
              <p:cNvSpPr txBox="1"/>
              <p:nvPr/>
            </p:nvSpPr>
            <p:spPr>
              <a:xfrm>
                <a:off x="1864387" y="1770433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(1,3,1,2)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D2C721D-6AAB-CBC6-1DEC-2D20E18F2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387" y="1770433"/>
                <a:ext cx="1244276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791FE33-14A2-05BC-E28F-707640B96958}"/>
                  </a:ext>
                </a:extLst>
              </p:cNvPr>
              <p:cNvSpPr txBox="1"/>
              <p:nvPr/>
            </p:nvSpPr>
            <p:spPr>
              <a:xfrm>
                <a:off x="1861494" y="2165939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(3,3,2,1)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791FE33-14A2-05BC-E28F-707640B96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494" y="2165939"/>
                <a:ext cx="1244276" cy="369332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A026E51-93A4-2C36-8721-48A762D626C3}"/>
                  </a:ext>
                </a:extLst>
              </p:cNvPr>
              <p:cNvSpPr txBox="1"/>
              <p:nvPr/>
            </p:nvSpPr>
            <p:spPr>
              <a:xfrm>
                <a:off x="1861494" y="2561446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,2,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A026E51-93A4-2C36-8721-48A762D62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494" y="2561446"/>
                <a:ext cx="1244276" cy="369332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8EBC43E-EF1D-1F49-A975-34ED611F84E1}"/>
                  </a:ext>
                </a:extLst>
              </p:cNvPr>
              <p:cNvSpPr txBox="1"/>
              <p:nvPr/>
            </p:nvSpPr>
            <p:spPr>
              <a:xfrm rot="10800000">
                <a:off x="3268405" y="2186686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8EBC43E-EF1D-1F49-A975-34ED611F8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268405" y="2186686"/>
                <a:ext cx="37425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A0D514AD-59F6-ABF9-7B61-9CCBF65A7298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541864" y="2372290"/>
            <a:ext cx="45285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B4F9F131-9BFF-3301-BC7E-DC0BFA846CD3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4598528" y="2650603"/>
            <a:ext cx="0" cy="67475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866B1F8A-FC49-A460-D6D2-54991A29130A}"/>
              </a:ext>
            </a:extLst>
          </p:cNvPr>
          <p:cNvCxnSpPr>
            <a:cxnSpLocks/>
          </p:cNvCxnSpPr>
          <p:nvPr/>
        </p:nvCxnSpPr>
        <p:spPr>
          <a:xfrm>
            <a:off x="5541864" y="2612924"/>
            <a:ext cx="477936" cy="712434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B5EC0D81-4A3E-648E-5F7C-E452FD20436E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6938058" y="2650603"/>
            <a:ext cx="0" cy="67475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54FE39E-9985-FF7F-A2DD-08F59A115E8B}"/>
              </a:ext>
            </a:extLst>
          </p:cNvPr>
          <p:cNvCxnSpPr>
            <a:cxnSpLocks/>
          </p:cNvCxnSpPr>
          <p:nvPr/>
        </p:nvCxnSpPr>
        <p:spPr>
          <a:xfrm flipH="1">
            <a:off x="5514975" y="2612924"/>
            <a:ext cx="479746" cy="7524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A092555D-71BA-4299-F2B4-949733D4CB38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5541864" y="3603672"/>
            <a:ext cx="45285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CEC4484-D538-261E-FF41-1A1E105AA40E}"/>
                  </a:ext>
                </a:extLst>
              </p:cNvPr>
              <p:cNvSpPr txBox="1"/>
              <p:nvPr/>
            </p:nvSpPr>
            <p:spPr>
              <a:xfrm>
                <a:off x="3881441" y="4058237"/>
                <a:ext cx="4373234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0" dirty="0"/>
                  <a:t>A</a:t>
                </a:r>
                <a:r>
                  <a:rPr kumimoji="1" lang="zh-CN" altLang="en-US" b="0" dirty="0"/>
                  <a:t> </a:t>
                </a:r>
                <a:r>
                  <a:rPr kumimoji="1" lang="en-US" altLang="zh-CN" b="0" dirty="0"/>
                  <a:t>3-list</a:t>
                </a:r>
                <a:r>
                  <a:rPr kumimoji="1" lang="zh-CN" altLang="en-US" b="0" dirty="0"/>
                  <a:t> </a:t>
                </a:r>
                <a:r>
                  <a:rPr kumimoji="1" lang="en-US" altLang="zh-CN" b="0" dirty="0"/>
                  <a:t>satisfying</a:t>
                </a:r>
                <a:r>
                  <a:rPr kumimoji="1" lang="zh-CN" altLang="en-US" b="0" dirty="0"/>
                  <a:t> </a:t>
                </a:r>
                <a:r>
                  <a:rPr kumimoji="1" lang="en-US" altLang="zh-CN" b="0" dirty="0"/>
                  <a:t>assignment</a:t>
                </a:r>
                <a:r>
                  <a:rPr kumimoji="1" lang="zh-CN" altLang="en-US" b="0" dirty="0"/>
                  <a:t> </a:t>
                </a:r>
                <a:r>
                  <a:rPr kumimoji="1" lang="en-US" altLang="zh-CN" b="0" dirty="0"/>
                  <a:t>for</a:t>
                </a:r>
                <a:r>
                  <a:rPr kumimoji="1" lang="zh-CN" altLang="en-U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CEC4484-D538-261E-FF41-1A1E105AA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441" y="4058237"/>
                <a:ext cx="4373234" cy="380810"/>
              </a:xfrm>
              <a:prstGeom prst="rect">
                <a:avLst/>
              </a:prstGeom>
              <a:blipFill>
                <a:blip r:embed="rId17"/>
                <a:stretch>
                  <a:fillRect l="-1159" t="-3226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0696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cap="none" dirty="0">
                <a:latin typeface="Rockwell" panose="02060603020205020403" pitchFamily="18" charset="0"/>
              </a:rPr>
              <a:t>Proof</a:t>
            </a:r>
            <a:r>
              <a:rPr kumimoji="1" lang="zh-CN" altLang="en-US" sz="48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800" cap="none" dirty="0">
                <a:latin typeface="Rockwell" panose="02060603020205020403" pitchFamily="18" charset="0"/>
              </a:rPr>
              <a:t>Overview</a:t>
            </a:r>
            <a:endParaRPr kumimoji="1" lang="zh-CN" altLang="en-US" sz="4800" cap="none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A98E903-12CA-01DE-F0CD-C69C5077CF6B}"/>
                  </a:ext>
                </a:extLst>
              </p:cNvPr>
              <p:cNvSpPr txBox="1"/>
              <p:nvPr/>
            </p:nvSpPr>
            <p:spPr>
              <a:xfrm>
                <a:off x="814473" y="2975542"/>
                <a:ext cx="11159813" cy="1993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For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some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sufficiently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large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,</a:t>
                </a:r>
                <a:r>
                  <a:rPr lang="zh-CN" altLang="en-US" sz="2000" dirty="0"/>
                  <a:t> </a:t>
                </a:r>
                <a:endParaRPr lang="en-US" altLang="zh-CN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given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an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000" dirty="0"/>
                  <a:t>-list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satisfying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multi-assignment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of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⊙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000" dirty="0"/>
                  <a:t>,</a:t>
                </a:r>
                <a:r>
                  <a:rPr lang="zh-CN" altLang="en-US" sz="2000" dirty="0"/>
                  <a:t> </a:t>
                </a:r>
                <a:endParaRPr lang="en-US" altLang="zh-CN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want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to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construct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an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sz="2000" dirty="0"/>
                  <a:t>-list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satisfying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multi-assignment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of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⊙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CN" sz="2000" dirty="0"/>
                  <a:t>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for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some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000" dirty="0"/>
                  <a:t>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A98E903-12CA-01DE-F0CD-C69C5077C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473" y="2975542"/>
                <a:ext cx="11159813" cy="1993879"/>
              </a:xfrm>
              <a:prstGeom prst="rect">
                <a:avLst/>
              </a:prstGeom>
              <a:blipFill>
                <a:blip r:embed="rId2"/>
                <a:stretch>
                  <a:fillRect l="-455" t="-18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9322B47F-941F-2E9B-CA7B-7A6463F364A9}"/>
                  </a:ext>
                </a:extLst>
              </p:cNvPr>
              <p:cNvSpPr/>
              <p:nvPr/>
            </p:nvSpPr>
            <p:spPr>
              <a:xfrm>
                <a:off x="2111570" y="1974812"/>
                <a:ext cx="1997443" cy="75992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>
                    <a:solidFill>
                      <a:srgbClr val="FF0000"/>
                    </a:solidFill>
                  </a:rPr>
                  <a:t>2-CSP</a:t>
                </a:r>
                <a:endParaRPr lang="en-US" altLang="zh-CN" sz="2000" kern="100" dirty="0">
                  <a:solidFill>
                    <a:srgbClr val="FF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Σ</m:t>
                          </m:r>
                          <m:r>
                            <a:rPr lang="en-US" altLang="zh-CN" sz="1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</m:d>
                    </m:oMath>
                  </m:oMathPara>
                </a14:m>
                <a:endParaRPr lang="en-US" altLang="zh-CN" sz="1800" i="1" kern="1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9322B47F-941F-2E9B-CA7B-7A6463F36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570" y="1974812"/>
                <a:ext cx="1997443" cy="75992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DF50ED5A-A5A0-A61B-8DDB-542387B3E6CD}"/>
                  </a:ext>
                </a:extLst>
              </p:cNvPr>
              <p:cNvSpPr/>
              <p:nvPr/>
            </p:nvSpPr>
            <p:spPr>
              <a:xfrm>
                <a:off x="6096000" y="1713103"/>
                <a:ext cx="4259176" cy="1277371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sz="2000" dirty="0">
                    <a:solidFill>
                      <a:srgbClr val="FF0000"/>
                    </a:solidFill>
                  </a:rPr>
                  <a:t>-wise</a:t>
                </a:r>
                <a:r>
                  <a:rPr kumimoji="1" lang="zh-CN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000" dirty="0">
                    <a:solidFill>
                      <a:srgbClr val="FF0000"/>
                    </a:solidFill>
                  </a:rPr>
                  <a:t>Direct</a:t>
                </a:r>
                <a:r>
                  <a:rPr kumimoji="1" lang="zh-CN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000" dirty="0">
                    <a:solidFill>
                      <a:srgbClr val="FF0000"/>
                    </a:solidFill>
                  </a:rPr>
                  <a:t>Product</a:t>
                </a:r>
                <a:r>
                  <a:rPr kumimoji="1" lang="zh-CN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000" dirty="0">
                    <a:solidFill>
                      <a:srgbClr val="FF0000"/>
                    </a:solidFill>
                  </a:rPr>
                  <a:t>2-CSP</a:t>
                </a:r>
                <a:endParaRPr lang="en-US" altLang="zh-CN" sz="2000" kern="100" dirty="0">
                  <a:solidFill>
                    <a:srgbClr val="FF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⊙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zh-CN" altLang="en-US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nor/>
                            </m:rPr>
                            <a:rPr lang="zh-CN" altLang="en-US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18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CN" sz="18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Φ</m:t>
                          </m:r>
                          <m:r>
                            <a:rPr lang="en-US" altLang="zh-CN" sz="1800" b="0" i="0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altLang="zh-CN" sz="1800" i="1" kern="1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DF50ED5A-A5A0-A61B-8DDB-542387B3E6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713103"/>
                <a:ext cx="4259176" cy="127737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379002B9-0642-0CAE-D521-1DF90F8CD120}"/>
              </a:ext>
            </a:extLst>
          </p:cNvPr>
          <p:cNvCxnSpPr>
            <a:cxnSpLocks/>
          </p:cNvCxnSpPr>
          <p:nvPr/>
        </p:nvCxnSpPr>
        <p:spPr>
          <a:xfrm>
            <a:off x="4567377" y="2382249"/>
            <a:ext cx="1070259" cy="2525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9546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cap="none" dirty="0">
                <a:latin typeface="Rockwell" panose="02060603020205020403" pitchFamily="18" charset="0"/>
              </a:rPr>
              <a:t>Proof</a:t>
            </a:r>
            <a:r>
              <a:rPr kumimoji="1" lang="zh-CN" altLang="en-US" sz="48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800" cap="none" dirty="0">
                <a:latin typeface="Rockwell" panose="02060603020205020403" pitchFamily="18" charset="0"/>
              </a:rPr>
              <a:t>Overview</a:t>
            </a:r>
            <a:endParaRPr kumimoji="1" lang="zh-CN" altLang="en-US" sz="4800" cap="none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A98E903-12CA-01DE-F0CD-C69C5077CF6B}"/>
                  </a:ext>
                </a:extLst>
              </p:cNvPr>
              <p:cNvSpPr txBox="1"/>
              <p:nvPr/>
            </p:nvSpPr>
            <p:spPr>
              <a:xfrm>
                <a:off x="814473" y="2975542"/>
                <a:ext cx="11159813" cy="2346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For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some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sufficiently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large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,</a:t>
                </a:r>
                <a:r>
                  <a:rPr lang="zh-CN" altLang="en-US" sz="2000" dirty="0"/>
                  <a:t> </a:t>
                </a:r>
                <a:endParaRPr lang="en-US" altLang="zh-CN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given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an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000" dirty="0"/>
                  <a:t>-list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satisfying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multi-assignment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of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⊙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000" dirty="0"/>
                  <a:t>,</a:t>
                </a:r>
                <a:r>
                  <a:rPr lang="zh-CN" altLang="en-US" sz="2000" dirty="0"/>
                  <a:t> </a:t>
                </a:r>
                <a:endParaRPr lang="en-US" altLang="zh-CN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want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to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construct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an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sz="2000" dirty="0"/>
                  <a:t>-list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satisfying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multi-assignment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of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⊙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CN" sz="2000" dirty="0"/>
                  <a:t>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for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some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000" dirty="0"/>
                  <a:t>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If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we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end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up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with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1-list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satisfiability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of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(≥2)</m:t>
                        </m:r>
                      </m:sup>
                    </m:sSup>
                  </m:oMath>
                </a14:m>
                <a:r>
                  <a:rPr lang="en-US" altLang="zh-CN" sz="2000" dirty="0"/>
                  <a:t>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we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are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done!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A98E903-12CA-01DE-F0CD-C69C5077C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473" y="2975542"/>
                <a:ext cx="11159813" cy="2346861"/>
              </a:xfrm>
              <a:prstGeom prst="rect">
                <a:avLst/>
              </a:prstGeom>
              <a:blipFill>
                <a:blip r:embed="rId2"/>
                <a:stretch>
                  <a:fillRect l="-455" t="-1613" b="-2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9322B47F-941F-2E9B-CA7B-7A6463F364A9}"/>
                  </a:ext>
                </a:extLst>
              </p:cNvPr>
              <p:cNvSpPr/>
              <p:nvPr/>
            </p:nvSpPr>
            <p:spPr>
              <a:xfrm>
                <a:off x="2111570" y="1974812"/>
                <a:ext cx="1997443" cy="75992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>
                    <a:solidFill>
                      <a:srgbClr val="FF0000"/>
                    </a:solidFill>
                  </a:rPr>
                  <a:t>2-CSP</a:t>
                </a:r>
                <a:endParaRPr lang="en-US" altLang="zh-CN" sz="2000" kern="100" dirty="0">
                  <a:solidFill>
                    <a:srgbClr val="FF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Σ</m:t>
                          </m:r>
                          <m:r>
                            <a:rPr lang="en-US" altLang="zh-CN" sz="1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</m:d>
                    </m:oMath>
                  </m:oMathPara>
                </a14:m>
                <a:endParaRPr lang="en-US" altLang="zh-CN" sz="1800" i="1" kern="1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9322B47F-941F-2E9B-CA7B-7A6463F36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570" y="1974812"/>
                <a:ext cx="1997443" cy="75992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DF50ED5A-A5A0-A61B-8DDB-542387B3E6CD}"/>
                  </a:ext>
                </a:extLst>
              </p:cNvPr>
              <p:cNvSpPr/>
              <p:nvPr/>
            </p:nvSpPr>
            <p:spPr>
              <a:xfrm>
                <a:off x="6096000" y="1713103"/>
                <a:ext cx="4259176" cy="1277371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sz="2000" dirty="0">
                    <a:solidFill>
                      <a:srgbClr val="FF0000"/>
                    </a:solidFill>
                  </a:rPr>
                  <a:t>-wise</a:t>
                </a:r>
                <a:r>
                  <a:rPr kumimoji="1" lang="zh-CN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000" dirty="0">
                    <a:solidFill>
                      <a:srgbClr val="FF0000"/>
                    </a:solidFill>
                  </a:rPr>
                  <a:t>Direct</a:t>
                </a:r>
                <a:r>
                  <a:rPr kumimoji="1" lang="zh-CN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000" dirty="0">
                    <a:solidFill>
                      <a:srgbClr val="FF0000"/>
                    </a:solidFill>
                  </a:rPr>
                  <a:t>Product</a:t>
                </a:r>
                <a:r>
                  <a:rPr kumimoji="1" lang="zh-CN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000" dirty="0">
                    <a:solidFill>
                      <a:srgbClr val="FF0000"/>
                    </a:solidFill>
                  </a:rPr>
                  <a:t>2-CSP</a:t>
                </a:r>
                <a:endParaRPr lang="en-US" altLang="zh-CN" sz="2000" kern="100" dirty="0">
                  <a:solidFill>
                    <a:srgbClr val="FF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⊙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zh-CN" altLang="en-US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nor/>
                            </m:rPr>
                            <a:rPr lang="zh-CN" altLang="en-US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18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CN" sz="18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Φ</m:t>
                          </m:r>
                          <m:r>
                            <a:rPr lang="en-US" altLang="zh-CN" sz="1800" b="0" i="0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altLang="zh-CN" sz="1800" i="1" kern="1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DF50ED5A-A5A0-A61B-8DDB-542387B3E6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713103"/>
                <a:ext cx="4259176" cy="127737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379002B9-0642-0CAE-D521-1DF90F8CD120}"/>
              </a:ext>
            </a:extLst>
          </p:cNvPr>
          <p:cNvCxnSpPr>
            <a:cxnSpLocks/>
          </p:cNvCxnSpPr>
          <p:nvPr/>
        </p:nvCxnSpPr>
        <p:spPr>
          <a:xfrm>
            <a:off x="4567377" y="2382249"/>
            <a:ext cx="1070259" cy="2525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590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80" y="484632"/>
            <a:ext cx="10058400" cy="1609344"/>
          </a:xfrm>
        </p:spPr>
        <p:txBody>
          <a:bodyPr>
            <a:normAutofit/>
          </a:bodyPr>
          <a:lstStyle/>
          <a:p>
            <a:r>
              <a:rPr kumimoji="1" lang="en-US" altLang="zh-CN" sz="4800" cap="none" dirty="0">
                <a:latin typeface="Rockwell" panose="02060603020205020403" pitchFamily="18" charset="0"/>
              </a:rPr>
              <a:t>Parameterized</a:t>
            </a:r>
            <a:r>
              <a:rPr kumimoji="1" lang="zh-CN" altLang="en-US" sz="48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800" cap="none" dirty="0">
                <a:latin typeface="Rockwell" panose="02060603020205020403" pitchFamily="18" charset="0"/>
              </a:rPr>
              <a:t>Complexity</a:t>
            </a:r>
            <a:endParaRPr kumimoji="1" lang="zh-CN" altLang="en-US" sz="4800" cap="none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FD620CB-1918-4891-0D56-564D08837F04}"/>
                  </a:ext>
                </a:extLst>
              </p:cNvPr>
              <p:cNvSpPr txBox="1"/>
              <p:nvPr/>
            </p:nvSpPr>
            <p:spPr>
              <a:xfrm>
                <a:off x="829084" y="1903076"/>
                <a:ext cx="10734436" cy="1644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/>
                  <a:t>Each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input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instance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is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associated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with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a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parameter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𝑘</m:t>
                    </m:r>
                    <m:r>
                      <a:rPr kumimoji="1"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∈</m:t>
                    </m:r>
                    <m:r>
                      <a:rPr kumimoji="1"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kumimoji="1" lang="en-US" altLang="zh-CN" sz="20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/>
                  <a:t>Complexity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is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measured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as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a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function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of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both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=|</m:t>
                    </m:r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kumimoji="1" lang="zh-CN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000" dirty="0"/>
                  <a:t>and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𝑘</m:t>
                    </m:r>
                  </m:oMath>
                </a14:m>
                <a:r>
                  <a:rPr kumimoji="1" lang="en-US" altLang="zh-CN" sz="20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zh-C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solidFill>
                      <a:srgbClr val="0070C0"/>
                    </a:solidFill>
                  </a:rPr>
                  <a:t>FPT</a:t>
                </a:r>
                <a:r>
                  <a:rPr kumimoji="1" lang="zh-CN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000" dirty="0"/>
                  <a:t>(Fixed-Parameter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Tractable):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/>
                  <a:t>problems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that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admit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kumimoji="1" lang="en-US" altLang="zh-CN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kumimoji="1"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CN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kumimoji="1" lang="en-US" altLang="zh-CN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kumimoji="1" lang="en-US" altLang="zh-CN" sz="2000" dirty="0"/>
                  <a:t> time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algorithms,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can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be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any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computable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function</a:t>
                </a:r>
                <a:endParaRPr kumimoji="1" lang="zh-CN" altLang="en-US" sz="2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FD620CB-1918-4891-0D56-564D08837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84" y="1903076"/>
                <a:ext cx="10734436" cy="1644040"/>
              </a:xfrm>
              <a:prstGeom prst="rect">
                <a:avLst/>
              </a:prstGeom>
              <a:blipFill>
                <a:blip r:embed="rId2"/>
                <a:stretch>
                  <a:fillRect l="-473" t="-1527" b="-53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79119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cap="none" dirty="0">
                <a:latin typeface="Rockwell" panose="02060603020205020403" pitchFamily="18" charset="0"/>
              </a:rPr>
              <a:t>Proof</a:t>
            </a:r>
            <a:r>
              <a:rPr kumimoji="1" lang="zh-CN" altLang="en-US" sz="48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800" cap="none" dirty="0">
                <a:latin typeface="Rockwell" panose="02060603020205020403" pitchFamily="18" charset="0"/>
              </a:rPr>
              <a:t>Overview</a:t>
            </a:r>
            <a:endParaRPr kumimoji="1" lang="zh-CN" altLang="en-US" sz="4800" cap="none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A98E903-12CA-01DE-F0CD-C69C5077CF6B}"/>
                  </a:ext>
                </a:extLst>
              </p:cNvPr>
              <p:cNvSpPr txBox="1"/>
              <p:nvPr/>
            </p:nvSpPr>
            <p:spPr>
              <a:xfrm>
                <a:off x="814473" y="2975542"/>
                <a:ext cx="11257784" cy="2346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For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some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sufficiently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large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,</a:t>
                </a:r>
                <a:r>
                  <a:rPr lang="zh-CN" altLang="en-US" sz="2000" dirty="0"/>
                  <a:t> </a:t>
                </a:r>
                <a:endParaRPr lang="en-US" altLang="zh-CN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given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an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000" dirty="0"/>
                  <a:t>-list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satisfying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multi-assignment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of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⊙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000" dirty="0"/>
                  <a:t>,</a:t>
                </a:r>
                <a:r>
                  <a:rPr lang="zh-CN" altLang="en-US" sz="2000" dirty="0"/>
                  <a:t> </a:t>
                </a:r>
                <a:endParaRPr lang="en-US" altLang="zh-CN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want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to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construct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an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sz="2000" dirty="0"/>
                  <a:t>-list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satisfying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multi-assignment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of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⊙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CN" sz="2000" dirty="0"/>
                  <a:t>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for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some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000" dirty="0"/>
                  <a:t>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for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each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set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i="1" kern="10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1800" i="1" kern="10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ctrlPr>
                          <a:rPr lang="zh-CN" altLang="zh-CN" sz="1800" i="1" kern="10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zh-CN" sz="1800" i="1" kern="100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 kern="100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num>
                          <m:den>
                            <m:r>
                              <a:rPr lang="en-US" altLang="zh-CN" sz="1800" i="1" kern="100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1800" i="1" kern="100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000" dirty="0"/>
                  <a:t>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choose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set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with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sz="20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the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list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zh-C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is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inherited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from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list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000" dirty="0"/>
                  <a:t>(at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hope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of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decreasing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list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size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1)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If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we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end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up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with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1-list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satisfiability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of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(≥2)</m:t>
                        </m:r>
                      </m:sup>
                    </m:sSup>
                  </m:oMath>
                </a14:m>
                <a:r>
                  <a:rPr lang="en-US" altLang="zh-CN" sz="2000" dirty="0"/>
                  <a:t>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we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are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done!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A98E903-12CA-01DE-F0CD-C69C5077C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473" y="2975542"/>
                <a:ext cx="11257784" cy="2346861"/>
              </a:xfrm>
              <a:prstGeom prst="rect">
                <a:avLst/>
              </a:prstGeom>
              <a:blipFill>
                <a:blip r:embed="rId2"/>
                <a:stretch>
                  <a:fillRect l="-451" t="-1613" r="-1353" b="-37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9322B47F-941F-2E9B-CA7B-7A6463F364A9}"/>
                  </a:ext>
                </a:extLst>
              </p:cNvPr>
              <p:cNvSpPr/>
              <p:nvPr/>
            </p:nvSpPr>
            <p:spPr>
              <a:xfrm>
                <a:off x="2111570" y="1974812"/>
                <a:ext cx="1997443" cy="75992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>
                    <a:solidFill>
                      <a:srgbClr val="FF0000"/>
                    </a:solidFill>
                  </a:rPr>
                  <a:t>2-CSP</a:t>
                </a:r>
                <a:endParaRPr lang="en-US" altLang="zh-CN" sz="2000" kern="100" dirty="0">
                  <a:solidFill>
                    <a:srgbClr val="FF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Σ</m:t>
                          </m:r>
                          <m:r>
                            <a:rPr lang="en-US" altLang="zh-CN" sz="1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</m:d>
                    </m:oMath>
                  </m:oMathPara>
                </a14:m>
                <a:endParaRPr lang="en-US" altLang="zh-CN" sz="1800" i="1" kern="1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9322B47F-941F-2E9B-CA7B-7A6463F36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570" y="1974812"/>
                <a:ext cx="1997443" cy="75992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DF50ED5A-A5A0-A61B-8DDB-542387B3E6CD}"/>
                  </a:ext>
                </a:extLst>
              </p:cNvPr>
              <p:cNvSpPr/>
              <p:nvPr/>
            </p:nvSpPr>
            <p:spPr>
              <a:xfrm>
                <a:off x="6096000" y="1713103"/>
                <a:ext cx="4259176" cy="1277371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sz="2000" dirty="0">
                    <a:solidFill>
                      <a:srgbClr val="FF0000"/>
                    </a:solidFill>
                  </a:rPr>
                  <a:t>-wise</a:t>
                </a:r>
                <a:r>
                  <a:rPr kumimoji="1" lang="zh-CN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000" dirty="0">
                    <a:solidFill>
                      <a:srgbClr val="FF0000"/>
                    </a:solidFill>
                  </a:rPr>
                  <a:t>Direct</a:t>
                </a:r>
                <a:r>
                  <a:rPr kumimoji="1" lang="zh-CN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000" dirty="0">
                    <a:solidFill>
                      <a:srgbClr val="FF0000"/>
                    </a:solidFill>
                  </a:rPr>
                  <a:t>Product</a:t>
                </a:r>
                <a:r>
                  <a:rPr kumimoji="1" lang="zh-CN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000" dirty="0">
                    <a:solidFill>
                      <a:srgbClr val="FF0000"/>
                    </a:solidFill>
                  </a:rPr>
                  <a:t>2-CSP</a:t>
                </a:r>
                <a:endParaRPr lang="en-US" altLang="zh-CN" sz="2000" kern="100" dirty="0">
                  <a:solidFill>
                    <a:srgbClr val="FF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⊙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zh-CN" altLang="en-US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nor/>
                            </m:rPr>
                            <a:rPr lang="zh-CN" altLang="en-US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18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CN" sz="18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Φ</m:t>
                          </m:r>
                          <m:r>
                            <a:rPr lang="en-US" altLang="zh-CN" sz="1800" b="0" i="0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altLang="zh-CN" sz="1800" i="1" kern="1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DF50ED5A-A5A0-A61B-8DDB-542387B3E6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713103"/>
                <a:ext cx="4259176" cy="127737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379002B9-0642-0CAE-D521-1DF90F8CD120}"/>
              </a:ext>
            </a:extLst>
          </p:cNvPr>
          <p:cNvCxnSpPr>
            <a:cxnSpLocks/>
          </p:cNvCxnSpPr>
          <p:nvPr/>
        </p:nvCxnSpPr>
        <p:spPr>
          <a:xfrm>
            <a:off x="4567377" y="2382249"/>
            <a:ext cx="1070259" cy="2525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5113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cap="none" dirty="0">
                <a:latin typeface="Rockwell" panose="02060603020205020403" pitchFamily="18" charset="0"/>
              </a:rPr>
              <a:t>Proof</a:t>
            </a:r>
            <a:r>
              <a:rPr kumimoji="1" lang="zh-CN" altLang="en-US" sz="48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800" cap="none" dirty="0">
                <a:latin typeface="Rockwell" panose="02060603020205020403" pitchFamily="18" charset="0"/>
              </a:rPr>
              <a:t>Overview</a:t>
            </a:r>
            <a:endParaRPr kumimoji="1" lang="zh-CN" altLang="en-US" sz="4800" cap="none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FE9170F3-97AB-7DC6-AAD0-587EE1060FBC}"/>
                  </a:ext>
                </a:extLst>
              </p:cNvPr>
              <p:cNvSpPr/>
              <p:nvPr/>
            </p:nvSpPr>
            <p:spPr>
              <a:xfrm>
                <a:off x="3655191" y="2093976"/>
                <a:ext cx="1886673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FE9170F3-97AB-7DC6-AAD0-587EE1060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191" y="2093976"/>
                <a:ext cx="1886673" cy="55662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042857BB-6680-0B5F-2B30-AFE931209398}"/>
                  </a:ext>
                </a:extLst>
              </p:cNvPr>
              <p:cNvSpPr/>
              <p:nvPr/>
            </p:nvSpPr>
            <p:spPr>
              <a:xfrm>
                <a:off x="5994721" y="2093976"/>
                <a:ext cx="1886673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042857BB-6680-0B5F-2B30-AFE931209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721" y="2093976"/>
                <a:ext cx="1886673" cy="55662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3ECA9B4D-D94D-E8BF-CB65-B47411FA880E}"/>
                  </a:ext>
                </a:extLst>
              </p:cNvPr>
              <p:cNvSpPr/>
              <p:nvPr/>
            </p:nvSpPr>
            <p:spPr>
              <a:xfrm>
                <a:off x="5994721" y="3325358"/>
                <a:ext cx="1886673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3ECA9B4D-D94D-E8BF-CB65-B47411FA8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721" y="3325358"/>
                <a:ext cx="1886673" cy="55662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>
            <a:extLst>
              <a:ext uri="{FF2B5EF4-FFF2-40B4-BE49-F238E27FC236}">
                <a16:creationId xmlns:a16="http://schemas.microsoft.com/office/drawing/2014/main" id="{2880B74E-126D-247A-8B08-C77B54968E7D}"/>
              </a:ext>
            </a:extLst>
          </p:cNvPr>
          <p:cNvSpPr/>
          <p:nvPr/>
        </p:nvSpPr>
        <p:spPr>
          <a:xfrm>
            <a:off x="3655191" y="3325358"/>
            <a:ext cx="1886673" cy="556627"/>
          </a:xfrm>
          <a:prstGeom prst="roundRect">
            <a:avLst/>
          </a:prstGeom>
          <a:solidFill>
            <a:srgbClr val="D5FD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and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so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on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…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D792A43-BC42-741B-7E70-FC3E4A4EAD69}"/>
              </a:ext>
            </a:extLst>
          </p:cNvPr>
          <p:cNvGrpSpPr/>
          <p:nvPr/>
        </p:nvGrpSpPr>
        <p:grpSpPr>
          <a:xfrm>
            <a:off x="7892006" y="3024434"/>
            <a:ext cx="1818187" cy="1161307"/>
            <a:chOff x="4899951" y="3244334"/>
            <a:chExt cx="1818187" cy="1161307"/>
          </a:xfrm>
        </p:grpSpPr>
        <p:sp>
          <p:nvSpPr>
            <p:cNvPr id="20" name="左大括号 19">
              <a:extLst>
                <a:ext uri="{FF2B5EF4-FFF2-40B4-BE49-F238E27FC236}">
                  <a16:creationId xmlns:a16="http://schemas.microsoft.com/office/drawing/2014/main" id="{232B234F-30BE-9131-664D-74BB5D98B463}"/>
                </a:ext>
              </a:extLst>
            </p:cNvPr>
            <p:cNvSpPr/>
            <p:nvPr/>
          </p:nvSpPr>
          <p:spPr>
            <a:xfrm>
              <a:off x="5273232" y="3388187"/>
              <a:ext cx="200630" cy="92597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9D75818-F40E-EB8A-0533-B5EDE111EF17}"/>
                    </a:ext>
                  </a:extLst>
                </p:cNvPr>
                <p:cNvSpPr txBox="1"/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(1,1,3,2)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9D75818-F40E-EB8A-0533-B5EDE111EF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B23FA7B-01F2-9061-93EF-4116616DA466}"/>
                    </a:ext>
                  </a:extLst>
                </p:cNvPr>
                <p:cNvSpPr txBox="1"/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(2,2,3,3)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B23FA7B-01F2-9061-93EF-4116616DA4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9645AB09-068C-7CC5-62A6-68CFE2A38D16}"/>
                    </a:ext>
                  </a:extLst>
                </p:cNvPr>
                <p:cNvSpPr txBox="1"/>
                <p:nvPr/>
              </p:nvSpPr>
              <p:spPr>
                <a:xfrm>
                  <a:off x="5470969" y="4035347"/>
                  <a:ext cx="1244276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(1,1,3,1)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9645AB09-068C-7CC5-62A6-68CFE2A38D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4035347"/>
                  <a:ext cx="1244276" cy="370294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FEDA7C5-53ED-AFF3-8EBB-D28953E52BCB}"/>
                    </a:ext>
                  </a:extLst>
                </p:cNvPr>
                <p:cNvSpPr txBox="1"/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FEDA7C5-53ED-AFF3-8EBB-D28953E52B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2DFD376-15FB-AB22-E8D6-5D4C80B3099A}"/>
              </a:ext>
            </a:extLst>
          </p:cNvPr>
          <p:cNvGrpSpPr/>
          <p:nvPr/>
        </p:nvGrpSpPr>
        <p:grpSpPr>
          <a:xfrm>
            <a:off x="7881394" y="1792116"/>
            <a:ext cx="1818187" cy="1160345"/>
            <a:chOff x="4899951" y="3244334"/>
            <a:chExt cx="1818187" cy="1160345"/>
          </a:xfrm>
        </p:grpSpPr>
        <p:sp>
          <p:nvSpPr>
            <p:cNvPr id="28" name="左大括号 27">
              <a:extLst>
                <a:ext uri="{FF2B5EF4-FFF2-40B4-BE49-F238E27FC236}">
                  <a16:creationId xmlns:a16="http://schemas.microsoft.com/office/drawing/2014/main" id="{2D34E7A1-0654-1C2F-06EC-11B43A27F3AA}"/>
                </a:ext>
              </a:extLst>
            </p:cNvPr>
            <p:cNvSpPr/>
            <p:nvPr/>
          </p:nvSpPr>
          <p:spPr>
            <a:xfrm>
              <a:off x="5273232" y="3388187"/>
              <a:ext cx="200630" cy="92597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B35E903B-AB88-4571-6ACA-CEDB92C97973}"/>
                    </a:ext>
                  </a:extLst>
                </p:cNvPr>
                <p:cNvSpPr txBox="1"/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(1,1,1,2)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B35E903B-AB88-4571-6ACA-CEDB92C979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7518F22B-4694-DBC3-8FD2-461B5A02CC1C}"/>
                    </a:ext>
                  </a:extLst>
                </p:cNvPr>
                <p:cNvSpPr txBox="1"/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(2,1,2,3)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7518F22B-4694-DBC3-8FD2-461B5A02CC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1239151-F7A5-D6AA-1978-D3BF46201B71}"/>
                    </a:ext>
                  </a:extLst>
                </p:cNvPr>
                <p:cNvSpPr txBox="1"/>
                <p:nvPr/>
              </p:nvSpPr>
              <p:spPr>
                <a:xfrm>
                  <a:off x="5470969" y="4035347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(3,1,2,2)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1239151-F7A5-D6AA-1978-D3BF46201B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4035347"/>
                  <a:ext cx="124427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BCE0AE1-834C-F675-AB2C-A5659A0A3EC4}"/>
                    </a:ext>
                  </a:extLst>
                </p:cNvPr>
                <p:cNvSpPr txBox="1"/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BCE0AE1-834C-F675-AB2C-A5659A0A3E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C7CBF066-8D9E-1EC4-9D1E-B8344C1D3D39}"/>
              </a:ext>
            </a:extLst>
          </p:cNvPr>
          <p:cNvSpPr/>
          <p:nvPr/>
        </p:nvSpPr>
        <p:spPr>
          <a:xfrm rot="10800000">
            <a:off x="3017748" y="1911395"/>
            <a:ext cx="200630" cy="92597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D2C721D-6AAB-CBC6-1DEC-2D20E18F2642}"/>
                  </a:ext>
                </a:extLst>
              </p:cNvPr>
              <p:cNvSpPr txBox="1"/>
              <p:nvPr/>
            </p:nvSpPr>
            <p:spPr>
              <a:xfrm>
                <a:off x="1864387" y="1770433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(1,3,1,2)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D2C721D-6AAB-CBC6-1DEC-2D20E18F2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387" y="1770433"/>
                <a:ext cx="1244276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791FE33-14A2-05BC-E28F-707640B96958}"/>
                  </a:ext>
                </a:extLst>
              </p:cNvPr>
              <p:cNvSpPr txBox="1"/>
              <p:nvPr/>
            </p:nvSpPr>
            <p:spPr>
              <a:xfrm>
                <a:off x="1861494" y="2165939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(3,3,2,1)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791FE33-14A2-05BC-E28F-707640B96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494" y="2165939"/>
                <a:ext cx="1244276" cy="369332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A026E51-93A4-2C36-8721-48A762D626C3}"/>
                  </a:ext>
                </a:extLst>
              </p:cNvPr>
              <p:cNvSpPr txBox="1"/>
              <p:nvPr/>
            </p:nvSpPr>
            <p:spPr>
              <a:xfrm>
                <a:off x="1861494" y="2561446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(2,2,3,1)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A026E51-93A4-2C36-8721-48A762D62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494" y="2561446"/>
                <a:ext cx="1244276" cy="369332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8EBC43E-EF1D-1F49-A975-34ED611F84E1}"/>
                  </a:ext>
                </a:extLst>
              </p:cNvPr>
              <p:cNvSpPr txBox="1"/>
              <p:nvPr/>
            </p:nvSpPr>
            <p:spPr>
              <a:xfrm rot="10800000">
                <a:off x="3268405" y="2186686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8EBC43E-EF1D-1F49-A975-34ED611F8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268405" y="2186686"/>
                <a:ext cx="37425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A0D514AD-59F6-ABF9-7B61-9CCBF65A7298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541864" y="2372290"/>
            <a:ext cx="45285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B4F9F131-9BFF-3301-BC7E-DC0BFA846CD3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4598528" y="2650603"/>
            <a:ext cx="0" cy="67475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866B1F8A-FC49-A460-D6D2-54991A29130A}"/>
              </a:ext>
            </a:extLst>
          </p:cNvPr>
          <p:cNvCxnSpPr>
            <a:cxnSpLocks/>
          </p:cNvCxnSpPr>
          <p:nvPr/>
        </p:nvCxnSpPr>
        <p:spPr>
          <a:xfrm>
            <a:off x="5541864" y="2612924"/>
            <a:ext cx="477936" cy="71243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B5EC0D81-4A3E-648E-5F7C-E452FD20436E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6938058" y="2650603"/>
            <a:ext cx="0" cy="67475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54FE39E-9985-FF7F-A2DD-08F59A115E8B}"/>
              </a:ext>
            </a:extLst>
          </p:cNvPr>
          <p:cNvCxnSpPr>
            <a:cxnSpLocks/>
          </p:cNvCxnSpPr>
          <p:nvPr/>
        </p:nvCxnSpPr>
        <p:spPr>
          <a:xfrm flipH="1">
            <a:off x="5514975" y="2612924"/>
            <a:ext cx="479746" cy="7524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A092555D-71BA-4299-F2B4-949733D4CB38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5541864" y="3603672"/>
            <a:ext cx="45285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CEC4484-D538-261E-FF41-1A1E105AA40E}"/>
                  </a:ext>
                </a:extLst>
              </p:cNvPr>
              <p:cNvSpPr txBox="1"/>
              <p:nvPr/>
            </p:nvSpPr>
            <p:spPr>
              <a:xfrm>
                <a:off x="3881441" y="4058237"/>
                <a:ext cx="4373234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0" dirty="0"/>
                  <a:t>A</a:t>
                </a:r>
                <a:r>
                  <a:rPr kumimoji="1" lang="zh-CN" altLang="en-US" b="0" dirty="0"/>
                  <a:t> </a:t>
                </a:r>
                <a:r>
                  <a:rPr kumimoji="1" lang="en-US" altLang="zh-CN" b="0" dirty="0"/>
                  <a:t>3-list</a:t>
                </a:r>
                <a:r>
                  <a:rPr kumimoji="1" lang="zh-CN" altLang="en-US" b="0" dirty="0"/>
                  <a:t> </a:t>
                </a:r>
                <a:r>
                  <a:rPr kumimoji="1" lang="en-US" altLang="zh-CN" b="0" dirty="0"/>
                  <a:t>satisfying</a:t>
                </a:r>
                <a:r>
                  <a:rPr kumimoji="1" lang="zh-CN" altLang="en-US" b="0" dirty="0"/>
                  <a:t> </a:t>
                </a:r>
                <a:r>
                  <a:rPr kumimoji="1" lang="en-US" altLang="zh-CN" b="0" dirty="0"/>
                  <a:t>assignment</a:t>
                </a:r>
                <a:r>
                  <a:rPr kumimoji="1" lang="zh-CN" altLang="en-US" b="0" dirty="0"/>
                  <a:t> </a:t>
                </a:r>
                <a:r>
                  <a:rPr kumimoji="1" lang="en-US" altLang="zh-CN" b="0" dirty="0"/>
                  <a:t>for</a:t>
                </a:r>
                <a:r>
                  <a:rPr kumimoji="1" lang="zh-CN" altLang="en-U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CEC4484-D538-261E-FF41-1A1E105AA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441" y="4058237"/>
                <a:ext cx="4373234" cy="380810"/>
              </a:xfrm>
              <a:prstGeom prst="rect">
                <a:avLst/>
              </a:prstGeom>
              <a:blipFill>
                <a:blip r:embed="rId17"/>
                <a:stretch>
                  <a:fillRect l="-1159" t="-3226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6925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cap="none" dirty="0">
                <a:latin typeface="Rockwell" panose="02060603020205020403" pitchFamily="18" charset="0"/>
              </a:rPr>
              <a:t>Proof</a:t>
            </a:r>
            <a:r>
              <a:rPr kumimoji="1" lang="zh-CN" altLang="en-US" sz="48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800" cap="none" dirty="0">
                <a:latin typeface="Rockwell" panose="02060603020205020403" pitchFamily="18" charset="0"/>
              </a:rPr>
              <a:t>Overview</a:t>
            </a:r>
            <a:endParaRPr kumimoji="1" lang="zh-CN" altLang="en-US" sz="4800" cap="none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FE9170F3-97AB-7DC6-AAD0-587EE1060FBC}"/>
                  </a:ext>
                </a:extLst>
              </p:cNvPr>
              <p:cNvSpPr/>
              <p:nvPr/>
            </p:nvSpPr>
            <p:spPr>
              <a:xfrm>
                <a:off x="3655191" y="2093976"/>
                <a:ext cx="1886673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FE9170F3-97AB-7DC6-AAD0-587EE1060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191" y="2093976"/>
                <a:ext cx="1886673" cy="55662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042857BB-6680-0B5F-2B30-AFE931209398}"/>
                  </a:ext>
                </a:extLst>
              </p:cNvPr>
              <p:cNvSpPr/>
              <p:nvPr/>
            </p:nvSpPr>
            <p:spPr>
              <a:xfrm>
                <a:off x="5994721" y="2093976"/>
                <a:ext cx="1886673" cy="556627"/>
              </a:xfrm>
              <a:prstGeom prst="roundRect">
                <a:avLst/>
              </a:prstGeom>
              <a:solidFill>
                <a:srgbClr val="D5FDA9">
                  <a:alpha val="2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042857BB-6680-0B5F-2B30-AFE931209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721" y="2093976"/>
                <a:ext cx="1886673" cy="55662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3ECA9B4D-D94D-E8BF-CB65-B47411FA880E}"/>
                  </a:ext>
                </a:extLst>
              </p:cNvPr>
              <p:cNvSpPr/>
              <p:nvPr/>
            </p:nvSpPr>
            <p:spPr>
              <a:xfrm>
                <a:off x="5994721" y="3325358"/>
                <a:ext cx="1886673" cy="556627"/>
              </a:xfrm>
              <a:prstGeom prst="roundRect">
                <a:avLst/>
              </a:prstGeom>
              <a:solidFill>
                <a:srgbClr val="D5FDA9">
                  <a:alpha val="2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3ECA9B4D-D94D-E8BF-CB65-B47411FA8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721" y="3325358"/>
                <a:ext cx="1886673" cy="55662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>
            <a:extLst>
              <a:ext uri="{FF2B5EF4-FFF2-40B4-BE49-F238E27FC236}">
                <a16:creationId xmlns:a16="http://schemas.microsoft.com/office/drawing/2014/main" id="{2880B74E-126D-247A-8B08-C77B54968E7D}"/>
              </a:ext>
            </a:extLst>
          </p:cNvPr>
          <p:cNvSpPr/>
          <p:nvPr/>
        </p:nvSpPr>
        <p:spPr>
          <a:xfrm>
            <a:off x="3655191" y="3325358"/>
            <a:ext cx="1886673" cy="556627"/>
          </a:xfrm>
          <a:prstGeom prst="roundRect">
            <a:avLst/>
          </a:prstGeom>
          <a:solidFill>
            <a:srgbClr val="D5FDA9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and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so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on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…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D792A43-BC42-741B-7E70-FC3E4A4EAD69}"/>
              </a:ext>
            </a:extLst>
          </p:cNvPr>
          <p:cNvGrpSpPr/>
          <p:nvPr/>
        </p:nvGrpSpPr>
        <p:grpSpPr>
          <a:xfrm>
            <a:off x="7892006" y="3024434"/>
            <a:ext cx="1818187" cy="1161307"/>
            <a:chOff x="4899951" y="3244334"/>
            <a:chExt cx="1818187" cy="1161307"/>
          </a:xfrm>
        </p:grpSpPr>
        <p:sp>
          <p:nvSpPr>
            <p:cNvPr id="20" name="左大括号 19">
              <a:extLst>
                <a:ext uri="{FF2B5EF4-FFF2-40B4-BE49-F238E27FC236}">
                  <a16:creationId xmlns:a16="http://schemas.microsoft.com/office/drawing/2014/main" id="{232B234F-30BE-9131-664D-74BB5D98B463}"/>
                </a:ext>
              </a:extLst>
            </p:cNvPr>
            <p:cNvSpPr/>
            <p:nvPr/>
          </p:nvSpPr>
          <p:spPr>
            <a:xfrm>
              <a:off x="5273232" y="3388187"/>
              <a:ext cx="200630" cy="925974"/>
            </a:xfrm>
            <a:prstGeom prst="leftBrace">
              <a:avLst/>
            </a:prstGeom>
            <a:ln w="12700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>
                    <a:alpha val="2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9D75818-F40E-EB8A-0533-B5EDE111EF17}"/>
                    </a:ext>
                  </a:extLst>
                </p:cNvPr>
                <p:cNvSpPr txBox="1"/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(1,1,3,2)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9D75818-F40E-EB8A-0533-B5EDE111EF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B23FA7B-01F2-9061-93EF-4116616DA466}"/>
                    </a:ext>
                  </a:extLst>
                </p:cNvPr>
                <p:cNvSpPr txBox="1"/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(2,2,3,3)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B23FA7B-01F2-9061-93EF-4116616DA4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9645AB09-068C-7CC5-62A6-68CFE2A38D16}"/>
                    </a:ext>
                  </a:extLst>
                </p:cNvPr>
                <p:cNvSpPr txBox="1"/>
                <p:nvPr/>
              </p:nvSpPr>
              <p:spPr>
                <a:xfrm>
                  <a:off x="5470969" y="4035347"/>
                  <a:ext cx="1244276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(1,1,3,1)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9645AB09-068C-7CC5-62A6-68CFE2A38D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4035347"/>
                  <a:ext cx="1244276" cy="370294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FEDA7C5-53ED-AFF3-8EBB-D28953E52BCB}"/>
                    </a:ext>
                  </a:extLst>
                </p:cNvPr>
                <p:cNvSpPr txBox="1"/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↦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FEDA7C5-53ED-AFF3-8EBB-D28953E52B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2DFD376-15FB-AB22-E8D6-5D4C80B3099A}"/>
              </a:ext>
            </a:extLst>
          </p:cNvPr>
          <p:cNvGrpSpPr/>
          <p:nvPr/>
        </p:nvGrpSpPr>
        <p:grpSpPr>
          <a:xfrm>
            <a:off x="7881394" y="1792116"/>
            <a:ext cx="1818187" cy="1160345"/>
            <a:chOff x="4899951" y="3244334"/>
            <a:chExt cx="1818187" cy="1160345"/>
          </a:xfrm>
        </p:grpSpPr>
        <p:sp>
          <p:nvSpPr>
            <p:cNvPr id="28" name="左大括号 27">
              <a:extLst>
                <a:ext uri="{FF2B5EF4-FFF2-40B4-BE49-F238E27FC236}">
                  <a16:creationId xmlns:a16="http://schemas.microsoft.com/office/drawing/2014/main" id="{2D34E7A1-0654-1C2F-06EC-11B43A27F3AA}"/>
                </a:ext>
              </a:extLst>
            </p:cNvPr>
            <p:cNvSpPr/>
            <p:nvPr/>
          </p:nvSpPr>
          <p:spPr>
            <a:xfrm>
              <a:off x="5273232" y="3388187"/>
              <a:ext cx="200630" cy="925974"/>
            </a:xfrm>
            <a:prstGeom prst="leftBrace">
              <a:avLst/>
            </a:prstGeom>
            <a:ln w="12700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alpha val="2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B35E903B-AB88-4571-6ACA-CEDB92C97973}"/>
                    </a:ext>
                  </a:extLst>
                </p:cNvPr>
                <p:cNvSpPr txBox="1"/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(1,1,1,2)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B35E903B-AB88-4571-6ACA-CEDB92C979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7518F22B-4694-DBC3-8FD2-461B5A02CC1C}"/>
                    </a:ext>
                  </a:extLst>
                </p:cNvPr>
                <p:cNvSpPr txBox="1"/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(2,1,2,3)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7518F22B-4694-DBC3-8FD2-461B5A02CC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1239151-F7A5-D6AA-1978-D3BF46201B71}"/>
                    </a:ext>
                  </a:extLst>
                </p:cNvPr>
                <p:cNvSpPr txBox="1"/>
                <p:nvPr/>
              </p:nvSpPr>
              <p:spPr>
                <a:xfrm>
                  <a:off x="5470969" y="4035347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(3,1,2,2)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1239151-F7A5-D6AA-1978-D3BF46201B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4035347"/>
                  <a:ext cx="124427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BCE0AE1-834C-F675-AB2C-A5659A0A3EC4}"/>
                    </a:ext>
                  </a:extLst>
                </p:cNvPr>
                <p:cNvSpPr txBox="1"/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↦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BCE0AE1-834C-F675-AB2C-A5659A0A3E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C7CBF066-8D9E-1EC4-9D1E-B8344C1D3D39}"/>
              </a:ext>
            </a:extLst>
          </p:cNvPr>
          <p:cNvSpPr/>
          <p:nvPr/>
        </p:nvSpPr>
        <p:spPr>
          <a:xfrm rot="10800000">
            <a:off x="3017748" y="1911395"/>
            <a:ext cx="200630" cy="92597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D2C721D-6AAB-CBC6-1DEC-2D20E18F2642}"/>
                  </a:ext>
                </a:extLst>
              </p:cNvPr>
              <p:cNvSpPr txBox="1"/>
              <p:nvPr/>
            </p:nvSpPr>
            <p:spPr>
              <a:xfrm>
                <a:off x="1864387" y="1770433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1,3,1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,2)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D2C721D-6AAB-CBC6-1DEC-2D20E18F2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387" y="1770433"/>
                <a:ext cx="1244276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791FE33-14A2-05BC-E28F-707640B96958}"/>
                  </a:ext>
                </a:extLst>
              </p:cNvPr>
              <p:cNvSpPr txBox="1"/>
              <p:nvPr/>
            </p:nvSpPr>
            <p:spPr>
              <a:xfrm>
                <a:off x="1861494" y="2165939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trike="sngStrike" smtClean="0">
                          <a:latin typeface="Cambria Math" panose="02040503050406030204" pitchFamily="18" charset="0"/>
                        </a:rPr>
                        <m:t>(3,3,2,1)</m:t>
                      </m:r>
                    </m:oMath>
                  </m:oMathPara>
                </a14:m>
                <a:endParaRPr kumimoji="1" lang="zh-CN" altLang="en-US" strike="sngStrike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791FE33-14A2-05BC-E28F-707640B96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494" y="2165939"/>
                <a:ext cx="1244276" cy="369332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A026E51-93A4-2C36-8721-48A762D626C3}"/>
                  </a:ext>
                </a:extLst>
              </p:cNvPr>
              <p:cNvSpPr txBox="1"/>
              <p:nvPr/>
            </p:nvSpPr>
            <p:spPr>
              <a:xfrm>
                <a:off x="1861494" y="2561446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2,2,3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A026E51-93A4-2C36-8721-48A762D62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494" y="2561446"/>
                <a:ext cx="1244276" cy="369332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8EBC43E-EF1D-1F49-A975-34ED611F84E1}"/>
                  </a:ext>
                </a:extLst>
              </p:cNvPr>
              <p:cNvSpPr txBox="1"/>
              <p:nvPr/>
            </p:nvSpPr>
            <p:spPr>
              <a:xfrm rot="10800000">
                <a:off x="3268405" y="2186686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8EBC43E-EF1D-1F49-A975-34ED611F8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268405" y="2186686"/>
                <a:ext cx="37425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A0D514AD-59F6-ABF9-7B61-9CCBF65A7298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541864" y="2372290"/>
            <a:ext cx="45285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B4F9F131-9BFF-3301-BC7E-DC0BFA846CD3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4598528" y="2650603"/>
            <a:ext cx="0" cy="67475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866B1F8A-FC49-A460-D6D2-54991A29130A}"/>
              </a:ext>
            </a:extLst>
          </p:cNvPr>
          <p:cNvCxnSpPr>
            <a:cxnSpLocks/>
          </p:cNvCxnSpPr>
          <p:nvPr/>
        </p:nvCxnSpPr>
        <p:spPr>
          <a:xfrm>
            <a:off x="5541864" y="2612924"/>
            <a:ext cx="477936" cy="71243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B5EC0D81-4A3E-648E-5F7C-E452FD20436E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6938058" y="2650603"/>
            <a:ext cx="0" cy="67475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54FE39E-9985-FF7F-A2DD-08F59A115E8B}"/>
              </a:ext>
            </a:extLst>
          </p:cNvPr>
          <p:cNvCxnSpPr>
            <a:cxnSpLocks/>
          </p:cNvCxnSpPr>
          <p:nvPr/>
        </p:nvCxnSpPr>
        <p:spPr>
          <a:xfrm flipH="1">
            <a:off x="5514975" y="2612924"/>
            <a:ext cx="479746" cy="7524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A092555D-71BA-4299-F2B4-949733D4CB38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5541864" y="3603672"/>
            <a:ext cx="45285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CEC4484-D538-261E-FF41-1A1E105AA40E}"/>
                  </a:ext>
                </a:extLst>
              </p:cNvPr>
              <p:cNvSpPr txBox="1"/>
              <p:nvPr/>
            </p:nvSpPr>
            <p:spPr>
              <a:xfrm>
                <a:off x="3881441" y="4058237"/>
                <a:ext cx="4373234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0" dirty="0"/>
                  <a:t>A</a:t>
                </a:r>
                <a:r>
                  <a:rPr kumimoji="1" lang="zh-CN" altLang="en-US" b="0" dirty="0"/>
                  <a:t> </a:t>
                </a:r>
                <a:r>
                  <a:rPr kumimoji="1" lang="en-US" altLang="zh-CN" b="0" dirty="0"/>
                  <a:t>3-list</a:t>
                </a:r>
                <a:r>
                  <a:rPr kumimoji="1" lang="zh-CN" altLang="en-US" b="0" dirty="0"/>
                  <a:t> </a:t>
                </a:r>
                <a:r>
                  <a:rPr kumimoji="1" lang="en-US" altLang="zh-CN" b="0" dirty="0"/>
                  <a:t>satisfying</a:t>
                </a:r>
                <a:r>
                  <a:rPr kumimoji="1" lang="zh-CN" altLang="en-US" b="0" dirty="0"/>
                  <a:t> </a:t>
                </a:r>
                <a:r>
                  <a:rPr kumimoji="1" lang="en-US" altLang="zh-CN" b="0" dirty="0"/>
                  <a:t>assignment</a:t>
                </a:r>
                <a:r>
                  <a:rPr kumimoji="1" lang="zh-CN" altLang="en-US" b="0" dirty="0"/>
                  <a:t> </a:t>
                </a:r>
                <a:r>
                  <a:rPr kumimoji="1" lang="en-US" altLang="zh-CN" b="0" dirty="0"/>
                  <a:t>for</a:t>
                </a:r>
                <a:r>
                  <a:rPr kumimoji="1" lang="zh-CN" altLang="en-U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CEC4484-D538-261E-FF41-1A1E105AA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441" y="4058237"/>
                <a:ext cx="4373234" cy="380810"/>
              </a:xfrm>
              <a:prstGeom prst="rect">
                <a:avLst/>
              </a:prstGeom>
              <a:blipFill>
                <a:blip r:embed="rId17"/>
                <a:stretch>
                  <a:fillRect l="-1159" t="-3226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圆角矩形 2">
                <a:extLst>
                  <a:ext uri="{FF2B5EF4-FFF2-40B4-BE49-F238E27FC236}">
                    <a16:creationId xmlns:a16="http://schemas.microsoft.com/office/drawing/2014/main" id="{246A8F46-511B-0178-EC8B-18CE552E836E}"/>
                  </a:ext>
                </a:extLst>
              </p:cNvPr>
              <p:cNvSpPr/>
              <p:nvPr/>
            </p:nvSpPr>
            <p:spPr>
              <a:xfrm>
                <a:off x="3990607" y="4627888"/>
                <a:ext cx="1433555" cy="556627"/>
              </a:xfrm>
              <a:prstGeom prst="roundRect">
                <a:avLst/>
              </a:prstGeom>
              <a:solidFill>
                <a:srgbClr val="FFD8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圆角矩形 2">
                <a:extLst>
                  <a:ext uri="{FF2B5EF4-FFF2-40B4-BE49-F238E27FC236}">
                    <a16:creationId xmlns:a16="http://schemas.microsoft.com/office/drawing/2014/main" id="{246A8F46-511B-0178-EC8B-18CE552E83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607" y="4627888"/>
                <a:ext cx="1433555" cy="556627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1747A9E6-79DB-A005-AAC3-1B61AFC3D380}"/>
                  </a:ext>
                </a:extLst>
              </p:cNvPr>
              <p:cNvSpPr/>
              <p:nvPr/>
            </p:nvSpPr>
            <p:spPr>
              <a:xfrm>
                <a:off x="6158220" y="4627887"/>
                <a:ext cx="1433555" cy="556627"/>
              </a:xfrm>
              <a:prstGeom prst="roundRect">
                <a:avLst/>
              </a:prstGeom>
              <a:solidFill>
                <a:srgbClr val="FFD8FF">
                  <a:alpha val="2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1747A9E6-79DB-A005-AAC3-1B61AFC3D3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220" y="4627887"/>
                <a:ext cx="1433555" cy="556627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ACA2807C-35CD-7362-B23C-A8EF46EE87EA}"/>
                  </a:ext>
                </a:extLst>
              </p:cNvPr>
              <p:cNvSpPr/>
              <p:nvPr/>
            </p:nvSpPr>
            <p:spPr>
              <a:xfrm>
                <a:off x="6158220" y="5551018"/>
                <a:ext cx="1433555" cy="556627"/>
              </a:xfrm>
              <a:prstGeom prst="roundRect">
                <a:avLst/>
              </a:prstGeom>
              <a:solidFill>
                <a:srgbClr val="FFD8FF">
                  <a:alpha val="2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ACA2807C-35CD-7362-B23C-A8EF46EE87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220" y="5551018"/>
                <a:ext cx="1433555" cy="556627"/>
              </a:xfrm>
              <a:prstGeom prst="round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圆角矩形 5">
            <a:extLst>
              <a:ext uri="{FF2B5EF4-FFF2-40B4-BE49-F238E27FC236}">
                <a16:creationId xmlns:a16="http://schemas.microsoft.com/office/drawing/2014/main" id="{0807A1FB-95FF-569C-422F-1433E2721228}"/>
              </a:ext>
            </a:extLst>
          </p:cNvPr>
          <p:cNvSpPr/>
          <p:nvPr/>
        </p:nvSpPr>
        <p:spPr>
          <a:xfrm>
            <a:off x="3909053" y="5551017"/>
            <a:ext cx="1596664" cy="556627"/>
          </a:xfrm>
          <a:prstGeom prst="roundRect">
            <a:avLst/>
          </a:prstGeom>
          <a:solidFill>
            <a:srgbClr val="FFD8FF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and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so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on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…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5D69281E-6770-BBC8-BD37-13C2CCE28349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5505717" y="4906201"/>
            <a:ext cx="652503" cy="92313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DB245F2D-C6AD-1105-77AD-C2DB11846FA4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5424162" y="4906202"/>
            <a:ext cx="734058" cy="92313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DA5798F3-79D2-FEDB-9B57-58D99952A99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874998" y="5184514"/>
            <a:ext cx="0" cy="3665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27A30A31-932F-19D0-D9BA-4615EACD6B0C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4707385" y="5184515"/>
            <a:ext cx="0" cy="36650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6D9EA627-B5DE-5EB6-057E-F6BAF5415D84}"/>
              </a:ext>
            </a:extLst>
          </p:cNvPr>
          <p:cNvCxnSpPr>
            <a:cxnSpLocks/>
            <a:stCxn id="4" idx="1"/>
            <a:endCxn id="3" idx="3"/>
          </p:cNvCxnSpPr>
          <p:nvPr/>
        </p:nvCxnSpPr>
        <p:spPr>
          <a:xfrm flipH="1">
            <a:off x="5424162" y="4906201"/>
            <a:ext cx="734058" cy="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2FE8CCED-7C7C-C105-7746-61D17833CCEB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 flipV="1">
            <a:off x="5505717" y="5829331"/>
            <a:ext cx="652503" cy="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左大括号 90">
            <a:extLst>
              <a:ext uri="{FF2B5EF4-FFF2-40B4-BE49-F238E27FC236}">
                <a16:creationId xmlns:a16="http://schemas.microsoft.com/office/drawing/2014/main" id="{0C151F9F-6F4A-61FD-C1E1-067DA4FA9078}"/>
              </a:ext>
            </a:extLst>
          </p:cNvPr>
          <p:cNvSpPr/>
          <p:nvPr/>
        </p:nvSpPr>
        <p:spPr>
          <a:xfrm rot="10800000">
            <a:off x="3257495" y="4597323"/>
            <a:ext cx="207228" cy="487749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6DA0C2EB-233D-1FA5-EA21-7F1A370D3F22}"/>
                  </a:ext>
                </a:extLst>
              </p:cNvPr>
              <p:cNvSpPr txBox="1"/>
              <p:nvPr/>
            </p:nvSpPr>
            <p:spPr>
              <a:xfrm>
                <a:off x="2218295" y="4434528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1,3,1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6DA0C2EB-233D-1FA5-EA21-7F1A370D3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295" y="4434528"/>
                <a:ext cx="1244276" cy="369332"/>
              </a:xfrm>
              <a:prstGeom prst="rect">
                <a:avLst/>
              </a:prstGeom>
              <a:blipFill>
                <a:blip r:embed="rId21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06EBDB27-B2E2-4DD1-5FB5-E7C121123E3D}"/>
                  </a:ext>
                </a:extLst>
              </p:cNvPr>
              <p:cNvSpPr txBox="1"/>
              <p:nvPr/>
            </p:nvSpPr>
            <p:spPr>
              <a:xfrm>
                <a:off x="2218295" y="4803860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2,2,3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06EBDB27-B2E2-4DD1-5FB5-E7C121123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295" y="4803860"/>
                <a:ext cx="1244276" cy="369332"/>
              </a:xfrm>
              <a:prstGeom prst="rect">
                <a:avLst/>
              </a:prstGeom>
              <a:blipFill>
                <a:blip r:embed="rId2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D151246B-2C99-566F-0DBC-0471B19E1931}"/>
                  </a:ext>
                </a:extLst>
              </p:cNvPr>
              <p:cNvSpPr txBox="1"/>
              <p:nvPr/>
            </p:nvSpPr>
            <p:spPr>
              <a:xfrm rot="10800000">
                <a:off x="3524324" y="4677176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D151246B-2C99-566F-0DBC-0471B19E1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524324" y="4677176"/>
                <a:ext cx="37425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下箭头 97">
            <a:extLst>
              <a:ext uri="{FF2B5EF4-FFF2-40B4-BE49-F238E27FC236}">
                <a16:creationId xmlns:a16="http://schemas.microsoft.com/office/drawing/2014/main" id="{1057EA20-9936-058D-69E3-1FE3FD9DCF23}"/>
              </a:ext>
            </a:extLst>
          </p:cNvPr>
          <p:cNvSpPr/>
          <p:nvPr/>
        </p:nvSpPr>
        <p:spPr>
          <a:xfrm rot="21122925">
            <a:off x="2614003" y="3028359"/>
            <a:ext cx="176422" cy="1341239"/>
          </a:xfrm>
          <a:prstGeom prst="downArrow">
            <a:avLst/>
          </a:prstGeom>
          <a:solidFill>
            <a:srgbClr val="FFC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CC65E23D-A5CE-2010-DA74-B30A825CBE2F}"/>
              </a:ext>
            </a:extLst>
          </p:cNvPr>
          <p:cNvSpPr txBox="1"/>
          <p:nvPr/>
        </p:nvSpPr>
        <p:spPr>
          <a:xfrm>
            <a:off x="1659289" y="3458849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inherit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1097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cap="none" dirty="0">
                <a:latin typeface="Rockwell" panose="02060603020205020403" pitchFamily="18" charset="0"/>
              </a:rPr>
              <a:t>Proof</a:t>
            </a:r>
            <a:r>
              <a:rPr kumimoji="1" lang="zh-CN" altLang="en-US" sz="48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800" cap="none" dirty="0">
                <a:latin typeface="Rockwell" panose="02060603020205020403" pitchFamily="18" charset="0"/>
              </a:rPr>
              <a:t>Overview</a:t>
            </a:r>
            <a:endParaRPr kumimoji="1" lang="zh-CN" altLang="en-US" sz="4800" cap="none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FE9170F3-97AB-7DC6-AAD0-587EE1060FBC}"/>
                  </a:ext>
                </a:extLst>
              </p:cNvPr>
              <p:cNvSpPr/>
              <p:nvPr/>
            </p:nvSpPr>
            <p:spPr>
              <a:xfrm>
                <a:off x="3655191" y="2093976"/>
                <a:ext cx="1886673" cy="556627"/>
              </a:xfrm>
              <a:prstGeom prst="roundRect">
                <a:avLst/>
              </a:prstGeom>
              <a:solidFill>
                <a:srgbClr val="D5FDA9">
                  <a:alpha val="2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FE9170F3-97AB-7DC6-AAD0-587EE1060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191" y="2093976"/>
                <a:ext cx="1886673" cy="55662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042857BB-6680-0B5F-2B30-AFE931209398}"/>
                  </a:ext>
                </a:extLst>
              </p:cNvPr>
              <p:cNvSpPr/>
              <p:nvPr/>
            </p:nvSpPr>
            <p:spPr>
              <a:xfrm>
                <a:off x="5994721" y="2093976"/>
                <a:ext cx="1886673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042857BB-6680-0B5F-2B30-AFE931209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721" y="2093976"/>
                <a:ext cx="1886673" cy="55662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3ECA9B4D-D94D-E8BF-CB65-B47411FA880E}"/>
                  </a:ext>
                </a:extLst>
              </p:cNvPr>
              <p:cNvSpPr/>
              <p:nvPr/>
            </p:nvSpPr>
            <p:spPr>
              <a:xfrm>
                <a:off x="5994721" y="3325358"/>
                <a:ext cx="1886673" cy="556627"/>
              </a:xfrm>
              <a:prstGeom prst="roundRect">
                <a:avLst/>
              </a:prstGeom>
              <a:solidFill>
                <a:srgbClr val="D5FDA9">
                  <a:alpha val="2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3ECA9B4D-D94D-E8BF-CB65-B47411FA8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721" y="3325358"/>
                <a:ext cx="1886673" cy="55662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>
            <a:extLst>
              <a:ext uri="{FF2B5EF4-FFF2-40B4-BE49-F238E27FC236}">
                <a16:creationId xmlns:a16="http://schemas.microsoft.com/office/drawing/2014/main" id="{2880B74E-126D-247A-8B08-C77B54968E7D}"/>
              </a:ext>
            </a:extLst>
          </p:cNvPr>
          <p:cNvSpPr/>
          <p:nvPr/>
        </p:nvSpPr>
        <p:spPr>
          <a:xfrm>
            <a:off x="3655191" y="3325358"/>
            <a:ext cx="1886673" cy="556627"/>
          </a:xfrm>
          <a:prstGeom prst="roundRect">
            <a:avLst/>
          </a:prstGeom>
          <a:solidFill>
            <a:srgbClr val="D5FDA9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and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so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on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…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D792A43-BC42-741B-7E70-FC3E4A4EAD69}"/>
              </a:ext>
            </a:extLst>
          </p:cNvPr>
          <p:cNvGrpSpPr/>
          <p:nvPr/>
        </p:nvGrpSpPr>
        <p:grpSpPr>
          <a:xfrm>
            <a:off x="7892006" y="3024434"/>
            <a:ext cx="1818187" cy="1161307"/>
            <a:chOff x="4899951" y="3244334"/>
            <a:chExt cx="1818187" cy="1161307"/>
          </a:xfrm>
        </p:grpSpPr>
        <p:sp>
          <p:nvSpPr>
            <p:cNvPr id="20" name="左大括号 19">
              <a:extLst>
                <a:ext uri="{FF2B5EF4-FFF2-40B4-BE49-F238E27FC236}">
                  <a16:creationId xmlns:a16="http://schemas.microsoft.com/office/drawing/2014/main" id="{232B234F-30BE-9131-664D-74BB5D98B463}"/>
                </a:ext>
              </a:extLst>
            </p:cNvPr>
            <p:cNvSpPr/>
            <p:nvPr/>
          </p:nvSpPr>
          <p:spPr>
            <a:xfrm>
              <a:off x="5273232" y="3388187"/>
              <a:ext cx="200630" cy="925974"/>
            </a:xfrm>
            <a:prstGeom prst="leftBrace">
              <a:avLst/>
            </a:prstGeom>
            <a:ln w="12700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alpha val="2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9D75818-F40E-EB8A-0533-B5EDE111EF17}"/>
                    </a:ext>
                  </a:extLst>
                </p:cNvPr>
                <p:cNvSpPr txBox="1"/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(1,1,3,2)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9D75818-F40E-EB8A-0533-B5EDE111EF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B23FA7B-01F2-9061-93EF-4116616DA466}"/>
                    </a:ext>
                  </a:extLst>
                </p:cNvPr>
                <p:cNvSpPr txBox="1"/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(2,2,3,3)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B23FA7B-01F2-9061-93EF-4116616DA4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9645AB09-068C-7CC5-62A6-68CFE2A38D16}"/>
                    </a:ext>
                  </a:extLst>
                </p:cNvPr>
                <p:cNvSpPr txBox="1"/>
                <p:nvPr/>
              </p:nvSpPr>
              <p:spPr>
                <a:xfrm>
                  <a:off x="5470969" y="4035347"/>
                  <a:ext cx="1244276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(1,1,3,1)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9645AB09-068C-7CC5-62A6-68CFE2A38D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4035347"/>
                  <a:ext cx="1244276" cy="370294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FEDA7C5-53ED-AFF3-8EBB-D28953E52BCB}"/>
                    </a:ext>
                  </a:extLst>
                </p:cNvPr>
                <p:cNvSpPr txBox="1"/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↦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FEDA7C5-53ED-AFF3-8EBB-D28953E52B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2DFD376-15FB-AB22-E8D6-5D4C80B3099A}"/>
              </a:ext>
            </a:extLst>
          </p:cNvPr>
          <p:cNvGrpSpPr/>
          <p:nvPr/>
        </p:nvGrpSpPr>
        <p:grpSpPr>
          <a:xfrm>
            <a:off x="7881394" y="1792116"/>
            <a:ext cx="1818187" cy="1160345"/>
            <a:chOff x="4899951" y="3244334"/>
            <a:chExt cx="1818187" cy="1160345"/>
          </a:xfrm>
        </p:grpSpPr>
        <p:sp>
          <p:nvSpPr>
            <p:cNvPr id="28" name="左大括号 27">
              <a:extLst>
                <a:ext uri="{FF2B5EF4-FFF2-40B4-BE49-F238E27FC236}">
                  <a16:creationId xmlns:a16="http://schemas.microsoft.com/office/drawing/2014/main" id="{2D34E7A1-0654-1C2F-06EC-11B43A27F3AA}"/>
                </a:ext>
              </a:extLst>
            </p:cNvPr>
            <p:cNvSpPr/>
            <p:nvPr/>
          </p:nvSpPr>
          <p:spPr>
            <a:xfrm>
              <a:off x="5273232" y="3388187"/>
              <a:ext cx="200630" cy="92597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B35E903B-AB88-4571-6ACA-CEDB92C97973}"/>
                    </a:ext>
                  </a:extLst>
                </p:cNvPr>
                <p:cNvSpPr txBox="1"/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1,1,1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,2)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B35E903B-AB88-4571-6ACA-CEDB92C979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7518F22B-4694-DBC3-8FD2-461B5A02CC1C}"/>
                    </a:ext>
                  </a:extLst>
                </p:cNvPr>
                <p:cNvSpPr txBox="1"/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trike="sngStrike" smtClean="0">
                            <a:latin typeface="Cambria Math" panose="02040503050406030204" pitchFamily="18" charset="0"/>
                          </a:rPr>
                          <m:t>(2,1,2,3)</m:t>
                        </m:r>
                      </m:oMath>
                    </m:oMathPara>
                  </a14:m>
                  <a:endParaRPr kumimoji="1" lang="zh-CN" altLang="en-US" strike="sngStrike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7518F22B-4694-DBC3-8FD2-461B5A02CC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1239151-F7A5-D6AA-1978-D3BF46201B71}"/>
                    </a:ext>
                  </a:extLst>
                </p:cNvPr>
                <p:cNvSpPr txBox="1"/>
                <p:nvPr/>
              </p:nvSpPr>
              <p:spPr>
                <a:xfrm>
                  <a:off x="5470969" y="4035347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3,1,2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,2)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1239151-F7A5-D6AA-1978-D3BF46201B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4035347"/>
                  <a:ext cx="124427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BCE0AE1-834C-F675-AB2C-A5659A0A3EC4}"/>
                    </a:ext>
                  </a:extLst>
                </p:cNvPr>
                <p:cNvSpPr txBox="1"/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BCE0AE1-834C-F675-AB2C-A5659A0A3E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C7CBF066-8D9E-1EC4-9D1E-B8344C1D3D39}"/>
              </a:ext>
            </a:extLst>
          </p:cNvPr>
          <p:cNvSpPr/>
          <p:nvPr/>
        </p:nvSpPr>
        <p:spPr>
          <a:xfrm rot="10800000">
            <a:off x="3017748" y="1911395"/>
            <a:ext cx="200630" cy="925974"/>
          </a:xfrm>
          <a:prstGeom prst="leftBrace">
            <a:avLst/>
          </a:prstGeom>
          <a:ln w="12700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alpha val="2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D2C721D-6AAB-CBC6-1DEC-2D20E18F2642}"/>
                  </a:ext>
                </a:extLst>
              </p:cNvPr>
              <p:cNvSpPr txBox="1"/>
              <p:nvPr/>
            </p:nvSpPr>
            <p:spPr>
              <a:xfrm>
                <a:off x="1864387" y="1770433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(1,3,1,2)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>
                      <a:alpha val="2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D2C721D-6AAB-CBC6-1DEC-2D20E18F2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387" y="1770433"/>
                <a:ext cx="1244276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791FE33-14A2-05BC-E28F-707640B96958}"/>
                  </a:ext>
                </a:extLst>
              </p:cNvPr>
              <p:cNvSpPr txBox="1"/>
              <p:nvPr/>
            </p:nvSpPr>
            <p:spPr>
              <a:xfrm>
                <a:off x="1861494" y="2165939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(3,3,2,1)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>
                      <a:alpha val="2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791FE33-14A2-05BC-E28F-707640B96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494" y="2165939"/>
                <a:ext cx="1244276" cy="369332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A026E51-93A4-2C36-8721-48A762D626C3}"/>
                  </a:ext>
                </a:extLst>
              </p:cNvPr>
              <p:cNvSpPr txBox="1"/>
              <p:nvPr/>
            </p:nvSpPr>
            <p:spPr>
              <a:xfrm>
                <a:off x="1861494" y="2561446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(2,2,3,1)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>
                      <a:alpha val="2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A026E51-93A4-2C36-8721-48A762D62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494" y="2561446"/>
                <a:ext cx="1244276" cy="369332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8EBC43E-EF1D-1F49-A975-34ED611F84E1}"/>
                  </a:ext>
                </a:extLst>
              </p:cNvPr>
              <p:cNvSpPr txBox="1"/>
              <p:nvPr/>
            </p:nvSpPr>
            <p:spPr>
              <a:xfrm rot="10800000">
                <a:off x="3268405" y="2186686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>
                  <a:solidFill>
                    <a:schemeClr val="tx1">
                      <a:alpha val="2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8EBC43E-EF1D-1F49-A975-34ED611F8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268405" y="2186686"/>
                <a:ext cx="37425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A0D514AD-59F6-ABF9-7B61-9CCBF65A7298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541864" y="2372290"/>
            <a:ext cx="45285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B4F9F131-9BFF-3301-BC7E-DC0BFA846CD3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4598528" y="2650603"/>
            <a:ext cx="0" cy="67475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866B1F8A-FC49-A460-D6D2-54991A29130A}"/>
              </a:ext>
            </a:extLst>
          </p:cNvPr>
          <p:cNvCxnSpPr>
            <a:cxnSpLocks/>
          </p:cNvCxnSpPr>
          <p:nvPr/>
        </p:nvCxnSpPr>
        <p:spPr>
          <a:xfrm>
            <a:off x="5541864" y="2612924"/>
            <a:ext cx="477936" cy="71243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B5EC0D81-4A3E-648E-5F7C-E452FD20436E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6938058" y="2650603"/>
            <a:ext cx="0" cy="67475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54FE39E-9985-FF7F-A2DD-08F59A115E8B}"/>
              </a:ext>
            </a:extLst>
          </p:cNvPr>
          <p:cNvCxnSpPr>
            <a:cxnSpLocks/>
          </p:cNvCxnSpPr>
          <p:nvPr/>
        </p:nvCxnSpPr>
        <p:spPr>
          <a:xfrm flipH="1">
            <a:off x="5514975" y="2612924"/>
            <a:ext cx="479746" cy="7524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A092555D-71BA-4299-F2B4-949733D4CB38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5541864" y="3603672"/>
            <a:ext cx="45285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CEC4484-D538-261E-FF41-1A1E105AA40E}"/>
                  </a:ext>
                </a:extLst>
              </p:cNvPr>
              <p:cNvSpPr txBox="1"/>
              <p:nvPr/>
            </p:nvSpPr>
            <p:spPr>
              <a:xfrm>
                <a:off x="3881441" y="4058237"/>
                <a:ext cx="4373234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0" dirty="0"/>
                  <a:t>A</a:t>
                </a:r>
                <a:r>
                  <a:rPr kumimoji="1" lang="zh-CN" altLang="en-US" b="0" dirty="0"/>
                  <a:t> </a:t>
                </a:r>
                <a:r>
                  <a:rPr kumimoji="1" lang="en-US" altLang="zh-CN" b="0" dirty="0"/>
                  <a:t>3-list</a:t>
                </a:r>
                <a:r>
                  <a:rPr kumimoji="1" lang="zh-CN" altLang="en-US" b="0" dirty="0"/>
                  <a:t> </a:t>
                </a:r>
                <a:r>
                  <a:rPr kumimoji="1" lang="en-US" altLang="zh-CN" b="0" dirty="0"/>
                  <a:t>satisfying</a:t>
                </a:r>
                <a:r>
                  <a:rPr kumimoji="1" lang="zh-CN" altLang="en-US" b="0" dirty="0"/>
                  <a:t> </a:t>
                </a:r>
                <a:r>
                  <a:rPr kumimoji="1" lang="en-US" altLang="zh-CN" b="0" dirty="0"/>
                  <a:t>assignment</a:t>
                </a:r>
                <a:r>
                  <a:rPr kumimoji="1" lang="zh-CN" altLang="en-US" b="0" dirty="0"/>
                  <a:t> </a:t>
                </a:r>
                <a:r>
                  <a:rPr kumimoji="1" lang="en-US" altLang="zh-CN" b="0" dirty="0"/>
                  <a:t>for</a:t>
                </a:r>
                <a:r>
                  <a:rPr kumimoji="1" lang="zh-CN" altLang="en-U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CEC4484-D538-261E-FF41-1A1E105AA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441" y="4058237"/>
                <a:ext cx="4373234" cy="380810"/>
              </a:xfrm>
              <a:prstGeom prst="rect">
                <a:avLst/>
              </a:prstGeom>
              <a:blipFill>
                <a:blip r:embed="rId17"/>
                <a:stretch>
                  <a:fillRect l="-1159" t="-3226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圆角矩形 2">
                <a:extLst>
                  <a:ext uri="{FF2B5EF4-FFF2-40B4-BE49-F238E27FC236}">
                    <a16:creationId xmlns:a16="http://schemas.microsoft.com/office/drawing/2014/main" id="{246A8F46-511B-0178-EC8B-18CE552E836E}"/>
                  </a:ext>
                </a:extLst>
              </p:cNvPr>
              <p:cNvSpPr/>
              <p:nvPr/>
            </p:nvSpPr>
            <p:spPr>
              <a:xfrm>
                <a:off x="3990607" y="4627888"/>
                <a:ext cx="1433555" cy="556627"/>
              </a:xfrm>
              <a:prstGeom prst="roundRect">
                <a:avLst/>
              </a:prstGeom>
              <a:solidFill>
                <a:srgbClr val="FFD8FF">
                  <a:alpha val="2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圆角矩形 2">
                <a:extLst>
                  <a:ext uri="{FF2B5EF4-FFF2-40B4-BE49-F238E27FC236}">
                    <a16:creationId xmlns:a16="http://schemas.microsoft.com/office/drawing/2014/main" id="{246A8F46-511B-0178-EC8B-18CE552E83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607" y="4627888"/>
                <a:ext cx="1433555" cy="556627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1747A9E6-79DB-A005-AAC3-1B61AFC3D380}"/>
                  </a:ext>
                </a:extLst>
              </p:cNvPr>
              <p:cNvSpPr/>
              <p:nvPr/>
            </p:nvSpPr>
            <p:spPr>
              <a:xfrm>
                <a:off x="6158220" y="4627887"/>
                <a:ext cx="1433555" cy="556627"/>
              </a:xfrm>
              <a:prstGeom prst="roundRect">
                <a:avLst/>
              </a:prstGeom>
              <a:solidFill>
                <a:srgbClr val="FFD8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1747A9E6-79DB-A005-AAC3-1B61AFC3D3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220" y="4627887"/>
                <a:ext cx="1433555" cy="556627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ACA2807C-35CD-7362-B23C-A8EF46EE87EA}"/>
                  </a:ext>
                </a:extLst>
              </p:cNvPr>
              <p:cNvSpPr/>
              <p:nvPr/>
            </p:nvSpPr>
            <p:spPr>
              <a:xfrm>
                <a:off x="6158220" y="5551018"/>
                <a:ext cx="1433555" cy="556627"/>
              </a:xfrm>
              <a:prstGeom prst="roundRect">
                <a:avLst/>
              </a:prstGeom>
              <a:solidFill>
                <a:srgbClr val="FFD8FF">
                  <a:alpha val="2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ACA2807C-35CD-7362-B23C-A8EF46EE87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220" y="5551018"/>
                <a:ext cx="1433555" cy="556627"/>
              </a:xfrm>
              <a:prstGeom prst="round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圆角矩形 5">
            <a:extLst>
              <a:ext uri="{FF2B5EF4-FFF2-40B4-BE49-F238E27FC236}">
                <a16:creationId xmlns:a16="http://schemas.microsoft.com/office/drawing/2014/main" id="{0807A1FB-95FF-569C-422F-1433E2721228}"/>
              </a:ext>
            </a:extLst>
          </p:cNvPr>
          <p:cNvSpPr/>
          <p:nvPr/>
        </p:nvSpPr>
        <p:spPr>
          <a:xfrm>
            <a:off x="3909053" y="5551017"/>
            <a:ext cx="1596664" cy="556627"/>
          </a:xfrm>
          <a:prstGeom prst="roundRect">
            <a:avLst/>
          </a:prstGeom>
          <a:solidFill>
            <a:srgbClr val="FFD8FF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and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so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on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…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C1E4E9A-6FA8-CC27-6564-BDE3102C8A6D}"/>
              </a:ext>
            </a:extLst>
          </p:cNvPr>
          <p:cNvGrpSpPr/>
          <p:nvPr/>
        </p:nvGrpSpPr>
        <p:grpSpPr>
          <a:xfrm>
            <a:off x="7609949" y="4471938"/>
            <a:ext cx="1710559" cy="738664"/>
            <a:chOff x="7684778" y="4488167"/>
            <a:chExt cx="1710559" cy="738664"/>
          </a:xfrm>
        </p:grpSpPr>
        <p:sp>
          <p:nvSpPr>
            <p:cNvPr id="19" name="左大括号 18">
              <a:extLst>
                <a:ext uri="{FF2B5EF4-FFF2-40B4-BE49-F238E27FC236}">
                  <a16:creationId xmlns:a16="http://schemas.microsoft.com/office/drawing/2014/main" id="{A3258599-F8B2-263F-155D-9216888BD6CF}"/>
                </a:ext>
              </a:extLst>
            </p:cNvPr>
            <p:cNvSpPr/>
            <p:nvPr/>
          </p:nvSpPr>
          <p:spPr>
            <a:xfrm>
              <a:off x="8047447" y="4649736"/>
              <a:ext cx="207228" cy="48774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EB17EF01-8B9E-E45E-C16B-3857C1AD047D}"/>
                    </a:ext>
                  </a:extLst>
                </p:cNvPr>
                <p:cNvSpPr txBox="1"/>
                <p:nvPr/>
              </p:nvSpPr>
              <p:spPr>
                <a:xfrm>
                  <a:off x="8151061" y="4488167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1,1,1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EB17EF01-8B9E-E45E-C16B-3857C1AD0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1061" y="4488167"/>
                  <a:ext cx="1244276" cy="369332"/>
                </a:xfrm>
                <a:prstGeom prst="rect">
                  <a:avLst/>
                </a:prstGeom>
                <a:blipFill>
                  <a:blip r:embed="rId2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D35AD9F7-6808-DF89-E41F-71D676795FF6}"/>
                    </a:ext>
                  </a:extLst>
                </p:cNvPr>
                <p:cNvSpPr txBox="1"/>
                <p:nvPr/>
              </p:nvSpPr>
              <p:spPr>
                <a:xfrm>
                  <a:off x="8151061" y="4857499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3,1,2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D35AD9F7-6808-DF89-E41F-71D676795F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1061" y="4857499"/>
                  <a:ext cx="1244276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01C02D78-3762-69BF-486C-24E5F525CA12}"/>
                    </a:ext>
                  </a:extLst>
                </p:cNvPr>
                <p:cNvSpPr txBox="1"/>
                <p:nvPr/>
              </p:nvSpPr>
              <p:spPr>
                <a:xfrm>
                  <a:off x="7684778" y="4715078"/>
                  <a:ext cx="3742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01C02D78-3762-69BF-486C-24E5F525CA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4778" y="4715078"/>
                  <a:ext cx="374250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9" name="左大括号 48">
            <a:extLst>
              <a:ext uri="{FF2B5EF4-FFF2-40B4-BE49-F238E27FC236}">
                <a16:creationId xmlns:a16="http://schemas.microsoft.com/office/drawing/2014/main" id="{8CAEF13D-7095-1BF9-9FFD-63FE1D29918E}"/>
              </a:ext>
            </a:extLst>
          </p:cNvPr>
          <p:cNvSpPr/>
          <p:nvPr/>
        </p:nvSpPr>
        <p:spPr>
          <a:xfrm rot="10800000">
            <a:off x="3257495" y="4597323"/>
            <a:ext cx="207228" cy="487749"/>
          </a:xfrm>
          <a:prstGeom prst="leftBrace">
            <a:avLst/>
          </a:prstGeom>
          <a:ln w="12700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alpha val="2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71CB694-BBE7-151A-D9FE-7BC8CC765C7A}"/>
                  </a:ext>
                </a:extLst>
              </p:cNvPr>
              <p:cNvSpPr txBox="1"/>
              <p:nvPr/>
            </p:nvSpPr>
            <p:spPr>
              <a:xfrm>
                <a:off x="2218295" y="4434528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(1,3,1)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>
                      <a:alpha val="2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71CB694-BBE7-151A-D9FE-7BC8CC765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295" y="4434528"/>
                <a:ext cx="1244276" cy="369332"/>
              </a:xfrm>
              <a:prstGeom prst="rect">
                <a:avLst/>
              </a:prstGeom>
              <a:blipFill>
                <a:blip r:embed="rId2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47CD2D81-C37A-32F5-0FE0-26AE1B54607C}"/>
                  </a:ext>
                </a:extLst>
              </p:cNvPr>
              <p:cNvSpPr txBox="1"/>
              <p:nvPr/>
            </p:nvSpPr>
            <p:spPr>
              <a:xfrm>
                <a:off x="2218295" y="4803860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(2,2,3)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>
                      <a:alpha val="2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47CD2D81-C37A-32F5-0FE0-26AE1B546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295" y="4803860"/>
                <a:ext cx="1244276" cy="369332"/>
              </a:xfrm>
              <a:prstGeom prst="rect">
                <a:avLst/>
              </a:prstGeom>
              <a:blipFill>
                <a:blip r:embed="rId2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F50049C2-8C6C-3183-10E0-FC65080DD874}"/>
                  </a:ext>
                </a:extLst>
              </p:cNvPr>
              <p:cNvSpPr txBox="1"/>
              <p:nvPr/>
            </p:nvSpPr>
            <p:spPr>
              <a:xfrm rot="10800000">
                <a:off x="3524324" y="4677176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>
                  <a:solidFill>
                    <a:schemeClr val="tx1">
                      <a:alpha val="2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F50049C2-8C6C-3183-10E0-FC65080DD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524324" y="4677176"/>
                <a:ext cx="37425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5D69281E-6770-BBC8-BD37-13C2CCE28349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5505717" y="4906201"/>
            <a:ext cx="652503" cy="92313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DB245F2D-C6AD-1105-77AD-C2DB11846FA4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5424162" y="4906202"/>
            <a:ext cx="734058" cy="92313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DA5798F3-79D2-FEDB-9B57-58D99952A99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874998" y="5184514"/>
            <a:ext cx="0" cy="3665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27A30A31-932F-19D0-D9BA-4615EACD6B0C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4707385" y="5184515"/>
            <a:ext cx="0" cy="36650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6D9EA627-B5DE-5EB6-057E-F6BAF5415D84}"/>
              </a:ext>
            </a:extLst>
          </p:cNvPr>
          <p:cNvCxnSpPr>
            <a:cxnSpLocks/>
            <a:stCxn id="4" idx="1"/>
            <a:endCxn id="3" idx="3"/>
          </p:cNvCxnSpPr>
          <p:nvPr/>
        </p:nvCxnSpPr>
        <p:spPr>
          <a:xfrm flipH="1">
            <a:off x="5424162" y="4906201"/>
            <a:ext cx="734058" cy="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2FE8CCED-7C7C-C105-7746-61D17833CCEB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 flipV="1">
            <a:off x="5505717" y="5829331"/>
            <a:ext cx="652503" cy="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右箭头 6">
            <a:extLst>
              <a:ext uri="{FF2B5EF4-FFF2-40B4-BE49-F238E27FC236}">
                <a16:creationId xmlns:a16="http://schemas.microsoft.com/office/drawing/2014/main" id="{4D745766-961F-0F38-FA15-1C12D8261292}"/>
              </a:ext>
            </a:extLst>
          </p:cNvPr>
          <p:cNvSpPr/>
          <p:nvPr/>
        </p:nvSpPr>
        <p:spPr>
          <a:xfrm rot="10800000">
            <a:off x="9119633" y="2969141"/>
            <a:ext cx="318712" cy="1972146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41A59BC-2258-670A-57B2-AE4BB13BAB1E}"/>
              </a:ext>
            </a:extLst>
          </p:cNvPr>
          <p:cNvSpPr txBox="1"/>
          <p:nvPr/>
        </p:nvSpPr>
        <p:spPr>
          <a:xfrm>
            <a:off x="9526228" y="3536864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inherit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243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cap="none" dirty="0">
                <a:latin typeface="Rockwell" panose="02060603020205020403" pitchFamily="18" charset="0"/>
              </a:rPr>
              <a:t>Proof</a:t>
            </a:r>
            <a:r>
              <a:rPr kumimoji="1" lang="zh-CN" altLang="en-US" sz="48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800" cap="none" dirty="0">
                <a:latin typeface="Rockwell" panose="02060603020205020403" pitchFamily="18" charset="0"/>
              </a:rPr>
              <a:t>Overview</a:t>
            </a:r>
            <a:endParaRPr kumimoji="1" lang="zh-CN" altLang="en-US" sz="4800" cap="none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FE9170F3-97AB-7DC6-AAD0-587EE1060FBC}"/>
                  </a:ext>
                </a:extLst>
              </p:cNvPr>
              <p:cNvSpPr/>
              <p:nvPr/>
            </p:nvSpPr>
            <p:spPr>
              <a:xfrm>
                <a:off x="3655191" y="2093976"/>
                <a:ext cx="1886673" cy="556627"/>
              </a:xfrm>
              <a:prstGeom prst="roundRect">
                <a:avLst/>
              </a:prstGeom>
              <a:solidFill>
                <a:srgbClr val="D5FDA9">
                  <a:alpha val="2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FE9170F3-97AB-7DC6-AAD0-587EE1060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191" y="2093976"/>
                <a:ext cx="1886673" cy="55662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042857BB-6680-0B5F-2B30-AFE931209398}"/>
                  </a:ext>
                </a:extLst>
              </p:cNvPr>
              <p:cNvSpPr/>
              <p:nvPr/>
            </p:nvSpPr>
            <p:spPr>
              <a:xfrm>
                <a:off x="5994721" y="2093976"/>
                <a:ext cx="1886673" cy="556627"/>
              </a:xfrm>
              <a:prstGeom prst="roundRect">
                <a:avLst/>
              </a:prstGeom>
              <a:solidFill>
                <a:srgbClr val="D5FDA9">
                  <a:alpha val="2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042857BB-6680-0B5F-2B30-AFE931209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721" y="2093976"/>
                <a:ext cx="1886673" cy="55662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3ECA9B4D-D94D-E8BF-CB65-B47411FA880E}"/>
                  </a:ext>
                </a:extLst>
              </p:cNvPr>
              <p:cNvSpPr/>
              <p:nvPr/>
            </p:nvSpPr>
            <p:spPr>
              <a:xfrm>
                <a:off x="5994721" y="3325358"/>
                <a:ext cx="1886673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3ECA9B4D-D94D-E8BF-CB65-B47411FA8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721" y="3325358"/>
                <a:ext cx="1886673" cy="55662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>
            <a:extLst>
              <a:ext uri="{FF2B5EF4-FFF2-40B4-BE49-F238E27FC236}">
                <a16:creationId xmlns:a16="http://schemas.microsoft.com/office/drawing/2014/main" id="{2880B74E-126D-247A-8B08-C77B54968E7D}"/>
              </a:ext>
            </a:extLst>
          </p:cNvPr>
          <p:cNvSpPr/>
          <p:nvPr/>
        </p:nvSpPr>
        <p:spPr>
          <a:xfrm>
            <a:off x="3655191" y="3325358"/>
            <a:ext cx="1886673" cy="556627"/>
          </a:xfrm>
          <a:prstGeom prst="roundRect">
            <a:avLst/>
          </a:prstGeom>
          <a:solidFill>
            <a:srgbClr val="D5FDA9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and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so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on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…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D792A43-BC42-741B-7E70-FC3E4A4EAD69}"/>
              </a:ext>
            </a:extLst>
          </p:cNvPr>
          <p:cNvGrpSpPr/>
          <p:nvPr/>
        </p:nvGrpSpPr>
        <p:grpSpPr>
          <a:xfrm>
            <a:off x="7892006" y="3024434"/>
            <a:ext cx="1818187" cy="1161307"/>
            <a:chOff x="4899951" y="3244334"/>
            <a:chExt cx="1818187" cy="1161307"/>
          </a:xfrm>
        </p:grpSpPr>
        <p:sp>
          <p:nvSpPr>
            <p:cNvPr id="20" name="左大括号 19">
              <a:extLst>
                <a:ext uri="{FF2B5EF4-FFF2-40B4-BE49-F238E27FC236}">
                  <a16:creationId xmlns:a16="http://schemas.microsoft.com/office/drawing/2014/main" id="{232B234F-30BE-9131-664D-74BB5D98B463}"/>
                </a:ext>
              </a:extLst>
            </p:cNvPr>
            <p:cNvSpPr/>
            <p:nvPr/>
          </p:nvSpPr>
          <p:spPr>
            <a:xfrm>
              <a:off x="5273232" y="3388187"/>
              <a:ext cx="200630" cy="92597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9D75818-F40E-EB8A-0533-B5EDE111EF17}"/>
                    </a:ext>
                  </a:extLst>
                </p:cNvPr>
                <p:cNvSpPr txBox="1"/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1,1,3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,2)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9D75818-F40E-EB8A-0533-B5EDE111EF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B23FA7B-01F2-9061-93EF-4116616DA466}"/>
                    </a:ext>
                  </a:extLst>
                </p:cNvPr>
                <p:cNvSpPr txBox="1"/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2,2,3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,3)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B23FA7B-01F2-9061-93EF-4116616DA4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9645AB09-068C-7CC5-62A6-68CFE2A38D16}"/>
                    </a:ext>
                  </a:extLst>
                </p:cNvPr>
                <p:cNvSpPr txBox="1"/>
                <p:nvPr/>
              </p:nvSpPr>
              <p:spPr>
                <a:xfrm>
                  <a:off x="5470969" y="4035347"/>
                  <a:ext cx="1244276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trike="sngStrike" smtClean="0">
                            <a:latin typeface="Cambria Math" panose="02040503050406030204" pitchFamily="18" charset="0"/>
                          </a:rPr>
                          <m:t>(1,1,3,1)</m:t>
                        </m:r>
                      </m:oMath>
                    </m:oMathPara>
                  </a14:m>
                  <a:endParaRPr kumimoji="1" lang="zh-CN" altLang="en-US" strike="sngStrike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9645AB09-068C-7CC5-62A6-68CFE2A38D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4035347"/>
                  <a:ext cx="1244276" cy="370294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FEDA7C5-53ED-AFF3-8EBB-D28953E52BCB}"/>
                    </a:ext>
                  </a:extLst>
                </p:cNvPr>
                <p:cNvSpPr txBox="1"/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FEDA7C5-53ED-AFF3-8EBB-D28953E52B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2DFD376-15FB-AB22-E8D6-5D4C80B3099A}"/>
              </a:ext>
            </a:extLst>
          </p:cNvPr>
          <p:cNvGrpSpPr/>
          <p:nvPr/>
        </p:nvGrpSpPr>
        <p:grpSpPr>
          <a:xfrm>
            <a:off x="7881394" y="1792116"/>
            <a:ext cx="1818187" cy="1160345"/>
            <a:chOff x="4899951" y="3244334"/>
            <a:chExt cx="1818187" cy="1160345"/>
          </a:xfrm>
        </p:grpSpPr>
        <p:sp>
          <p:nvSpPr>
            <p:cNvPr id="28" name="左大括号 27">
              <a:extLst>
                <a:ext uri="{FF2B5EF4-FFF2-40B4-BE49-F238E27FC236}">
                  <a16:creationId xmlns:a16="http://schemas.microsoft.com/office/drawing/2014/main" id="{2D34E7A1-0654-1C2F-06EC-11B43A27F3AA}"/>
                </a:ext>
              </a:extLst>
            </p:cNvPr>
            <p:cNvSpPr/>
            <p:nvPr/>
          </p:nvSpPr>
          <p:spPr>
            <a:xfrm>
              <a:off x="5273232" y="3388187"/>
              <a:ext cx="200630" cy="925974"/>
            </a:xfrm>
            <a:prstGeom prst="leftBrace">
              <a:avLst/>
            </a:prstGeom>
            <a:ln w="12700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alpha val="2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B35E903B-AB88-4571-6ACA-CEDB92C97973}"/>
                    </a:ext>
                  </a:extLst>
                </p:cNvPr>
                <p:cNvSpPr txBox="1"/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(1,1,1,2)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B35E903B-AB88-4571-6ACA-CEDB92C979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7518F22B-4694-DBC3-8FD2-461B5A02CC1C}"/>
                    </a:ext>
                  </a:extLst>
                </p:cNvPr>
                <p:cNvSpPr txBox="1"/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(2,1,2,3)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7518F22B-4694-DBC3-8FD2-461B5A02CC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1239151-F7A5-D6AA-1978-D3BF46201B71}"/>
                    </a:ext>
                  </a:extLst>
                </p:cNvPr>
                <p:cNvSpPr txBox="1"/>
                <p:nvPr/>
              </p:nvSpPr>
              <p:spPr>
                <a:xfrm>
                  <a:off x="5470969" y="4035347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(3,1,2,2)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1239151-F7A5-D6AA-1978-D3BF46201B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4035347"/>
                  <a:ext cx="124427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BCE0AE1-834C-F675-AB2C-A5659A0A3EC4}"/>
                    </a:ext>
                  </a:extLst>
                </p:cNvPr>
                <p:cNvSpPr txBox="1"/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↦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BCE0AE1-834C-F675-AB2C-A5659A0A3E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C7CBF066-8D9E-1EC4-9D1E-B8344C1D3D39}"/>
              </a:ext>
            </a:extLst>
          </p:cNvPr>
          <p:cNvSpPr/>
          <p:nvPr/>
        </p:nvSpPr>
        <p:spPr>
          <a:xfrm rot="10800000">
            <a:off x="3017748" y="1911395"/>
            <a:ext cx="200630" cy="925974"/>
          </a:xfrm>
          <a:prstGeom prst="leftBrace">
            <a:avLst/>
          </a:prstGeom>
          <a:ln w="12700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alpha val="2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D2C721D-6AAB-CBC6-1DEC-2D20E18F2642}"/>
                  </a:ext>
                </a:extLst>
              </p:cNvPr>
              <p:cNvSpPr txBox="1"/>
              <p:nvPr/>
            </p:nvSpPr>
            <p:spPr>
              <a:xfrm>
                <a:off x="1864387" y="1770433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(1,3,1,2)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>
                      <a:alpha val="2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D2C721D-6AAB-CBC6-1DEC-2D20E18F2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387" y="1770433"/>
                <a:ext cx="1244276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791FE33-14A2-05BC-E28F-707640B96958}"/>
                  </a:ext>
                </a:extLst>
              </p:cNvPr>
              <p:cNvSpPr txBox="1"/>
              <p:nvPr/>
            </p:nvSpPr>
            <p:spPr>
              <a:xfrm>
                <a:off x="1861494" y="2165939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(3,3,2,1)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>
                      <a:alpha val="2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791FE33-14A2-05BC-E28F-707640B96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494" y="2165939"/>
                <a:ext cx="1244276" cy="369332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A026E51-93A4-2C36-8721-48A762D626C3}"/>
                  </a:ext>
                </a:extLst>
              </p:cNvPr>
              <p:cNvSpPr txBox="1"/>
              <p:nvPr/>
            </p:nvSpPr>
            <p:spPr>
              <a:xfrm>
                <a:off x="1861494" y="2561446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(2,2,3,1)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>
                      <a:alpha val="2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A026E51-93A4-2C36-8721-48A762D62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494" y="2561446"/>
                <a:ext cx="1244276" cy="369332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8EBC43E-EF1D-1F49-A975-34ED611F84E1}"/>
                  </a:ext>
                </a:extLst>
              </p:cNvPr>
              <p:cNvSpPr txBox="1"/>
              <p:nvPr/>
            </p:nvSpPr>
            <p:spPr>
              <a:xfrm rot="10800000">
                <a:off x="3268405" y="2186686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>
                  <a:solidFill>
                    <a:schemeClr val="tx1">
                      <a:alpha val="2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8EBC43E-EF1D-1F49-A975-34ED611F8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268405" y="2186686"/>
                <a:ext cx="37425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A0D514AD-59F6-ABF9-7B61-9CCBF65A7298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541864" y="2372290"/>
            <a:ext cx="45285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B4F9F131-9BFF-3301-BC7E-DC0BFA846CD3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4598528" y="2650603"/>
            <a:ext cx="0" cy="67475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866B1F8A-FC49-A460-D6D2-54991A29130A}"/>
              </a:ext>
            </a:extLst>
          </p:cNvPr>
          <p:cNvCxnSpPr>
            <a:cxnSpLocks/>
          </p:cNvCxnSpPr>
          <p:nvPr/>
        </p:nvCxnSpPr>
        <p:spPr>
          <a:xfrm>
            <a:off x="5541864" y="2612924"/>
            <a:ext cx="477936" cy="71243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B5EC0D81-4A3E-648E-5F7C-E452FD20436E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6938058" y="2650603"/>
            <a:ext cx="0" cy="67475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54FE39E-9985-FF7F-A2DD-08F59A115E8B}"/>
              </a:ext>
            </a:extLst>
          </p:cNvPr>
          <p:cNvCxnSpPr>
            <a:cxnSpLocks/>
          </p:cNvCxnSpPr>
          <p:nvPr/>
        </p:nvCxnSpPr>
        <p:spPr>
          <a:xfrm flipH="1">
            <a:off x="5514975" y="2612924"/>
            <a:ext cx="479746" cy="7524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A092555D-71BA-4299-F2B4-949733D4CB38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5541864" y="3603672"/>
            <a:ext cx="45285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CEC4484-D538-261E-FF41-1A1E105AA40E}"/>
                  </a:ext>
                </a:extLst>
              </p:cNvPr>
              <p:cNvSpPr txBox="1"/>
              <p:nvPr/>
            </p:nvSpPr>
            <p:spPr>
              <a:xfrm>
                <a:off x="3881441" y="4058237"/>
                <a:ext cx="4373234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0" dirty="0"/>
                  <a:t>A</a:t>
                </a:r>
                <a:r>
                  <a:rPr kumimoji="1" lang="zh-CN" altLang="en-US" b="0" dirty="0"/>
                  <a:t> </a:t>
                </a:r>
                <a:r>
                  <a:rPr kumimoji="1" lang="en-US" altLang="zh-CN" b="0" dirty="0"/>
                  <a:t>3-list</a:t>
                </a:r>
                <a:r>
                  <a:rPr kumimoji="1" lang="zh-CN" altLang="en-US" b="0" dirty="0"/>
                  <a:t> </a:t>
                </a:r>
                <a:r>
                  <a:rPr kumimoji="1" lang="en-US" altLang="zh-CN" b="0" dirty="0"/>
                  <a:t>satisfying</a:t>
                </a:r>
                <a:r>
                  <a:rPr kumimoji="1" lang="zh-CN" altLang="en-US" b="0" dirty="0"/>
                  <a:t> </a:t>
                </a:r>
                <a:r>
                  <a:rPr kumimoji="1" lang="en-US" altLang="zh-CN" b="0" dirty="0"/>
                  <a:t>assignment</a:t>
                </a:r>
                <a:r>
                  <a:rPr kumimoji="1" lang="zh-CN" altLang="en-US" b="0" dirty="0"/>
                  <a:t> </a:t>
                </a:r>
                <a:r>
                  <a:rPr kumimoji="1" lang="en-US" altLang="zh-CN" b="0" dirty="0"/>
                  <a:t>for</a:t>
                </a:r>
                <a:r>
                  <a:rPr kumimoji="1" lang="zh-CN" altLang="en-U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kumimoji="1" lang="en-US" altLang="zh-CN" b="0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CEC4484-D538-261E-FF41-1A1E105AA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441" y="4058237"/>
                <a:ext cx="4373234" cy="380810"/>
              </a:xfrm>
              <a:prstGeom prst="rect">
                <a:avLst/>
              </a:prstGeom>
              <a:blipFill>
                <a:blip r:embed="rId17"/>
                <a:stretch>
                  <a:fillRect l="-1159" t="-3226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圆角矩形 2">
                <a:extLst>
                  <a:ext uri="{FF2B5EF4-FFF2-40B4-BE49-F238E27FC236}">
                    <a16:creationId xmlns:a16="http://schemas.microsoft.com/office/drawing/2014/main" id="{246A8F46-511B-0178-EC8B-18CE552E836E}"/>
                  </a:ext>
                </a:extLst>
              </p:cNvPr>
              <p:cNvSpPr/>
              <p:nvPr/>
            </p:nvSpPr>
            <p:spPr>
              <a:xfrm>
                <a:off x="3990607" y="4627888"/>
                <a:ext cx="1433555" cy="556627"/>
              </a:xfrm>
              <a:prstGeom prst="roundRect">
                <a:avLst/>
              </a:prstGeom>
              <a:solidFill>
                <a:srgbClr val="FFD8FF">
                  <a:alpha val="2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圆角矩形 2">
                <a:extLst>
                  <a:ext uri="{FF2B5EF4-FFF2-40B4-BE49-F238E27FC236}">
                    <a16:creationId xmlns:a16="http://schemas.microsoft.com/office/drawing/2014/main" id="{246A8F46-511B-0178-EC8B-18CE552E83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607" y="4627888"/>
                <a:ext cx="1433555" cy="556627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1747A9E6-79DB-A005-AAC3-1B61AFC3D380}"/>
                  </a:ext>
                </a:extLst>
              </p:cNvPr>
              <p:cNvSpPr/>
              <p:nvPr/>
            </p:nvSpPr>
            <p:spPr>
              <a:xfrm>
                <a:off x="6158220" y="4627887"/>
                <a:ext cx="1433555" cy="556627"/>
              </a:xfrm>
              <a:prstGeom prst="roundRect">
                <a:avLst/>
              </a:prstGeom>
              <a:solidFill>
                <a:srgbClr val="FFD8FF">
                  <a:alpha val="2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1747A9E6-79DB-A005-AAC3-1B61AFC3D3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220" y="4627887"/>
                <a:ext cx="1433555" cy="556627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ACA2807C-35CD-7362-B23C-A8EF46EE87EA}"/>
                  </a:ext>
                </a:extLst>
              </p:cNvPr>
              <p:cNvSpPr/>
              <p:nvPr/>
            </p:nvSpPr>
            <p:spPr>
              <a:xfrm>
                <a:off x="6158220" y="5551018"/>
                <a:ext cx="1433555" cy="556627"/>
              </a:xfrm>
              <a:prstGeom prst="roundRect">
                <a:avLst/>
              </a:prstGeom>
              <a:solidFill>
                <a:srgbClr val="FFD8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ACA2807C-35CD-7362-B23C-A8EF46EE87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220" y="5551018"/>
                <a:ext cx="1433555" cy="556627"/>
              </a:xfrm>
              <a:prstGeom prst="round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圆角矩形 5">
            <a:extLst>
              <a:ext uri="{FF2B5EF4-FFF2-40B4-BE49-F238E27FC236}">
                <a16:creationId xmlns:a16="http://schemas.microsoft.com/office/drawing/2014/main" id="{0807A1FB-95FF-569C-422F-1433E2721228}"/>
              </a:ext>
            </a:extLst>
          </p:cNvPr>
          <p:cNvSpPr/>
          <p:nvPr/>
        </p:nvSpPr>
        <p:spPr>
          <a:xfrm>
            <a:off x="3909053" y="5551017"/>
            <a:ext cx="1596664" cy="556627"/>
          </a:xfrm>
          <a:prstGeom prst="roundRect">
            <a:avLst/>
          </a:prstGeom>
          <a:solidFill>
            <a:srgbClr val="FFD8FF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and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so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on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…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29E5BCA-D936-B81C-3A6F-2B5A675BE922}"/>
              </a:ext>
            </a:extLst>
          </p:cNvPr>
          <p:cNvGrpSpPr/>
          <p:nvPr/>
        </p:nvGrpSpPr>
        <p:grpSpPr>
          <a:xfrm>
            <a:off x="7609949" y="5394632"/>
            <a:ext cx="1710559" cy="738664"/>
            <a:chOff x="7684778" y="4488167"/>
            <a:chExt cx="1710559" cy="738664"/>
          </a:xfrm>
        </p:grpSpPr>
        <p:sp>
          <p:nvSpPr>
            <p:cNvPr id="8" name="左大括号 7">
              <a:extLst>
                <a:ext uri="{FF2B5EF4-FFF2-40B4-BE49-F238E27FC236}">
                  <a16:creationId xmlns:a16="http://schemas.microsoft.com/office/drawing/2014/main" id="{9A7FAC99-26E1-CAA2-0866-4CB55BB863EF}"/>
                </a:ext>
              </a:extLst>
            </p:cNvPr>
            <p:cNvSpPr/>
            <p:nvPr/>
          </p:nvSpPr>
          <p:spPr>
            <a:xfrm>
              <a:off x="8047447" y="4649736"/>
              <a:ext cx="207228" cy="48774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8F3F9B4C-387B-B78E-8727-3A24A9561775}"/>
                    </a:ext>
                  </a:extLst>
                </p:cNvPr>
                <p:cNvSpPr txBox="1"/>
                <p:nvPr/>
              </p:nvSpPr>
              <p:spPr>
                <a:xfrm>
                  <a:off x="8151061" y="4488167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1,1,3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8F3F9B4C-387B-B78E-8727-3A24A9561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1061" y="4488167"/>
                  <a:ext cx="1244276" cy="369332"/>
                </a:xfrm>
                <a:prstGeom prst="rect">
                  <a:avLst/>
                </a:prstGeom>
                <a:blipFill>
                  <a:blip r:embed="rId21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79D5BB4-658A-4F7B-2E40-D90CA56F2EC7}"/>
                    </a:ext>
                  </a:extLst>
                </p:cNvPr>
                <p:cNvSpPr txBox="1"/>
                <p:nvPr/>
              </p:nvSpPr>
              <p:spPr>
                <a:xfrm>
                  <a:off x="8151061" y="4857499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2,2,3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79D5BB4-658A-4F7B-2E40-D90CA56F2E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1061" y="4857499"/>
                  <a:ext cx="1244276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793E43C5-2554-0F7F-A694-FF2D8FFDFAE6}"/>
                    </a:ext>
                  </a:extLst>
                </p:cNvPr>
                <p:cNvSpPr txBox="1"/>
                <p:nvPr/>
              </p:nvSpPr>
              <p:spPr>
                <a:xfrm>
                  <a:off x="7684778" y="4715078"/>
                  <a:ext cx="3742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793E43C5-2554-0F7F-A694-FF2D8FFDFA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4778" y="4715078"/>
                  <a:ext cx="374250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C1E4E9A-6FA8-CC27-6564-BDE3102C8A6D}"/>
              </a:ext>
            </a:extLst>
          </p:cNvPr>
          <p:cNvGrpSpPr/>
          <p:nvPr/>
        </p:nvGrpSpPr>
        <p:grpSpPr>
          <a:xfrm>
            <a:off x="7609949" y="4471938"/>
            <a:ext cx="1710559" cy="738664"/>
            <a:chOff x="7684778" y="4488167"/>
            <a:chExt cx="1710559" cy="738664"/>
          </a:xfrm>
        </p:grpSpPr>
        <p:sp>
          <p:nvSpPr>
            <p:cNvPr id="19" name="左大括号 18">
              <a:extLst>
                <a:ext uri="{FF2B5EF4-FFF2-40B4-BE49-F238E27FC236}">
                  <a16:creationId xmlns:a16="http://schemas.microsoft.com/office/drawing/2014/main" id="{A3258599-F8B2-263F-155D-9216888BD6CF}"/>
                </a:ext>
              </a:extLst>
            </p:cNvPr>
            <p:cNvSpPr/>
            <p:nvPr/>
          </p:nvSpPr>
          <p:spPr>
            <a:xfrm>
              <a:off x="8047447" y="4649736"/>
              <a:ext cx="207228" cy="487749"/>
            </a:xfrm>
            <a:prstGeom prst="leftBrace">
              <a:avLst/>
            </a:prstGeom>
            <a:ln w="12700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alpha val="2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EB17EF01-8B9E-E45E-C16B-3857C1AD047D}"/>
                    </a:ext>
                  </a:extLst>
                </p:cNvPr>
                <p:cNvSpPr txBox="1"/>
                <p:nvPr/>
              </p:nvSpPr>
              <p:spPr>
                <a:xfrm>
                  <a:off x="8151061" y="4488167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(1,1,1)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EB17EF01-8B9E-E45E-C16B-3857C1AD0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1061" y="4488167"/>
                  <a:ext cx="1244276" cy="369332"/>
                </a:xfrm>
                <a:prstGeom prst="rect">
                  <a:avLst/>
                </a:prstGeom>
                <a:blipFill>
                  <a:blip r:embed="rId2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D35AD9F7-6808-DF89-E41F-71D676795FF6}"/>
                    </a:ext>
                  </a:extLst>
                </p:cNvPr>
                <p:cNvSpPr txBox="1"/>
                <p:nvPr/>
              </p:nvSpPr>
              <p:spPr>
                <a:xfrm>
                  <a:off x="8151061" y="4857499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(3,1,2)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D35AD9F7-6808-DF89-E41F-71D676795F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1061" y="4857499"/>
                  <a:ext cx="1244276" cy="369332"/>
                </a:xfrm>
                <a:prstGeom prst="rect">
                  <a:avLst/>
                </a:prstGeom>
                <a:blipFill>
                  <a:blip r:embed="rId2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01C02D78-3762-69BF-486C-24E5F525CA12}"/>
                    </a:ext>
                  </a:extLst>
                </p:cNvPr>
                <p:cNvSpPr txBox="1"/>
                <p:nvPr/>
              </p:nvSpPr>
              <p:spPr>
                <a:xfrm>
                  <a:off x="7684778" y="4715078"/>
                  <a:ext cx="3742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↦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01C02D78-3762-69BF-486C-24E5F525CA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4778" y="4715078"/>
                  <a:ext cx="374250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9" name="左大括号 48">
            <a:extLst>
              <a:ext uri="{FF2B5EF4-FFF2-40B4-BE49-F238E27FC236}">
                <a16:creationId xmlns:a16="http://schemas.microsoft.com/office/drawing/2014/main" id="{8CAEF13D-7095-1BF9-9FFD-63FE1D29918E}"/>
              </a:ext>
            </a:extLst>
          </p:cNvPr>
          <p:cNvSpPr/>
          <p:nvPr/>
        </p:nvSpPr>
        <p:spPr>
          <a:xfrm rot="10800000">
            <a:off x="3257495" y="4597323"/>
            <a:ext cx="207228" cy="487749"/>
          </a:xfrm>
          <a:prstGeom prst="leftBrace">
            <a:avLst/>
          </a:prstGeom>
          <a:ln w="12700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alpha val="2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71CB694-BBE7-151A-D9FE-7BC8CC765C7A}"/>
                  </a:ext>
                </a:extLst>
              </p:cNvPr>
              <p:cNvSpPr txBox="1"/>
              <p:nvPr/>
            </p:nvSpPr>
            <p:spPr>
              <a:xfrm>
                <a:off x="2218295" y="4434528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(1,3,1)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>
                      <a:alpha val="2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71CB694-BBE7-151A-D9FE-7BC8CC765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295" y="4434528"/>
                <a:ext cx="1244276" cy="369332"/>
              </a:xfrm>
              <a:prstGeom prst="rect">
                <a:avLst/>
              </a:prstGeom>
              <a:blipFill>
                <a:blip r:embed="rId27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47CD2D81-C37A-32F5-0FE0-26AE1B54607C}"/>
                  </a:ext>
                </a:extLst>
              </p:cNvPr>
              <p:cNvSpPr txBox="1"/>
              <p:nvPr/>
            </p:nvSpPr>
            <p:spPr>
              <a:xfrm>
                <a:off x="2218295" y="4803860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(2,2,3)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>
                      <a:alpha val="2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47CD2D81-C37A-32F5-0FE0-26AE1B546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295" y="4803860"/>
                <a:ext cx="1244276" cy="369332"/>
              </a:xfrm>
              <a:prstGeom prst="rect">
                <a:avLst/>
              </a:prstGeom>
              <a:blipFill>
                <a:blip r:embed="rId2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F50049C2-8C6C-3183-10E0-FC65080DD874}"/>
                  </a:ext>
                </a:extLst>
              </p:cNvPr>
              <p:cNvSpPr txBox="1"/>
              <p:nvPr/>
            </p:nvSpPr>
            <p:spPr>
              <a:xfrm rot="10800000">
                <a:off x="3524324" y="4677176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>
                  <a:solidFill>
                    <a:schemeClr val="tx1">
                      <a:alpha val="2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F50049C2-8C6C-3183-10E0-FC65080DD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524324" y="4677176"/>
                <a:ext cx="37425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5D69281E-6770-BBC8-BD37-13C2CCE28349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5505717" y="4906201"/>
            <a:ext cx="652503" cy="92313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DB245F2D-C6AD-1105-77AD-C2DB11846FA4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5424162" y="4906202"/>
            <a:ext cx="734058" cy="92313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DA5798F3-79D2-FEDB-9B57-58D99952A99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874998" y="5184514"/>
            <a:ext cx="0" cy="3665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27A30A31-932F-19D0-D9BA-4615EACD6B0C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4707385" y="5184515"/>
            <a:ext cx="0" cy="36650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6D9EA627-B5DE-5EB6-057E-F6BAF5415D84}"/>
              </a:ext>
            </a:extLst>
          </p:cNvPr>
          <p:cNvCxnSpPr>
            <a:cxnSpLocks/>
            <a:stCxn id="4" idx="1"/>
            <a:endCxn id="3" idx="3"/>
          </p:cNvCxnSpPr>
          <p:nvPr/>
        </p:nvCxnSpPr>
        <p:spPr>
          <a:xfrm flipH="1">
            <a:off x="5424162" y="4906201"/>
            <a:ext cx="734058" cy="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2FE8CCED-7C7C-C105-7746-61D17833CCEB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 flipV="1">
            <a:off x="5505717" y="5829331"/>
            <a:ext cx="652503" cy="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右箭头 6">
            <a:extLst>
              <a:ext uri="{FF2B5EF4-FFF2-40B4-BE49-F238E27FC236}">
                <a16:creationId xmlns:a16="http://schemas.microsoft.com/office/drawing/2014/main" id="{30D6405F-85BE-3150-E8B7-5EAFFDAC39DB}"/>
              </a:ext>
            </a:extLst>
          </p:cNvPr>
          <p:cNvSpPr/>
          <p:nvPr/>
        </p:nvSpPr>
        <p:spPr>
          <a:xfrm rot="10800000">
            <a:off x="9185432" y="4211916"/>
            <a:ext cx="305044" cy="16898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D02A7B6-D464-7790-87EB-B057BE89F22E}"/>
              </a:ext>
            </a:extLst>
          </p:cNvPr>
          <p:cNvSpPr txBox="1"/>
          <p:nvPr/>
        </p:nvSpPr>
        <p:spPr>
          <a:xfrm>
            <a:off x="9557912" y="4730977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inherit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1801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cap="none" dirty="0">
                <a:latin typeface="Rockwell" panose="02060603020205020403" pitchFamily="18" charset="0"/>
              </a:rPr>
              <a:t>Proof</a:t>
            </a:r>
            <a:r>
              <a:rPr kumimoji="1" lang="zh-CN" altLang="en-US" sz="48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800" cap="none" dirty="0">
                <a:latin typeface="Rockwell" panose="02060603020205020403" pitchFamily="18" charset="0"/>
              </a:rPr>
              <a:t>Overview</a:t>
            </a:r>
            <a:endParaRPr kumimoji="1" lang="zh-CN" altLang="en-US" sz="4800" cap="none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FE9170F3-97AB-7DC6-AAD0-587EE1060FBC}"/>
                  </a:ext>
                </a:extLst>
              </p:cNvPr>
              <p:cNvSpPr/>
              <p:nvPr/>
            </p:nvSpPr>
            <p:spPr>
              <a:xfrm>
                <a:off x="3655191" y="2093976"/>
                <a:ext cx="1886673" cy="556627"/>
              </a:xfrm>
              <a:prstGeom prst="roundRect">
                <a:avLst/>
              </a:prstGeom>
              <a:solidFill>
                <a:srgbClr val="D5FDA9">
                  <a:alpha val="20000"/>
                </a:srgbClr>
              </a:solidFill>
              <a:ln>
                <a:solidFill>
                  <a:schemeClr val="accent1">
                    <a:shade val="15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>
                      <a:alpha val="2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FE9170F3-97AB-7DC6-AAD0-587EE1060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191" y="2093976"/>
                <a:ext cx="1886673" cy="55662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15000"/>
                    <a:alpha val="2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042857BB-6680-0B5F-2B30-AFE931209398}"/>
                  </a:ext>
                </a:extLst>
              </p:cNvPr>
              <p:cNvSpPr/>
              <p:nvPr/>
            </p:nvSpPr>
            <p:spPr>
              <a:xfrm>
                <a:off x="5994721" y="2093976"/>
                <a:ext cx="1886673" cy="556627"/>
              </a:xfrm>
              <a:prstGeom prst="roundRect">
                <a:avLst/>
              </a:prstGeom>
              <a:solidFill>
                <a:srgbClr val="D5FDA9">
                  <a:alpha val="20000"/>
                </a:srgbClr>
              </a:solidFill>
              <a:ln>
                <a:solidFill>
                  <a:schemeClr val="accent1">
                    <a:shade val="15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>
                      <a:alpha val="2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042857BB-6680-0B5F-2B30-AFE931209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721" y="2093976"/>
                <a:ext cx="1886673" cy="55662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15000"/>
                    <a:alpha val="2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3ECA9B4D-D94D-E8BF-CB65-B47411FA880E}"/>
                  </a:ext>
                </a:extLst>
              </p:cNvPr>
              <p:cNvSpPr/>
              <p:nvPr/>
            </p:nvSpPr>
            <p:spPr>
              <a:xfrm>
                <a:off x="5994721" y="3325358"/>
                <a:ext cx="1886673" cy="556627"/>
              </a:xfrm>
              <a:prstGeom prst="roundRect">
                <a:avLst/>
              </a:prstGeom>
              <a:solidFill>
                <a:srgbClr val="D5FDA9">
                  <a:alpha val="20000"/>
                </a:srgbClr>
              </a:solidFill>
              <a:ln>
                <a:solidFill>
                  <a:schemeClr val="accent1">
                    <a:shade val="15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>
                      <a:alpha val="2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3ECA9B4D-D94D-E8BF-CB65-B47411FA8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721" y="3325358"/>
                <a:ext cx="1886673" cy="55662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15000"/>
                    <a:alpha val="2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>
            <a:extLst>
              <a:ext uri="{FF2B5EF4-FFF2-40B4-BE49-F238E27FC236}">
                <a16:creationId xmlns:a16="http://schemas.microsoft.com/office/drawing/2014/main" id="{2880B74E-126D-247A-8B08-C77B54968E7D}"/>
              </a:ext>
            </a:extLst>
          </p:cNvPr>
          <p:cNvSpPr/>
          <p:nvPr/>
        </p:nvSpPr>
        <p:spPr>
          <a:xfrm>
            <a:off x="3655191" y="3325358"/>
            <a:ext cx="1886673" cy="556627"/>
          </a:xfrm>
          <a:prstGeom prst="roundRect">
            <a:avLst/>
          </a:prstGeom>
          <a:solidFill>
            <a:srgbClr val="D5FDA9">
              <a:alpha val="20000"/>
            </a:srgbClr>
          </a:solidFill>
          <a:ln>
            <a:solidFill>
              <a:schemeClr val="accent1">
                <a:shade val="15000"/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>
                    <a:alpha val="20000"/>
                  </a:schemeClr>
                </a:solidFill>
              </a:rPr>
              <a:t>and</a:t>
            </a:r>
            <a:r>
              <a:rPr kumimoji="1" lang="zh-CN" altLang="en-US" dirty="0">
                <a:solidFill>
                  <a:schemeClr val="tx1">
                    <a:alpha val="2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alpha val="20000"/>
                  </a:schemeClr>
                </a:solidFill>
              </a:rPr>
              <a:t>so</a:t>
            </a:r>
            <a:r>
              <a:rPr kumimoji="1" lang="zh-CN" altLang="en-US" dirty="0">
                <a:solidFill>
                  <a:schemeClr val="tx1">
                    <a:alpha val="2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alpha val="20000"/>
                  </a:schemeClr>
                </a:solidFill>
              </a:rPr>
              <a:t>on</a:t>
            </a:r>
            <a:r>
              <a:rPr kumimoji="1" lang="zh-CN" altLang="en-US" dirty="0">
                <a:solidFill>
                  <a:schemeClr val="tx1">
                    <a:alpha val="20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tx1">
                    <a:alpha val="20000"/>
                  </a:schemeClr>
                </a:solidFill>
              </a:rPr>
              <a:t>…</a:t>
            </a:r>
            <a:endParaRPr kumimoji="1" lang="zh-CN" altLang="en-US" dirty="0">
              <a:solidFill>
                <a:schemeClr val="tx1">
                  <a:alpha val="20000"/>
                </a:schemeClr>
              </a:solidFill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D792A43-BC42-741B-7E70-FC3E4A4EAD69}"/>
              </a:ext>
            </a:extLst>
          </p:cNvPr>
          <p:cNvGrpSpPr/>
          <p:nvPr/>
        </p:nvGrpSpPr>
        <p:grpSpPr>
          <a:xfrm>
            <a:off x="7892006" y="3024434"/>
            <a:ext cx="1818187" cy="1161307"/>
            <a:chOff x="4899951" y="3244334"/>
            <a:chExt cx="1818187" cy="1161307"/>
          </a:xfrm>
        </p:grpSpPr>
        <p:sp>
          <p:nvSpPr>
            <p:cNvPr id="20" name="左大括号 19">
              <a:extLst>
                <a:ext uri="{FF2B5EF4-FFF2-40B4-BE49-F238E27FC236}">
                  <a16:creationId xmlns:a16="http://schemas.microsoft.com/office/drawing/2014/main" id="{232B234F-30BE-9131-664D-74BB5D98B463}"/>
                </a:ext>
              </a:extLst>
            </p:cNvPr>
            <p:cNvSpPr/>
            <p:nvPr/>
          </p:nvSpPr>
          <p:spPr>
            <a:xfrm>
              <a:off x="5273232" y="3388187"/>
              <a:ext cx="200630" cy="925974"/>
            </a:xfrm>
            <a:prstGeom prst="leftBrace">
              <a:avLst/>
            </a:prstGeom>
            <a:ln w="12700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alpha val="2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9D75818-F40E-EB8A-0533-B5EDE111EF17}"/>
                    </a:ext>
                  </a:extLst>
                </p:cNvPr>
                <p:cNvSpPr txBox="1"/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(1,1,3,2)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9D75818-F40E-EB8A-0533-B5EDE111EF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B23FA7B-01F2-9061-93EF-4116616DA466}"/>
                    </a:ext>
                  </a:extLst>
                </p:cNvPr>
                <p:cNvSpPr txBox="1"/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(2,2,3,3)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B23FA7B-01F2-9061-93EF-4116616DA4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9645AB09-068C-7CC5-62A6-68CFE2A38D16}"/>
                    </a:ext>
                  </a:extLst>
                </p:cNvPr>
                <p:cNvSpPr txBox="1"/>
                <p:nvPr/>
              </p:nvSpPr>
              <p:spPr>
                <a:xfrm>
                  <a:off x="5470969" y="4035347"/>
                  <a:ext cx="1244276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(1,1,3,1)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9645AB09-068C-7CC5-62A6-68CFE2A38D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4035347"/>
                  <a:ext cx="1244276" cy="370294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FEDA7C5-53ED-AFF3-8EBB-D28953E52BCB}"/>
                    </a:ext>
                  </a:extLst>
                </p:cNvPr>
                <p:cNvSpPr txBox="1"/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↦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FEDA7C5-53ED-AFF3-8EBB-D28953E52B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2DFD376-15FB-AB22-E8D6-5D4C80B3099A}"/>
              </a:ext>
            </a:extLst>
          </p:cNvPr>
          <p:cNvGrpSpPr/>
          <p:nvPr/>
        </p:nvGrpSpPr>
        <p:grpSpPr>
          <a:xfrm>
            <a:off x="7881394" y="1792116"/>
            <a:ext cx="1818187" cy="1160345"/>
            <a:chOff x="4899951" y="3244334"/>
            <a:chExt cx="1818187" cy="1160345"/>
          </a:xfrm>
        </p:grpSpPr>
        <p:sp>
          <p:nvSpPr>
            <p:cNvPr id="28" name="左大括号 27">
              <a:extLst>
                <a:ext uri="{FF2B5EF4-FFF2-40B4-BE49-F238E27FC236}">
                  <a16:creationId xmlns:a16="http://schemas.microsoft.com/office/drawing/2014/main" id="{2D34E7A1-0654-1C2F-06EC-11B43A27F3AA}"/>
                </a:ext>
              </a:extLst>
            </p:cNvPr>
            <p:cNvSpPr/>
            <p:nvPr/>
          </p:nvSpPr>
          <p:spPr>
            <a:xfrm>
              <a:off x="5273232" y="3388187"/>
              <a:ext cx="200630" cy="925974"/>
            </a:xfrm>
            <a:prstGeom prst="leftBrace">
              <a:avLst/>
            </a:prstGeom>
            <a:ln w="12700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alpha val="2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B35E903B-AB88-4571-6ACA-CEDB92C97973}"/>
                    </a:ext>
                  </a:extLst>
                </p:cNvPr>
                <p:cNvSpPr txBox="1"/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(1,1,1,2)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B35E903B-AB88-4571-6ACA-CEDB92C979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7518F22B-4694-DBC3-8FD2-461B5A02CC1C}"/>
                    </a:ext>
                  </a:extLst>
                </p:cNvPr>
                <p:cNvSpPr txBox="1"/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(2,1,2,3)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7518F22B-4694-DBC3-8FD2-461B5A02CC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1239151-F7A5-D6AA-1978-D3BF46201B71}"/>
                    </a:ext>
                  </a:extLst>
                </p:cNvPr>
                <p:cNvSpPr txBox="1"/>
                <p:nvPr/>
              </p:nvSpPr>
              <p:spPr>
                <a:xfrm>
                  <a:off x="5470969" y="4035347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(3,1,2,2)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1239151-F7A5-D6AA-1978-D3BF46201B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4035347"/>
                  <a:ext cx="124427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BCE0AE1-834C-F675-AB2C-A5659A0A3EC4}"/>
                    </a:ext>
                  </a:extLst>
                </p:cNvPr>
                <p:cNvSpPr txBox="1"/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↦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BCE0AE1-834C-F675-AB2C-A5659A0A3E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C7CBF066-8D9E-1EC4-9D1E-B8344C1D3D39}"/>
              </a:ext>
            </a:extLst>
          </p:cNvPr>
          <p:cNvSpPr/>
          <p:nvPr/>
        </p:nvSpPr>
        <p:spPr>
          <a:xfrm rot="10800000">
            <a:off x="3017748" y="1911395"/>
            <a:ext cx="200630" cy="925974"/>
          </a:xfrm>
          <a:prstGeom prst="leftBrace">
            <a:avLst/>
          </a:prstGeom>
          <a:ln w="12700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alpha val="2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D2C721D-6AAB-CBC6-1DEC-2D20E18F2642}"/>
                  </a:ext>
                </a:extLst>
              </p:cNvPr>
              <p:cNvSpPr txBox="1"/>
              <p:nvPr/>
            </p:nvSpPr>
            <p:spPr>
              <a:xfrm>
                <a:off x="1864387" y="1770433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(1,3,1,2)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>
                      <a:alpha val="2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D2C721D-6AAB-CBC6-1DEC-2D20E18F2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387" y="1770433"/>
                <a:ext cx="1244276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791FE33-14A2-05BC-E28F-707640B96958}"/>
                  </a:ext>
                </a:extLst>
              </p:cNvPr>
              <p:cNvSpPr txBox="1"/>
              <p:nvPr/>
            </p:nvSpPr>
            <p:spPr>
              <a:xfrm>
                <a:off x="1861494" y="2165939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(3,3,2,1)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>
                      <a:alpha val="2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791FE33-14A2-05BC-E28F-707640B96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494" y="2165939"/>
                <a:ext cx="1244276" cy="369332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A026E51-93A4-2C36-8721-48A762D626C3}"/>
                  </a:ext>
                </a:extLst>
              </p:cNvPr>
              <p:cNvSpPr txBox="1"/>
              <p:nvPr/>
            </p:nvSpPr>
            <p:spPr>
              <a:xfrm>
                <a:off x="1861494" y="2561446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(2,2,3,1)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>
                      <a:alpha val="2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A026E51-93A4-2C36-8721-48A762D62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494" y="2561446"/>
                <a:ext cx="1244276" cy="369332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8EBC43E-EF1D-1F49-A975-34ED611F84E1}"/>
                  </a:ext>
                </a:extLst>
              </p:cNvPr>
              <p:cNvSpPr txBox="1"/>
              <p:nvPr/>
            </p:nvSpPr>
            <p:spPr>
              <a:xfrm rot="10800000">
                <a:off x="3268405" y="2186686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>
                  <a:solidFill>
                    <a:schemeClr val="tx1">
                      <a:alpha val="2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8EBC43E-EF1D-1F49-A975-34ED611F8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268405" y="2186686"/>
                <a:ext cx="37425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A0D514AD-59F6-ABF9-7B61-9CCBF65A7298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541864" y="2372290"/>
            <a:ext cx="452857" cy="0"/>
          </a:xfrm>
          <a:prstGeom prst="line">
            <a:avLst/>
          </a:prstGeom>
          <a:ln w="12700">
            <a:solidFill>
              <a:schemeClr val="tx1"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B4F9F131-9BFF-3301-BC7E-DC0BFA846CD3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4598528" y="2650603"/>
            <a:ext cx="0" cy="674755"/>
          </a:xfrm>
          <a:prstGeom prst="line">
            <a:avLst/>
          </a:prstGeom>
          <a:ln w="12700">
            <a:solidFill>
              <a:schemeClr val="tx1"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866B1F8A-FC49-A460-D6D2-54991A29130A}"/>
              </a:ext>
            </a:extLst>
          </p:cNvPr>
          <p:cNvCxnSpPr>
            <a:cxnSpLocks/>
          </p:cNvCxnSpPr>
          <p:nvPr/>
        </p:nvCxnSpPr>
        <p:spPr>
          <a:xfrm>
            <a:off x="5541864" y="2612924"/>
            <a:ext cx="477936" cy="712434"/>
          </a:xfrm>
          <a:prstGeom prst="line">
            <a:avLst/>
          </a:prstGeom>
          <a:ln w="12700">
            <a:solidFill>
              <a:schemeClr val="tx1"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B5EC0D81-4A3E-648E-5F7C-E452FD20436E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6938058" y="2650603"/>
            <a:ext cx="0" cy="674755"/>
          </a:xfrm>
          <a:prstGeom prst="line">
            <a:avLst/>
          </a:prstGeom>
          <a:ln w="12700">
            <a:solidFill>
              <a:schemeClr val="tx1"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54FE39E-9985-FF7F-A2DD-08F59A115E8B}"/>
              </a:ext>
            </a:extLst>
          </p:cNvPr>
          <p:cNvCxnSpPr>
            <a:cxnSpLocks/>
          </p:cNvCxnSpPr>
          <p:nvPr/>
        </p:nvCxnSpPr>
        <p:spPr>
          <a:xfrm flipH="1">
            <a:off x="5514975" y="2612924"/>
            <a:ext cx="479746" cy="752475"/>
          </a:xfrm>
          <a:prstGeom prst="line">
            <a:avLst/>
          </a:prstGeom>
          <a:ln w="12700">
            <a:solidFill>
              <a:schemeClr val="tx1"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A092555D-71BA-4299-F2B4-949733D4CB38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5541864" y="3603672"/>
            <a:ext cx="452857" cy="0"/>
          </a:xfrm>
          <a:prstGeom prst="line">
            <a:avLst/>
          </a:prstGeom>
          <a:ln w="12700">
            <a:solidFill>
              <a:schemeClr val="tx1"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CEC4484-D538-261E-FF41-1A1E105AA40E}"/>
                  </a:ext>
                </a:extLst>
              </p:cNvPr>
              <p:cNvSpPr txBox="1"/>
              <p:nvPr/>
            </p:nvSpPr>
            <p:spPr>
              <a:xfrm>
                <a:off x="3881441" y="4058237"/>
                <a:ext cx="4373234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0" dirty="0">
                    <a:solidFill>
                      <a:schemeClr val="tx1">
                        <a:alpha val="20000"/>
                      </a:schemeClr>
                    </a:solidFill>
                  </a:rPr>
                  <a:t>A</a:t>
                </a:r>
                <a:r>
                  <a:rPr kumimoji="1" lang="zh-CN" altLang="en-US" b="0" dirty="0">
                    <a:solidFill>
                      <a:schemeClr val="tx1">
                        <a:alpha val="20000"/>
                      </a:schemeClr>
                    </a:solidFill>
                  </a:rPr>
                  <a:t> </a:t>
                </a:r>
                <a:r>
                  <a:rPr kumimoji="1" lang="en-US" altLang="zh-CN" b="0" dirty="0">
                    <a:solidFill>
                      <a:schemeClr val="tx1">
                        <a:alpha val="20000"/>
                      </a:schemeClr>
                    </a:solidFill>
                  </a:rPr>
                  <a:t>3-list</a:t>
                </a:r>
                <a:r>
                  <a:rPr kumimoji="1" lang="zh-CN" altLang="en-US" b="0" dirty="0">
                    <a:solidFill>
                      <a:schemeClr val="tx1">
                        <a:alpha val="20000"/>
                      </a:schemeClr>
                    </a:solidFill>
                  </a:rPr>
                  <a:t> </a:t>
                </a:r>
                <a:r>
                  <a:rPr kumimoji="1" lang="en-US" altLang="zh-CN" b="0" dirty="0">
                    <a:solidFill>
                      <a:schemeClr val="tx1">
                        <a:alpha val="20000"/>
                      </a:schemeClr>
                    </a:solidFill>
                  </a:rPr>
                  <a:t>satisfying</a:t>
                </a:r>
                <a:r>
                  <a:rPr kumimoji="1" lang="zh-CN" altLang="en-US" b="0" dirty="0">
                    <a:solidFill>
                      <a:schemeClr val="tx1">
                        <a:alpha val="20000"/>
                      </a:schemeClr>
                    </a:solidFill>
                  </a:rPr>
                  <a:t> </a:t>
                </a:r>
                <a:r>
                  <a:rPr kumimoji="1" lang="en-US" altLang="zh-CN" b="0" dirty="0">
                    <a:solidFill>
                      <a:schemeClr val="tx1">
                        <a:alpha val="20000"/>
                      </a:schemeClr>
                    </a:solidFill>
                  </a:rPr>
                  <a:t>assignment</a:t>
                </a:r>
                <a:r>
                  <a:rPr kumimoji="1" lang="zh-CN" altLang="en-US" b="0" dirty="0">
                    <a:solidFill>
                      <a:schemeClr val="tx1">
                        <a:alpha val="20000"/>
                      </a:schemeClr>
                    </a:solidFill>
                  </a:rPr>
                  <a:t> </a:t>
                </a:r>
                <a:r>
                  <a:rPr kumimoji="1" lang="en-US" altLang="zh-CN" b="0" dirty="0">
                    <a:solidFill>
                      <a:schemeClr val="tx1">
                        <a:alpha val="20000"/>
                      </a:schemeClr>
                    </a:solidFill>
                  </a:rPr>
                  <a:t>for</a:t>
                </a:r>
                <a:r>
                  <a:rPr kumimoji="1" lang="zh-CN" altLang="en-US" b="0" dirty="0">
                    <a:solidFill>
                      <a:schemeClr val="tx1">
                        <a:alpha val="2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⊙</m:t>
                        </m:r>
                        <m:r>
                          <a:rPr lang="en-US" altLang="zh-CN" b="0" i="1" smtClean="0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kumimoji="1" lang="en-US" altLang="zh-CN" b="0" dirty="0">
                  <a:solidFill>
                    <a:schemeClr val="tx1">
                      <a:alpha val="2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CEC4484-D538-261E-FF41-1A1E105AA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441" y="4058237"/>
                <a:ext cx="4373234" cy="380810"/>
              </a:xfrm>
              <a:prstGeom prst="rect">
                <a:avLst/>
              </a:prstGeom>
              <a:blipFill>
                <a:blip r:embed="rId17"/>
                <a:stretch>
                  <a:fillRect l="-1159" t="-3226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圆角矩形 2">
                <a:extLst>
                  <a:ext uri="{FF2B5EF4-FFF2-40B4-BE49-F238E27FC236}">
                    <a16:creationId xmlns:a16="http://schemas.microsoft.com/office/drawing/2014/main" id="{246A8F46-511B-0178-EC8B-18CE552E836E}"/>
                  </a:ext>
                </a:extLst>
              </p:cNvPr>
              <p:cNvSpPr/>
              <p:nvPr/>
            </p:nvSpPr>
            <p:spPr>
              <a:xfrm>
                <a:off x="3990607" y="4627888"/>
                <a:ext cx="1433555" cy="556627"/>
              </a:xfrm>
              <a:prstGeom prst="roundRect">
                <a:avLst/>
              </a:prstGeom>
              <a:solidFill>
                <a:srgbClr val="FFD8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圆角矩形 2">
                <a:extLst>
                  <a:ext uri="{FF2B5EF4-FFF2-40B4-BE49-F238E27FC236}">
                    <a16:creationId xmlns:a16="http://schemas.microsoft.com/office/drawing/2014/main" id="{246A8F46-511B-0178-EC8B-18CE552E83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607" y="4627888"/>
                <a:ext cx="1433555" cy="556627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1747A9E6-79DB-A005-AAC3-1B61AFC3D380}"/>
                  </a:ext>
                </a:extLst>
              </p:cNvPr>
              <p:cNvSpPr/>
              <p:nvPr/>
            </p:nvSpPr>
            <p:spPr>
              <a:xfrm>
                <a:off x="6158220" y="4627887"/>
                <a:ext cx="1433555" cy="556627"/>
              </a:xfrm>
              <a:prstGeom prst="roundRect">
                <a:avLst/>
              </a:prstGeom>
              <a:solidFill>
                <a:srgbClr val="FFD8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1747A9E6-79DB-A005-AAC3-1B61AFC3D3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220" y="4627887"/>
                <a:ext cx="1433555" cy="556627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ACA2807C-35CD-7362-B23C-A8EF46EE87EA}"/>
                  </a:ext>
                </a:extLst>
              </p:cNvPr>
              <p:cNvSpPr/>
              <p:nvPr/>
            </p:nvSpPr>
            <p:spPr>
              <a:xfrm>
                <a:off x="6158220" y="5551018"/>
                <a:ext cx="1433555" cy="556627"/>
              </a:xfrm>
              <a:prstGeom prst="roundRect">
                <a:avLst/>
              </a:prstGeom>
              <a:solidFill>
                <a:srgbClr val="FFD8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ACA2807C-35CD-7362-B23C-A8EF46EE87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220" y="5551018"/>
                <a:ext cx="1433555" cy="556627"/>
              </a:xfrm>
              <a:prstGeom prst="round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圆角矩形 5">
            <a:extLst>
              <a:ext uri="{FF2B5EF4-FFF2-40B4-BE49-F238E27FC236}">
                <a16:creationId xmlns:a16="http://schemas.microsoft.com/office/drawing/2014/main" id="{0807A1FB-95FF-569C-422F-1433E2721228}"/>
              </a:ext>
            </a:extLst>
          </p:cNvPr>
          <p:cNvSpPr/>
          <p:nvPr/>
        </p:nvSpPr>
        <p:spPr>
          <a:xfrm>
            <a:off x="3909053" y="5551017"/>
            <a:ext cx="1596664" cy="556627"/>
          </a:xfrm>
          <a:prstGeom prst="roundRect">
            <a:avLst/>
          </a:prstGeom>
          <a:solidFill>
            <a:srgbClr val="FFD8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and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so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on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…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29E5BCA-D936-B81C-3A6F-2B5A675BE922}"/>
              </a:ext>
            </a:extLst>
          </p:cNvPr>
          <p:cNvGrpSpPr/>
          <p:nvPr/>
        </p:nvGrpSpPr>
        <p:grpSpPr>
          <a:xfrm>
            <a:off x="7609949" y="5394632"/>
            <a:ext cx="1710559" cy="738664"/>
            <a:chOff x="7684778" y="4488167"/>
            <a:chExt cx="1710559" cy="738664"/>
          </a:xfrm>
        </p:grpSpPr>
        <p:sp>
          <p:nvSpPr>
            <p:cNvPr id="8" name="左大括号 7">
              <a:extLst>
                <a:ext uri="{FF2B5EF4-FFF2-40B4-BE49-F238E27FC236}">
                  <a16:creationId xmlns:a16="http://schemas.microsoft.com/office/drawing/2014/main" id="{9A7FAC99-26E1-CAA2-0866-4CB55BB863EF}"/>
                </a:ext>
              </a:extLst>
            </p:cNvPr>
            <p:cNvSpPr/>
            <p:nvPr/>
          </p:nvSpPr>
          <p:spPr>
            <a:xfrm>
              <a:off x="8047447" y="4649736"/>
              <a:ext cx="207228" cy="48774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8F3F9B4C-387B-B78E-8727-3A24A9561775}"/>
                    </a:ext>
                  </a:extLst>
                </p:cNvPr>
                <p:cNvSpPr txBox="1"/>
                <p:nvPr/>
              </p:nvSpPr>
              <p:spPr>
                <a:xfrm>
                  <a:off x="8151061" y="4488167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(1,1,3)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8F3F9B4C-387B-B78E-8727-3A24A9561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1061" y="4488167"/>
                  <a:ext cx="1244276" cy="369332"/>
                </a:xfrm>
                <a:prstGeom prst="rect">
                  <a:avLst/>
                </a:prstGeom>
                <a:blipFill>
                  <a:blip r:embed="rId21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79D5BB4-658A-4F7B-2E40-D90CA56F2EC7}"/>
                    </a:ext>
                  </a:extLst>
                </p:cNvPr>
                <p:cNvSpPr txBox="1"/>
                <p:nvPr/>
              </p:nvSpPr>
              <p:spPr>
                <a:xfrm>
                  <a:off x="8151061" y="4857499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(2,2,3)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79D5BB4-658A-4F7B-2E40-D90CA56F2E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1061" y="4857499"/>
                  <a:ext cx="1244276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793E43C5-2554-0F7F-A694-FF2D8FFDFAE6}"/>
                    </a:ext>
                  </a:extLst>
                </p:cNvPr>
                <p:cNvSpPr txBox="1"/>
                <p:nvPr/>
              </p:nvSpPr>
              <p:spPr>
                <a:xfrm>
                  <a:off x="7684778" y="4715078"/>
                  <a:ext cx="3742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793E43C5-2554-0F7F-A694-FF2D8FFDFA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4778" y="4715078"/>
                  <a:ext cx="374250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C1E4E9A-6FA8-CC27-6564-BDE3102C8A6D}"/>
              </a:ext>
            </a:extLst>
          </p:cNvPr>
          <p:cNvGrpSpPr/>
          <p:nvPr/>
        </p:nvGrpSpPr>
        <p:grpSpPr>
          <a:xfrm>
            <a:off x="7609949" y="4471938"/>
            <a:ext cx="1710559" cy="738664"/>
            <a:chOff x="7684778" y="4488167"/>
            <a:chExt cx="1710559" cy="738664"/>
          </a:xfrm>
        </p:grpSpPr>
        <p:sp>
          <p:nvSpPr>
            <p:cNvPr id="19" name="左大括号 18">
              <a:extLst>
                <a:ext uri="{FF2B5EF4-FFF2-40B4-BE49-F238E27FC236}">
                  <a16:creationId xmlns:a16="http://schemas.microsoft.com/office/drawing/2014/main" id="{A3258599-F8B2-263F-155D-9216888BD6CF}"/>
                </a:ext>
              </a:extLst>
            </p:cNvPr>
            <p:cNvSpPr/>
            <p:nvPr/>
          </p:nvSpPr>
          <p:spPr>
            <a:xfrm>
              <a:off x="8047447" y="4649736"/>
              <a:ext cx="207228" cy="48774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EB17EF01-8B9E-E45E-C16B-3857C1AD047D}"/>
                    </a:ext>
                  </a:extLst>
                </p:cNvPr>
                <p:cNvSpPr txBox="1"/>
                <p:nvPr/>
              </p:nvSpPr>
              <p:spPr>
                <a:xfrm>
                  <a:off x="8151061" y="4488167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(1,1,1)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EB17EF01-8B9E-E45E-C16B-3857C1AD0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1061" y="4488167"/>
                  <a:ext cx="1244276" cy="369332"/>
                </a:xfrm>
                <a:prstGeom prst="rect">
                  <a:avLst/>
                </a:prstGeom>
                <a:blipFill>
                  <a:blip r:embed="rId2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D35AD9F7-6808-DF89-E41F-71D676795FF6}"/>
                    </a:ext>
                  </a:extLst>
                </p:cNvPr>
                <p:cNvSpPr txBox="1"/>
                <p:nvPr/>
              </p:nvSpPr>
              <p:spPr>
                <a:xfrm>
                  <a:off x="8151061" y="4857499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(3,1,2)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D35AD9F7-6808-DF89-E41F-71D676795F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1061" y="4857499"/>
                  <a:ext cx="1244276" cy="369332"/>
                </a:xfrm>
                <a:prstGeom prst="rect">
                  <a:avLst/>
                </a:prstGeom>
                <a:blipFill>
                  <a:blip r:embed="rId2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01C02D78-3762-69BF-486C-24E5F525CA12}"/>
                    </a:ext>
                  </a:extLst>
                </p:cNvPr>
                <p:cNvSpPr txBox="1"/>
                <p:nvPr/>
              </p:nvSpPr>
              <p:spPr>
                <a:xfrm>
                  <a:off x="7684778" y="4715078"/>
                  <a:ext cx="3742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01C02D78-3762-69BF-486C-24E5F525CA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4778" y="4715078"/>
                  <a:ext cx="374250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9" name="左大括号 48">
            <a:extLst>
              <a:ext uri="{FF2B5EF4-FFF2-40B4-BE49-F238E27FC236}">
                <a16:creationId xmlns:a16="http://schemas.microsoft.com/office/drawing/2014/main" id="{8CAEF13D-7095-1BF9-9FFD-63FE1D29918E}"/>
              </a:ext>
            </a:extLst>
          </p:cNvPr>
          <p:cNvSpPr/>
          <p:nvPr/>
        </p:nvSpPr>
        <p:spPr>
          <a:xfrm rot="10800000">
            <a:off x="3257495" y="4597323"/>
            <a:ext cx="207228" cy="487749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71CB694-BBE7-151A-D9FE-7BC8CC765C7A}"/>
                  </a:ext>
                </a:extLst>
              </p:cNvPr>
              <p:cNvSpPr txBox="1"/>
              <p:nvPr/>
            </p:nvSpPr>
            <p:spPr>
              <a:xfrm>
                <a:off x="2218295" y="4434528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(1,3,1)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71CB694-BBE7-151A-D9FE-7BC8CC765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295" y="4434528"/>
                <a:ext cx="1244276" cy="369332"/>
              </a:xfrm>
              <a:prstGeom prst="rect">
                <a:avLst/>
              </a:prstGeom>
              <a:blipFill>
                <a:blip r:embed="rId27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47CD2D81-C37A-32F5-0FE0-26AE1B54607C}"/>
                  </a:ext>
                </a:extLst>
              </p:cNvPr>
              <p:cNvSpPr txBox="1"/>
              <p:nvPr/>
            </p:nvSpPr>
            <p:spPr>
              <a:xfrm>
                <a:off x="2218295" y="4803860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(2,2,3)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47CD2D81-C37A-32F5-0FE0-26AE1B546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295" y="4803860"/>
                <a:ext cx="1244276" cy="369332"/>
              </a:xfrm>
              <a:prstGeom prst="rect">
                <a:avLst/>
              </a:prstGeom>
              <a:blipFill>
                <a:blip r:embed="rId2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F50049C2-8C6C-3183-10E0-FC65080DD874}"/>
                  </a:ext>
                </a:extLst>
              </p:cNvPr>
              <p:cNvSpPr txBox="1"/>
              <p:nvPr/>
            </p:nvSpPr>
            <p:spPr>
              <a:xfrm rot="10800000">
                <a:off x="3524324" y="4677176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F50049C2-8C6C-3183-10E0-FC65080DD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524324" y="4677176"/>
                <a:ext cx="374250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5D69281E-6770-BBC8-BD37-13C2CCE28349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5505717" y="4906201"/>
            <a:ext cx="652503" cy="92313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DB245F2D-C6AD-1105-77AD-C2DB11846FA4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5424162" y="4906202"/>
            <a:ext cx="734058" cy="92313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DA5798F3-79D2-FEDB-9B57-58D99952A99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874998" y="5184514"/>
            <a:ext cx="0" cy="3665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27A30A31-932F-19D0-D9BA-4615EACD6B0C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4707385" y="5184515"/>
            <a:ext cx="0" cy="36650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6D9EA627-B5DE-5EB6-057E-F6BAF5415D84}"/>
              </a:ext>
            </a:extLst>
          </p:cNvPr>
          <p:cNvCxnSpPr>
            <a:cxnSpLocks/>
            <a:stCxn id="4" idx="1"/>
            <a:endCxn id="3" idx="3"/>
          </p:cNvCxnSpPr>
          <p:nvPr/>
        </p:nvCxnSpPr>
        <p:spPr>
          <a:xfrm flipH="1">
            <a:off x="5424162" y="4906201"/>
            <a:ext cx="734058" cy="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2FE8CCED-7C7C-C105-7746-61D17833CCEB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 flipV="1">
            <a:off x="5505717" y="5829331"/>
            <a:ext cx="652503" cy="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D5C7FE5B-2483-E15C-CEBB-807147E6803D}"/>
                  </a:ext>
                </a:extLst>
              </p:cNvPr>
              <p:cNvSpPr txBox="1"/>
              <p:nvPr/>
            </p:nvSpPr>
            <p:spPr>
              <a:xfrm>
                <a:off x="3725149" y="6242165"/>
                <a:ext cx="4629841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0" dirty="0"/>
                  <a:t>A</a:t>
                </a:r>
                <a:r>
                  <a:rPr kumimoji="1" lang="zh-CN" altLang="en-US" b="0" dirty="0"/>
                  <a:t> </a:t>
                </a:r>
                <a:r>
                  <a:rPr kumimoji="1" lang="en-US" altLang="zh-CN" b="0" dirty="0"/>
                  <a:t>2-list</a:t>
                </a:r>
                <a:r>
                  <a:rPr kumimoji="1" lang="zh-CN" altLang="en-US" b="0" dirty="0"/>
                  <a:t> </a:t>
                </a:r>
                <a:r>
                  <a:rPr kumimoji="1" lang="en-US" altLang="zh-CN" b="0" dirty="0"/>
                  <a:t>satisfying</a:t>
                </a:r>
                <a:r>
                  <a:rPr kumimoji="1" lang="zh-CN" altLang="en-US" b="0" dirty="0"/>
                  <a:t> </a:t>
                </a:r>
                <a:r>
                  <a:rPr kumimoji="1" lang="en-US" altLang="zh-CN" b="0" dirty="0"/>
                  <a:t>assignment</a:t>
                </a:r>
                <a:r>
                  <a:rPr kumimoji="1" lang="zh-CN" altLang="en-US" b="0" dirty="0"/>
                  <a:t> </a:t>
                </a:r>
                <a:r>
                  <a:rPr kumimoji="1" lang="en-US" altLang="zh-CN" b="0" dirty="0"/>
                  <a:t>for</a:t>
                </a:r>
                <a:r>
                  <a:rPr kumimoji="1" lang="zh-CN" altLang="en-U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kumimoji="1" lang="en-US" altLang="zh-CN" b="0" dirty="0"/>
                  <a:t>?</a:t>
                </a:r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D5C7FE5B-2483-E15C-CEBB-807147E68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149" y="6242165"/>
                <a:ext cx="4629841" cy="380810"/>
              </a:xfrm>
              <a:prstGeom prst="rect">
                <a:avLst/>
              </a:prstGeom>
              <a:blipFill>
                <a:blip r:embed="rId30"/>
                <a:stretch>
                  <a:fillRect l="-1093" t="-3226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3389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cap="none" dirty="0">
                <a:latin typeface="Rockwell" panose="02060603020205020403" pitchFamily="18" charset="0"/>
              </a:rPr>
              <a:t>Proof</a:t>
            </a:r>
            <a:r>
              <a:rPr kumimoji="1" lang="zh-CN" altLang="en-US" sz="48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800" cap="none" dirty="0">
                <a:latin typeface="Rockwell" panose="02060603020205020403" pitchFamily="18" charset="0"/>
              </a:rPr>
              <a:t>Overview</a:t>
            </a:r>
            <a:endParaRPr kumimoji="1" lang="zh-CN" altLang="en-US" sz="4800" cap="none" dirty="0">
              <a:latin typeface="Rockwell" panose="02060603020205020403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A855D-7C83-C7EE-C190-50442905B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12224"/>
            <a:ext cx="10058400" cy="4050792"/>
          </a:xfrm>
        </p:spPr>
        <p:txBody>
          <a:bodyPr/>
          <a:lstStyle/>
          <a:p>
            <a:r>
              <a:rPr kumimoji="1" lang="en-US" altLang="zh-CN" dirty="0">
                <a:latin typeface="Rockwell" panose="02060603020205020403" pitchFamily="18" charset="0"/>
              </a:rPr>
              <a:t>How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can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we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discard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one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assignment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safely?</a:t>
            </a:r>
          </a:p>
          <a:p>
            <a:pPr lvl="1"/>
            <a:r>
              <a:rPr kumimoji="1" lang="en-US" altLang="zh-CN" dirty="0">
                <a:latin typeface="Rockwell" panose="02060603020205020403" pitchFamily="18" charset="0"/>
              </a:rPr>
              <a:t>the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one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that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is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Rockwell" panose="02060603020205020403" pitchFamily="18" charset="0"/>
              </a:rPr>
              <a:t>never</a:t>
            </a:r>
            <a:r>
              <a:rPr kumimoji="1" lang="zh-CN" altLang="en-US" dirty="0">
                <a:solidFill>
                  <a:srgbClr val="FF0000"/>
                </a:solidFill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Rockwell" panose="02060603020205020403" pitchFamily="18" charset="0"/>
              </a:rPr>
              <a:t>used</a:t>
            </a:r>
            <a:r>
              <a:rPr kumimoji="1" lang="zh-CN" altLang="en-US" dirty="0">
                <a:solidFill>
                  <a:srgbClr val="FF0000"/>
                </a:solidFill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Rockwell" panose="02060603020205020403" pitchFamily="18" charset="0"/>
              </a:rPr>
              <a:t>to</a:t>
            </a:r>
            <a:r>
              <a:rPr kumimoji="1" lang="zh-CN" altLang="en-US" dirty="0">
                <a:solidFill>
                  <a:srgbClr val="FF0000"/>
                </a:solidFill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Rockwell" panose="02060603020205020403" pitchFamily="18" charset="0"/>
              </a:rPr>
              <a:t>meet</a:t>
            </a:r>
            <a:r>
              <a:rPr kumimoji="1" lang="zh-CN" altLang="en-US" dirty="0">
                <a:solidFill>
                  <a:srgbClr val="FF0000"/>
                </a:solidFill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Rockwell" panose="02060603020205020403" pitchFamily="18" charset="0"/>
              </a:rPr>
              <a:t>any</a:t>
            </a:r>
            <a:r>
              <a:rPr kumimoji="1" lang="zh-CN" altLang="en-US" dirty="0">
                <a:solidFill>
                  <a:srgbClr val="FF0000"/>
                </a:solidFill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Rockwell" panose="02060603020205020403" pitchFamily="18" charset="0"/>
              </a:rPr>
              <a:t>consistency</a:t>
            </a:r>
            <a:r>
              <a:rPr kumimoji="1" lang="zh-CN" altLang="en-US" dirty="0">
                <a:solidFill>
                  <a:srgbClr val="FF0000"/>
                </a:solidFill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Rockwell" panose="02060603020205020403" pitchFamily="18" charset="0"/>
              </a:rPr>
              <a:t>constraints</a:t>
            </a:r>
            <a:r>
              <a:rPr kumimoji="1" lang="en-US" altLang="zh-CN" dirty="0">
                <a:latin typeface="Rockwell" panose="02060603020205020403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286210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cap="none" dirty="0">
                <a:latin typeface="Rockwell" panose="02060603020205020403" pitchFamily="18" charset="0"/>
              </a:rPr>
              <a:t>Proof</a:t>
            </a:r>
            <a:r>
              <a:rPr kumimoji="1" lang="zh-CN" altLang="en-US" sz="48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800" cap="none" dirty="0">
                <a:latin typeface="Rockwell" panose="02060603020205020403" pitchFamily="18" charset="0"/>
              </a:rPr>
              <a:t>Overview</a:t>
            </a:r>
            <a:endParaRPr kumimoji="1" lang="zh-CN" altLang="en-US" sz="4800" cap="none" dirty="0">
              <a:latin typeface="Rockwell" panose="02060603020205020403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A855D-7C83-C7EE-C190-50442905B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12224"/>
            <a:ext cx="10058400" cy="4050792"/>
          </a:xfrm>
        </p:spPr>
        <p:txBody>
          <a:bodyPr/>
          <a:lstStyle/>
          <a:p>
            <a:r>
              <a:rPr kumimoji="1" lang="en-US" altLang="zh-CN" dirty="0">
                <a:latin typeface="Rockwell" panose="02060603020205020403" pitchFamily="18" charset="0"/>
              </a:rPr>
              <a:t>How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can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we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discard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one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assignment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safely?</a:t>
            </a:r>
          </a:p>
          <a:p>
            <a:pPr lvl="1"/>
            <a:r>
              <a:rPr kumimoji="1" lang="en-US" altLang="zh-CN" dirty="0">
                <a:latin typeface="Rockwell" panose="02060603020205020403" pitchFamily="18" charset="0"/>
              </a:rPr>
              <a:t>the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one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that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is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never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used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to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meet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any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consistency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constraints!</a:t>
            </a:r>
          </a:p>
          <a:p>
            <a:pPr lvl="1"/>
            <a:endParaRPr kumimoji="1" lang="en-US" altLang="zh-CN" dirty="0">
              <a:latin typeface="Rockwell" panose="02060603020205020403" pitchFamily="18" charset="0"/>
            </a:endParaRPr>
          </a:p>
          <a:p>
            <a:r>
              <a:rPr kumimoji="1" lang="en-US" altLang="zh-CN" dirty="0">
                <a:latin typeface="Rockwell" panose="02060603020205020403" pitchFamily="18" charset="0"/>
              </a:rPr>
              <a:t>Suppose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we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have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the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following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  <a:latin typeface="Rockwell" panose="02060603020205020403" pitchFamily="18" charset="0"/>
              </a:rPr>
              <a:t>bipartite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direct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product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instance: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0953048B-6AF2-45C3-80B2-0BB27E169ED0}"/>
                  </a:ext>
                </a:extLst>
              </p:cNvPr>
              <p:cNvSpPr/>
              <p:nvPr/>
            </p:nvSpPr>
            <p:spPr>
              <a:xfrm>
                <a:off x="3929091" y="3660441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0953048B-6AF2-45C3-80B2-0BB27E169E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091" y="3660441"/>
                <a:ext cx="1352236" cy="55662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大括号 4">
            <a:extLst>
              <a:ext uri="{FF2B5EF4-FFF2-40B4-BE49-F238E27FC236}">
                <a16:creationId xmlns:a16="http://schemas.microsoft.com/office/drawing/2014/main" id="{C9526BA9-1D69-4810-06A2-FAF7F2BD9070}"/>
              </a:ext>
            </a:extLst>
          </p:cNvPr>
          <p:cNvSpPr/>
          <p:nvPr/>
        </p:nvSpPr>
        <p:spPr>
          <a:xfrm rot="10800000">
            <a:off x="3381422" y="3662526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6D7D633-6A8F-9156-D492-824249AEE231}"/>
                  </a:ext>
                </a:extLst>
              </p:cNvPr>
              <p:cNvSpPr txBox="1"/>
              <p:nvPr/>
            </p:nvSpPr>
            <p:spPr>
              <a:xfrm>
                <a:off x="2445434" y="3525813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(1,2,1)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6D7D633-6A8F-9156-D492-824249AEE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434" y="3525813"/>
                <a:ext cx="97503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1ECDAE7-717F-081B-EF55-AED5066BAFF9}"/>
                  </a:ext>
                </a:extLst>
              </p:cNvPr>
              <p:cNvSpPr txBox="1"/>
              <p:nvPr/>
            </p:nvSpPr>
            <p:spPr>
              <a:xfrm>
                <a:off x="2442541" y="3921319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(3,3,2)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1ECDAE7-717F-081B-EF55-AED5066BA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541" y="3921319"/>
                <a:ext cx="975030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C66720-6EA6-3AD9-A895-B0DEFEF63D43}"/>
                  </a:ext>
                </a:extLst>
              </p:cNvPr>
              <p:cNvSpPr txBox="1"/>
              <p:nvPr/>
            </p:nvSpPr>
            <p:spPr>
              <a:xfrm rot="10800000">
                <a:off x="3542304" y="3753151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C66720-6EA6-3AD9-A895-B0DEFEF63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542304" y="3753151"/>
                <a:ext cx="37425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圆角矩形 15">
                <a:extLst>
                  <a:ext uri="{FF2B5EF4-FFF2-40B4-BE49-F238E27FC236}">
                    <a16:creationId xmlns:a16="http://schemas.microsoft.com/office/drawing/2014/main" id="{7687A0A3-FAB8-390D-F4B9-A4D805DE6E19}"/>
                  </a:ext>
                </a:extLst>
              </p:cNvPr>
              <p:cNvSpPr/>
              <p:nvPr/>
            </p:nvSpPr>
            <p:spPr>
              <a:xfrm>
                <a:off x="3929091" y="4428639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圆角矩形 15">
                <a:extLst>
                  <a:ext uri="{FF2B5EF4-FFF2-40B4-BE49-F238E27FC236}">
                    <a16:creationId xmlns:a16="http://schemas.microsoft.com/office/drawing/2014/main" id="{7687A0A3-FAB8-390D-F4B9-A4D805DE6E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091" y="4428639"/>
                <a:ext cx="1352236" cy="556627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括号 16">
            <a:extLst>
              <a:ext uri="{FF2B5EF4-FFF2-40B4-BE49-F238E27FC236}">
                <a16:creationId xmlns:a16="http://schemas.microsoft.com/office/drawing/2014/main" id="{1DA8EF43-CE42-DD6A-7BE9-E3F8E2E5A24F}"/>
              </a:ext>
            </a:extLst>
          </p:cNvPr>
          <p:cNvSpPr/>
          <p:nvPr/>
        </p:nvSpPr>
        <p:spPr>
          <a:xfrm rot="10800000">
            <a:off x="3381422" y="4430724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F449106-8CE5-CD5A-0757-FFB0D9576481}"/>
                  </a:ext>
                </a:extLst>
              </p:cNvPr>
              <p:cNvSpPr txBox="1"/>
              <p:nvPr/>
            </p:nvSpPr>
            <p:spPr>
              <a:xfrm>
                <a:off x="2445434" y="4294011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(1,2,1)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F449106-8CE5-CD5A-0757-FFB0D9576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434" y="4294011"/>
                <a:ext cx="975030" cy="369332"/>
              </a:xfrm>
              <a:prstGeom prst="rect">
                <a:avLst/>
              </a:prstGeom>
              <a:blipFill>
                <a:blip r:embed="rId7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DE8F7B5-B25C-917E-C3F0-BFA6F1CCB298}"/>
                  </a:ext>
                </a:extLst>
              </p:cNvPr>
              <p:cNvSpPr txBox="1"/>
              <p:nvPr/>
            </p:nvSpPr>
            <p:spPr>
              <a:xfrm>
                <a:off x="2442541" y="4689517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(2,3,3)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DE8F7B5-B25C-917E-C3F0-BFA6F1CCB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541" y="4689517"/>
                <a:ext cx="97503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C3117AE-44AA-CC85-B614-D38FE43B498C}"/>
                  </a:ext>
                </a:extLst>
              </p:cNvPr>
              <p:cNvSpPr txBox="1"/>
              <p:nvPr/>
            </p:nvSpPr>
            <p:spPr>
              <a:xfrm rot="10800000">
                <a:off x="3542304" y="4521349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C3117AE-44AA-CC85-B614-D38FE43B4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542304" y="4521349"/>
                <a:ext cx="37425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圆角矩形 20">
                <a:extLst>
                  <a:ext uri="{FF2B5EF4-FFF2-40B4-BE49-F238E27FC236}">
                    <a16:creationId xmlns:a16="http://schemas.microsoft.com/office/drawing/2014/main" id="{3ADB7ECF-7CEA-BD63-D6FA-CB588DCDD763}"/>
                  </a:ext>
                </a:extLst>
              </p:cNvPr>
              <p:cNvSpPr/>
              <p:nvPr/>
            </p:nvSpPr>
            <p:spPr>
              <a:xfrm>
                <a:off x="3916554" y="5138014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圆角矩形 20">
                <a:extLst>
                  <a:ext uri="{FF2B5EF4-FFF2-40B4-BE49-F238E27FC236}">
                    <a16:creationId xmlns:a16="http://schemas.microsoft.com/office/drawing/2014/main" id="{3ADB7ECF-7CEA-BD63-D6FA-CB588DCDD7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554" y="5138014"/>
                <a:ext cx="1352236" cy="55662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左大括号 21">
            <a:extLst>
              <a:ext uri="{FF2B5EF4-FFF2-40B4-BE49-F238E27FC236}">
                <a16:creationId xmlns:a16="http://schemas.microsoft.com/office/drawing/2014/main" id="{39D11A72-17A0-ADD9-FDAD-801A62C54672}"/>
              </a:ext>
            </a:extLst>
          </p:cNvPr>
          <p:cNvSpPr/>
          <p:nvPr/>
        </p:nvSpPr>
        <p:spPr>
          <a:xfrm rot="10800000">
            <a:off x="3368885" y="5140099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D525551-0FD2-FBA5-F7F6-C5859D8746B1}"/>
                  </a:ext>
                </a:extLst>
              </p:cNvPr>
              <p:cNvSpPr txBox="1"/>
              <p:nvPr/>
            </p:nvSpPr>
            <p:spPr>
              <a:xfrm>
                <a:off x="2432897" y="5003386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(1,1,1)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D525551-0FD2-FBA5-F7F6-C5859D874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897" y="5003386"/>
                <a:ext cx="975030" cy="369332"/>
              </a:xfrm>
              <a:prstGeom prst="rect">
                <a:avLst/>
              </a:prstGeom>
              <a:blipFill>
                <a:blip r:embed="rId11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140978C-4C43-0ADC-AA3A-29A0A1ED1BB3}"/>
                  </a:ext>
                </a:extLst>
              </p:cNvPr>
              <p:cNvSpPr txBox="1"/>
              <p:nvPr/>
            </p:nvSpPr>
            <p:spPr>
              <a:xfrm>
                <a:off x="2430004" y="5398892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(3,3,2)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140978C-4C43-0ADC-AA3A-29A0A1ED1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004" y="5398892"/>
                <a:ext cx="975030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C885953-7668-44CA-2891-9944C0A75F86}"/>
                  </a:ext>
                </a:extLst>
              </p:cNvPr>
              <p:cNvSpPr txBox="1"/>
              <p:nvPr/>
            </p:nvSpPr>
            <p:spPr>
              <a:xfrm rot="10800000">
                <a:off x="3529767" y="5230724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C885953-7668-44CA-2891-9944C0A75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529767" y="5230724"/>
                <a:ext cx="37425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圆角矩形 25">
                <a:extLst>
                  <a:ext uri="{FF2B5EF4-FFF2-40B4-BE49-F238E27FC236}">
                    <a16:creationId xmlns:a16="http://schemas.microsoft.com/office/drawing/2014/main" id="{D2BB9506-9D03-E7A6-9C65-DDAE27F8B63D}"/>
                  </a:ext>
                </a:extLst>
              </p:cNvPr>
              <p:cNvSpPr/>
              <p:nvPr/>
            </p:nvSpPr>
            <p:spPr>
              <a:xfrm>
                <a:off x="3904017" y="5888093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圆角矩形 25">
                <a:extLst>
                  <a:ext uri="{FF2B5EF4-FFF2-40B4-BE49-F238E27FC236}">
                    <a16:creationId xmlns:a16="http://schemas.microsoft.com/office/drawing/2014/main" id="{D2BB9506-9D03-E7A6-9C65-DDAE27F8B6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017" y="5888093"/>
                <a:ext cx="1352236" cy="556627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左大括号 26">
            <a:extLst>
              <a:ext uri="{FF2B5EF4-FFF2-40B4-BE49-F238E27FC236}">
                <a16:creationId xmlns:a16="http://schemas.microsoft.com/office/drawing/2014/main" id="{05BF8090-CC87-54F7-9FCB-CE66A63874A1}"/>
              </a:ext>
            </a:extLst>
          </p:cNvPr>
          <p:cNvSpPr/>
          <p:nvPr/>
        </p:nvSpPr>
        <p:spPr>
          <a:xfrm rot="10800000">
            <a:off x="3356348" y="5890178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87BB535-5B74-5C82-94A5-76C38B17F277}"/>
                  </a:ext>
                </a:extLst>
              </p:cNvPr>
              <p:cNvSpPr txBox="1"/>
              <p:nvPr/>
            </p:nvSpPr>
            <p:spPr>
              <a:xfrm>
                <a:off x="2420360" y="5753465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(1,3,1)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87BB535-5B74-5C82-94A5-76C38B17F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360" y="5753465"/>
                <a:ext cx="975030" cy="369332"/>
              </a:xfrm>
              <a:prstGeom prst="rect">
                <a:avLst/>
              </a:prstGeom>
              <a:blipFill>
                <a:blip r:embed="rId15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44C00A2-2B49-7622-BCB0-CAAFDBC03928}"/>
                  </a:ext>
                </a:extLst>
              </p:cNvPr>
              <p:cNvSpPr txBox="1"/>
              <p:nvPr/>
            </p:nvSpPr>
            <p:spPr>
              <a:xfrm>
                <a:off x="2417467" y="6148971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(2,1,1)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44C00A2-2B49-7622-BCB0-CAAFDBC03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467" y="6148971"/>
                <a:ext cx="975030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E6568CF-12CF-11E2-55DC-1B4FFF384F7B}"/>
                  </a:ext>
                </a:extLst>
              </p:cNvPr>
              <p:cNvSpPr txBox="1"/>
              <p:nvPr/>
            </p:nvSpPr>
            <p:spPr>
              <a:xfrm rot="10800000">
                <a:off x="3517230" y="5980803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E6568CF-12CF-11E2-55DC-1B4FFF384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517230" y="5980803"/>
                <a:ext cx="37425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圆角矩形 36">
                <a:extLst>
                  <a:ext uri="{FF2B5EF4-FFF2-40B4-BE49-F238E27FC236}">
                    <a16:creationId xmlns:a16="http://schemas.microsoft.com/office/drawing/2014/main" id="{0BFC315E-11A3-9B05-3998-1ADAAFC7CA2A}"/>
                  </a:ext>
                </a:extLst>
              </p:cNvPr>
              <p:cNvSpPr/>
              <p:nvPr/>
            </p:nvSpPr>
            <p:spPr>
              <a:xfrm>
                <a:off x="6520951" y="3660441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圆角矩形 36">
                <a:extLst>
                  <a:ext uri="{FF2B5EF4-FFF2-40B4-BE49-F238E27FC236}">
                    <a16:creationId xmlns:a16="http://schemas.microsoft.com/office/drawing/2014/main" id="{0BFC315E-11A3-9B05-3998-1ADAAFC7C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951" y="3660441"/>
                <a:ext cx="1352236" cy="556627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圆角矩形 37">
                <a:extLst>
                  <a:ext uri="{FF2B5EF4-FFF2-40B4-BE49-F238E27FC236}">
                    <a16:creationId xmlns:a16="http://schemas.microsoft.com/office/drawing/2014/main" id="{85B7FCF0-3D3C-65E8-E4D6-3D918F978677}"/>
                  </a:ext>
                </a:extLst>
              </p:cNvPr>
              <p:cNvSpPr/>
              <p:nvPr/>
            </p:nvSpPr>
            <p:spPr>
              <a:xfrm>
                <a:off x="6520951" y="4428639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圆角矩形 37">
                <a:extLst>
                  <a:ext uri="{FF2B5EF4-FFF2-40B4-BE49-F238E27FC236}">
                    <a16:creationId xmlns:a16="http://schemas.microsoft.com/office/drawing/2014/main" id="{85B7FCF0-3D3C-65E8-E4D6-3D918F978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951" y="4428639"/>
                <a:ext cx="1352236" cy="556627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圆角矩形 38">
                <a:extLst>
                  <a:ext uri="{FF2B5EF4-FFF2-40B4-BE49-F238E27FC236}">
                    <a16:creationId xmlns:a16="http://schemas.microsoft.com/office/drawing/2014/main" id="{B57E8B01-40D3-5FCC-7208-9F4AA2366C7D}"/>
                  </a:ext>
                </a:extLst>
              </p:cNvPr>
              <p:cNvSpPr/>
              <p:nvPr/>
            </p:nvSpPr>
            <p:spPr>
              <a:xfrm>
                <a:off x="6508414" y="5138014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圆角矩形 38">
                <a:extLst>
                  <a:ext uri="{FF2B5EF4-FFF2-40B4-BE49-F238E27FC236}">
                    <a16:creationId xmlns:a16="http://schemas.microsoft.com/office/drawing/2014/main" id="{B57E8B01-40D3-5FCC-7208-9F4AA2366C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414" y="5138014"/>
                <a:ext cx="1352236" cy="556627"/>
              </a:xfrm>
              <a:prstGeom prst="round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圆角矩形 39">
                <a:extLst>
                  <a:ext uri="{FF2B5EF4-FFF2-40B4-BE49-F238E27FC236}">
                    <a16:creationId xmlns:a16="http://schemas.microsoft.com/office/drawing/2014/main" id="{D8A5D29B-0950-9D30-7D18-1CD7101B28F7}"/>
                  </a:ext>
                </a:extLst>
              </p:cNvPr>
              <p:cNvSpPr/>
              <p:nvPr/>
            </p:nvSpPr>
            <p:spPr>
              <a:xfrm>
                <a:off x="6495877" y="5888093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圆角矩形 39">
                <a:extLst>
                  <a:ext uri="{FF2B5EF4-FFF2-40B4-BE49-F238E27FC236}">
                    <a16:creationId xmlns:a16="http://schemas.microsoft.com/office/drawing/2014/main" id="{D8A5D29B-0950-9D30-7D18-1CD7101B28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877" y="5888093"/>
                <a:ext cx="1352236" cy="556627"/>
              </a:xfrm>
              <a:prstGeom prst="round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左大括号 40">
            <a:extLst>
              <a:ext uri="{FF2B5EF4-FFF2-40B4-BE49-F238E27FC236}">
                <a16:creationId xmlns:a16="http://schemas.microsoft.com/office/drawing/2014/main" id="{0F4E775C-1AF3-8273-9826-3C4CFF6F2E75}"/>
              </a:ext>
            </a:extLst>
          </p:cNvPr>
          <p:cNvSpPr/>
          <p:nvPr/>
        </p:nvSpPr>
        <p:spPr>
          <a:xfrm>
            <a:off x="8298914" y="3662526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88242C8-E0D9-54E5-3730-7847430C6EBB}"/>
                  </a:ext>
                </a:extLst>
              </p:cNvPr>
              <p:cNvSpPr txBox="1"/>
              <p:nvPr/>
            </p:nvSpPr>
            <p:spPr>
              <a:xfrm>
                <a:off x="8353175" y="3528674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(1,2,1)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88242C8-E0D9-54E5-3730-7847430C6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175" y="3528674"/>
                <a:ext cx="975030" cy="369332"/>
              </a:xfrm>
              <a:prstGeom prst="rect">
                <a:avLst/>
              </a:prstGeom>
              <a:blipFill>
                <a:blip r:embed="rId2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627BD48-4C4D-962E-6AFE-63517A38C906}"/>
                  </a:ext>
                </a:extLst>
              </p:cNvPr>
              <p:cNvSpPr txBox="1"/>
              <p:nvPr/>
            </p:nvSpPr>
            <p:spPr>
              <a:xfrm>
                <a:off x="8350282" y="3924180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(2,3,2)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627BD48-4C4D-962E-6AFE-63517A38C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282" y="3924180"/>
                <a:ext cx="975030" cy="369332"/>
              </a:xfrm>
              <a:prstGeom prst="rect">
                <a:avLst/>
              </a:prstGeom>
              <a:blipFill>
                <a:blip r:embed="rId23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E517DCE6-807C-C0EC-CD32-9B3836DF66C0}"/>
                  </a:ext>
                </a:extLst>
              </p:cNvPr>
              <p:cNvSpPr txBox="1"/>
              <p:nvPr/>
            </p:nvSpPr>
            <p:spPr>
              <a:xfrm>
                <a:off x="7923163" y="3735996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E517DCE6-807C-C0EC-CD32-9B3836DF6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163" y="3735996"/>
                <a:ext cx="37425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左大括号 44">
            <a:extLst>
              <a:ext uri="{FF2B5EF4-FFF2-40B4-BE49-F238E27FC236}">
                <a16:creationId xmlns:a16="http://schemas.microsoft.com/office/drawing/2014/main" id="{93767477-8741-96FD-89EE-EDA4846D0F6D}"/>
              </a:ext>
            </a:extLst>
          </p:cNvPr>
          <p:cNvSpPr/>
          <p:nvPr/>
        </p:nvSpPr>
        <p:spPr>
          <a:xfrm>
            <a:off x="8296021" y="4447093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FC25FBE6-51DC-F948-CEA9-83B9F0F046CE}"/>
                  </a:ext>
                </a:extLst>
              </p:cNvPr>
              <p:cNvSpPr txBox="1"/>
              <p:nvPr/>
            </p:nvSpPr>
            <p:spPr>
              <a:xfrm>
                <a:off x="8350282" y="4313241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(1,2,1)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FC25FBE6-51DC-F948-CEA9-83B9F0F04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282" y="4313241"/>
                <a:ext cx="975030" cy="369332"/>
              </a:xfrm>
              <a:prstGeom prst="rect">
                <a:avLst/>
              </a:prstGeom>
              <a:blipFill>
                <a:blip r:embed="rId2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0AEB238-4B41-0A0E-9740-F7C3AAED8CE0}"/>
                  </a:ext>
                </a:extLst>
              </p:cNvPr>
              <p:cNvSpPr txBox="1"/>
              <p:nvPr/>
            </p:nvSpPr>
            <p:spPr>
              <a:xfrm>
                <a:off x="8347389" y="4708747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(2,3,3)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0AEB238-4B41-0A0E-9740-F7C3AAED8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389" y="4708747"/>
                <a:ext cx="975030" cy="369332"/>
              </a:xfrm>
              <a:prstGeom prst="rect">
                <a:avLst/>
              </a:prstGeom>
              <a:blipFill>
                <a:blip r:embed="rId2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97218F0-29E0-4707-2929-A23FC724BCE6}"/>
                  </a:ext>
                </a:extLst>
              </p:cNvPr>
              <p:cNvSpPr txBox="1"/>
              <p:nvPr/>
            </p:nvSpPr>
            <p:spPr>
              <a:xfrm>
                <a:off x="7920270" y="4520563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97218F0-29E0-4707-2929-A23FC724B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270" y="4520563"/>
                <a:ext cx="374250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左大括号 48">
            <a:extLst>
              <a:ext uri="{FF2B5EF4-FFF2-40B4-BE49-F238E27FC236}">
                <a16:creationId xmlns:a16="http://schemas.microsoft.com/office/drawing/2014/main" id="{F209C13A-64E8-B215-8D20-B8E2CF0AF791}"/>
              </a:ext>
            </a:extLst>
          </p:cNvPr>
          <p:cNvSpPr/>
          <p:nvPr/>
        </p:nvSpPr>
        <p:spPr>
          <a:xfrm>
            <a:off x="8280591" y="5180233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921FC7-3F0D-AB8B-A99E-57C121A73AD2}"/>
                  </a:ext>
                </a:extLst>
              </p:cNvPr>
              <p:cNvSpPr txBox="1"/>
              <p:nvPr/>
            </p:nvSpPr>
            <p:spPr>
              <a:xfrm>
                <a:off x="8334852" y="5046381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(2,1,3)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921FC7-3F0D-AB8B-A99E-57C121A7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852" y="5046381"/>
                <a:ext cx="975030" cy="369332"/>
              </a:xfrm>
              <a:prstGeom prst="rect">
                <a:avLst/>
              </a:prstGeom>
              <a:blipFill>
                <a:blip r:embed="rId2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8547E67-6159-73D2-3529-D9223FADD533}"/>
                  </a:ext>
                </a:extLst>
              </p:cNvPr>
              <p:cNvSpPr txBox="1"/>
              <p:nvPr/>
            </p:nvSpPr>
            <p:spPr>
              <a:xfrm>
                <a:off x="8331959" y="5441887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(1,1,1)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8547E67-6159-73D2-3529-D9223FADD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959" y="5441887"/>
                <a:ext cx="975030" cy="369332"/>
              </a:xfrm>
              <a:prstGeom prst="rect">
                <a:avLst/>
              </a:prstGeom>
              <a:blipFill>
                <a:blip r:embed="rId2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46746E7E-EE28-C587-1539-FA9E3889708A}"/>
                  </a:ext>
                </a:extLst>
              </p:cNvPr>
              <p:cNvSpPr txBox="1"/>
              <p:nvPr/>
            </p:nvSpPr>
            <p:spPr>
              <a:xfrm>
                <a:off x="7904840" y="5253703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46746E7E-EE28-C587-1539-FA9E38897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840" y="5253703"/>
                <a:ext cx="374250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左大括号 52">
            <a:extLst>
              <a:ext uri="{FF2B5EF4-FFF2-40B4-BE49-F238E27FC236}">
                <a16:creationId xmlns:a16="http://schemas.microsoft.com/office/drawing/2014/main" id="{1FDE7C63-B39D-5270-7129-4BD65D6F90E4}"/>
              </a:ext>
            </a:extLst>
          </p:cNvPr>
          <p:cNvSpPr/>
          <p:nvPr/>
        </p:nvSpPr>
        <p:spPr>
          <a:xfrm>
            <a:off x="8270298" y="5937906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81F1366-5411-9457-D402-41FEA195CAA7}"/>
                  </a:ext>
                </a:extLst>
              </p:cNvPr>
              <p:cNvSpPr txBox="1"/>
              <p:nvPr/>
            </p:nvSpPr>
            <p:spPr>
              <a:xfrm>
                <a:off x="8324559" y="5804054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(2,1,1)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81F1366-5411-9457-D402-41FEA195C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559" y="5804054"/>
                <a:ext cx="975030" cy="369332"/>
              </a:xfrm>
              <a:prstGeom prst="rect">
                <a:avLst/>
              </a:prstGeom>
              <a:blipFill>
                <a:blip r:embed="rId31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03B04E37-0343-FD8F-ECF7-BD77BD549655}"/>
                  </a:ext>
                </a:extLst>
              </p:cNvPr>
              <p:cNvSpPr txBox="1"/>
              <p:nvPr/>
            </p:nvSpPr>
            <p:spPr>
              <a:xfrm>
                <a:off x="8321666" y="6199560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(2,3,2)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03B04E37-0343-FD8F-ECF7-BD77BD549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666" y="6199560"/>
                <a:ext cx="975030" cy="369332"/>
              </a:xfrm>
              <a:prstGeom prst="rect">
                <a:avLst/>
              </a:prstGeom>
              <a:blipFill>
                <a:blip r:embed="rId3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61B238A-8230-1DDB-D162-A175CAB74774}"/>
                  </a:ext>
                </a:extLst>
              </p:cNvPr>
              <p:cNvSpPr txBox="1"/>
              <p:nvPr/>
            </p:nvSpPr>
            <p:spPr>
              <a:xfrm>
                <a:off x="7894547" y="6011376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61B238A-8230-1DDB-D162-A175CAB74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547" y="6011376"/>
                <a:ext cx="374250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DA17A7FA-30E2-52E1-673E-AC962C189426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>
            <a:off x="5281327" y="3938755"/>
            <a:ext cx="123962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ED2167BF-04C4-8F1A-74DE-C9AD4B1AA7A6}"/>
              </a:ext>
            </a:extLst>
          </p:cNvPr>
          <p:cNvCxnSpPr>
            <a:cxnSpLocks/>
            <a:stCxn id="4" idx="3"/>
            <a:endCxn id="38" idx="1"/>
          </p:cNvCxnSpPr>
          <p:nvPr/>
        </p:nvCxnSpPr>
        <p:spPr>
          <a:xfrm>
            <a:off x="5281327" y="3938755"/>
            <a:ext cx="1239624" cy="76819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10CAFE3D-D1E3-5158-2BA7-0752F7886E95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>
            <a:off x="5281327" y="3938755"/>
            <a:ext cx="1227087" cy="14775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425E4FFA-DBB6-6FA0-DB6E-F7742B0E670B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5281327" y="3938755"/>
            <a:ext cx="1214550" cy="22276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ED42276C-6C44-DD47-F948-62348CA06790}"/>
              </a:ext>
            </a:extLst>
          </p:cNvPr>
          <p:cNvCxnSpPr>
            <a:cxnSpLocks/>
            <a:stCxn id="16" idx="3"/>
            <a:endCxn id="37" idx="1"/>
          </p:cNvCxnSpPr>
          <p:nvPr/>
        </p:nvCxnSpPr>
        <p:spPr>
          <a:xfrm flipV="1">
            <a:off x="5281327" y="3938755"/>
            <a:ext cx="1239624" cy="76819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14EF9AC1-D584-9E8C-B7FC-5D6508D63825}"/>
              </a:ext>
            </a:extLst>
          </p:cNvPr>
          <p:cNvCxnSpPr>
            <a:cxnSpLocks/>
            <a:stCxn id="16" idx="3"/>
            <a:endCxn id="38" idx="1"/>
          </p:cNvCxnSpPr>
          <p:nvPr/>
        </p:nvCxnSpPr>
        <p:spPr>
          <a:xfrm>
            <a:off x="5281327" y="4706953"/>
            <a:ext cx="123962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C2DBDFCE-6A70-6A1E-FD82-A2F145116ED1}"/>
              </a:ext>
            </a:extLst>
          </p:cNvPr>
          <p:cNvCxnSpPr>
            <a:cxnSpLocks/>
            <a:stCxn id="16" idx="3"/>
            <a:endCxn id="39" idx="1"/>
          </p:cNvCxnSpPr>
          <p:nvPr/>
        </p:nvCxnSpPr>
        <p:spPr>
          <a:xfrm>
            <a:off x="5281327" y="4706953"/>
            <a:ext cx="1227087" cy="7093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84140210-151D-FA9F-6809-668A07BBB9AD}"/>
              </a:ext>
            </a:extLst>
          </p:cNvPr>
          <p:cNvCxnSpPr>
            <a:cxnSpLocks/>
            <a:stCxn id="16" idx="3"/>
            <a:endCxn id="40" idx="1"/>
          </p:cNvCxnSpPr>
          <p:nvPr/>
        </p:nvCxnSpPr>
        <p:spPr>
          <a:xfrm>
            <a:off x="5281327" y="4706953"/>
            <a:ext cx="1214550" cy="145945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B1DB4F68-7A93-0304-6F69-AAA183E1269E}"/>
              </a:ext>
            </a:extLst>
          </p:cNvPr>
          <p:cNvCxnSpPr>
            <a:cxnSpLocks/>
            <a:stCxn id="21" idx="3"/>
            <a:endCxn id="37" idx="1"/>
          </p:cNvCxnSpPr>
          <p:nvPr/>
        </p:nvCxnSpPr>
        <p:spPr>
          <a:xfrm flipV="1">
            <a:off x="5268790" y="3938755"/>
            <a:ext cx="1252161" cy="14775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8AE6CDBD-9DAB-CF98-19FC-C7C49F82743E}"/>
              </a:ext>
            </a:extLst>
          </p:cNvPr>
          <p:cNvCxnSpPr>
            <a:cxnSpLocks/>
            <a:stCxn id="21" idx="3"/>
            <a:endCxn id="38" idx="1"/>
          </p:cNvCxnSpPr>
          <p:nvPr/>
        </p:nvCxnSpPr>
        <p:spPr>
          <a:xfrm flipV="1">
            <a:off x="5268790" y="4706953"/>
            <a:ext cx="1252161" cy="7093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2071A656-91E9-6C5D-13CC-DB4B131C2D75}"/>
              </a:ext>
            </a:extLst>
          </p:cNvPr>
          <p:cNvCxnSpPr>
            <a:cxnSpLocks/>
            <a:stCxn id="21" idx="3"/>
            <a:endCxn id="39" idx="1"/>
          </p:cNvCxnSpPr>
          <p:nvPr/>
        </p:nvCxnSpPr>
        <p:spPr>
          <a:xfrm>
            <a:off x="5268790" y="5416328"/>
            <a:ext cx="123962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A3B228F7-78A0-04B0-FCA9-497A2B3741C5}"/>
              </a:ext>
            </a:extLst>
          </p:cNvPr>
          <p:cNvCxnSpPr>
            <a:cxnSpLocks/>
            <a:stCxn id="21" idx="3"/>
            <a:endCxn id="40" idx="1"/>
          </p:cNvCxnSpPr>
          <p:nvPr/>
        </p:nvCxnSpPr>
        <p:spPr>
          <a:xfrm>
            <a:off x="5268790" y="5416328"/>
            <a:ext cx="1227087" cy="75007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2926B4B3-4CAE-0F11-63D7-ED72B5C97280}"/>
              </a:ext>
            </a:extLst>
          </p:cNvPr>
          <p:cNvCxnSpPr>
            <a:cxnSpLocks/>
            <a:stCxn id="26" idx="3"/>
            <a:endCxn id="39" idx="1"/>
          </p:cNvCxnSpPr>
          <p:nvPr/>
        </p:nvCxnSpPr>
        <p:spPr>
          <a:xfrm flipV="1">
            <a:off x="5256253" y="5416328"/>
            <a:ext cx="1252161" cy="75007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35A2894C-BE62-4530-75E9-F2A885CCE225}"/>
              </a:ext>
            </a:extLst>
          </p:cNvPr>
          <p:cNvCxnSpPr>
            <a:cxnSpLocks/>
            <a:stCxn id="26" idx="3"/>
            <a:endCxn id="37" idx="1"/>
          </p:cNvCxnSpPr>
          <p:nvPr/>
        </p:nvCxnSpPr>
        <p:spPr>
          <a:xfrm flipV="1">
            <a:off x="5256253" y="3938755"/>
            <a:ext cx="1264698" cy="22276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447E7351-9476-65D5-D80B-883DC0431E9C}"/>
              </a:ext>
            </a:extLst>
          </p:cNvPr>
          <p:cNvCxnSpPr>
            <a:cxnSpLocks/>
            <a:stCxn id="26" idx="3"/>
            <a:endCxn id="38" idx="1"/>
          </p:cNvCxnSpPr>
          <p:nvPr/>
        </p:nvCxnSpPr>
        <p:spPr>
          <a:xfrm flipV="1">
            <a:off x="5256253" y="4706953"/>
            <a:ext cx="1264698" cy="145945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8DFE88CB-2709-0FED-9198-5F86BB211F61}"/>
              </a:ext>
            </a:extLst>
          </p:cNvPr>
          <p:cNvCxnSpPr>
            <a:cxnSpLocks/>
            <a:stCxn id="26" idx="3"/>
            <a:endCxn id="40" idx="1"/>
          </p:cNvCxnSpPr>
          <p:nvPr/>
        </p:nvCxnSpPr>
        <p:spPr>
          <a:xfrm>
            <a:off x="5256253" y="6166407"/>
            <a:ext cx="123962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612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cap="none" dirty="0">
                <a:latin typeface="Rockwell" panose="02060603020205020403" pitchFamily="18" charset="0"/>
              </a:rPr>
              <a:t>Proof</a:t>
            </a:r>
            <a:r>
              <a:rPr kumimoji="1" lang="zh-CN" altLang="en-US" sz="48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800" cap="none" dirty="0">
                <a:latin typeface="Rockwell" panose="02060603020205020403" pitchFamily="18" charset="0"/>
              </a:rPr>
              <a:t>Overview</a:t>
            </a:r>
            <a:endParaRPr kumimoji="1" lang="zh-CN" altLang="en-US" sz="4800" cap="none" dirty="0">
              <a:latin typeface="Rockwell" panose="02060603020205020403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A855D-7C83-C7EE-C190-50442905B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12224"/>
            <a:ext cx="10058400" cy="4050792"/>
          </a:xfrm>
        </p:spPr>
        <p:txBody>
          <a:bodyPr/>
          <a:lstStyle/>
          <a:p>
            <a:r>
              <a:rPr kumimoji="1" lang="en-US" altLang="zh-CN" dirty="0">
                <a:latin typeface="Rockwell" panose="02060603020205020403" pitchFamily="18" charset="0"/>
              </a:rPr>
              <a:t>How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can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we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discard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one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assignment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safely?</a:t>
            </a:r>
          </a:p>
          <a:p>
            <a:pPr lvl="1"/>
            <a:r>
              <a:rPr kumimoji="1" lang="en-US" altLang="zh-CN" dirty="0">
                <a:latin typeface="Rockwell" panose="02060603020205020403" pitchFamily="18" charset="0"/>
              </a:rPr>
              <a:t>the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one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that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is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never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used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to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meet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any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consistency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constraints!</a:t>
            </a:r>
          </a:p>
          <a:p>
            <a:pPr lvl="1"/>
            <a:endParaRPr kumimoji="1" lang="en-US" altLang="zh-CN" dirty="0">
              <a:latin typeface="Rockwell" panose="02060603020205020403" pitchFamily="18" charset="0"/>
            </a:endParaRPr>
          </a:p>
          <a:p>
            <a:r>
              <a:rPr kumimoji="1" lang="en-US" altLang="zh-CN" dirty="0">
                <a:latin typeface="Rockwell" panose="02060603020205020403" pitchFamily="18" charset="0"/>
              </a:rPr>
              <a:t>Suppose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we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have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the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following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  <a:latin typeface="Rockwell" panose="02060603020205020403" pitchFamily="18" charset="0"/>
              </a:rPr>
              <a:t>bipartite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direct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product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instance: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0953048B-6AF2-45C3-80B2-0BB27E169ED0}"/>
                  </a:ext>
                </a:extLst>
              </p:cNvPr>
              <p:cNvSpPr/>
              <p:nvPr/>
            </p:nvSpPr>
            <p:spPr>
              <a:xfrm>
                <a:off x="3929091" y="3660441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0953048B-6AF2-45C3-80B2-0BB27E169E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091" y="3660441"/>
                <a:ext cx="1352236" cy="55662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大括号 4">
            <a:extLst>
              <a:ext uri="{FF2B5EF4-FFF2-40B4-BE49-F238E27FC236}">
                <a16:creationId xmlns:a16="http://schemas.microsoft.com/office/drawing/2014/main" id="{C9526BA9-1D69-4810-06A2-FAF7F2BD9070}"/>
              </a:ext>
            </a:extLst>
          </p:cNvPr>
          <p:cNvSpPr/>
          <p:nvPr/>
        </p:nvSpPr>
        <p:spPr>
          <a:xfrm rot="10800000">
            <a:off x="3381422" y="3662526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6D7D633-6A8F-9156-D492-824249AEE231}"/>
                  </a:ext>
                </a:extLst>
              </p:cNvPr>
              <p:cNvSpPr txBox="1"/>
              <p:nvPr/>
            </p:nvSpPr>
            <p:spPr>
              <a:xfrm>
                <a:off x="2445434" y="3525813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(1,2,1)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6D7D633-6A8F-9156-D492-824249AEE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434" y="3525813"/>
                <a:ext cx="97503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1ECDAE7-717F-081B-EF55-AED5066BAFF9}"/>
                  </a:ext>
                </a:extLst>
              </p:cNvPr>
              <p:cNvSpPr txBox="1"/>
              <p:nvPr/>
            </p:nvSpPr>
            <p:spPr>
              <a:xfrm>
                <a:off x="2442541" y="3921319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(3,3,2)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1ECDAE7-717F-081B-EF55-AED5066BA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541" y="3921319"/>
                <a:ext cx="975030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C66720-6EA6-3AD9-A895-B0DEFEF63D43}"/>
                  </a:ext>
                </a:extLst>
              </p:cNvPr>
              <p:cNvSpPr txBox="1"/>
              <p:nvPr/>
            </p:nvSpPr>
            <p:spPr>
              <a:xfrm rot="10800000">
                <a:off x="3542304" y="3753151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C66720-6EA6-3AD9-A895-B0DEFEF63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542304" y="3753151"/>
                <a:ext cx="37425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圆角矩形 15">
                <a:extLst>
                  <a:ext uri="{FF2B5EF4-FFF2-40B4-BE49-F238E27FC236}">
                    <a16:creationId xmlns:a16="http://schemas.microsoft.com/office/drawing/2014/main" id="{7687A0A3-FAB8-390D-F4B9-A4D805DE6E19}"/>
                  </a:ext>
                </a:extLst>
              </p:cNvPr>
              <p:cNvSpPr/>
              <p:nvPr/>
            </p:nvSpPr>
            <p:spPr>
              <a:xfrm>
                <a:off x="3929091" y="4428639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圆角矩形 15">
                <a:extLst>
                  <a:ext uri="{FF2B5EF4-FFF2-40B4-BE49-F238E27FC236}">
                    <a16:creationId xmlns:a16="http://schemas.microsoft.com/office/drawing/2014/main" id="{7687A0A3-FAB8-390D-F4B9-A4D805DE6E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091" y="4428639"/>
                <a:ext cx="1352236" cy="556627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括号 16">
            <a:extLst>
              <a:ext uri="{FF2B5EF4-FFF2-40B4-BE49-F238E27FC236}">
                <a16:creationId xmlns:a16="http://schemas.microsoft.com/office/drawing/2014/main" id="{1DA8EF43-CE42-DD6A-7BE9-E3F8E2E5A24F}"/>
              </a:ext>
            </a:extLst>
          </p:cNvPr>
          <p:cNvSpPr/>
          <p:nvPr/>
        </p:nvSpPr>
        <p:spPr>
          <a:xfrm rot="10800000">
            <a:off x="3381422" y="4430724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F449106-8CE5-CD5A-0757-FFB0D9576481}"/>
                  </a:ext>
                </a:extLst>
              </p:cNvPr>
              <p:cNvSpPr txBox="1"/>
              <p:nvPr/>
            </p:nvSpPr>
            <p:spPr>
              <a:xfrm>
                <a:off x="2445434" y="4294011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(1,2,1)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F449106-8CE5-CD5A-0757-FFB0D9576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434" y="4294011"/>
                <a:ext cx="975030" cy="369332"/>
              </a:xfrm>
              <a:prstGeom prst="rect">
                <a:avLst/>
              </a:prstGeom>
              <a:blipFill>
                <a:blip r:embed="rId7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DE8F7B5-B25C-917E-C3F0-BFA6F1CCB298}"/>
                  </a:ext>
                </a:extLst>
              </p:cNvPr>
              <p:cNvSpPr txBox="1"/>
              <p:nvPr/>
            </p:nvSpPr>
            <p:spPr>
              <a:xfrm>
                <a:off x="2442541" y="4689517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(2,3,3)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DE8F7B5-B25C-917E-C3F0-BFA6F1CCB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541" y="4689517"/>
                <a:ext cx="97503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C3117AE-44AA-CC85-B614-D38FE43B498C}"/>
                  </a:ext>
                </a:extLst>
              </p:cNvPr>
              <p:cNvSpPr txBox="1"/>
              <p:nvPr/>
            </p:nvSpPr>
            <p:spPr>
              <a:xfrm rot="10800000">
                <a:off x="3542304" y="4521349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C3117AE-44AA-CC85-B614-D38FE43B4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542304" y="4521349"/>
                <a:ext cx="37425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圆角矩形 20">
                <a:extLst>
                  <a:ext uri="{FF2B5EF4-FFF2-40B4-BE49-F238E27FC236}">
                    <a16:creationId xmlns:a16="http://schemas.microsoft.com/office/drawing/2014/main" id="{3ADB7ECF-7CEA-BD63-D6FA-CB588DCDD763}"/>
                  </a:ext>
                </a:extLst>
              </p:cNvPr>
              <p:cNvSpPr/>
              <p:nvPr/>
            </p:nvSpPr>
            <p:spPr>
              <a:xfrm>
                <a:off x="3916554" y="5138014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圆角矩形 20">
                <a:extLst>
                  <a:ext uri="{FF2B5EF4-FFF2-40B4-BE49-F238E27FC236}">
                    <a16:creationId xmlns:a16="http://schemas.microsoft.com/office/drawing/2014/main" id="{3ADB7ECF-7CEA-BD63-D6FA-CB588DCDD7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554" y="5138014"/>
                <a:ext cx="1352236" cy="55662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左大括号 21">
            <a:extLst>
              <a:ext uri="{FF2B5EF4-FFF2-40B4-BE49-F238E27FC236}">
                <a16:creationId xmlns:a16="http://schemas.microsoft.com/office/drawing/2014/main" id="{39D11A72-17A0-ADD9-FDAD-801A62C54672}"/>
              </a:ext>
            </a:extLst>
          </p:cNvPr>
          <p:cNvSpPr/>
          <p:nvPr/>
        </p:nvSpPr>
        <p:spPr>
          <a:xfrm rot="10800000">
            <a:off x="3368885" y="5140099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D525551-0FD2-FBA5-F7F6-C5859D8746B1}"/>
                  </a:ext>
                </a:extLst>
              </p:cNvPr>
              <p:cNvSpPr txBox="1"/>
              <p:nvPr/>
            </p:nvSpPr>
            <p:spPr>
              <a:xfrm>
                <a:off x="2432897" y="5003386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(1,1,1)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D525551-0FD2-FBA5-F7F6-C5859D874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897" y="5003386"/>
                <a:ext cx="975030" cy="369332"/>
              </a:xfrm>
              <a:prstGeom prst="rect">
                <a:avLst/>
              </a:prstGeom>
              <a:blipFill>
                <a:blip r:embed="rId11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140978C-4C43-0ADC-AA3A-29A0A1ED1BB3}"/>
                  </a:ext>
                </a:extLst>
              </p:cNvPr>
              <p:cNvSpPr txBox="1"/>
              <p:nvPr/>
            </p:nvSpPr>
            <p:spPr>
              <a:xfrm>
                <a:off x="2430004" y="5398892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(3,3,2)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140978C-4C43-0ADC-AA3A-29A0A1ED1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004" y="5398892"/>
                <a:ext cx="975030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C885953-7668-44CA-2891-9944C0A75F86}"/>
                  </a:ext>
                </a:extLst>
              </p:cNvPr>
              <p:cNvSpPr txBox="1"/>
              <p:nvPr/>
            </p:nvSpPr>
            <p:spPr>
              <a:xfrm rot="10800000">
                <a:off x="3529767" y="5230724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C885953-7668-44CA-2891-9944C0A75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529767" y="5230724"/>
                <a:ext cx="37425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圆角矩形 25">
                <a:extLst>
                  <a:ext uri="{FF2B5EF4-FFF2-40B4-BE49-F238E27FC236}">
                    <a16:creationId xmlns:a16="http://schemas.microsoft.com/office/drawing/2014/main" id="{D2BB9506-9D03-E7A6-9C65-DDAE27F8B63D}"/>
                  </a:ext>
                </a:extLst>
              </p:cNvPr>
              <p:cNvSpPr/>
              <p:nvPr/>
            </p:nvSpPr>
            <p:spPr>
              <a:xfrm>
                <a:off x="3904017" y="5888093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圆角矩形 25">
                <a:extLst>
                  <a:ext uri="{FF2B5EF4-FFF2-40B4-BE49-F238E27FC236}">
                    <a16:creationId xmlns:a16="http://schemas.microsoft.com/office/drawing/2014/main" id="{D2BB9506-9D03-E7A6-9C65-DDAE27F8B6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017" y="5888093"/>
                <a:ext cx="1352236" cy="556627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左大括号 26">
            <a:extLst>
              <a:ext uri="{FF2B5EF4-FFF2-40B4-BE49-F238E27FC236}">
                <a16:creationId xmlns:a16="http://schemas.microsoft.com/office/drawing/2014/main" id="{05BF8090-CC87-54F7-9FCB-CE66A63874A1}"/>
              </a:ext>
            </a:extLst>
          </p:cNvPr>
          <p:cNvSpPr/>
          <p:nvPr/>
        </p:nvSpPr>
        <p:spPr>
          <a:xfrm rot="10800000">
            <a:off x="3356348" y="5890178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87BB535-5B74-5C82-94A5-76C38B17F277}"/>
                  </a:ext>
                </a:extLst>
              </p:cNvPr>
              <p:cNvSpPr txBox="1"/>
              <p:nvPr/>
            </p:nvSpPr>
            <p:spPr>
              <a:xfrm>
                <a:off x="2420360" y="5753465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(1,3,1)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87BB535-5B74-5C82-94A5-76C38B17F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360" y="5753465"/>
                <a:ext cx="975030" cy="369332"/>
              </a:xfrm>
              <a:prstGeom prst="rect">
                <a:avLst/>
              </a:prstGeom>
              <a:blipFill>
                <a:blip r:embed="rId15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44C00A2-2B49-7622-BCB0-CAAFDBC03928}"/>
                  </a:ext>
                </a:extLst>
              </p:cNvPr>
              <p:cNvSpPr txBox="1"/>
              <p:nvPr/>
            </p:nvSpPr>
            <p:spPr>
              <a:xfrm>
                <a:off x="2417467" y="6148971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(2,1,1)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44C00A2-2B49-7622-BCB0-CAAFDBC03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467" y="6148971"/>
                <a:ext cx="975030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E6568CF-12CF-11E2-55DC-1B4FFF384F7B}"/>
                  </a:ext>
                </a:extLst>
              </p:cNvPr>
              <p:cNvSpPr txBox="1"/>
              <p:nvPr/>
            </p:nvSpPr>
            <p:spPr>
              <a:xfrm rot="10800000">
                <a:off x="3517230" y="5980803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E6568CF-12CF-11E2-55DC-1B4FFF384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517230" y="5980803"/>
                <a:ext cx="37425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圆角矩形 36">
                <a:extLst>
                  <a:ext uri="{FF2B5EF4-FFF2-40B4-BE49-F238E27FC236}">
                    <a16:creationId xmlns:a16="http://schemas.microsoft.com/office/drawing/2014/main" id="{0BFC315E-11A3-9B05-3998-1ADAAFC7CA2A}"/>
                  </a:ext>
                </a:extLst>
              </p:cNvPr>
              <p:cNvSpPr/>
              <p:nvPr/>
            </p:nvSpPr>
            <p:spPr>
              <a:xfrm>
                <a:off x="6520951" y="3660441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圆角矩形 36">
                <a:extLst>
                  <a:ext uri="{FF2B5EF4-FFF2-40B4-BE49-F238E27FC236}">
                    <a16:creationId xmlns:a16="http://schemas.microsoft.com/office/drawing/2014/main" id="{0BFC315E-11A3-9B05-3998-1ADAAFC7C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951" y="3660441"/>
                <a:ext cx="1352236" cy="556627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圆角矩形 37">
                <a:extLst>
                  <a:ext uri="{FF2B5EF4-FFF2-40B4-BE49-F238E27FC236}">
                    <a16:creationId xmlns:a16="http://schemas.microsoft.com/office/drawing/2014/main" id="{85B7FCF0-3D3C-65E8-E4D6-3D918F978677}"/>
                  </a:ext>
                </a:extLst>
              </p:cNvPr>
              <p:cNvSpPr/>
              <p:nvPr/>
            </p:nvSpPr>
            <p:spPr>
              <a:xfrm>
                <a:off x="6520951" y="4428639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圆角矩形 37">
                <a:extLst>
                  <a:ext uri="{FF2B5EF4-FFF2-40B4-BE49-F238E27FC236}">
                    <a16:creationId xmlns:a16="http://schemas.microsoft.com/office/drawing/2014/main" id="{85B7FCF0-3D3C-65E8-E4D6-3D918F978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951" y="4428639"/>
                <a:ext cx="1352236" cy="556627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圆角矩形 38">
                <a:extLst>
                  <a:ext uri="{FF2B5EF4-FFF2-40B4-BE49-F238E27FC236}">
                    <a16:creationId xmlns:a16="http://schemas.microsoft.com/office/drawing/2014/main" id="{B57E8B01-40D3-5FCC-7208-9F4AA2366C7D}"/>
                  </a:ext>
                </a:extLst>
              </p:cNvPr>
              <p:cNvSpPr/>
              <p:nvPr/>
            </p:nvSpPr>
            <p:spPr>
              <a:xfrm>
                <a:off x="6508414" y="5138014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圆角矩形 38">
                <a:extLst>
                  <a:ext uri="{FF2B5EF4-FFF2-40B4-BE49-F238E27FC236}">
                    <a16:creationId xmlns:a16="http://schemas.microsoft.com/office/drawing/2014/main" id="{B57E8B01-40D3-5FCC-7208-9F4AA2366C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414" y="5138014"/>
                <a:ext cx="1352236" cy="556627"/>
              </a:xfrm>
              <a:prstGeom prst="round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圆角矩形 39">
                <a:extLst>
                  <a:ext uri="{FF2B5EF4-FFF2-40B4-BE49-F238E27FC236}">
                    <a16:creationId xmlns:a16="http://schemas.microsoft.com/office/drawing/2014/main" id="{D8A5D29B-0950-9D30-7D18-1CD7101B28F7}"/>
                  </a:ext>
                </a:extLst>
              </p:cNvPr>
              <p:cNvSpPr/>
              <p:nvPr/>
            </p:nvSpPr>
            <p:spPr>
              <a:xfrm>
                <a:off x="6495877" y="5888093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圆角矩形 39">
                <a:extLst>
                  <a:ext uri="{FF2B5EF4-FFF2-40B4-BE49-F238E27FC236}">
                    <a16:creationId xmlns:a16="http://schemas.microsoft.com/office/drawing/2014/main" id="{D8A5D29B-0950-9D30-7D18-1CD7101B28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877" y="5888093"/>
                <a:ext cx="1352236" cy="556627"/>
              </a:xfrm>
              <a:prstGeom prst="round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左大括号 40">
            <a:extLst>
              <a:ext uri="{FF2B5EF4-FFF2-40B4-BE49-F238E27FC236}">
                <a16:creationId xmlns:a16="http://schemas.microsoft.com/office/drawing/2014/main" id="{0F4E775C-1AF3-8273-9826-3C4CFF6F2E75}"/>
              </a:ext>
            </a:extLst>
          </p:cNvPr>
          <p:cNvSpPr/>
          <p:nvPr/>
        </p:nvSpPr>
        <p:spPr>
          <a:xfrm>
            <a:off x="8298914" y="3662526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88242C8-E0D9-54E5-3730-7847430C6EBB}"/>
                  </a:ext>
                </a:extLst>
              </p:cNvPr>
              <p:cNvSpPr txBox="1"/>
              <p:nvPr/>
            </p:nvSpPr>
            <p:spPr>
              <a:xfrm>
                <a:off x="8353175" y="3528674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,2,1)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88242C8-E0D9-54E5-3730-7847430C6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175" y="3528674"/>
                <a:ext cx="975030" cy="369332"/>
              </a:xfrm>
              <a:prstGeom prst="rect">
                <a:avLst/>
              </a:prstGeom>
              <a:blipFill>
                <a:blip r:embed="rId2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627BD48-4C4D-962E-6AFE-63517A38C906}"/>
                  </a:ext>
                </a:extLst>
              </p:cNvPr>
              <p:cNvSpPr txBox="1"/>
              <p:nvPr/>
            </p:nvSpPr>
            <p:spPr>
              <a:xfrm>
                <a:off x="8350282" y="3924180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,3,2)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627BD48-4C4D-962E-6AFE-63517A38C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282" y="3924180"/>
                <a:ext cx="975030" cy="369332"/>
              </a:xfrm>
              <a:prstGeom prst="rect">
                <a:avLst/>
              </a:prstGeom>
              <a:blipFill>
                <a:blip r:embed="rId23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E517DCE6-807C-C0EC-CD32-9B3836DF66C0}"/>
                  </a:ext>
                </a:extLst>
              </p:cNvPr>
              <p:cNvSpPr txBox="1"/>
              <p:nvPr/>
            </p:nvSpPr>
            <p:spPr>
              <a:xfrm>
                <a:off x="7923163" y="3735996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E517DCE6-807C-C0EC-CD32-9B3836DF6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163" y="3735996"/>
                <a:ext cx="37425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左大括号 44">
            <a:extLst>
              <a:ext uri="{FF2B5EF4-FFF2-40B4-BE49-F238E27FC236}">
                <a16:creationId xmlns:a16="http://schemas.microsoft.com/office/drawing/2014/main" id="{93767477-8741-96FD-89EE-EDA4846D0F6D}"/>
              </a:ext>
            </a:extLst>
          </p:cNvPr>
          <p:cNvSpPr/>
          <p:nvPr/>
        </p:nvSpPr>
        <p:spPr>
          <a:xfrm>
            <a:off x="8296021" y="4447093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FC25FBE6-51DC-F948-CEA9-83B9F0F046CE}"/>
                  </a:ext>
                </a:extLst>
              </p:cNvPr>
              <p:cNvSpPr txBox="1"/>
              <p:nvPr/>
            </p:nvSpPr>
            <p:spPr>
              <a:xfrm>
                <a:off x="8350282" y="4313241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,2,1)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FC25FBE6-51DC-F948-CEA9-83B9F0F04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282" y="4313241"/>
                <a:ext cx="975030" cy="369332"/>
              </a:xfrm>
              <a:prstGeom prst="rect">
                <a:avLst/>
              </a:prstGeom>
              <a:blipFill>
                <a:blip r:embed="rId2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0AEB238-4B41-0A0E-9740-F7C3AAED8CE0}"/>
                  </a:ext>
                </a:extLst>
              </p:cNvPr>
              <p:cNvSpPr txBox="1"/>
              <p:nvPr/>
            </p:nvSpPr>
            <p:spPr>
              <a:xfrm>
                <a:off x="8347389" y="4708747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,3,3)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0AEB238-4B41-0A0E-9740-F7C3AAED8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389" y="4708747"/>
                <a:ext cx="975030" cy="369332"/>
              </a:xfrm>
              <a:prstGeom prst="rect">
                <a:avLst/>
              </a:prstGeom>
              <a:blipFill>
                <a:blip r:embed="rId2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97218F0-29E0-4707-2929-A23FC724BCE6}"/>
                  </a:ext>
                </a:extLst>
              </p:cNvPr>
              <p:cNvSpPr txBox="1"/>
              <p:nvPr/>
            </p:nvSpPr>
            <p:spPr>
              <a:xfrm>
                <a:off x="7920270" y="4520563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97218F0-29E0-4707-2929-A23FC724B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270" y="4520563"/>
                <a:ext cx="374250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左大括号 48">
            <a:extLst>
              <a:ext uri="{FF2B5EF4-FFF2-40B4-BE49-F238E27FC236}">
                <a16:creationId xmlns:a16="http://schemas.microsoft.com/office/drawing/2014/main" id="{F209C13A-64E8-B215-8D20-B8E2CF0AF791}"/>
              </a:ext>
            </a:extLst>
          </p:cNvPr>
          <p:cNvSpPr/>
          <p:nvPr/>
        </p:nvSpPr>
        <p:spPr>
          <a:xfrm>
            <a:off x="8280591" y="5180233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921FC7-3F0D-AB8B-A99E-57C121A73AD2}"/>
                  </a:ext>
                </a:extLst>
              </p:cNvPr>
              <p:cNvSpPr txBox="1"/>
              <p:nvPr/>
            </p:nvSpPr>
            <p:spPr>
              <a:xfrm>
                <a:off x="8334852" y="5046381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,1,3)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921FC7-3F0D-AB8B-A99E-57C121A7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852" y="5046381"/>
                <a:ext cx="975030" cy="369332"/>
              </a:xfrm>
              <a:prstGeom prst="rect">
                <a:avLst/>
              </a:prstGeom>
              <a:blipFill>
                <a:blip r:embed="rId2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8547E67-6159-73D2-3529-D9223FADD533}"/>
                  </a:ext>
                </a:extLst>
              </p:cNvPr>
              <p:cNvSpPr txBox="1"/>
              <p:nvPr/>
            </p:nvSpPr>
            <p:spPr>
              <a:xfrm>
                <a:off x="8331959" y="5441887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,1,1)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8547E67-6159-73D2-3529-D9223FADD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959" y="5441887"/>
                <a:ext cx="975030" cy="369332"/>
              </a:xfrm>
              <a:prstGeom prst="rect">
                <a:avLst/>
              </a:prstGeom>
              <a:blipFill>
                <a:blip r:embed="rId2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46746E7E-EE28-C587-1539-FA9E3889708A}"/>
                  </a:ext>
                </a:extLst>
              </p:cNvPr>
              <p:cNvSpPr txBox="1"/>
              <p:nvPr/>
            </p:nvSpPr>
            <p:spPr>
              <a:xfrm>
                <a:off x="7904840" y="5253703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46746E7E-EE28-C587-1539-FA9E38897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840" y="5253703"/>
                <a:ext cx="374250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左大括号 52">
            <a:extLst>
              <a:ext uri="{FF2B5EF4-FFF2-40B4-BE49-F238E27FC236}">
                <a16:creationId xmlns:a16="http://schemas.microsoft.com/office/drawing/2014/main" id="{1FDE7C63-B39D-5270-7129-4BD65D6F90E4}"/>
              </a:ext>
            </a:extLst>
          </p:cNvPr>
          <p:cNvSpPr/>
          <p:nvPr/>
        </p:nvSpPr>
        <p:spPr>
          <a:xfrm>
            <a:off x="8270298" y="5937906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81F1366-5411-9457-D402-41FEA195CAA7}"/>
                  </a:ext>
                </a:extLst>
              </p:cNvPr>
              <p:cNvSpPr txBox="1"/>
              <p:nvPr/>
            </p:nvSpPr>
            <p:spPr>
              <a:xfrm>
                <a:off x="8324559" y="5804054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(2,1,1)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81F1366-5411-9457-D402-41FEA195C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559" y="5804054"/>
                <a:ext cx="975030" cy="369332"/>
              </a:xfrm>
              <a:prstGeom prst="rect">
                <a:avLst/>
              </a:prstGeom>
              <a:blipFill>
                <a:blip r:embed="rId31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03B04E37-0343-FD8F-ECF7-BD77BD549655}"/>
                  </a:ext>
                </a:extLst>
              </p:cNvPr>
              <p:cNvSpPr txBox="1"/>
              <p:nvPr/>
            </p:nvSpPr>
            <p:spPr>
              <a:xfrm>
                <a:off x="8321666" y="6199560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(2,3,2)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03B04E37-0343-FD8F-ECF7-BD77BD549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666" y="6199560"/>
                <a:ext cx="975030" cy="369332"/>
              </a:xfrm>
              <a:prstGeom prst="rect">
                <a:avLst/>
              </a:prstGeom>
              <a:blipFill>
                <a:blip r:embed="rId3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61B238A-8230-1DDB-D162-A175CAB74774}"/>
                  </a:ext>
                </a:extLst>
              </p:cNvPr>
              <p:cNvSpPr txBox="1"/>
              <p:nvPr/>
            </p:nvSpPr>
            <p:spPr>
              <a:xfrm>
                <a:off x="7894547" y="6011376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61B238A-8230-1DDB-D162-A175CAB74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547" y="6011376"/>
                <a:ext cx="374250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DA17A7FA-30E2-52E1-673E-AC962C189426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>
            <a:off x="5281327" y="3938755"/>
            <a:ext cx="123962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ED2167BF-04C4-8F1A-74DE-C9AD4B1AA7A6}"/>
              </a:ext>
            </a:extLst>
          </p:cNvPr>
          <p:cNvCxnSpPr>
            <a:cxnSpLocks/>
            <a:stCxn id="4" idx="3"/>
            <a:endCxn id="38" idx="1"/>
          </p:cNvCxnSpPr>
          <p:nvPr/>
        </p:nvCxnSpPr>
        <p:spPr>
          <a:xfrm>
            <a:off x="5281327" y="3938755"/>
            <a:ext cx="1239624" cy="76819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10CAFE3D-D1E3-5158-2BA7-0752F7886E95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>
            <a:off x="5281327" y="3938755"/>
            <a:ext cx="1227087" cy="14775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425E4FFA-DBB6-6FA0-DB6E-F7742B0E670B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5281327" y="3938755"/>
            <a:ext cx="1214550" cy="22276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ED42276C-6C44-DD47-F948-62348CA06790}"/>
              </a:ext>
            </a:extLst>
          </p:cNvPr>
          <p:cNvCxnSpPr>
            <a:cxnSpLocks/>
            <a:stCxn id="16" idx="3"/>
            <a:endCxn id="37" idx="1"/>
          </p:cNvCxnSpPr>
          <p:nvPr/>
        </p:nvCxnSpPr>
        <p:spPr>
          <a:xfrm flipV="1">
            <a:off x="5281327" y="3938755"/>
            <a:ext cx="1239624" cy="76819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14EF9AC1-D584-9E8C-B7FC-5D6508D63825}"/>
              </a:ext>
            </a:extLst>
          </p:cNvPr>
          <p:cNvCxnSpPr>
            <a:cxnSpLocks/>
            <a:stCxn id="16" idx="3"/>
            <a:endCxn id="38" idx="1"/>
          </p:cNvCxnSpPr>
          <p:nvPr/>
        </p:nvCxnSpPr>
        <p:spPr>
          <a:xfrm>
            <a:off x="5281327" y="4706953"/>
            <a:ext cx="123962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C2DBDFCE-6A70-6A1E-FD82-A2F145116ED1}"/>
              </a:ext>
            </a:extLst>
          </p:cNvPr>
          <p:cNvCxnSpPr>
            <a:cxnSpLocks/>
            <a:stCxn id="16" idx="3"/>
            <a:endCxn id="39" idx="1"/>
          </p:cNvCxnSpPr>
          <p:nvPr/>
        </p:nvCxnSpPr>
        <p:spPr>
          <a:xfrm>
            <a:off x="5281327" y="4706953"/>
            <a:ext cx="1227087" cy="7093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84140210-151D-FA9F-6809-668A07BBB9AD}"/>
              </a:ext>
            </a:extLst>
          </p:cNvPr>
          <p:cNvCxnSpPr>
            <a:cxnSpLocks/>
            <a:stCxn id="16" idx="3"/>
            <a:endCxn id="40" idx="1"/>
          </p:cNvCxnSpPr>
          <p:nvPr/>
        </p:nvCxnSpPr>
        <p:spPr>
          <a:xfrm>
            <a:off x="5281327" y="4706953"/>
            <a:ext cx="1214550" cy="145945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B1DB4F68-7A93-0304-6F69-AAA183E1269E}"/>
              </a:ext>
            </a:extLst>
          </p:cNvPr>
          <p:cNvCxnSpPr>
            <a:cxnSpLocks/>
            <a:stCxn id="21" idx="3"/>
            <a:endCxn id="37" idx="1"/>
          </p:cNvCxnSpPr>
          <p:nvPr/>
        </p:nvCxnSpPr>
        <p:spPr>
          <a:xfrm flipV="1">
            <a:off x="5268790" y="3938755"/>
            <a:ext cx="1252161" cy="14775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8AE6CDBD-9DAB-CF98-19FC-C7C49F82743E}"/>
              </a:ext>
            </a:extLst>
          </p:cNvPr>
          <p:cNvCxnSpPr>
            <a:cxnSpLocks/>
            <a:stCxn id="21" idx="3"/>
            <a:endCxn id="38" idx="1"/>
          </p:cNvCxnSpPr>
          <p:nvPr/>
        </p:nvCxnSpPr>
        <p:spPr>
          <a:xfrm flipV="1">
            <a:off x="5268790" y="4706953"/>
            <a:ext cx="1252161" cy="7093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2071A656-91E9-6C5D-13CC-DB4B131C2D75}"/>
              </a:ext>
            </a:extLst>
          </p:cNvPr>
          <p:cNvCxnSpPr>
            <a:cxnSpLocks/>
            <a:stCxn id="21" idx="3"/>
            <a:endCxn id="39" idx="1"/>
          </p:cNvCxnSpPr>
          <p:nvPr/>
        </p:nvCxnSpPr>
        <p:spPr>
          <a:xfrm>
            <a:off x="5268790" y="5416328"/>
            <a:ext cx="123962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A3B228F7-78A0-04B0-FCA9-497A2B3741C5}"/>
              </a:ext>
            </a:extLst>
          </p:cNvPr>
          <p:cNvCxnSpPr>
            <a:cxnSpLocks/>
            <a:stCxn id="21" idx="3"/>
            <a:endCxn id="40" idx="1"/>
          </p:cNvCxnSpPr>
          <p:nvPr/>
        </p:nvCxnSpPr>
        <p:spPr>
          <a:xfrm>
            <a:off x="5268790" y="5416328"/>
            <a:ext cx="1227087" cy="75007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2926B4B3-4CAE-0F11-63D7-ED72B5C97280}"/>
              </a:ext>
            </a:extLst>
          </p:cNvPr>
          <p:cNvCxnSpPr>
            <a:cxnSpLocks/>
            <a:stCxn id="26" idx="3"/>
            <a:endCxn id="39" idx="1"/>
          </p:cNvCxnSpPr>
          <p:nvPr/>
        </p:nvCxnSpPr>
        <p:spPr>
          <a:xfrm flipV="1">
            <a:off x="5256253" y="5416328"/>
            <a:ext cx="1252161" cy="75007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35A2894C-BE62-4530-75E9-F2A885CCE225}"/>
              </a:ext>
            </a:extLst>
          </p:cNvPr>
          <p:cNvCxnSpPr>
            <a:cxnSpLocks/>
            <a:stCxn id="26" idx="3"/>
            <a:endCxn id="37" idx="1"/>
          </p:cNvCxnSpPr>
          <p:nvPr/>
        </p:nvCxnSpPr>
        <p:spPr>
          <a:xfrm flipV="1">
            <a:off x="5256253" y="3938755"/>
            <a:ext cx="1264698" cy="22276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447E7351-9476-65D5-D80B-883DC0431E9C}"/>
              </a:ext>
            </a:extLst>
          </p:cNvPr>
          <p:cNvCxnSpPr>
            <a:cxnSpLocks/>
            <a:stCxn id="26" idx="3"/>
            <a:endCxn id="38" idx="1"/>
          </p:cNvCxnSpPr>
          <p:nvPr/>
        </p:nvCxnSpPr>
        <p:spPr>
          <a:xfrm flipV="1">
            <a:off x="5256253" y="4706953"/>
            <a:ext cx="1264698" cy="145945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8DFE88CB-2709-0FED-9198-5F86BB211F61}"/>
              </a:ext>
            </a:extLst>
          </p:cNvPr>
          <p:cNvCxnSpPr>
            <a:cxnSpLocks/>
            <a:stCxn id="26" idx="3"/>
            <a:endCxn id="40" idx="1"/>
          </p:cNvCxnSpPr>
          <p:nvPr/>
        </p:nvCxnSpPr>
        <p:spPr>
          <a:xfrm>
            <a:off x="5256253" y="6166407"/>
            <a:ext cx="123962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圆角矩形标注 67">
                <a:extLst>
                  <a:ext uri="{FF2B5EF4-FFF2-40B4-BE49-F238E27FC236}">
                    <a16:creationId xmlns:a16="http://schemas.microsoft.com/office/drawing/2014/main" id="{5077D9E0-8700-DDAC-07D8-AF04A7D541AA}"/>
                  </a:ext>
                </a:extLst>
              </p:cNvPr>
              <p:cNvSpPr/>
              <p:nvPr/>
            </p:nvSpPr>
            <p:spPr>
              <a:xfrm>
                <a:off x="9701561" y="4122484"/>
                <a:ext cx="1436331" cy="767411"/>
              </a:xfrm>
              <a:prstGeom prst="wedgeRoundRectCallout">
                <a:avLst>
                  <a:gd name="adj1" fmla="val -74790"/>
                  <a:gd name="adj2" fmla="val 24719"/>
                  <a:gd name="adj3" fmla="val 16667"/>
                </a:avLst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never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equals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to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3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圆角矩形标注 67">
                <a:extLst>
                  <a:ext uri="{FF2B5EF4-FFF2-40B4-BE49-F238E27FC236}">
                    <a16:creationId xmlns:a16="http://schemas.microsoft.com/office/drawing/2014/main" id="{5077D9E0-8700-DDAC-07D8-AF04A7D541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561" y="4122484"/>
                <a:ext cx="1436331" cy="767411"/>
              </a:xfrm>
              <a:prstGeom prst="wedgeRoundRectCallout">
                <a:avLst>
                  <a:gd name="adj1" fmla="val -74790"/>
                  <a:gd name="adj2" fmla="val 24719"/>
                  <a:gd name="adj3" fmla="val 16667"/>
                </a:avLst>
              </a:prstGeom>
              <a:blipFill>
                <a:blip r:embed="rId34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18415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cap="none" dirty="0">
                <a:latin typeface="Rockwell" panose="02060603020205020403" pitchFamily="18" charset="0"/>
              </a:rPr>
              <a:t>Proof</a:t>
            </a:r>
            <a:r>
              <a:rPr kumimoji="1" lang="zh-CN" altLang="en-US" sz="48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800" cap="none" dirty="0">
                <a:latin typeface="Rockwell" panose="02060603020205020403" pitchFamily="18" charset="0"/>
              </a:rPr>
              <a:t>Overview</a:t>
            </a:r>
            <a:endParaRPr kumimoji="1" lang="zh-CN" altLang="en-US" sz="4800" cap="none" dirty="0">
              <a:latin typeface="Rockwell" panose="02060603020205020403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A855D-7C83-C7EE-C190-50442905B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12224"/>
            <a:ext cx="10058400" cy="4050792"/>
          </a:xfrm>
        </p:spPr>
        <p:txBody>
          <a:bodyPr/>
          <a:lstStyle/>
          <a:p>
            <a:r>
              <a:rPr kumimoji="1" lang="en-US" altLang="zh-CN" dirty="0">
                <a:latin typeface="Rockwell" panose="02060603020205020403" pitchFamily="18" charset="0"/>
              </a:rPr>
              <a:t>How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can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we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discard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one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assignment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safely?</a:t>
            </a:r>
          </a:p>
          <a:p>
            <a:pPr lvl="1"/>
            <a:r>
              <a:rPr kumimoji="1" lang="en-US" altLang="zh-CN" dirty="0">
                <a:latin typeface="Rockwell" panose="02060603020205020403" pitchFamily="18" charset="0"/>
              </a:rPr>
              <a:t>the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one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that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is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never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used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to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meet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any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consistency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constraints!</a:t>
            </a:r>
          </a:p>
          <a:p>
            <a:pPr lvl="1"/>
            <a:endParaRPr kumimoji="1" lang="en-US" altLang="zh-CN" dirty="0">
              <a:latin typeface="Rockwell" panose="02060603020205020403" pitchFamily="18" charset="0"/>
            </a:endParaRPr>
          </a:p>
          <a:p>
            <a:r>
              <a:rPr kumimoji="1" lang="en-US" altLang="zh-CN" dirty="0">
                <a:latin typeface="Rockwell" panose="02060603020205020403" pitchFamily="18" charset="0"/>
              </a:rPr>
              <a:t>Suppose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we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have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the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following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  <a:latin typeface="Rockwell" panose="02060603020205020403" pitchFamily="18" charset="0"/>
              </a:rPr>
              <a:t>bipartite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direct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product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instance: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0953048B-6AF2-45C3-80B2-0BB27E169ED0}"/>
                  </a:ext>
                </a:extLst>
              </p:cNvPr>
              <p:cNvSpPr/>
              <p:nvPr/>
            </p:nvSpPr>
            <p:spPr>
              <a:xfrm>
                <a:off x="3929091" y="3660441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0953048B-6AF2-45C3-80B2-0BB27E169E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091" y="3660441"/>
                <a:ext cx="1352236" cy="55662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大括号 4">
            <a:extLst>
              <a:ext uri="{FF2B5EF4-FFF2-40B4-BE49-F238E27FC236}">
                <a16:creationId xmlns:a16="http://schemas.microsoft.com/office/drawing/2014/main" id="{C9526BA9-1D69-4810-06A2-FAF7F2BD9070}"/>
              </a:ext>
            </a:extLst>
          </p:cNvPr>
          <p:cNvSpPr/>
          <p:nvPr/>
        </p:nvSpPr>
        <p:spPr>
          <a:xfrm rot="10800000">
            <a:off x="3381422" y="3662526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6D7D633-6A8F-9156-D492-824249AEE231}"/>
                  </a:ext>
                </a:extLst>
              </p:cNvPr>
              <p:cNvSpPr txBox="1"/>
              <p:nvPr/>
            </p:nvSpPr>
            <p:spPr>
              <a:xfrm>
                <a:off x="2445434" y="3525813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(1,2,1)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6D7D633-6A8F-9156-D492-824249AEE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434" y="3525813"/>
                <a:ext cx="97503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1ECDAE7-717F-081B-EF55-AED5066BAFF9}"/>
                  </a:ext>
                </a:extLst>
              </p:cNvPr>
              <p:cNvSpPr txBox="1"/>
              <p:nvPr/>
            </p:nvSpPr>
            <p:spPr>
              <a:xfrm>
                <a:off x="2442541" y="3921319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trike="sngStrike" smtClean="0">
                          <a:latin typeface="Cambria Math" panose="02040503050406030204" pitchFamily="18" charset="0"/>
                        </a:rPr>
                        <m:t>(3,3,2)</m:t>
                      </m:r>
                    </m:oMath>
                  </m:oMathPara>
                </a14:m>
                <a:endParaRPr kumimoji="1" lang="zh-CN" altLang="en-US" strike="sngStrike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1ECDAE7-717F-081B-EF55-AED5066BA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541" y="3921319"/>
                <a:ext cx="975030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C66720-6EA6-3AD9-A895-B0DEFEF63D43}"/>
                  </a:ext>
                </a:extLst>
              </p:cNvPr>
              <p:cNvSpPr txBox="1"/>
              <p:nvPr/>
            </p:nvSpPr>
            <p:spPr>
              <a:xfrm rot="10800000">
                <a:off x="3542304" y="3753151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C66720-6EA6-3AD9-A895-B0DEFEF63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542304" y="3753151"/>
                <a:ext cx="37425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圆角矩形 15">
                <a:extLst>
                  <a:ext uri="{FF2B5EF4-FFF2-40B4-BE49-F238E27FC236}">
                    <a16:creationId xmlns:a16="http://schemas.microsoft.com/office/drawing/2014/main" id="{7687A0A3-FAB8-390D-F4B9-A4D805DE6E19}"/>
                  </a:ext>
                </a:extLst>
              </p:cNvPr>
              <p:cNvSpPr/>
              <p:nvPr/>
            </p:nvSpPr>
            <p:spPr>
              <a:xfrm>
                <a:off x="3929091" y="4428639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圆角矩形 15">
                <a:extLst>
                  <a:ext uri="{FF2B5EF4-FFF2-40B4-BE49-F238E27FC236}">
                    <a16:creationId xmlns:a16="http://schemas.microsoft.com/office/drawing/2014/main" id="{7687A0A3-FAB8-390D-F4B9-A4D805DE6E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091" y="4428639"/>
                <a:ext cx="1352236" cy="556627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括号 16">
            <a:extLst>
              <a:ext uri="{FF2B5EF4-FFF2-40B4-BE49-F238E27FC236}">
                <a16:creationId xmlns:a16="http://schemas.microsoft.com/office/drawing/2014/main" id="{1DA8EF43-CE42-DD6A-7BE9-E3F8E2E5A24F}"/>
              </a:ext>
            </a:extLst>
          </p:cNvPr>
          <p:cNvSpPr/>
          <p:nvPr/>
        </p:nvSpPr>
        <p:spPr>
          <a:xfrm rot="10800000">
            <a:off x="3381422" y="4430724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F449106-8CE5-CD5A-0757-FFB0D9576481}"/>
                  </a:ext>
                </a:extLst>
              </p:cNvPr>
              <p:cNvSpPr txBox="1"/>
              <p:nvPr/>
            </p:nvSpPr>
            <p:spPr>
              <a:xfrm>
                <a:off x="2445434" y="4294011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(1,2,1)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F449106-8CE5-CD5A-0757-FFB0D9576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434" y="4294011"/>
                <a:ext cx="975030" cy="369332"/>
              </a:xfrm>
              <a:prstGeom prst="rect">
                <a:avLst/>
              </a:prstGeom>
              <a:blipFill>
                <a:blip r:embed="rId7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DE8F7B5-B25C-917E-C3F0-BFA6F1CCB298}"/>
                  </a:ext>
                </a:extLst>
              </p:cNvPr>
              <p:cNvSpPr txBox="1"/>
              <p:nvPr/>
            </p:nvSpPr>
            <p:spPr>
              <a:xfrm>
                <a:off x="2442541" y="4689517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(2,3,3)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DE8F7B5-B25C-917E-C3F0-BFA6F1CCB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541" y="4689517"/>
                <a:ext cx="97503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C3117AE-44AA-CC85-B614-D38FE43B498C}"/>
                  </a:ext>
                </a:extLst>
              </p:cNvPr>
              <p:cNvSpPr txBox="1"/>
              <p:nvPr/>
            </p:nvSpPr>
            <p:spPr>
              <a:xfrm rot="10800000">
                <a:off x="3542304" y="4521349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C3117AE-44AA-CC85-B614-D38FE43B4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542304" y="4521349"/>
                <a:ext cx="37425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圆角矩形 20">
                <a:extLst>
                  <a:ext uri="{FF2B5EF4-FFF2-40B4-BE49-F238E27FC236}">
                    <a16:creationId xmlns:a16="http://schemas.microsoft.com/office/drawing/2014/main" id="{3ADB7ECF-7CEA-BD63-D6FA-CB588DCDD763}"/>
                  </a:ext>
                </a:extLst>
              </p:cNvPr>
              <p:cNvSpPr/>
              <p:nvPr/>
            </p:nvSpPr>
            <p:spPr>
              <a:xfrm>
                <a:off x="3916554" y="5138014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圆角矩形 20">
                <a:extLst>
                  <a:ext uri="{FF2B5EF4-FFF2-40B4-BE49-F238E27FC236}">
                    <a16:creationId xmlns:a16="http://schemas.microsoft.com/office/drawing/2014/main" id="{3ADB7ECF-7CEA-BD63-D6FA-CB588DCDD7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554" y="5138014"/>
                <a:ext cx="1352236" cy="55662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左大括号 21">
            <a:extLst>
              <a:ext uri="{FF2B5EF4-FFF2-40B4-BE49-F238E27FC236}">
                <a16:creationId xmlns:a16="http://schemas.microsoft.com/office/drawing/2014/main" id="{39D11A72-17A0-ADD9-FDAD-801A62C54672}"/>
              </a:ext>
            </a:extLst>
          </p:cNvPr>
          <p:cNvSpPr/>
          <p:nvPr/>
        </p:nvSpPr>
        <p:spPr>
          <a:xfrm rot="10800000">
            <a:off x="3368885" y="5140099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D525551-0FD2-FBA5-F7F6-C5859D8746B1}"/>
                  </a:ext>
                </a:extLst>
              </p:cNvPr>
              <p:cNvSpPr txBox="1"/>
              <p:nvPr/>
            </p:nvSpPr>
            <p:spPr>
              <a:xfrm>
                <a:off x="2432897" y="5003386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(1,1,1)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D525551-0FD2-FBA5-F7F6-C5859D874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897" y="5003386"/>
                <a:ext cx="975030" cy="369332"/>
              </a:xfrm>
              <a:prstGeom prst="rect">
                <a:avLst/>
              </a:prstGeom>
              <a:blipFill>
                <a:blip r:embed="rId11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140978C-4C43-0ADC-AA3A-29A0A1ED1BB3}"/>
                  </a:ext>
                </a:extLst>
              </p:cNvPr>
              <p:cNvSpPr txBox="1"/>
              <p:nvPr/>
            </p:nvSpPr>
            <p:spPr>
              <a:xfrm>
                <a:off x="2430004" y="5398892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trike="sngStrike" smtClean="0">
                          <a:latin typeface="Cambria Math" panose="02040503050406030204" pitchFamily="18" charset="0"/>
                        </a:rPr>
                        <m:t>(3,3,2)</m:t>
                      </m:r>
                    </m:oMath>
                  </m:oMathPara>
                </a14:m>
                <a:endParaRPr kumimoji="1" lang="zh-CN" altLang="en-US" strike="sngStrike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140978C-4C43-0ADC-AA3A-29A0A1ED1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004" y="5398892"/>
                <a:ext cx="975030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C885953-7668-44CA-2891-9944C0A75F86}"/>
                  </a:ext>
                </a:extLst>
              </p:cNvPr>
              <p:cNvSpPr txBox="1"/>
              <p:nvPr/>
            </p:nvSpPr>
            <p:spPr>
              <a:xfrm rot="10800000">
                <a:off x="3529767" y="5230724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C885953-7668-44CA-2891-9944C0A75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529767" y="5230724"/>
                <a:ext cx="37425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圆角矩形 25">
                <a:extLst>
                  <a:ext uri="{FF2B5EF4-FFF2-40B4-BE49-F238E27FC236}">
                    <a16:creationId xmlns:a16="http://schemas.microsoft.com/office/drawing/2014/main" id="{D2BB9506-9D03-E7A6-9C65-DDAE27F8B63D}"/>
                  </a:ext>
                </a:extLst>
              </p:cNvPr>
              <p:cNvSpPr/>
              <p:nvPr/>
            </p:nvSpPr>
            <p:spPr>
              <a:xfrm>
                <a:off x="3904017" y="5888093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圆角矩形 25">
                <a:extLst>
                  <a:ext uri="{FF2B5EF4-FFF2-40B4-BE49-F238E27FC236}">
                    <a16:creationId xmlns:a16="http://schemas.microsoft.com/office/drawing/2014/main" id="{D2BB9506-9D03-E7A6-9C65-DDAE27F8B6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017" y="5888093"/>
                <a:ext cx="1352236" cy="556627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左大括号 26">
            <a:extLst>
              <a:ext uri="{FF2B5EF4-FFF2-40B4-BE49-F238E27FC236}">
                <a16:creationId xmlns:a16="http://schemas.microsoft.com/office/drawing/2014/main" id="{05BF8090-CC87-54F7-9FCB-CE66A63874A1}"/>
              </a:ext>
            </a:extLst>
          </p:cNvPr>
          <p:cNvSpPr/>
          <p:nvPr/>
        </p:nvSpPr>
        <p:spPr>
          <a:xfrm rot="10800000">
            <a:off x="3356348" y="5890178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87BB535-5B74-5C82-94A5-76C38B17F277}"/>
                  </a:ext>
                </a:extLst>
              </p:cNvPr>
              <p:cNvSpPr txBox="1"/>
              <p:nvPr/>
            </p:nvSpPr>
            <p:spPr>
              <a:xfrm>
                <a:off x="2420360" y="5753465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(1,3,1)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87BB535-5B74-5C82-94A5-76C38B17F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360" y="5753465"/>
                <a:ext cx="975030" cy="369332"/>
              </a:xfrm>
              <a:prstGeom prst="rect">
                <a:avLst/>
              </a:prstGeom>
              <a:blipFill>
                <a:blip r:embed="rId15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44C00A2-2B49-7622-BCB0-CAAFDBC03928}"/>
                  </a:ext>
                </a:extLst>
              </p:cNvPr>
              <p:cNvSpPr txBox="1"/>
              <p:nvPr/>
            </p:nvSpPr>
            <p:spPr>
              <a:xfrm>
                <a:off x="2417467" y="6148971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(2,1,1)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44C00A2-2B49-7622-BCB0-CAAFDBC03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467" y="6148971"/>
                <a:ext cx="975030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E6568CF-12CF-11E2-55DC-1B4FFF384F7B}"/>
                  </a:ext>
                </a:extLst>
              </p:cNvPr>
              <p:cNvSpPr txBox="1"/>
              <p:nvPr/>
            </p:nvSpPr>
            <p:spPr>
              <a:xfrm rot="10800000">
                <a:off x="3517230" y="5980803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E6568CF-12CF-11E2-55DC-1B4FFF384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517230" y="5980803"/>
                <a:ext cx="37425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圆角矩形 36">
                <a:extLst>
                  <a:ext uri="{FF2B5EF4-FFF2-40B4-BE49-F238E27FC236}">
                    <a16:creationId xmlns:a16="http://schemas.microsoft.com/office/drawing/2014/main" id="{0BFC315E-11A3-9B05-3998-1ADAAFC7CA2A}"/>
                  </a:ext>
                </a:extLst>
              </p:cNvPr>
              <p:cNvSpPr/>
              <p:nvPr/>
            </p:nvSpPr>
            <p:spPr>
              <a:xfrm>
                <a:off x="6520951" y="3660441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圆角矩形 36">
                <a:extLst>
                  <a:ext uri="{FF2B5EF4-FFF2-40B4-BE49-F238E27FC236}">
                    <a16:creationId xmlns:a16="http://schemas.microsoft.com/office/drawing/2014/main" id="{0BFC315E-11A3-9B05-3998-1ADAAFC7C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951" y="3660441"/>
                <a:ext cx="1352236" cy="556627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圆角矩形 37">
                <a:extLst>
                  <a:ext uri="{FF2B5EF4-FFF2-40B4-BE49-F238E27FC236}">
                    <a16:creationId xmlns:a16="http://schemas.microsoft.com/office/drawing/2014/main" id="{85B7FCF0-3D3C-65E8-E4D6-3D918F978677}"/>
                  </a:ext>
                </a:extLst>
              </p:cNvPr>
              <p:cNvSpPr/>
              <p:nvPr/>
            </p:nvSpPr>
            <p:spPr>
              <a:xfrm>
                <a:off x="6520951" y="4428639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圆角矩形 37">
                <a:extLst>
                  <a:ext uri="{FF2B5EF4-FFF2-40B4-BE49-F238E27FC236}">
                    <a16:creationId xmlns:a16="http://schemas.microsoft.com/office/drawing/2014/main" id="{85B7FCF0-3D3C-65E8-E4D6-3D918F978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951" y="4428639"/>
                <a:ext cx="1352236" cy="556627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圆角矩形 38">
                <a:extLst>
                  <a:ext uri="{FF2B5EF4-FFF2-40B4-BE49-F238E27FC236}">
                    <a16:creationId xmlns:a16="http://schemas.microsoft.com/office/drawing/2014/main" id="{B57E8B01-40D3-5FCC-7208-9F4AA2366C7D}"/>
                  </a:ext>
                </a:extLst>
              </p:cNvPr>
              <p:cNvSpPr/>
              <p:nvPr/>
            </p:nvSpPr>
            <p:spPr>
              <a:xfrm>
                <a:off x="6508414" y="5138014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圆角矩形 38">
                <a:extLst>
                  <a:ext uri="{FF2B5EF4-FFF2-40B4-BE49-F238E27FC236}">
                    <a16:creationId xmlns:a16="http://schemas.microsoft.com/office/drawing/2014/main" id="{B57E8B01-40D3-5FCC-7208-9F4AA2366C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414" y="5138014"/>
                <a:ext cx="1352236" cy="556627"/>
              </a:xfrm>
              <a:prstGeom prst="round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圆角矩形 39">
                <a:extLst>
                  <a:ext uri="{FF2B5EF4-FFF2-40B4-BE49-F238E27FC236}">
                    <a16:creationId xmlns:a16="http://schemas.microsoft.com/office/drawing/2014/main" id="{D8A5D29B-0950-9D30-7D18-1CD7101B28F7}"/>
                  </a:ext>
                </a:extLst>
              </p:cNvPr>
              <p:cNvSpPr/>
              <p:nvPr/>
            </p:nvSpPr>
            <p:spPr>
              <a:xfrm>
                <a:off x="6495877" y="5888093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圆角矩形 39">
                <a:extLst>
                  <a:ext uri="{FF2B5EF4-FFF2-40B4-BE49-F238E27FC236}">
                    <a16:creationId xmlns:a16="http://schemas.microsoft.com/office/drawing/2014/main" id="{D8A5D29B-0950-9D30-7D18-1CD7101B28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877" y="5888093"/>
                <a:ext cx="1352236" cy="556627"/>
              </a:xfrm>
              <a:prstGeom prst="round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左大括号 40">
            <a:extLst>
              <a:ext uri="{FF2B5EF4-FFF2-40B4-BE49-F238E27FC236}">
                <a16:creationId xmlns:a16="http://schemas.microsoft.com/office/drawing/2014/main" id="{0F4E775C-1AF3-8273-9826-3C4CFF6F2E75}"/>
              </a:ext>
            </a:extLst>
          </p:cNvPr>
          <p:cNvSpPr/>
          <p:nvPr/>
        </p:nvSpPr>
        <p:spPr>
          <a:xfrm>
            <a:off x="8298914" y="3662526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88242C8-E0D9-54E5-3730-7847430C6EBB}"/>
                  </a:ext>
                </a:extLst>
              </p:cNvPr>
              <p:cNvSpPr txBox="1"/>
              <p:nvPr/>
            </p:nvSpPr>
            <p:spPr>
              <a:xfrm>
                <a:off x="8353175" y="3528674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,2,1)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88242C8-E0D9-54E5-3730-7847430C6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175" y="3528674"/>
                <a:ext cx="975030" cy="369332"/>
              </a:xfrm>
              <a:prstGeom prst="rect">
                <a:avLst/>
              </a:prstGeom>
              <a:blipFill>
                <a:blip r:embed="rId2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627BD48-4C4D-962E-6AFE-63517A38C906}"/>
                  </a:ext>
                </a:extLst>
              </p:cNvPr>
              <p:cNvSpPr txBox="1"/>
              <p:nvPr/>
            </p:nvSpPr>
            <p:spPr>
              <a:xfrm>
                <a:off x="8350282" y="3924180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,3,2)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627BD48-4C4D-962E-6AFE-63517A38C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282" y="3924180"/>
                <a:ext cx="975030" cy="369332"/>
              </a:xfrm>
              <a:prstGeom prst="rect">
                <a:avLst/>
              </a:prstGeom>
              <a:blipFill>
                <a:blip r:embed="rId23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E517DCE6-807C-C0EC-CD32-9B3836DF66C0}"/>
                  </a:ext>
                </a:extLst>
              </p:cNvPr>
              <p:cNvSpPr txBox="1"/>
              <p:nvPr/>
            </p:nvSpPr>
            <p:spPr>
              <a:xfrm>
                <a:off x="7923163" y="3735996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E517DCE6-807C-C0EC-CD32-9B3836DF6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163" y="3735996"/>
                <a:ext cx="37425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左大括号 44">
            <a:extLst>
              <a:ext uri="{FF2B5EF4-FFF2-40B4-BE49-F238E27FC236}">
                <a16:creationId xmlns:a16="http://schemas.microsoft.com/office/drawing/2014/main" id="{93767477-8741-96FD-89EE-EDA4846D0F6D}"/>
              </a:ext>
            </a:extLst>
          </p:cNvPr>
          <p:cNvSpPr/>
          <p:nvPr/>
        </p:nvSpPr>
        <p:spPr>
          <a:xfrm>
            <a:off x="8296021" y="4447093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FC25FBE6-51DC-F948-CEA9-83B9F0F046CE}"/>
                  </a:ext>
                </a:extLst>
              </p:cNvPr>
              <p:cNvSpPr txBox="1"/>
              <p:nvPr/>
            </p:nvSpPr>
            <p:spPr>
              <a:xfrm>
                <a:off x="8350282" y="4313241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,2,1)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FC25FBE6-51DC-F948-CEA9-83B9F0F04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282" y="4313241"/>
                <a:ext cx="975030" cy="369332"/>
              </a:xfrm>
              <a:prstGeom prst="rect">
                <a:avLst/>
              </a:prstGeom>
              <a:blipFill>
                <a:blip r:embed="rId2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0AEB238-4B41-0A0E-9740-F7C3AAED8CE0}"/>
                  </a:ext>
                </a:extLst>
              </p:cNvPr>
              <p:cNvSpPr txBox="1"/>
              <p:nvPr/>
            </p:nvSpPr>
            <p:spPr>
              <a:xfrm>
                <a:off x="8347389" y="4708747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,3,3)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0AEB238-4B41-0A0E-9740-F7C3AAED8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389" y="4708747"/>
                <a:ext cx="975030" cy="369332"/>
              </a:xfrm>
              <a:prstGeom prst="rect">
                <a:avLst/>
              </a:prstGeom>
              <a:blipFill>
                <a:blip r:embed="rId2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97218F0-29E0-4707-2929-A23FC724BCE6}"/>
                  </a:ext>
                </a:extLst>
              </p:cNvPr>
              <p:cNvSpPr txBox="1"/>
              <p:nvPr/>
            </p:nvSpPr>
            <p:spPr>
              <a:xfrm>
                <a:off x="7920270" y="4520563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97218F0-29E0-4707-2929-A23FC724B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270" y="4520563"/>
                <a:ext cx="374250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左大括号 48">
            <a:extLst>
              <a:ext uri="{FF2B5EF4-FFF2-40B4-BE49-F238E27FC236}">
                <a16:creationId xmlns:a16="http://schemas.microsoft.com/office/drawing/2014/main" id="{F209C13A-64E8-B215-8D20-B8E2CF0AF791}"/>
              </a:ext>
            </a:extLst>
          </p:cNvPr>
          <p:cNvSpPr/>
          <p:nvPr/>
        </p:nvSpPr>
        <p:spPr>
          <a:xfrm>
            <a:off x="8280591" y="5180233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921FC7-3F0D-AB8B-A99E-57C121A73AD2}"/>
                  </a:ext>
                </a:extLst>
              </p:cNvPr>
              <p:cNvSpPr txBox="1"/>
              <p:nvPr/>
            </p:nvSpPr>
            <p:spPr>
              <a:xfrm>
                <a:off x="8334852" y="5046381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,1,3)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921FC7-3F0D-AB8B-A99E-57C121A7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852" y="5046381"/>
                <a:ext cx="975030" cy="369332"/>
              </a:xfrm>
              <a:prstGeom prst="rect">
                <a:avLst/>
              </a:prstGeom>
              <a:blipFill>
                <a:blip r:embed="rId2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8547E67-6159-73D2-3529-D9223FADD533}"/>
                  </a:ext>
                </a:extLst>
              </p:cNvPr>
              <p:cNvSpPr txBox="1"/>
              <p:nvPr/>
            </p:nvSpPr>
            <p:spPr>
              <a:xfrm>
                <a:off x="8331959" y="5441887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,1,1)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8547E67-6159-73D2-3529-D9223FADD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959" y="5441887"/>
                <a:ext cx="975030" cy="369332"/>
              </a:xfrm>
              <a:prstGeom prst="rect">
                <a:avLst/>
              </a:prstGeom>
              <a:blipFill>
                <a:blip r:embed="rId2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46746E7E-EE28-C587-1539-FA9E3889708A}"/>
                  </a:ext>
                </a:extLst>
              </p:cNvPr>
              <p:cNvSpPr txBox="1"/>
              <p:nvPr/>
            </p:nvSpPr>
            <p:spPr>
              <a:xfrm>
                <a:off x="7904840" y="5253703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46746E7E-EE28-C587-1539-FA9E38897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840" y="5253703"/>
                <a:ext cx="374250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左大括号 52">
            <a:extLst>
              <a:ext uri="{FF2B5EF4-FFF2-40B4-BE49-F238E27FC236}">
                <a16:creationId xmlns:a16="http://schemas.microsoft.com/office/drawing/2014/main" id="{1FDE7C63-B39D-5270-7129-4BD65D6F90E4}"/>
              </a:ext>
            </a:extLst>
          </p:cNvPr>
          <p:cNvSpPr/>
          <p:nvPr/>
        </p:nvSpPr>
        <p:spPr>
          <a:xfrm>
            <a:off x="8270298" y="5937906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81F1366-5411-9457-D402-41FEA195CAA7}"/>
                  </a:ext>
                </a:extLst>
              </p:cNvPr>
              <p:cNvSpPr txBox="1"/>
              <p:nvPr/>
            </p:nvSpPr>
            <p:spPr>
              <a:xfrm>
                <a:off x="8324559" y="5804054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(2,1,1)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81F1366-5411-9457-D402-41FEA195C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559" y="5804054"/>
                <a:ext cx="975030" cy="369332"/>
              </a:xfrm>
              <a:prstGeom prst="rect">
                <a:avLst/>
              </a:prstGeom>
              <a:blipFill>
                <a:blip r:embed="rId31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03B04E37-0343-FD8F-ECF7-BD77BD549655}"/>
                  </a:ext>
                </a:extLst>
              </p:cNvPr>
              <p:cNvSpPr txBox="1"/>
              <p:nvPr/>
            </p:nvSpPr>
            <p:spPr>
              <a:xfrm>
                <a:off x="8321666" y="6199560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(2,3,2)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03B04E37-0343-FD8F-ECF7-BD77BD549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666" y="6199560"/>
                <a:ext cx="975030" cy="369332"/>
              </a:xfrm>
              <a:prstGeom prst="rect">
                <a:avLst/>
              </a:prstGeom>
              <a:blipFill>
                <a:blip r:embed="rId3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61B238A-8230-1DDB-D162-A175CAB74774}"/>
                  </a:ext>
                </a:extLst>
              </p:cNvPr>
              <p:cNvSpPr txBox="1"/>
              <p:nvPr/>
            </p:nvSpPr>
            <p:spPr>
              <a:xfrm>
                <a:off x="7894547" y="6011376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61B238A-8230-1DDB-D162-A175CAB74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547" y="6011376"/>
                <a:ext cx="374250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DA17A7FA-30E2-52E1-673E-AC962C189426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>
            <a:off x="5281327" y="3938755"/>
            <a:ext cx="123962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ED2167BF-04C4-8F1A-74DE-C9AD4B1AA7A6}"/>
              </a:ext>
            </a:extLst>
          </p:cNvPr>
          <p:cNvCxnSpPr>
            <a:cxnSpLocks/>
            <a:stCxn id="4" idx="3"/>
            <a:endCxn id="38" idx="1"/>
          </p:cNvCxnSpPr>
          <p:nvPr/>
        </p:nvCxnSpPr>
        <p:spPr>
          <a:xfrm>
            <a:off x="5281327" y="3938755"/>
            <a:ext cx="1239624" cy="76819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10CAFE3D-D1E3-5158-2BA7-0752F7886E95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>
            <a:off x="5281327" y="3938755"/>
            <a:ext cx="1227087" cy="14775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425E4FFA-DBB6-6FA0-DB6E-F7742B0E670B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5281327" y="3938755"/>
            <a:ext cx="1214550" cy="22276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ED42276C-6C44-DD47-F948-62348CA06790}"/>
              </a:ext>
            </a:extLst>
          </p:cNvPr>
          <p:cNvCxnSpPr>
            <a:cxnSpLocks/>
            <a:stCxn id="16" idx="3"/>
            <a:endCxn id="37" idx="1"/>
          </p:cNvCxnSpPr>
          <p:nvPr/>
        </p:nvCxnSpPr>
        <p:spPr>
          <a:xfrm flipV="1">
            <a:off x="5281327" y="3938755"/>
            <a:ext cx="1239624" cy="76819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14EF9AC1-D584-9E8C-B7FC-5D6508D63825}"/>
              </a:ext>
            </a:extLst>
          </p:cNvPr>
          <p:cNvCxnSpPr>
            <a:cxnSpLocks/>
            <a:stCxn id="16" idx="3"/>
            <a:endCxn id="38" idx="1"/>
          </p:cNvCxnSpPr>
          <p:nvPr/>
        </p:nvCxnSpPr>
        <p:spPr>
          <a:xfrm>
            <a:off x="5281327" y="4706953"/>
            <a:ext cx="123962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C2DBDFCE-6A70-6A1E-FD82-A2F145116ED1}"/>
              </a:ext>
            </a:extLst>
          </p:cNvPr>
          <p:cNvCxnSpPr>
            <a:cxnSpLocks/>
            <a:stCxn id="16" idx="3"/>
            <a:endCxn id="39" idx="1"/>
          </p:cNvCxnSpPr>
          <p:nvPr/>
        </p:nvCxnSpPr>
        <p:spPr>
          <a:xfrm>
            <a:off x="5281327" y="4706953"/>
            <a:ext cx="1227087" cy="7093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84140210-151D-FA9F-6809-668A07BBB9AD}"/>
              </a:ext>
            </a:extLst>
          </p:cNvPr>
          <p:cNvCxnSpPr>
            <a:cxnSpLocks/>
            <a:stCxn id="16" idx="3"/>
            <a:endCxn id="40" idx="1"/>
          </p:cNvCxnSpPr>
          <p:nvPr/>
        </p:nvCxnSpPr>
        <p:spPr>
          <a:xfrm>
            <a:off x="5281327" y="4706953"/>
            <a:ext cx="1214550" cy="145945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B1DB4F68-7A93-0304-6F69-AAA183E1269E}"/>
              </a:ext>
            </a:extLst>
          </p:cNvPr>
          <p:cNvCxnSpPr>
            <a:cxnSpLocks/>
            <a:stCxn id="21" idx="3"/>
            <a:endCxn id="37" idx="1"/>
          </p:cNvCxnSpPr>
          <p:nvPr/>
        </p:nvCxnSpPr>
        <p:spPr>
          <a:xfrm flipV="1">
            <a:off x="5268790" y="3938755"/>
            <a:ext cx="1252161" cy="14775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8AE6CDBD-9DAB-CF98-19FC-C7C49F82743E}"/>
              </a:ext>
            </a:extLst>
          </p:cNvPr>
          <p:cNvCxnSpPr>
            <a:cxnSpLocks/>
            <a:stCxn id="21" idx="3"/>
            <a:endCxn id="38" idx="1"/>
          </p:cNvCxnSpPr>
          <p:nvPr/>
        </p:nvCxnSpPr>
        <p:spPr>
          <a:xfrm flipV="1">
            <a:off x="5268790" y="4706953"/>
            <a:ext cx="1252161" cy="7093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2071A656-91E9-6C5D-13CC-DB4B131C2D75}"/>
              </a:ext>
            </a:extLst>
          </p:cNvPr>
          <p:cNvCxnSpPr>
            <a:cxnSpLocks/>
            <a:stCxn id="21" idx="3"/>
            <a:endCxn id="39" idx="1"/>
          </p:cNvCxnSpPr>
          <p:nvPr/>
        </p:nvCxnSpPr>
        <p:spPr>
          <a:xfrm>
            <a:off x="5268790" y="5416328"/>
            <a:ext cx="123962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A3B228F7-78A0-04B0-FCA9-497A2B3741C5}"/>
              </a:ext>
            </a:extLst>
          </p:cNvPr>
          <p:cNvCxnSpPr>
            <a:cxnSpLocks/>
            <a:stCxn id="21" idx="3"/>
            <a:endCxn id="40" idx="1"/>
          </p:cNvCxnSpPr>
          <p:nvPr/>
        </p:nvCxnSpPr>
        <p:spPr>
          <a:xfrm>
            <a:off x="5268790" y="5416328"/>
            <a:ext cx="1227087" cy="75007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2926B4B3-4CAE-0F11-63D7-ED72B5C97280}"/>
              </a:ext>
            </a:extLst>
          </p:cNvPr>
          <p:cNvCxnSpPr>
            <a:cxnSpLocks/>
            <a:stCxn id="26" idx="3"/>
            <a:endCxn id="39" idx="1"/>
          </p:cNvCxnSpPr>
          <p:nvPr/>
        </p:nvCxnSpPr>
        <p:spPr>
          <a:xfrm flipV="1">
            <a:off x="5256253" y="5416328"/>
            <a:ext cx="1252161" cy="75007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35A2894C-BE62-4530-75E9-F2A885CCE225}"/>
              </a:ext>
            </a:extLst>
          </p:cNvPr>
          <p:cNvCxnSpPr>
            <a:cxnSpLocks/>
            <a:stCxn id="26" idx="3"/>
            <a:endCxn id="37" idx="1"/>
          </p:cNvCxnSpPr>
          <p:nvPr/>
        </p:nvCxnSpPr>
        <p:spPr>
          <a:xfrm flipV="1">
            <a:off x="5256253" y="3938755"/>
            <a:ext cx="1264698" cy="22276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447E7351-9476-65D5-D80B-883DC0431E9C}"/>
              </a:ext>
            </a:extLst>
          </p:cNvPr>
          <p:cNvCxnSpPr>
            <a:cxnSpLocks/>
            <a:stCxn id="26" idx="3"/>
            <a:endCxn id="38" idx="1"/>
          </p:cNvCxnSpPr>
          <p:nvPr/>
        </p:nvCxnSpPr>
        <p:spPr>
          <a:xfrm flipV="1">
            <a:off x="5256253" y="4706953"/>
            <a:ext cx="1264698" cy="145945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8DFE88CB-2709-0FED-9198-5F86BB211F61}"/>
              </a:ext>
            </a:extLst>
          </p:cNvPr>
          <p:cNvCxnSpPr>
            <a:cxnSpLocks/>
            <a:stCxn id="26" idx="3"/>
            <a:endCxn id="40" idx="1"/>
          </p:cNvCxnSpPr>
          <p:nvPr/>
        </p:nvCxnSpPr>
        <p:spPr>
          <a:xfrm>
            <a:off x="5256253" y="6166407"/>
            <a:ext cx="123962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圆角矩形标注 67">
                <a:extLst>
                  <a:ext uri="{FF2B5EF4-FFF2-40B4-BE49-F238E27FC236}">
                    <a16:creationId xmlns:a16="http://schemas.microsoft.com/office/drawing/2014/main" id="{5077D9E0-8700-DDAC-07D8-AF04A7D541AA}"/>
                  </a:ext>
                </a:extLst>
              </p:cNvPr>
              <p:cNvSpPr/>
              <p:nvPr/>
            </p:nvSpPr>
            <p:spPr>
              <a:xfrm>
                <a:off x="9701561" y="4122484"/>
                <a:ext cx="1436331" cy="767411"/>
              </a:xfrm>
              <a:prstGeom prst="wedgeRoundRectCallout">
                <a:avLst>
                  <a:gd name="adj1" fmla="val -74790"/>
                  <a:gd name="adj2" fmla="val 24719"/>
                  <a:gd name="adj3" fmla="val 16667"/>
                </a:avLst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never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equals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to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3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圆角矩形标注 67">
                <a:extLst>
                  <a:ext uri="{FF2B5EF4-FFF2-40B4-BE49-F238E27FC236}">
                    <a16:creationId xmlns:a16="http://schemas.microsoft.com/office/drawing/2014/main" id="{5077D9E0-8700-DDAC-07D8-AF04A7D541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561" y="4122484"/>
                <a:ext cx="1436331" cy="767411"/>
              </a:xfrm>
              <a:prstGeom prst="wedgeRoundRectCallout">
                <a:avLst>
                  <a:gd name="adj1" fmla="val -74790"/>
                  <a:gd name="adj2" fmla="val 24719"/>
                  <a:gd name="adj3" fmla="val 16667"/>
                </a:avLst>
              </a:prstGeom>
              <a:blipFill>
                <a:blip r:embed="rId34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圆角矩形标注 7">
                <a:extLst>
                  <a:ext uri="{FF2B5EF4-FFF2-40B4-BE49-F238E27FC236}">
                    <a16:creationId xmlns:a16="http://schemas.microsoft.com/office/drawing/2014/main" id="{1E73ADDB-B369-70EB-4940-16D5D220AAD6}"/>
                  </a:ext>
                </a:extLst>
              </p:cNvPr>
              <p:cNvSpPr/>
              <p:nvPr/>
            </p:nvSpPr>
            <p:spPr>
              <a:xfrm>
                <a:off x="305149" y="3814120"/>
                <a:ext cx="1688919" cy="1265946"/>
              </a:xfrm>
              <a:prstGeom prst="wedgeRoundRectCallout">
                <a:avLst>
                  <a:gd name="adj1" fmla="val 75514"/>
                  <a:gd name="adj2" fmla="val 89041"/>
                  <a:gd name="adj3" fmla="val 16667"/>
                </a:avLst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can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safely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remove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the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assignment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with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圆角矩形标注 7">
                <a:extLst>
                  <a:ext uri="{FF2B5EF4-FFF2-40B4-BE49-F238E27FC236}">
                    <a16:creationId xmlns:a16="http://schemas.microsoft.com/office/drawing/2014/main" id="{1E73ADDB-B369-70EB-4940-16D5D220AA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49" y="3814120"/>
                <a:ext cx="1688919" cy="1265946"/>
              </a:xfrm>
              <a:prstGeom prst="wedgeRoundRectCallout">
                <a:avLst>
                  <a:gd name="adj1" fmla="val 75514"/>
                  <a:gd name="adj2" fmla="val 89041"/>
                  <a:gd name="adj3" fmla="val 16667"/>
                </a:avLst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9041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80" y="484632"/>
            <a:ext cx="10058400" cy="1609344"/>
          </a:xfrm>
        </p:spPr>
        <p:txBody>
          <a:bodyPr>
            <a:normAutofit/>
          </a:bodyPr>
          <a:lstStyle/>
          <a:p>
            <a:r>
              <a:rPr kumimoji="1" lang="en-US" altLang="zh-CN" sz="4800" cap="none" dirty="0">
                <a:latin typeface="Rockwell" panose="02060603020205020403" pitchFamily="18" charset="0"/>
              </a:rPr>
              <a:t>Parameterized</a:t>
            </a:r>
            <a:r>
              <a:rPr kumimoji="1" lang="zh-CN" altLang="en-US" sz="48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800" cap="none" dirty="0">
                <a:latin typeface="Rockwell" panose="02060603020205020403" pitchFamily="18" charset="0"/>
              </a:rPr>
              <a:t>Complexity</a:t>
            </a:r>
            <a:endParaRPr kumimoji="1" lang="zh-CN" altLang="en-US" sz="4800" cap="none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FD620CB-1918-4891-0D56-564D08837F04}"/>
                  </a:ext>
                </a:extLst>
              </p:cNvPr>
              <p:cNvSpPr txBox="1"/>
              <p:nvPr/>
            </p:nvSpPr>
            <p:spPr>
              <a:xfrm>
                <a:off x="829084" y="1903076"/>
                <a:ext cx="10734436" cy="1644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/>
                  <a:t>Each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input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instance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is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associated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with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a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parameter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𝑘</m:t>
                    </m:r>
                    <m:r>
                      <a:rPr kumimoji="1"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∈</m:t>
                    </m:r>
                    <m:r>
                      <a:rPr kumimoji="1"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kumimoji="1" lang="en-US" altLang="zh-CN" sz="20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/>
                  <a:t>Complexity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is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measured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as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a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function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of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both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=|</m:t>
                    </m:r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kumimoji="1" lang="zh-CN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000" dirty="0"/>
                  <a:t>and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𝑘</m:t>
                    </m:r>
                  </m:oMath>
                </a14:m>
                <a:r>
                  <a:rPr kumimoji="1" lang="en-US" altLang="zh-CN" sz="20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zh-C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solidFill>
                      <a:srgbClr val="0070C0"/>
                    </a:solidFill>
                  </a:rPr>
                  <a:t>FPT</a:t>
                </a:r>
                <a:r>
                  <a:rPr kumimoji="1" lang="zh-CN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000" dirty="0"/>
                  <a:t>(Fixed-Parameter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Tractable):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/>
                  <a:t>problems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that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admit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kumimoji="1" lang="en-US" altLang="zh-CN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kumimoji="1"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CN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kumimoji="1" lang="en-US" altLang="zh-CN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kumimoji="1" lang="en-US" altLang="zh-CN" sz="2000" dirty="0"/>
                  <a:t> time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algorithms,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can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be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any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computable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function</a:t>
                </a:r>
                <a:endParaRPr kumimoji="1" lang="zh-CN" altLang="en-US" sz="2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FD620CB-1918-4891-0D56-564D08837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84" y="1903076"/>
                <a:ext cx="10734436" cy="1644040"/>
              </a:xfrm>
              <a:prstGeom prst="rect">
                <a:avLst/>
              </a:prstGeom>
              <a:blipFill>
                <a:blip r:embed="rId2"/>
                <a:stretch>
                  <a:fillRect l="-473" t="-1527" b="-53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3C20897C-23B7-8853-0EBC-2FD13CFE00FC}"/>
                  </a:ext>
                </a:extLst>
              </p:cNvPr>
              <p:cNvSpPr/>
              <p:nvPr/>
            </p:nvSpPr>
            <p:spPr>
              <a:xfrm>
                <a:off x="6164432" y="3736656"/>
                <a:ext cx="3710548" cy="1935859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000" dirty="0">
                    <a:solidFill>
                      <a:srgbClr val="FF0000"/>
                    </a:solidFill>
                  </a:rPr>
                  <a:t>(Multi-colored)</a:t>
                </a:r>
                <a:r>
                  <a:rPr kumimoji="1" lang="zh-CN" altLang="en-US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zh-CN" sz="2000" dirty="0">
                    <a:solidFill>
                      <a:srgbClr val="FF0000"/>
                    </a:solidFill>
                  </a:rPr>
                  <a:t>-Clique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kern="100" dirty="0">
                    <a:solidFill>
                      <a:schemeClr val="tx1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Input:</a:t>
                </a:r>
                <a:r>
                  <a:rPr lang="zh-CN" altLang="en-US" sz="1800" kern="100" dirty="0">
                    <a:solidFill>
                      <a:schemeClr val="tx1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1800" kern="100" dirty="0">
                  <a:solidFill>
                    <a:schemeClr val="tx1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CN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∪…∪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altLang="zh-CN" i="1" kern="1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solidFill>
                      <a:schemeClr val="tx1"/>
                    </a:solidFill>
                  </a:rPr>
                  <a:t>Output: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endParaRPr kumimoji="1" lang="en-US" altLang="zh-CN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which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form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clique?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3C20897C-23B7-8853-0EBC-2FD13CFE00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432" y="3736656"/>
                <a:ext cx="3710548" cy="193585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CAA8DD78-BBAC-DA42-F76C-D2AB9DAA4423}"/>
                  </a:ext>
                </a:extLst>
              </p:cNvPr>
              <p:cNvSpPr/>
              <p:nvPr/>
            </p:nvSpPr>
            <p:spPr>
              <a:xfrm>
                <a:off x="2587752" y="3736656"/>
                <a:ext cx="3508248" cy="1935859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zh-CN" sz="2000" dirty="0">
                    <a:solidFill>
                      <a:srgbClr val="FF0000"/>
                    </a:solidFill>
                  </a:rPr>
                  <a:t>-Vertex</a:t>
                </a:r>
                <a:r>
                  <a:rPr kumimoji="1" lang="zh-CN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000" dirty="0">
                    <a:solidFill>
                      <a:srgbClr val="FF0000"/>
                    </a:solidFill>
                  </a:rPr>
                  <a:t>Cover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kern="100" dirty="0">
                    <a:solidFill>
                      <a:schemeClr val="tx1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Input:</a:t>
                </a:r>
                <a:r>
                  <a:rPr lang="zh-CN" altLang="en-US" sz="1800" kern="100" dirty="0">
                    <a:solidFill>
                      <a:schemeClr val="tx1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1800" kern="100" dirty="0">
                  <a:solidFill>
                    <a:schemeClr val="tx1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CN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altLang="zh-CN" i="1" kern="1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solidFill>
                      <a:schemeClr val="tx1"/>
                    </a:solidFill>
                  </a:rPr>
                  <a:t>Output: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endParaRPr kumimoji="1" lang="en-US" altLang="zh-CN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covering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all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the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edges?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CAA8DD78-BBAC-DA42-F76C-D2AB9DAA44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752" y="3736656"/>
                <a:ext cx="3508248" cy="193585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7905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cap="none" dirty="0">
                <a:latin typeface="Rockwell" panose="02060603020205020403" pitchFamily="18" charset="0"/>
              </a:rPr>
              <a:t>Proof</a:t>
            </a:r>
            <a:r>
              <a:rPr kumimoji="1" lang="zh-CN" altLang="en-US" sz="48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800" cap="none" dirty="0">
                <a:latin typeface="Rockwell" panose="02060603020205020403" pitchFamily="18" charset="0"/>
              </a:rPr>
              <a:t>Overview</a:t>
            </a:r>
            <a:endParaRPr kumimoji="1" lang="zh-CN" altLang="en-US" sz="4800" cap="none" dirty="0">
              <a:latin typeface="Rockwell" panose="02060603020205020403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A855D-7C83-C7EE-C190-50442905B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12224"/>
            <a:ext cx="10058400" cy="4050792"/>
          </a:xfrm>
        </p:spPr>
        <p:txBody>
          <a:bodyPr/>
          <a:lstStyle/>
          <a:p>
            <a:r>
              <a:rPr kumimoji="1" lang="en-US" altLang="zh-CN" dirty="0">
                <a:latin typeface="Rockwell" panose="02060603020205020403" pitchFamily="18" charset="0"/>
              </a:rPr>
              <a:t>How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can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we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discard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one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assignment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safely?</a:t>
            </a:r>
          </a:p>
          <a:p>
            <a:pPr lvl="1"/>
            <a:r>
              <a:rPr kumimoji="1" lang="en-US" altLang="zh-CN" dirty="0">
                <a:latin typeface="Rockwell" panose="02060603020205020403" pitchFamily="18" charset="0"/>
              </a:rPr>
              <a:t>the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one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that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is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never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used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to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meet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any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consistency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constraints!</a:t>
            </a:r>
          </a:p>
          <a:p>
            <a:pPr lvl="1"/>
            <a:endParaRPr kumimoji="1" lang="en-US" altLang="zh-CN" dirty="0">
              <a:latin typeface="Rockwell" panose="02060603020205020403" pitchFamily="18" charset="0"/>
            </a:endParaRPr>
          </a:p>
          <a:p>
            <a:r>
              <a:rPr kumimoji="1" lang="en-US" altLang="zh-CN" dirty="0">
                <a:latin typeface="Rockwell" panose="02060603020205020403" pitchFamily="18" charset="0"/>
              </a:rPr>
              <a:t>Suppose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we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have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the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following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  <a:latin typeface="Rockwell" panose="02060603020205020403" pitchFamily="18" charset="0"/>
              </a:rPr>
              <a:t>bipartite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direct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product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instance: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0953048B-6AF2-45C3-80B2-0BB27E169ED0}"/>
                  </a:ext>
                </a:extLst>
              </p:cNvPr>
              <p:cNvSpPr/>
              <p:nvPr/>
            </p:nvSpPr>
            <p:spPr>
              <a:xfrm>
                <a:off x="3929091" y="3660441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0953048B-6AF2-45C3-80B2-0BB27E169E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091" y="3660441"/>
                <a:ext cx="1352236" cy="55662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大括号 4">
            <a:extLst>
              <a:ext uri="{FF2B5EF4-FFF2-40B4-BE49-F238E27FC236}">
                <a16:creationId xmlns:a16="http://schemas.microsoft.com/office/drawing/2014/main" id="{C9526BA9-1D69-4810-06A2-FAF7F2BD9070}"/>
              </a:ext>
            </a:extLst>
          </p:cNvPr>
          <p:cNvSpPr/>
          <p:nvPr/>
        </p:nvSpPr>
        <p:spPr>
          <a:xfrm rot="10800000">
            <a:off x="3381422" y="3662526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6D7D633-6A8F-9156-D492-824249AEE231}"/>
                  </a:ext>
                </a:extLst>
              </p:cNvPr>
              <p:cNvSpPr txBox="1"/>
              <p:nvPr/>
            </p:nvSpPr>
            <p:spPr>
              <a:xfrm>
                <a:off x="2445434" y="3525813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(1,2,1)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6D7D633-6A8F-9156-D492-824249AEE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434" y="3525813"/>
                <a:ext cx="97503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1ECDAE7-717F-081B-EF55-AED5066BAFF9}"/>
                  </a:ext>
                </a:extLst>
              </p:cNvPr>
              <p:cNvSpPr txBox="1"/>
              <p:nvPr/>
            </p:nvSpPr>
            <p:spPr>
              <a:xfrm>
                <a:off x="2442541" y="3921319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(3,3,2)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1ECDAE7-717F-081B-EF55-AED5066BA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541" y="3921319"/>
                <a:ext cx="975030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C66720-6EA6-3AD9-A895-B0DEFEF63D43}"/>
                  </a:ext>
                </a:extLst>
              </p:cNvPr>
              <p:cNvSpPr txBox="1"/>
              <p:nvPr/>
            </p:nvSpPr>
            <p:spPr>
              <a:xfrm rot="10800000">
                <a:off x="3542304" y="3753151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C66720-6EA6-3AD9-A895-B0DEFEF63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542304" y="3753151"/>
                <a:ext cx="37425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圆角矩形 15">
                <a:extLst>
                  <a:ext uri="{FF2B5EF4-FFF2-40B4-BE49-F238E27FC236}">
                    <a16:creationId xmlns:a16="http://schemas.microsoft.com/office/drawing/2014/main" id="{7687A0A3-FAB8-390D-F4B9-A4D805DE6E19}"/>
                  </a:ext>
                </a:extLst>
              </p:cNvPr>
              <p:cNvSpPr/>
              <p:nvPr/>
            </p:nvSpPr>
            <p:spPr>
              <a:xfrm>
                <a:off x="3929091" y="4428639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圆角矩形 15">
                <a:extLst>
                  <a:ext uri="{FF2B5EF4-FFF2-40B4-BE49-F238E27FC236}">
                    <a16:creationId xmlns:a16="http://schemas.microsoft.com/office/drawing/2014/main" id="{7687A0A3-FAB8-390D-F4B9-A4D805DE6E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091" y="4428639"/>
                <a:ext cx="1352236" cy="556627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括号 16">
            <a:extLst>
              <a:ext uri="{FF2B5EF4-FFF2-40B4-BE49-F238E27FC236}">
                <a16:creationId xmlns:a16="http://schemas.microsoft.com/office/drawing/2014/main" id="{1DA8EF43-CE42-DD6A-7BE9-E3F8E2E5A24F}"/>
              </a:ext>
            </a:extLst>
          </p:cNvPr>
          <p:cNvSpPr/>
          <p:nvPr/>
        </p:nvSpPr>
        <p:spPr>
          <a:xfrm rot="10800000">
            <a:off x="3381422" y="4430724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F449106-8CE5-CD5A-0757-FFB0D9576481}"/>
                  </a:ext>
                </a:extLst>
              </p:cNvPr>
              <p:cNvSpPr txBox="1"/>
              <p:nvPr/>
            </p:nvSpPr>
            <p:spPr>
              <a:xfrm>
                <a:off x="2445434" y="4294011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(1,2,1)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F449106-8CE5-CD5A-0757-FFB0D9576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434" y="4294011"/>
                <a:ext cx="975030" cy="369332"/>
              </a:xfrm>
              <a:prstGeom prst="rect">
                <a:avLst/>
              </a:prstGeom>
              <a:blipFill>
                <a:blip r:embed="rId7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DE8F7B5-B25C-917E-C3F0-BFA6F1CCB298}"/>
                  </a:ext>
                </a:extLst>
              </p:cNvPr>
              <p:cNvSpPr txBox="1"/>
              <p:nvPr/>
            </p:nvSpPr>
            <p:spPr>
              <a:xfrm>
                <a:off x="2442541" y="4689517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(2,3,3)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DE8F7B5-B25C-917E-C3F0-BFA6F1CCB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541" y="4689517"/>
                <a:ext cx="97503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C3117AE-44AA-CC85-B614-D38FE43B498C}"/>
                  </a:ext>
                </a:extLst>
              </p:cNvPr>
              <p:cNvSpPr txBox="1"/>
              <p:nvPr/>
            </p:nvSpPr>
            <p:spPr>
              <a:xfrm rot="10800000">
                <a:off x="3542304" y="4521349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C3117AE-44AA-CC85-B614-D38FE43B4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542304" y="4521349"/>
                <a:ext cx="37425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圆角矩形 20">
                <a:extLst>
                  <a:ext uri="{FF2B5EF4-FFF2-40B4-BE49-F238E27FC236}">
                    <a16:creationId xmlns:a16="http://schemas.microsoft.com/office/drawing/2014/main" id="{3ADB7ECF-7CEA-BD63-D6FA-CB588DCDD763}"/>
                  </a:ext>
                </a:extLst>
              </p:cNvPr>
              <p:cNvSpPr/>
              <p:nvPr/>
            </p:nvSpPr>
            <p:spPr>
              <a:xfrm>
                <a:off x="3916554" y="5138014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圆角矩形 20">
                <a:extLst>
                  <a:ext uri="{FF2B5EF4-FFF2-40B4-BE49-F238E27FC236}">
                    <a16:creationId xmlns:a16="http://schemas.microsoft.com/office/drawing/2014/main" id="{3ADB7ECF-7CEA-BD63-D6FA-CB588DCDD7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554" y="5138014"/>
                <a:ext cx="1352236" cy="55662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左大括号 21">
            <a:extLst>
              <a:ext uri="{FF2B5EF4-FFF2-40B4-BE49-F238E27FC236}">
                <a16:creationId xmlns:a16="http://schemas.microsoft.com/office/drawing/2014/main" id="{39D11A72-17A0-ADD9-FDAD-801A62C54672}"/>
              </a:ext>
            </a:extLst>
          </p:cNvPr>
          <p:cNvSpPr/>
          <p:nvPr/>
        </p:nvSpPr>
        <p:spPr>
          <a:xfrm rot="10800000">
            <a:off x="3368885" y="5140099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D525551-0FD2-FBA5-F7F6-C5859D8746B1}"/>
                  </a:ext>
                </a:extLst>
              </p:cNvPr>
              <p:cNvSpPr txBox="1"/>
              <p:nvPr/>
            </p:nvSpPr>
            <p:spPr>
              <a:xfrm>
                <a:off x="2432897" y="5003386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(1,1,1)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D525551-0FD2-FBA5-F7F6-C5859D874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897" y="5003386"/>
                <a:ext cx="975030" cy="369332"/>
              </a:xfrm>
              <a:prstGeom prst="rect">
                <a:avLst/>
              </a:prstGeom>
              <a:blipFill>
                <a:blip r:embed="rId11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140978C-4C43-0ADC-AA3A-29A0A1ED1BB3}"/>
                  </a:ext>
                </a:extLst>
              </p:cNvPr>
              <p:cNvSpPr txBox="1"/>
              <p:nvPr/>
            </p:nvSpPr>
            <p:spPr>
              <a:xfrm>
                <a:off x="2430004" y="5398892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(3,3,2)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140978C-4C43-0ADC-AA3A-29A0A1ED1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004" y="5398892"/>
                <a:ext cx="975030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C885953-7668-44CA-2891-9944C0A75F86}"/>
                  </a:ext>
                </a:extLst>
              </p:cNvPr>
              <p:cNvSpPr txBox="1"/>
              <p:nvPr/>
            </p:nvSpPr>
            <p:spPr>
              <a:xfrm rot="10800000">
                <a:off x="3529767" y="5230724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C885953-7668-44CA-2891-9944C0A75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529767" y="5230724"/>
                <a:ext cx="37425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圆角矩形 25">
                <a:extLst>
                  <a:ext uri="{FF2B5EF4-FFF2-40B4-BE49-F238E27FC236}">
                    <a16:creationId xmlns:a16="http://schemas.microsoft.com/office/drawing/2014/main" id="{D2BB9506-9D03-E7A6-9C65-DDAE27F8B63D}"/>
                  </a:ext>
                </a:extLst>
              </p:cNvPr>
              <p:cNvSpPr/>
              <p:nvPr/>
            </p:nvSpPr>
            <p:spPr>
              <a:xfrm>
                <a:off x="3904017" y="5888093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圆角矩形 25">
                <a:extLst>
                  <a:ext uri="{FF2B5EF4-FFF2-40B4-BE49-F238E27FC236}">
                    <a16:creationId xmlns:a16="http://schemas.microsoft.com/office/drawing/2014/main" id="{D2BB9506-9D03-E7A6-9C65-DDAE27F8B6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017" y="5888093"/>
                <a:ext cx="1352236" cy="556627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左大括号 26">
            <a:extLst>
              <a:ext uri="{FF2B5EF4-FFF2-40B4-BE49-F238E27FC236}">
                <a16:creationId xmlns:a16="http://schemas.microsoft.com/office/drawing/2014/main" id="{05BF8090-CC87-54F7-9FCB-CE66A63874A1}"/>
              </a:ext>
            </a:extLst>
          </p:cNvPr>
          <p:cNvSpPr/>
          <p:nvPr/>
        </p:nvSpPr>
        <p:spPr>
          <a:xfrm rot="10800000">
            <a:off x="3356348" y="5890178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87BB535-5B74-5C82-94A5-76C38B17F277}"/>
                  </a:ext>
                </a:extLst>
              </p:cNvPr>
              <p:cNvSpPr txBox="1"/>
              <p:nvPr/>
            </p:nvSpPr>
            <p:spPr>
              <a:xfrm>
                <a:off x="2420360" y="5753465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(1,3,1)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87BB535-5B74-5C82-94A5-76C38B17F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360" y="5753465"/>
                <a:ext cx="975030" cy="369332"/>
              </a:xfrm>
              <a:prstGeom prst="rect">
                <a:avLst/>
              </a:prstGeom>
              <a:blipFill>
                <a:blip r:embed="rId15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44C00A2-2B49-7622-BCB0-CAAFDBC03928}"/>
                  </a:ext>
                </a:extLst>
              </p:cNvPr>
              <p:cNvSpPr txBox="1"/>
              <p:nvPr/>
            </p:nvSpPr>
            <p:spPr>
              <a:xfrm>
                <a:off x="2417467" y="6148971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(2,1,1)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44C00A2-2B49-7622-BCB0-CAAFDBC03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467" y="6148971"/>
                <a:ext cx="975030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E6568CF-12CF-11E2-55DC-1B4FFF384F7B}"/>
                  </a:ext>
                </a:extLst>
              </p:cNvPr>
              <p:cNvSpPr txBox="1"/>
              <p:nvPr/>
            </p:nvSpPr>
            <p:spPr>
              <a:xfrm rot="10800000">
                <a:off x="3517230" y="5980803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E6568CF-12CF-11E2-55DC-1B4FFF384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517230" y="5980803"/>
                <a:ext cx="37425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圆角矩形 36">
                <a:extLst>
                  <a:ext uri="{FF2B5EF4-FFF2-40B4-BE49-F238E27FC236}">
                    <a16:creationId xmlns:a16="http://schemas.microsoft.com/office/drawing/2014/main" id="{0BFC315E-11A3-9B05-3998-1ADAAFC7CA2A}"/>
                  </a:ext>
                </a:extLst>
              </p:cNvPr>
              <p:cNvSpPr/>
              <p:nvPr/>
            </p:nvSpPr>
            <p:spPr>
              <a:xfrm>
                <a:off x="6520951" y="3660441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圆角矩形 36">
                <a:extLst>
                  <a:ext uri="{FF2B5EF4-FFF2-40B4-BE49-F238E27FC236}">
                    <a16:creationId xmlns:a16="http://schemas.microsoft.com/office/drawing/2014/main" id="{0BFC315E-11A3-9B05-3998-1ADAAFC7C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951" y="3660441"/>
                <a:ext cx="1352236" cy="556627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圆角矩形 37">
                <a:extLst>
                  <a:ext uri="{FF2B5EF4-FFF2-40B4-BE49-F238E27FC236}">
                    <a16:creationId xmlns:a16="http://schemas.microsoft.com/office/drawing/2014/main" id="{85B7FCF0-3D3C-65E8-E4D6-3D918F978677}"/>
                  </a:ext>
                </a:extLst>
              </p:cNvPr>
              <p:cNvSpPr/>
              <p:nvPr/>
            </p:nvSpPr>
            <p:spPr>
              <a:xfrm>
                <a:off x="6520951" y="4428639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圆角矩形 37">
                <a:extLst>
                  <a:ext uri="{FF2B5EF4-FFF2-40B4-BE49-F238E27FC236}">
                    <a16:creationId xmlns:a16="http://schemas.microsoft.com/office/drawing/2014/main" id="{85B7FCF0-3D3C-65E8-E4D6-3D918F978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951" y="4428639"/>
                <a:ext cx="1352236" cy="556627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圆角矩形 38">
                <a:extLst>
                  <a:ext uri="{FF2B5EF4-FFF2-40B4-BE49-F238E27FC236}">
                    <a16:creationId xmlns:a16="http://schemas.microsoft.com/office/drawing/2014/main" id="{B57E8B01-40D3-5FCC-7208-9F4AA2366C7D}"/>
                  </a:ext>
                </a:extLst>
              </p:cNvPr>
              <p:cNvSpPr/>
              <p:nvPr/>
            </p:nvSpPr>
            <p:spPr>
              <a:xfrm>
                <a:off x="6508414" y="5138014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圆角矩形 38">
                <a:extLst>
                  <a:ext uri="{FF2B5EF4-FFF2-40B4-BE49-F238E27FC236}">
                    <a16:creationId xmlns:a16="http://schemas.microsoft.com/office/drawing/2014/main" id="{B57E8B01-40D3-5FCC-7208-9F4AA2366C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414" y="5138014"/>
                <a:ext cx="1352236" cy="556627"/>
              </a:xfrm>
              <a:prstGeom prst="round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圆角矩形 39">
                <a:extLst>
                  <a:ext uri="{FF2B5EF4-FFF2-40B4-BE49-F238E27FC236}">
                    <a16:creationId xmlns:a16="http://schemas.microsoft.com/office/drawing/2014/main" id="{D8A5D29B-0950-9D30-7D18-1CD7101B28F7}"/>
                  </a:ext>
                </a:extLst>
              </p:cNvPr>
              <p:cNvSpPr/>
              <p:nvPr/>
            </p:nvSpPr>
            <p:spPr>
              <a:xfrm>
                <a:off x="6495877" y="5888093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圆角矩形 39">
                <a:extLst>
                  <a:ext uri="{FF2B5EF4-FFF2-40B4-BE49-F238E27FC236}">
                    <a16:creationId xmlns:a16="http://schemas.microsoft.com/office/drawing/2014/main" id="{D8A5D29B-0950-9D30-7D18-1CD7101B28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877" y="5888093"/>
                <a:ext cx="1352236" cy="556627"/>
              </a:xfrm>
              <a:prstGeom prst="round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左大括号 40">
            <a:extLst>
              <a:ext uri="{FF2B5EF4-FFF2-40B4-BE49-F238E27FC236}">
                <a16:creationId xmlns:a16="http://schemas.microsoft.com/office/drawing/2014/main" id="{0F4E775C-1AF3-8273-9826-3C4CFF6F2E75}"/>
              </a:ext>
            </a:extLst>
          </p:cNvPr>
          <p:cNvSpPr/>
          <p:nvPr/>
        </p:nvSpPr>
        <p:spPr>
          <a:xfrm>
            <a:off x="8298914" y="3662526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88242C8-E0D9-54E5-3730-7847430C6EBB}"/>
                  </a:ext>
                </a:extLst>
              </p:cNvPr>
              <p:cNvSpPr txBox="1"/>
              <p:nvPr/>
            </p:nvSpPr>
            <p:spPr>
              <a:xfrm>
                <a:off x="8353175" y="3528674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(1,2,1)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88242C8-E0D9-54E5-3730-7847430C6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175" y="3528674"/>
                <a:ext cx="975030" cy="369332"/>
              </a:xfrm>
              <a:prstGeom prst="rect">
                <a:avLst/>
              </a:prstGeom>
              <a:blipFill>
                <a:blip r:embed="rId2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627BD48-4C4D-962E-6AFE-63517A38C906}"/>
                  </a:ext>
                </a:extLst>
              </p:cNvPr>
              <p:cNvSpPr txBox="1"/>
              <p:nvPr/>
            </p:nvSpPr>
            <p:spPr>
              <a:xfrm>
                <a:off x="8350282" y="3924180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(2,3,2)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627BD48-4C4D-962E-6AFE-63517A38C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282" y="3924180"/>
                <a:ext cx="975030" cy="369332"/>
              </a:xfrm>
              <a:prstGeom prst="rect">
                <a:avLst/>
              </a:prstGeom>
              <a:blipFill>
                <a:blip r:embed="rId23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E517DCE6-807C-C0EC-CD32-9B3836DF66C0}"/>
                  </a:ext>
                </a:extLst>
              </p:cNvPr>
              <p:cNvSpPr txBox="1"/>
              <p:nvPr/>
            </p:nvSpPr>
            <p:spPr>
              <a:xfrm>
                <a:off x="7923163" y="3735996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E517DCE6-807C-C0EC-CD32-9B3836DF6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163" y="3735996"/>
                <a:ext cx="37425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左大括号 44">
            <a:extLst>
              <a:ext uri="{FF2B5EF4-FFF2-40B4-BE49-F238E27FC236}">
                <a16:creationId xmlns:a16="http://schemas.microsoft.com/office/drawing/2014/main" id="{93767477-8741-96FD-89EE-EDA4846D0F6D}"/>
              </a:ext>
            </a:extLst>
          </p:cNvPr>
          <p:cNvSpPr/>
          <p:nvPr/>
        </p:nvSpPr>
        <p:spPr>
          <a:xfrm>
            <a:off x="8296021" y="4447093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FC25FBE6-51DC-F948-CEA9-83B9F0F046CE}"/>
                  </a:ext>
                </a:extLst>
              </p:cNvPr>
              <p:cNvSpPr txBox="1"/>
              <p:nvPr/>
            </p:nvSpPr>
            <p:spPr>
              <a:xfrm>
                <a:off x="8350282" y="4313241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(1,2,1)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FC25FBE6-51DC-F948-CEA9-83B9F0F04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282" y="4313241"/>
                <a:ext cx="975030" cy="369332"/>
              </a:xfrm>
              <a:prstGeom prst="rect">
                <a:avLst/>
              </a:prstGeom>
              <a:blipFill>
                <a:blip r:embed="rId2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0AEB238-4B41-0A0E-9740-F7C3AAED8CE0}"/>
                  </a:ext>
                </a:extLst>
              </p:cNvPr>
              <p:cNvSpPr txBox="1"/>
              <p:nvPr/>
            </p:nvSpPr>
            <p:spPr>
              <a:xfrm>
                <a:off x="8347389" y="4708747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(2,3,3)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0AEB238-4B41-0A0E-9740-F7C3AAED8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389" y="4708747"/>
                <a:ext cx="975030" cy="369332"/>
              </a:xfrm>
              <a:prstGeom prst="rect">
                <a:avLst/>
              </a:prstGeom>
              <a:blipFill>
                <a:blip r:embed="rId2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97218F0-29E0-4707-2929-A23FC724BCE6}"/>
                  </a:ext>
                </a:extLst>
              </p:cNvPr>
              <p:cNvSpPr txBox="1"/>
              <p:nvPr/>
            </p:nvSpPr>
            <p:spPr>
              <a:xfrm>
                <a:off x="7920270" y="4520563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97218F0-29E0-4707-2929-A23FC724B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270" y="4520563"/>
                <a:ext cx="374250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左大括号 48">
            <a:extLst>
              <a:ext uri="{FF2B5EF4-FFF2-40B4-BE49-F238E27FC236}">
                <a16:creationId xmlns:a16="http://schemas.microsoft.com/office/drawing/2014/main" id="{F209C13A-64E8-B215-8D20-B8E2CF0AF791}"/>
              </a:ext>
            </a:extLst>
          </p:cNvPr>
          <p:cNvSpPr/>
          <p:nvPr/>
        </p:nvSpPr>
        <p:spPr>
          <a:xfrm>
            <a:off x="8280591" y="5180233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921FC7-3F0D-AB8B-A99E-57C121A73AD2}"/>
                  </a:ext>
                </a:extLst>
              </p:cNvPr>
              <p:cNvSpPr txBox="1"/>
              <p:nvPr/>
            </p:nvSpPr>
            <p:spPr>
              <a:xfrm>
                <a:off x="8334852" y="5046381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(2,1,3)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921FC7-3F0D-AB8B-A99E-57C121A7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852" y="5046381"/>
                <a:ext cx="975030" cy="369332"/>
              </a:xfrm>
              <a:prstGeom prst="rect">
                <a:avLst/>
              </a:prstGeom>
              <a:blipFill>
                <a:blip r:embed="rId2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8547E67-6159-73D2-3529-D9223FADD533}"/>
                  </a:ext>
                </a:extLst>
              </p:cNvPr>
              <p:cNvSpPr txBox="1"/>
              <p:nvPr/>
            </p:nvSpPr>
            <p:spPr>
              <a:xfrm>
                <a:off x="8331959" y="5441887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(1,1,1)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8547E67-6159-73D2-3529-D9223FADD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959" y="5441887"/>
                <a:ext cx="975030" cy="369332"/>
              </a:xfrm>
              <a:prstGeom prst="rect">
                <a:avLst/>
              </a:prstGeom>
              <a:blipFill>
                <a:blip r:embed="rId2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46746E7E-EE28-C587-1539-FA9E3889708A}"/>
                  </a:ext>
                </a:extLst>
              </p:cNvPr>
              <p:cNvSpPr txBox="1"/>
              <p:nvPr/>
            </p:nvSpPr>
            <p:spPr>
              <a:xfrm>
                <a:off x="7904840" y="5253703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46746E7E-EE28-C587-1539-FA9E38897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840" y="5253703"/>
                <a:ext cx="374250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左大括号 52">
            <a:extLst>
              <a:ext uri="{FF2B5EF4-FFF2-40B4-BE49-F238E27FC236}">
                <a16:creationId xmlns:a16="http://schemas.microsoft.com/office/drawing/2014/main" id="{1FDE7C63-B39D-5270-7129-4BD65D6F90E4}"/>
              </a:ext>
            </a:extLst>
          </p:cNvPr>
          <p:cNvSpPr/>
          <p:nvPr/>
        </p:nvSpPr>
        <p:spPr>
          <a:xfrm>
            <a:off x="8270298" y="5937906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81F1366-5411-9457-D402-41FEA195CAA7}"/>
                  </a:ext>
                </a:extLst>
              </p:cNvPr>
              <p:cNvSpPr txBox="1"/>
              <p:nvPr/>
            </p:nvSpPr>
            <p:spPr>
              <a:xfrm>
                <a:off x="8324559" y="5804054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(2,1,1)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81F1366-5411-9457-D402-41FEA195C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559" y="5804054"/>
                <a:ext cx="975030" cy="369332"/>
              </a:xfrm>
              <a:prstGeom prst="rect">
                <a:avLst/>
              </a:prstGeom>
              <a:blipFill>
                <a:blip r:embed="rId31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03B04E37-0343-FD8F-ECF7-BD77BD549655}"/>
                  </a:ext>
                </a:extLst>
              </p:cNvPr>
              <p:cNvSpPr txBox="1"/>
              <p:nvPr/>
            </p:nvSpPr>
            <p:spPr>
              <a:xfrm>
                <a:off x="8321666" y="6199560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(2,3,2)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03B04E37-0343-FD8F-ECF7-BD77BD549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666" y="6199560"/>
                <a:ext cx="975030" cy="369332"/>
              </a:xfrm>
              <a:prstGeom prst="rect">
                <a:avLst/>
              </a:prstGeom>
              <a:blipFill>
                <a:blip r:embed="rId3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61B238A-8230-1DDB-D162-A175CAB74774}"/>
                  </a:ext>
                </a:extLst>
              </p:cNvPr>
              <p:cNvSpPr txBox="1"/>
              <p:nvPr/>
            </p:nvSpPr>
            <p:spPr>
              <a:xfrm>
                <a:off x="7894547" y="6011376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61B238A-8230-1DDB-D162-A175CAB74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547" y="6011376"/>
                <a:ext cx="374250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DA17A7FA-30E2-52E1-673E-AC962C189426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>
            <a:off x="5281327" y="3938755"/>
            <a:ext cx="123962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ED2167BF-04C4-8F1A-74DE-C9AD4B1AA7A6}"/>
              </a:ext>
            </a:extLst>
          </p:cNvPr>
          <p:cNvCxnSpPr>
            <a:cxnSpLocks/>
            <a:stCxn id="4" idx="3"/>
            <a:endCxn id="38" idx="1"/>
          </p:cNvCxnSpPr>
          <p:nvPr/>
        </p:nvCxnSpPr>
        <p:spPr>
          <a:xfrm>
            <a:off x="5281327" y="3938755"/>
            <a:ext cx="1239624" cy="76819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10CAFE3D-D1E3-5158-2BA7-0752F7886E95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>
            <a:off x="5281327" y="3938755"/>
            <a:ext cx="1227087" cy="14775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425E4FFA-DBB6-6FA0-DB6E-F7742B0E670B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5281327" y="3938755"/>
            <a:ext cx="1214550" cy="22276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ED42276C-6C44-DD47-F948-62348CA06790}"/>
              </a:ext>
            </a:extLst>
          </p:cNvPr>
          <p:cNvCxnSpPr>
            <a:cxnSpLocks/>
            <a:stCxn id="16" idx="3"/>
            <a:endCxn id="37" idx="1"/>
          </p:cNvCxnSpPr>
          <p:nvPr/>
        </p:nvCxnSpPr>
        <p:spPr>
          <a:xfrm flipV="1">
            <a:off x="5281327" y="3938755"/>
            <a:ext cx="1239624" cy="76819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14EF9AC1-D584-9E8C-B7FC-5D6508D63825}"/>
              </a:ext>
            </a:extLst>
          </p:cNvPr>
          <p:cNvCxnSpPr>
            <a:cxnSpLocks/>
            <a:stCxn id="16" idx="3"/>
            <a:endCxn id="38" idx="1"/>
          </p:cNvCxnSpPr>
          <p:nvPr/>
        </p:nvCxnSpPr>
        <p:spPr>
          <a:xfrm>
            <a:off x="5281327" y="4706953"/>
            <a:ext cx="123962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C2DBDFCE-6A70-6A1E-FD82-A2F145116ED1}"/>
              </a:ext>
            </a:extLst>
          </p:cNvPr>
          <p:cNvCxnSpPr>
            <a:cxnSpLocks/>
            <a:stCxn id="16" idx="3"/>
            <a:endCxn id="39" idx="1"/>
          </p:cNvCxnSpPr>
          <p:nvPr/>
        </p:nvCxnSpPr>
        <p:spPr>
          <a:xfrm>
            <a:off x="5281327" y="4706953"/>
            <a:ext cx="1227087" cy="7093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84140210-151D-FA9F-6809-668A07BBB9AD}"/>
              </a:ext>
            </a:extLst>
          </p:cNvPr>
          <p:cNvCxnSpPr>
            <a:cxnSpLocks/>
            <a:stCxn id="16" idx="3"/>
            <a:endCxn id="40" idx="1"/>
          </p:cNvCxnSpPr>
          <p:nvPr/>
        </p:nvCxnSpPr>
        <p:spPr>
          <a:xfrm>
            <a:off x="5281327" y="4706953"/>
            <a:ext cx="1214550" cy="145945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B1DB4F68-7A93-0304-6F69-AAA183E1269E}"/>
              </a:ext>
            </a:extLst>
          </p:cNvPr>
          <p:cNvCxnSpPr>
            <a:cxnSpLocks/>
            <a:stCxn id="21" idx="3"/>
            <a:endCxn id="37" idx="1"/>
          </p:cNvCxnSpPr>
          <p:nvPr/>
        </p:nvCxnSpPr>
        <p:spPr>
          <a:xfrm flipV="1">
            <a:off x="5268790" y="3938755"/>
            <a:ext cx="1252161" cy="14775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8AE6CDBD-9DAB-CF98-19FC-C7C49F82743E}"/>
              </a:ext>
            </a:extLst>
          </p:cNvPr>
          <p:cNvCxnSpPr>
            <a:cxnSpLocks/>
            <a:stCxn id="21" idx="3"/>
            <a:endCxn id="38" idx="1"/>
          </p:cNvCxnSpPr>
          <p:nvPr/>
        </p:nvCxnSpPr>
        <p:spPr>
          <a:xfrm flipV="1">
            <a:off x="5268790" y="4706953"/>
            <a:ext cx="1252161" cy="7093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2071A656-91E9-6C5D-13CC-DB4B131C2D75}"/>
              </a:ext>
            </a:extLst>
          </p:cNvPr>
          <p:cNvCxnSpPr>
            <a:cxnSpLocks/>
            <a:stCxn id="21" idx="3"/>
            <a:endCxn id="39" idx="1"/>
          </p:cNvCxnSpPr>
          <p:nvPr/>
        </p:nvCxnSpPr>
        <p:spPr>
          <a:xfrm>
            <a:off x="5268790" y="5416328"/>
            <a:ext cx="123962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A3B228F7-78A0-04B0-FCA9-497A2B3741C5}"/>
              </a:ext>
            </a:extLst>
          </p:cNvPr>
          <p:cNvCxnSpPr>
            <a:cxnSpLocks/>
            <a:stCxn id="21" idx="3"/>
            <a:endCxn id="40" idx="1"/>
          </p:cNvCxnSpPr>
          <p:nvPr/>
        </p:nvCxnSpPr>
        <p:spPr>
          <a:xfrm>
            <a:off x="5268790" y="5416328"/>
            <a:ext cx="1227087" cy="75007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2926B4B3-4CAE-0F11-63D7-ED72B5C97280}"/>
              </a:ext>
            </a:extLst>
          </p:cNvPr>
          <p:cNvCxnSpPr>
            <a:cxnSpLocks/>
            <a:stCxn id="26" idx="3"/>
            <a:endCxn id="39" idx="1"/>
          </p:cNvCxnSpPr>
          <p:nvPr/>
        </p:nvCxnSpPr>
        <p:spPr>
          <a:xfrm flipV="1">
            <a:off x="5256253" y="5416328"/>
            <a:ext cx="1252161" cy="75007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35A2894C-BE62-4530-75E9-F2A885CCE225}"/>
              </a:ext>
            </a:extLst>
          </p:cNvPr>
          <p:cNvCxnSpPr>
            <a:cxnSpLocks/>
            <a:stCxn id="26" idx="3"/>
            <a:endCxn id="37" idx="1"/>
          </p:cNvCxnSpPr>
          <p:nvPr/>
        </p:nvCxnSpPr>
        <p:spPr>
          <a:xfrm flipV="1">
            <a:off x="5256253" y="3938755"/>
            <a:ext cx="1264698" cy="22276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447E7351-9476-65D5-D80B-883DC0431E9C}"/>
              </a:ext>
            </a:extLst>
          </p:cNvPr>
          <p:cNvCxnSpPr>
            <a:cxnSpLocks/>
            <a:stCxn id="26" idx="3"/>
            <a:endCxn id="38" idx="1"/>
          </p:cNvCxnSpPr>
          <p:nvPr/>
        </p:nvCxnSpPr>
        <p:spPr>
          <a:xfrm flipV="1">
            <a:off x="5256253" y="4706953"/>
            <a:ext cx="1264698" cy="145945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8DFE88CB-2709-0FED-9198-5F86BB211F61}"/>
              </a:ext>
            </a:extLst>
          </p:cNvPr>
          <p:cNvCxnSpPr>
            <a:cxnSpLocks/>
            <a:stCxn id="26" idx="3"/>
            <a:endCxn id="40" idx="1"/>
          </p:cNvCxnSpPr>
          <p:nvPr/>
        </p:nvCxnSpPr>
        <p:spPr>
          <a:xfrm>
            <a:off x="5256253" y="6166407"/>
            <a:ext cx="123962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圆角矩形标注 7">
                <a:extLst>
                  <a:ext uri="{FF2B5EF4-FFF2-40B4-BE49-F238E27FC236}">
                    <a16:creationId xmlns:a16="http://schemas.microsoft.com/office/drawing/2014/main" id="{0FD8AEE6-DF93-F7CE-34F5-9CD5506BBD44}"/>
                  </a:ext>
                </a:extLst>
              </p:cNvPr>
              <p:cNvSpPr/>
              <p:nvPr/>
            </p:nvSpPr>
            <p:spPr>
              <a:xfrm>
                <a:off x="9523141" y="4122484"/>
                <a:ext cx="2386361" cy="923897"/>
              </a:xfrm>
              <a:prstGeom prst="wedgeRoundRectCallout">
                <a:avLst>
                  <a:gd name="adj1" fmla="val -62052"/>
                  <a:gd name="adj2" fmla="val 94130"/>
                  <a:gd name="adj3" fmla="val 16667"/>
                </a:avLst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for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each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zh-CN" dirty="0">
                    <a:solidFill>
                      <a:schemeClr val="tx1"/>
                    </a:solidFill>
                  </a:rPr>
                  <a:t>,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inherit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from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such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a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that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kern="1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3∉</m:t>
                    </m:r>
                    <m:r>
                      <a:rPr lang="en-US" altLang="zh-CN" sz="1800" i="1" kern="1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𝜎</m:t>
                    </m:r>
                    <m:sSub>
                      <m:sSubPr>
                        <m:ctrlPr>
                          <a:rPr lang="zh-CN" altLang="zh-CN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zh-CN" altLang="zh-CN" sz="18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</m:d>
                      </m:e>
                      <m:sub>
                        <m:r>
                          <a:rPr lang="en-US" altLang="zh-CN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zh-CN" sz="18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endParaRPr kumimoji="1"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圆角矩形标注 7">
                <a:extLst>
                  <a:ext uri="{FF2B5EF4-FFF2-40B4-BE49-F238E27FC236}">
                    <a16:creationId xmlns:a16="http://schemas.microsoft.com/office/drawing/2014/main" id="{0FD8AEE6-DF93-F7CE-34F5-9CD5506BB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141" y="4122484"/>
                <a:ext cx="2386361" cy="923897"/>
              </a:xfrm>
              <a:prstGeom prst="wedgeRoundRectCallout">
                <a:avLst>
                  <a:gd name="adj1" fmla="val -62052"/>
                  <a:gd name="adj2" fmla="val 94130"/>
                  <a:gd name="adj3" fmla="val 16667"/>
                </a:avLst>
              </a:prstGeom>
              <a:blipFill>
                <a:blip r:embed="rId34"/>
                <a:stretch>
                  <a:fillRect t="-1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标注 9">
                <a:extLst>
                  <a:ext uri="{FF2B5EF4-FFF2-40B4-BE49-F238E27FC236}">
                    <a16:creationId xmlns:a16="http://schemas.microsoft.com/office/drawing/2014/main" id="{F45378F7-5679-0E1D-A5AC-17243D7926C2}"/>
                  </a:ext>
                </a:extLst>
              </p:cNvPr>
              <p:cNvSpPr/>
              <p:nvPr/>
            </p:nvSpPr>
            <p:spPr>
              <a:xfrm>
                <a:off x="167267" y="3993534"/>
                <a:ext cx="2259361" cy="1052847"/>
              </a:xfrm>
              <a:prstGeom prst="wedgeRoundRectCallout">
                <a:avLst>
                  <a:gd name="adj1" fmla="val 51699"/>
                  <a:gd name="adj2" fmla="val 84127"/>
                  <a:gd name="adj3" fmla="val 16667"/>
                </a:avLst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for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each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zh-CN" dirty="0">
                    <a:solidFill>
                      <a:schemeClr val="tx1"/>
                    </a:solidFill>
                  </a:rPr>
                  <a:t>,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inherit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from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such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a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that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𝜎</m:t>
                    </m:r>
                    <m:sSub>
                      <m:sSubPr>
                        <m:ctrlPr>
                          <a:rPr lang="zh-CN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zh-CN" altLang="zh-CN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</m:d>
                      </m:e>
                      <m:sub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zh-CN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endParaRPr kumimoji="1"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圆角矩形标注 9">
                <a:extLst>
                  <a:ext uri="{FF2B5EF4-FFF2-40B4-BE49-F238E27FC236}">
                    <a16:creationId xmlns:a16="http://schemas.microsoft.com/office/drawing/2014/main" id="{F45378F7-5679-0E1D-A5AC-17243D792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67" y="3993534"/>
                <a:ext cx="2259361" cy="1052847"/>
              </a:xfrm>
              <a:prstGeom prst="wedgeRoundRectCallout">
                <a:avLst>
                  <a:gd name="adj1" fmla="val 51699"/>
                  <a:gd name="adj2" fmla="val 84127"/>
                  <a:gd name="adj3" fmla="val 16667"/>
                </a:avLst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32194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cap="none" dirty="0">
                <a:latin typeface="Rockwell" panose="02060603020205020403" pitchFamily="18" charset="0"/>
              </a:rPr>
              <a:t>Proof</a:t>
            </a:r>
            <a:r>
              <a:rPr kumimoji="1" lang="zh-CN" altLang="en-US" sz="48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800" cap="none" dirty="0">
                <a:latin typeface="Rockwell" panose="02060603020205020403" pitchFamily="18" charset="0"/>
              </a:rPr>
              <a:t>Overview</a:t>
            </a:r>
            <a:endParaRPr kumimoji="1" lang="zh-CN" altLang="en-US" sz="4800" cap="none" dirty="0">
              <a:latin typeface="Rockwell" panose="02060603020205020403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A855D-7C83-C7EE-C190-50442905B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12224"/>
            <a:ext cx="10058400" cy="4050792"/>
          </a:xfrm>
        </p:spPr>
        <p:txBody>
          <a:bodyPr/>
          <a:lstStyle/>
          <a:p>
            <a:r>
              <a:rPr kumimoji="1" lang="en-US" altLang="zh-CN" dirty="0">
                <a:latin typeface="Rockwell" panose="02060603020205020403" pitchFamily="18" charset="0"/>
              </a:rPr>
              <a:t>How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can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we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discard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one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assignment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safely?</a:t>
            </a:r>
          </a:p>
          <a:p>
            <a:pPr lvl="1"/>
            <a:r>
              <a:rPr kumimoji="1" lang="en-US" altLang="zh-CN" dirty="0">
                <a:latin typeface="Rockwell" panose="02060603020205020403" pitchFamily="18" charset="0"/>
              </a:rPr>
              <a:t>the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one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that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is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never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used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to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meet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any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consistency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constraints!</a:t>
            </a:r>
          </a:p>
          <a:p>
            <a:pPr lvl="1"/>
            <a:endParaRPr kumimoji="1" lang="en-US" altLang="zh-CN" dirty="0">
              <a:latin typeface="Rockwell" panose="02060603020205020403" pitchFamily="18" charset="0"/>
            </a:endParaRPr>
          </a:p>
          <a:p>
            <a:r>
              <a:rPr kumimoji="1" lang="en-US" altLang="zh-CN" dirty="0">
                <a:latin typeface="Rockwell" panose="02060603020205020403" pitchFamily="18" charset="0"/>
              </a:rPr>
              <a:t>Suppose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we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have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the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following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  <a:latin typeface="Rockwell" panose="02060603020205020403" pitchFamily="18" charset="0"/>
              </a:rPr>
              <a:t>bipartite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direct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product</a:t>
            </a:r>
            <a:r>
              <a:rPr kumimoji="1" lang="zh-CN" altLang="en-US" dirty="0">
                <a:latin typeface="Rockwell" panose="02060603020205020403" pitchFamily="18" charset="0"/>
              </a:rPr>
              <a:t> </a:t>
            </a:r>
            <a:r>
              <a:rPr kumimoji="1" lang="en-US" altLang="zh-CN" dirty="0">
                <a:latin typeface="Rockwell" panose="02060603020205020403" pitchFamily="18" charset="0"/>
              </a:rPr>
              <a:t>instance: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0953048B-6AF2-45C3-80B2-0BB27E169ED0}"/>
                  </a:ext>
                </a:extLst>
              </p:cNvPr>
              <p:cNvSpPr/>
              <p:nvPr/>
            </p:nvSpPr>
            <p:spPr>
              <a:xfrm>
                <a:off x="3929091" y="3660441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0953048B-6AF2-45C3-80B2-0BB27E169E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091" y="3660441"/>
                <a:ext cx="1352236" cy="55662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大括号 4">
            <a:extLst>
              <a:ext uri="{FF2B5EF4-FFF2-40B4-BE49-F238E27FC236}">
                <a16:creationId xmlns:a16="http://schemas.microsoft.com/office/drawing/2014/main" id="{C9526BA9-1D69-4810-06A2-FAF7F2BD9070}"/>
              </a:ext>
            </a:extLst>
          </p:cNvPr>
          <p:cNvSpPr/>
          <p:nvPr/>
        </p:nvSpPr>
        <p:spPr>
          <a:xfrm rot="10800000">
            <a:off x="3381422" y="3662526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6D7D633-6A8F-9156-D492-824249AEE231}"/>
                  </a:ext>
                </a:extLst>
              </p:cNvPr>
              <p:cNvSpPr txBox="1"/>
              <p:nvPr/>
            </p:nvSpPr>
            <p:spPr>
              <a:xfrm>
                <a:off x="2445434" y="3525813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(1,2,1)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6D7D633-6A8F-9156-D492-824249AEE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434" y="3525813"/>
                <a:ext cx="97503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1ECDAE7-717F-081B-EF55-AED5066BAFF9}"/>
                  </a:ext>
                </a:extLst>
              </p:cNvPr>
              <p:cNvSpPr txBox="1"/>
              <p:nvPr/>
            </p:nvSpPr>
            <p:spPr>
              <a:xfrm>
                <a:off x="2442541" y="3921319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trike="sngStrike" smtClean="0">
                          <a:latin typeface="Cambria Math" panose="02040503050406030204" pitchFamily="18" charset="0"/>
                        </a:rPr>
                        <m:t>(3,3,2)</m:t>
                      </m:r>
                    </m:oMath>
                  </m:oMathPara>
                </a14:m>
                <a:endParaRPr kumimoji="1" lang="zh-CN" altLang="en-US" strike="sngStrike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1ECDAE7-717F-081B-EF55-AED5066BA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541" y="3921319"/>
                <a:ext cx="975030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C66720-6EA6-3AD9-A895-B0DEFEF63D43}"/>
                  </a:ext>
                </a:extLst>
              </p:cNvPr>
              <p:cNvSpPr txBox="1"/>
              <p:nvPr/>
            </p:nvSpPr>
            <p:spPr>
              <a:xfrm rot="10800000">
                <a:off x="3542304" y="3753151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C66720-6EA6-3AD9-A895-B0DEFEF63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542304" y="3753151"/>
                <a:ext cx="37425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圆角矩形 15">
                <a:extLst>
                  <a:ext uri="{FF2B5EF4-FFF2-40B4-BE49-F238E27FC236}">
                    <a16:creationId xmlns:a16="http://schemas.microsoft.com/office/drawing/2014/main" id="{7687A0A3-FAB8-390D-F4B9-A4D805DE6E19}"/>
                  </a:ext>
                </a:extLst>
              </p:cNvPr>
              <p:cNvSpPr/>
              <p:nvPr/>
            </p:nvSpPr>
            <p:spPr>
              <a:xfrm>
                <a:off x="3929091" y="4428639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圆角矩形 15">
                <a:extLst>
                  <a:ext uri="{FF2B5EF4-FFF2-40B4-BE49-F238E27FC236}">
                    <a16:creationId xmlns:a16="http://schemas.microsoft.com/office/drawing/2014/main" id="{7687A0A3-FAB8-390D-F4B9-A4D805DE6E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091" y="4428639"/>
                <a:ext cx="1352236" cy="556627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括号 16">
            <a:extLst>
              <a:ext uri="{FF2B5EF4-FFF2-40B4-BE49-F238E27FC236}">
                <a16:creationId xmlns:a16="http://schemas.microsoft.com/office/drawing/2014/main" id="{1DA8EF43-CE42-DD6A-7BE9-E3F8E2E5A24F}"/>
              </a:ext>
            </a:extLst>
          </p:cNvPr>
          <p:cNvSpPr/>
          <p:nvPr/>
        </p:nvSpPr>
        <p:spPr>
          <a:xfrm rot="10800000">
            <a:off x="3381422" y="4430724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F449106-8CE5-CD5A-0757-FFB0D9576481}"/>
                  </a:ext>
                </a:extLst>
              </p:cNvPr>
              <p:cNvSpPr txBox="1"/>
              <p:nvPr/>
            </p:nvSpPr>
            <p:spPr>
              <a:xfrm>
                <a:off x="2445434" y="4294011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(1,2,1)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F449106-8CE5-CD5A-0757-FFB0D9576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434" y="4294011"/>
                <a:ext cx="975030" cy="369332"/>
              </a:xfrm>
              <a:prstGeom prst="rect">
                <a:avLst/>
              </a:prstGeom>
              <a:blipFill>
                <a:blip r:embed="rId7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DE8F7B5-B25C-917E-C3F0-BFA6F1CCB298}"/>
                  </a:ext>
                </a:extLst>
              </p:cNvPr>
              <p:cNvSpPr txBox="1"/>
              <p:nvPr/>
            </p:nvSpPr>
            <p:spPr>
              <a:xfrm>
                <a:off x="2442541" y="4689517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(2,3,3)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DE8F7B5-B25C-917E-C3F0-BFA6F1CCB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541" y="4689517"/>
                <a:ext cx="97503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C3117AE-44AA-CC85-B614-D38FE43B498C}"/>
                  </a:ext>
                </a:extLst>
              </p:cNvPr>
              <p:cNvSpPr txBox="1"/>
              <p:nvPr/>
            </p:nvSpPr>
            <p:spPr>
              <a:xfrm rot="10800000">
                <a:off x="3542304" y="4521349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C3117AE-44AA-CC85-B614-D38FE43B4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542304" y="4521349"/>
                <a:ext cx="37425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圆角矩形 20">
                <a:extLst>
                  <a:ext uri="{FF2B5EF4-FFF2-40B4-BE49-F238E27FC236}">
                    <a16:creationId xmlns:a16="http://schemas.microsoft.com/office/drawing/2014/main" id="{3ADB7ECF-7CEA-BD63-D6FA-CB588DCDD763}"/>
                  </a:ext>
                </a:extLst>
              </p:cNvPr>
              <p:cNvSpPr/>
              <p:nvPr/>
            </p:nvSpPr>
            <p:spPr>
              <a:xfrm>
                <a:off x="3916554" y="5138014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圆角矩形 20">
                <a:extLst>
                  <a:ext uri="{FF2B5EF4-FFF2-40B4-BE49-F238E27FC236}">
                    <a16:creationId xmlns:a16="http://schemas.microsoft.com/office/drawing/2014/main" id="{3ADB7ECF-7CEA-BD63-D6FA-CB588DCDD7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554" y="5138014"/>
                <a:ext cx="1352236" cy="55662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左大括号 21">
            <a:extLst>
              <a:ext uri="{FF2B5EF4-FFF2-40B4-BE49-F238E27FC236}">
                <a16:creationId xmlns:a16="http://schemas.microsoft.com/office/drawing/2014/main" id="{39D11A72-17A0-ADD9-FDAD-801A62C54672}"/>
              </a:ext>
            </a:extLst>
          </p:cNvPr>
          <p:cNvSpPr/>
          <p:nvPr/>
        </p:nvSpPr>
        <p:spPr>
          <a:xfrm rot="10800000">
            <a:off x="3368885" y="5140099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D525551-0FD2-FBA5-F7F6-C5859D8746B1}"/>
                  </a:ext>
                </a:extLst>
              </p:cNvPr>
              <p:cNvSpPr txBox="1"/>
              <p:nvPr/>
            </p:nvSpPr>
            <p:spPr>
              <a:xfrm>
                <a:off x="2432897" y="5003386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(1,1,1)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D525551-0FD2-FBA5-F7F6-C5859D874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897" y="5003386"/>
                <a:ext cx="975030" cy="369332"/>
              </a:xfrm>
              <a:prstGeom prst="rect">
                <a:avLst/>
              </a:prstGeom>
              <a:blipFill>
                <a:blip r:embed="rId11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140978C-4C43-0ADC-AA3A-29A0A1ED1BB3}"/>
                  </a:ext>
                </a:extLst>
              </p:cNvPr>
              <p:cNvSpPr txBox="1"/>
              <p:nvPr/>
            </p:nvSpPr>
            <p:spPr>
              <a:xfrm>
                <a:off x="2430004" y="5398892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trike="sngStrike" smtClean="0">
                          <a:latin typeface="Cambria Math" panose="02040503050406030204" pitchFamily="18" charset="0"/>
                        </a:rPr>
                        <m:t>(3,3,2)</m:t>
                      </m:r>
                    </m:oMath>
                  </m:oMathPara>
                </a14:m>
                <a:endParaRPr kumimoji="1" lang="zh-CN" altLang="en-US" strike="sngStrike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140978C-4C43-0ADC-AA3A-29A0A1ED1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004" y="5398892"/>
                <a:ext cx="975030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C885953-7668-44CA-2891-9944C0A75F86}"/>
                  </a:ext>
                </a:extLst>
              </p:cNvPr>
              <p:cNvSpPr txBox="1"/>
              <p:nvPr/>
            </p:nvSpPr>
            <p:spPr>
              <a:xfrm rot="10800000">
                <a:off x="3529767" y="5230724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C885953-7668-44CA-2891-9944C0A75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529767" y="5230724"/>
                <a:ext cx="37425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圆角矩形 25">
                <a:extLst>
                  <a:ext uri="{FF2B5EF4-FFF2-40B4-BE49-F238E27FC236}">
                    <a16:creationId xmlns:a16="http://schemas.microsoft.com/office/drawing/2014/main" id="{D2BB9506-9D03-E7A6-9C65-DDAE27F8B63D}"/>
                  </a:ext>
                </a:extLst>
              </p:cNvPr>
              <p:cNvSpPr/>
              <p:nvPr/>
            </p:nvSpPr>
            <p:spPr>
              <a:xfrm>
                <a:off x="3904017" y="5888093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圆角矩形 25">
                <a:extLst>
                  <a:ext uri="{FF2B5EF4-FFF2-40B4-BE49-F238E27FC236}">
                    <a16:creationId xmlns:a16="http://schemas.microsoft.com/office/drawing/2014/main" id="{D2BB9506-9D03-E7A6-9C65-DDAE27F8B6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017" y="5888093"/>
                <a:ext cx="1352236" cy="556627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左大括号 26">
            <a:extLst>
              <a:ext uri="{FF2B5EF4-FFF2-40B4-BE49-F238E27FC236}">
                <a16:creationId xmlns:a16="http://schemas.microsoft.com/office/drawing/2014/main" id="{05BF8090-CC87-54F7-9FCB-CE66A63874A1}"/>
              </a:ext>
            </a:extLst>
          </p:cNvPr>
          <p:cNvSpPr/>
          <p:nvPr/>
        </p:nvSpPr>
        <p:spPr>
          <a:xfrm rot="10800000">
            <a:off x="3356348" y="5890178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87BB535-5B74-5C82-94A5-76C38B17F277}"/>
                  </a:ext>
                </a:extLst>
              </p:cNvPr>
              <p:cNvSpPr txBox="1"/>
              <p:nvPr/>
            </p:nvSpPr>
            <p:spPr>
              <a:xfrm>
                <a:off x="2420360" y="5753465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(1,3,1)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87BB535-5B74-5C82-94A5-76C38B17F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360" y="5753465"/>
                <a:ext cx="975030" cy="369332"/>
              </a:xfrm>
              <a:prstGeom prst="rect">
                <a:avLst/>
              </a:prstGeom>
              <a:blipFill>
                <a:blip r:embed="rId15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44C00A2-2B49-7622-BCB0-CAAFDBC03928}"/>
                  </a:ext>
                </a:extLst>
              </p:cNvPr>
              <p:cNvSpPr txBox="1"/>
              <p:nvPr/>
            </p:nvSpPr>
            <p:spPr>
              <a:xfrm>
                <a:off x="2417467" y="6148971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(2,1,1)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44C00A2-2B49-7622-BCB0-CAAFDBC03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467" y="6148971"/>
                <a:ext cx="975030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E6568CF-12CF-11E2-55DC-1B4FFF384F7B}"/>
                  </a:ext>
                </a:extLst>
              </p:cNvPr>
              <p:cNvSpPr txBox="1"/>
              <p:nvPr/>
            </p:nvSpPr>
            <p:spPr>
              <a:xfrm rot="10800000">
                <a:off x="3517230" y="5980803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E6568CF-12CF-11E2-55DC-1B4FFF384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517230" y="5980803"/>
                <a:ext cx="37425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圆角矩形 36">
                <a:extLst>
                  <a:ext uri="{FF2B5EF4-FFF2-40B4-BE49-F238E27FC236}">
                    <a16:creationId xmlns:a16="http://schemas.microsoft.com/office/drawing/2014/main" id="{0BFC315E-11A3-9B05-3998-1ADAAFC7CA2A}"/>
                  </a:ext>
                </a:extLst>
              </p:cNvPr>
              <p:cNvSpPr/>
              <p:nvPr/>
            </p:nvSpPr>
            <p:spPr>
              <a:xfrm>
                <a:off x="6520951" y="3660441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圆角矩形 36">
                <a:extLst>
                  <a:ext uri="{FF2B5EF4-FFF2-40B4-BE49-F238E27FC236}">
                    <a16:creationId xmlns:a16="http://schemas.microsoft.com/office/drawing/2014/main" id="{0BFC315E-11A3-9B05-3998-1ADAAFC7C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951" y="3660441"/>
                <a:ext cx="1352236" cy="556627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圆角矩形 37">
                <a:extLst>
                  <a:ext uri="{FF2B5EF4-FFF2-40B4-BE49-F238E27FC236}">
                    <a16:creationId xmlns:a16="http://schemas.microsoft.com/office/drawing/2014/main" id="{85B7FCF0-3D3C-65E8-E4D6-3D918F978677}"/>
                  </a:ext>
                </a:extLst>
              </p:cNvPr>
              <p:cNvSpPr/>
              <p:nvPr/>
            </p:nvSpPr>
            <p:spPr>
              <a:xfrm>
                <a:off x="6520951" y="4428639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圆角矩形 37">
                <a:extLst>
                  <a:ext uri="{FF2B5EF4-FFF2-40B4-BE49-F238E27FC236}">
                    <a16:creationId xmlns:a16="http://schemas.microsoft.com/office/drawing/2014/main" id="{85B7FCF0-3D3C-65E8-E4D6-3D918F978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951" y="4428639"/>
                <a:ext cx="1352236" cy="556627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圆角矩形 38">
                <a:extLst>
                  <a:ext uri="{FF2B5EF4-FFF2-40B4-BE49-F238E27FC236}">
                    <a16:creationId xmlns:a16="http://schemas.microsoft.com/office/drawing/2014/main" id="{B57E8B01-40D3-5FCC-7208-9F4AA2366C7D}"/>
                  </a:ext>
                </a:extLst>
              </p:cNvPr>
              <p:cNvSpPr/>
              <p:nvPr/>
            </p:nvSpPr>
            <p:spPr>
              <a:xfrm>
                <a:off x="6508414" y="5138014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圆角矩形 38">
                <a:extLst>
                  <a:ext uri="{FF2B5EF4-FFF2-40B4-BE49-F238E27FC236}">
                    <a16:creationId xmlns:a16="http://schemas.microsoft.com/office/drawing/2014/main" id="{B57E8B01-40D3-5FCC-7208-9F4AA2366C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414" y="5138014"/>
                <a:ext cx="1352236" cy="556627"/>
              </a:xfrm>
              <a:prstGeom prst="round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圆角矩形 39">
                <a:extLst>
                  <a:ext uri="{FF2B5EF4-FFF2-40B4-BE49-F238E27FC236}">
                    <a16:creationId xmlns:a16="http://schemas.microsoft.com/office/drawing/2014/main" id="{D8A5D29B-0950-9D30-7D18-1CD7101B28F7}"/>
                  </a:ext>
                </a:extLst>
              </p:cNvPr>
              <p:cNvSpPr/>
              <p:nvPr/>
            </p:nvSpPr>
            <p:spPr>
              <a:xfrm>
                <a:off x="6495877" y="5888093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圆角矩形 39">
                <a:extLst>
                  <a:ext uri="{FF2B5EF4-FFF2-40B4-BE49-F238E27FC236}">
                    <a16:creationId xmlns:a16="http://schemas.microsoft.com/office/drawing/2014/main" id="{D8A5D29B-0950-9D30-7D18-1CD7101B28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877" y="5888093"/>
                <a:ext cx="1352236" cy="556627"/>
              </a:xfrm>
              <a:prstGeom prst="round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左大括号 40">
            <a:extLst>
              <a:ext uri="{FF2B5EF4-FFF2-40B4-BE49-F238E27FC236}">
                <a16:creationId xmlns:a16="http://schemas.microsoft.com/office/drawing/2014/main" id="{0F4E775C-1AF3-8273-9826-3C4CFF6F2E75}"/>
              </a:ext>
            </a:extLst>
          </p:cNvPr>
          <p:cNvSpPr/>
          <p:nvPr/>
        </p:nvSpPr>
        <p:spPr>
          <a:xfrm>
            <a:off x="8298914" y="3662526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88242C8-E0D9-54E5-3730-7847430C6EBB}"/>
                  </a:ext>
                </a:extLst>
              </p:cNvPr>
              <p:cNvSpPr txBox="1"/>
              <p:nvPr/>
            </p:nvSpPr>
            <p:spPr>
              <a:xfrm>
                <a:off x="8353175" y="3528674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(1,2,1)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88242C8-E0D9-54E5-3730-7847430C6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175" y="3528674"/>
                <a:ext cx="975030" cy="369332"/>
              </a:xfrm>
              <a:prstGeom prst="rect">
                <a:avLst/>
              </a:prstGeom>
              <a:blipFill>
                <a:blip r:embed="rId2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627BD48-4C4D-962E-6AFE-63517A38C906}"/>
                  </a:ext>
                </a:extLst>
              </p:cNvPr>
              <p:cNvSpPr txBox="1"/>
              <p:nvPr/>
            </p:nvSpPr>
            <p:spPr>
              <a:xfrm>
                <a:off x="8350282" y="3924180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(2,3,2)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627BD48-4C4D-962E-6AFE-63517A38C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282" y="3924180"/>
                <a:ext cx="975030" cy="369332"/>
              </a:xfrm>
              <a:prstGeom prst="rect">
                <a:avLst/>
              </a:prstGeom>
              <a:blipFill>
                <a:blip r:embed="rId23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E517DCE6-807C-C0EC-CD32-9B3836DF66C0}"/>
                  </a:ext>
                </a:extLst>
              </p:cNvPr>
              <p:cNvSpPr txBox="1"/>
              <p:nvPr/>
            </p:nvSpPr>
            <p:spPr>
              <a:xfrm>
                <a:off x="7923163" y="3735996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E517DCE6-807C-C0EC-CD32-9B3836DF6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163" y="3735996"/>
                <a:ext cx="37425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左大括号 44">
            <a:extLst>
              <a:ext uri="{FF2B5EF4-FFF2-40B4-BE49-F238E27FC236}">
                <a16:creationId xmlns:a16="http://schemas.microsoft.com/office/drawing/2014/main" id="{93767477-8741-96FD-89EE-EDA4846D0F6D}"/>
              </a:ext>
            </a:extLst>
          </p:cNvPr>
          <p:cNvSpPr/>
          <p:nvPr/>
        </p:nvSpPr>
        <p:spPr>
          <a:xfrm>
            <a:off x="8296021" y="4447093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FC25FBE6-51DC-F948-CEA9-83B9F0F046CE}"/>
                  </a:ext>
                </a:extLst>
              </p:cNvPr>
              <p:cNvSpPr txBox="1"/>
              <p:nvPr/>
            </p:nvSpPr>
            <p:spPr>
              <a:xfrm>
                <a:off x="8350282" y="4313241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(1,2,1)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FC25FBE6-51DC-F948-CEA9-83B9F0F04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282" y="4313241"/>
                <a:ext cx="975030" cy="369332"/>
              </a:xfrm>
              <a:prstGeom prst="rect">
                <a:avLst/>
              </a:prstGeom>
              <a:blipFill>
                <a:blip r:embed="rId2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0AEB238-4B41-0A0E-9740-F7C3AAED8CE0}"/>
                  </a:ext>
                </a:extLst>
              </p:cNvPr>
              <p:cNvSpPr txBox="1"/>
              <p:nvPr/>
            </p:nvSpPr>
            <p:spPr>
              <a:xfrm>
                <a:off x="8347389" y="4708747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(2,3,3)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0AEB238-4B41-0A0E-9740-F7C3AAED8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389" y="4708747"/>
                <a:ext cx="975030" cy="369332"/>
              </a:xfrm>
              <a:prstGeom prst="rect">
                <a:avLst/>
              </a:prstGeom>
              <a:blipFill>
                <a:blip r:embed="rId2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97218F0-29E0-4707-2929-A23FC724BCE6}"/>
                  </a:ext>
                </a:extLst>
              </p:cNvPr>
              <p:cNvSpPr txBox="1"/>
              <p:nvPr/>
            </p:nvSpPr>
            <p:spPr>
              <a:xfrm>
                <a:off x="7920270" y="4520563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97218F0-29E0-4707-2929-A23FC724B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270" y="4520563"/>
                <a:ext cx="374250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左大括号 48">
            <a:extLst>
              <a:ext uri="{FF2B5EF4-FFF2-40B4-BE49-F238E27FC236}">
                <a16:creationId xmlns:a16="http://schemas.microsoft.com/office/drawing/2014/main" id="{F209C13A-64E8-B215-8D20-B8E2CF0AF791}"/>
              </a:ext>
            </a:extLst>
          </p:cNvPr>
          <p:cNvSpPr/>
          <p:nvPr/>
        </p:nvSpPr>
        <p:spPr>
          <a:xfrm>
            <a:off x="8280591" y="5180233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921FC7-3F0D-AB8B-A99E-57C121A73AD2}"/>
                  </a:ext>
                </a:extLst>
              </p:cNvPr>
              <p:cNvSpPr txBox="1"/>
              <p:nvPr/>
            </p:nvSpPr>
            <p:spPr>
              <a:xfrm>
                <a:off x="8334852" y="5046381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(2,1,3)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921FC7-3F0D-AB8B-A99E-57C121A7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852" y="5046381"/>
                <a:ext cx="975030" cy="369332"/>
              </a:xfrm>
              <a:prstGeom prst="rect">
                <a:avLst/>
              </a:prstGeom>
              <a:blipFill>
                <a:blip r:embed="rId2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8547E67-6159-73D2-3529-D9223FADD533}"/>
                  </a:ext>
                </a:extLst>
              </p:cNvPr>
              <p:cNvSpPr txBox="1"/>
              <p:nvPr/>
            </p:nvSpPr>
            <p:spPr>
              <a:xfrm>
                <a:off x="8331959" y="5441887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(1,1,1)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8547E67-6159-73D2-3529-D9223FADD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959" y="5441887"/>
                <a:ext cx="975030" cy="369332"/>
              </a:xfrm>
              <a:prstGeom prst="rect">
                <a:avLst/>
              </a:prstGeom>
              <a:blipFill>
                <a:blip r:embed="rId2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46746E7E-EE28-C587-1539-FA9E3889708A}"/>
                  </a:ext>
                </a:extLst>
              </p:cNvPr>
              <p:cNvSpPr txBox="1"/>
              <p:nvPr/>
            </p:nvSpPr>
            <p:spPr>
              <a:xfrm>
                <a:off x="7904840" y="5253703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46746E7E-EE28-C587-1539-FA9E38897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840" y="5253703"/>
                <a:ext cx="374250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左大括号 52">
            <a:extLst>
              <a:ext uri="{FF2B5EF4-FFF2-40B4-BE49-F238E27FC236}">
                <a16:creationId xmlns:a16="http://schemas.microsoft.com/office/drawing/2014/main" id="{1FDE7C63-B39D-5270-7129-4BD65D6F90E4}"/>
              </a:ext>
            </a:extLst>
          </p:cNvPr>
          <p:cNvSpPr/>
          <p:nvPr/>
        </p:nvSpPr>
        <p:spPr>
          <a:xfrm>
            <a:off x="8270298" y="5937906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81F1366-5411-9457-D402-41FEA195CAA7}"/>
                  </a:ext>
                </a:extLst>
              </p:cNvPr>
              <p:cNvSpPr txBox="1"/>
              <p:nvPr/>
            </p:nvSpPr>
            <p:spPr>
              <a:xfrm>
                <a:off x="8324559" y="5804054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(2,1,1)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81F1366-5411-9457-D402-41FEA195C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559" y="5804054"/>
                <a:ext cx="975030" cy="369332"/>
              </a:xfrm>
              <a:prstGeom prst="rect">
                <a:avLst/>
              </a:prstGeom>
              <a:blipFill>
                <a:blip r:embed="rId31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03B04E37-0343-FD8F-ECF7-BD77BD549655}"/>
                  </a:ext>
                </a:extLst>
              </p:cNvPr>
              <p:cNvSpPr txBox="1"/>
              <p:nvPr/>
            </p:nvSpPr>
            <p:spPr>
              <a:xfrm>
                <a:off x="8321666" y="6199560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(2,3,2)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03B04E37-0343-FD8F-ECF7-BD77BD549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666" y="6199560"/>
                <a:ext cx="975030" cy="369332"/>
              </a:xfrm>
              <a:prstGeom prst="rect">
                <a:avLst/>
              </a:prstGeom>
              <a:blipFill>
                <a:blip r:embed="rId3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61B238A-8230-1DDB-D162-A175CAB74774}"/>
                  </a:ext>
                </a:extLst>
              </p:cNvPr>
              <p:cNvSpPr txBox="1"/>
              <p:nvPr/>
            </p:nvSpPr>
            <p:spPr>
              <a:xfrm>
                <a:off x="7894547" y="6011376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61B238A-8230-1DDB-D162-A175CAB74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547" y="6011376"/>
                <a:ext cx="374250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DA17A7FA-30E2-52E1-673E-AC962C189426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>
            <a:off x="5281327" y="3938755"/>
            <a:ext cx="123962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ED2167BF-04C4-8F1A-74DE-C9AD4B1AA7A6}"/>
              </a:ext>
            </a:extLst>
          </p:cNvPr>
          <p:cNvCxnSpPr>
            <a:cxnSpLocks/>
            <a:stCxn id="4" idx="3"/>
            <a:endCxn id="38" idx="1"/>
          </p:cNvCxnSpPr>
          <p:nvPr/>
        </p:nvCxnSpPr>
        <p:spPr>
          <a:xfrm>
            <a:off x="5281327" y="3938755"/>
            <a:ext cx="1239624" cy="76819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10CAFE3D-D1E3-5158-2BA7-0752F7886E95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>
            <a:off x="5281327" y="3938755"/>
            <a:ext cx="1227087" cy="14775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425E4FFA-DBB6-6FA0-DB6E-F7742B0E670B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5281327" y="3938755"/>
            <a:ext cx="1214550" cy="22276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ED42276C-6C44-DD47-F948-62348CA06790}"/>
              </a:ext>
            </a:extLst>
          </p:cNvPr>
          <p:cNvCxnSpPr>
            <a:cxnSpLocks/>
            <a:stCxn id="16" idx="3"/>
            <a:endCxn id="37" idx="1"/>
          </p:cNvCxnSpPr>
          <p:nvPr/>
        </p:nvCxnSpPr>
        <p:spPr>
          <a:xfrm flipV="1">
            <a:off x="5281327" y="3938755"/>
            <a:ext cx="1239624" cy="76819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14EF9AC1-D584-9E8C-B7FC-5D6508D63825}"/>
              </a:ext>
            </a:extLst>
          </p:cNvPr>
          <p:cNvCxnSpPr>
            <a:cxnSpLocks/>
            <a:stCxn id="16" idx="3"/>
            <a:endCxn id="38" idx="1"/>
          </p:cNvCxnSpPr>
          <p:nvPr/>
        </p:nvCxnSpPr>
        <p:spPr>
          <a:xfrm>
            <a:off x="5281327" y="4706953"/>
            <a:ext cx="123962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C2DBDFCE-6A70-6A1E-FD82-A2F145116ED1}"/>
              </a:ext>
            </a:extLst>
          </p:cNvPr>
          <p:cNvCxnSpPr>
            <a:cxnSpLocks/>
            <a:stCxn id="16" idx="3"/>
            <a:endCxn id="39" idx="1"/>
          </p:cNvCxnSpPr>
          <p:nvPr/>
        </p:nvCxnSpPr>
        <p:spPr>
          <a:xfrm>
            <a:off x="5281327" y="4706953"/>
            <a:ext cx="1227087" cy="7093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84140210-151D-FA9F-6809-668A07BBB9AD}"/>
              </a:ext>
            </a:extLst>
          </p:cNvPr>
          <p:cNvCxnSpPr>
            <a:cxnSpLocks/>
            <a:stCxn id="16" idx="3"/>
            <a:endCxn id="40" idx="1"/>
          </p:cNvCxnSpPr>
          <p:nvPr/>
        </p:nvCxnSpPr>
        <p:spPr>
          <a:xfrm>
            <a:off x="5281327" y="4706953"/>
            <a:ext cx="1214550" cy="145945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B1DB4F68-7A93-0304-6F69-AAA183E1269E}"/>
              </a:ext>
            </a:extLst>
          </p:cNvPr>
          <p:cNvCxnSpPr>
            <a:cxnSpLocks/>
            <a:stCxn id="21" idx="3"/>
            <a:endCxn id="37" idx="1"/>
          </p:cNvCxnSpPr>
          <p:nvPr/>
        </p:nvCxnSpPr>
        <p:spPr>
          <a:xfrm flipV="1">
            <a:off x="5268790" y="3938755"/>
            <a:ext cx="1252161" cy="14775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8AE6CDBD-9DAB-CF98-19FC-C7C49F82743E}"/>
              </a:ext>
            </a:extLst>
          </p:cNvPr>
          <p:cNvCxnSpPr>
            <a:cxnSpLocks/>
            <a:stCxn id="21" idx="3"/>
            <a:endCxn id="38" idx="1"/>
          </p:cNvCxnSpPr>
          <p:nvPr/>
        </p:nvCxnSpPr>
        <p:spPr>
          <a:xfrm flipV="1">
            <a:off x="5268790" y="4706953"/>
            <a:ext cx="1252161" cy="7093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2071A656-91E9-6C5D-13CC-DB4B131C2D75}"/>
              </a:ext>
            </a:extLst>
          </p:cNvPr>
          <p:cNvCxnSpPr>
            <a:cxnSpLocks/>
            <a:stCxn id="21" idx="3"/>
            <a:endCxn id="39" idx="1"/>
          </p:cNvCxnSpPr>
          <p:nvPr/>
        </p:nvCxnSpPr>
        <p:spPr>
          <a:xfrm>
            <a:off x="5268790" y="5416328"/>
            <a:ext cx="123962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A3B228F7-78A0-04B0-FCA9-497A2B3741C5}"/>
              </a:ext>
            </a:extLst>
          </p:cNvPr>
          <p:cNvCxnSpPr>
            <a:cxnSpLocks/>
            <a:stCxn id="21" idx="3"/>
            <a:endCxn id="40" idx="1"/>
          </p:cNvCxnSpPr>
          <p:nvPr/>
        </p:nvCxnSpPr>
        <p:spPr>
          <a:xfrm>
            <a:off x="5268790" y="5416328"/>
            <a:ext cx="1227087" cy="75007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2926B4B3-4CAE-0F11-63D7-ED72B5C97280}"/>
              </a:ext>
            </a:extLst>
          </p:cNvPr>
          <p:cNvCxnSpPr>
            <a:cxnSpLocks/>
            <a:stCxn id="26" idx="3"/>
            <a:endCxn id="39" idx="1"/>
          </p:cNvCxnSpPr>
          <p:nvPr/>
        </p:nvCxnSpPr>
        <p:spPr>
          <a:xfrm flipV="1">
            <a:off x="5256253" y="5416328"/>
            <a:ext cx="1252161" cy="75007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35A2894C-BE62-4530-75E9-F2A885CCE225}"/>
              </a:ext>
            </a:extLst>
          </p:cNvPr>
          <p:cNvCxnSpPr>
            <a:cxnSpLocks/>
            <a:stCxn id="26" idx="3"/>
            <a:endCxn id="37" idx="1"/>
          </p:cNvCxnSpPr>
          <p:nvPr/>
        </p:nvCxnSpPr>
        <p:spPr>
          <a:xfrm flipV="1">
            <a:off x="5256253" y="3938755"/>
            <a:ext cx="1264698" cy="22276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447E7351-9476-65D5-D80B-883DC0431E9C}"/>
              </a:ext>
            </a:extLst>
          </p:cNvPr>
          <p:cNvCxnSpPr>
            <a:cxnSpLocks/>
            <a:stCxn id="26" idx="3"/>
            <a:endCxn id="38" idx="1"/>
          </p:cNvCxnSpPr>
          <p:nvPr/>
        </p:nvCxnSpPr>
        <p:spPr>
          <a:xfrm flipV="1">
            <a:off x="5256253" y="4706953"/>
            <a:ext cx="1264698" cy="145945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8DFE88CB-2709-0FED-9198-5F86BB211F61}"/>
              </a:ext>
            </a:extLst>
          </p:cNvPr>
          <p:cNvCxnSpPr>
            <a:cxnSpLocks/>
            <a:stCxn id="26" idx="3"/>
            <a:endCxn id="40" idx="1"/>
          </p:cNvCxnSpPr>
          <p:nvPr/>
        </p:nvCxnSpPr>
        <p:spPr>
          <a:xfrm>
            <a:off x="5256253" y="6166407"/>
            <a:ext cx="123962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圆角矩形标注 7">
                <a:extLst>
                  <a:ext uri="{FF2B5EF4-FFF2-40B4-BE49-F238E27FC236}">
                    <a16:creationId xmlns:a16="http://schemas.microsoft.com/office/drawing/2014/main" id="{0FD8AEE6-DF93-F7CE-34F5-9CD5506BBD44}"/>
                  </a:ext>
                </a:extLst>
              </p:cNvPr>
              <p:cNvSpPr/>
              <p:nvPr/>
            </p:nvSpPr>
            <p:spPr>
              <a:xfrm>
                <a:off x="9523141" y="4122484"/>
                <a:ext cx="2386361" cy="923897"/>
              </a:xfrm>
              <a:prstGeom prst="wedgeRoundRectCallout">
                <a:avLst>
                  <a:gd name="adj1" fmla="val -62052"/>
                  <a:gd name="adj2" fmla="val 94130"/>
                  <a:gd name="adj3" fmla="val 16667"/>
                </a:avLst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for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each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zh-CN" dirty="0">
                    <a:solidFill>
                      <a:schemeClr val="tx1"/>
                    </a:solidFill>
                  </a:rPr>
                  <a:t>,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inherit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from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such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a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that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kern="1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3∉</m:t>
                    </m:r>
                    <m:r>
                      <a:rPr lang="en-US" altLang="zh-CN" sz="1800" i="1" kern="1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𝜎</m:t>
                    </m:r>
                    <m:sSub>
                      <m:sSubPr>
                        <m:ctrlPr>
                          <a:rPr lang="zh-CN" altLang="zh-CN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zh-CN" altLang="zh-CN" sz="18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</m:d>
                      </m:e>
                      <m:sub>
                        <m:r>
                          <a:rPr lang="en-US" altLang="zh-CN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zh-CN" sz="18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endParaRPr kumimoji="1"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圆角矩形标注 7">
                <a:extLst>
                  <a:ext uri="{FF2B5EF4-FFF2-40B4-BE49-F238E27FC236}">
                    <a16:creationId xmlns:a16="http://schemas.microsoft.com/office/drawing/2014/main" id="{0FD8AEE6-DF93-F7CE-34F5-9CD5506BB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141" y="4122484"/>
                <a:ext cx="2386361" cy="923897"/>
              </a:xfrm>
              <a:prstGeom prst="wedgeRoundRectCallout">
                <a:avLst>
                  <a:gd name="adj1" fmla="val -62052"/>
                  <a:gd name="adj2" fmla="val 94130"/>
                  <a:gd name="adj3" fmla="val 16667"/>
                </a:avLst>
              </a:prstGeom>
              <a:blipFill>
                <a:blip r:embed="rId34"/>
                <a:stretch>
                  <a:fillRect t="-1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标注 9">
                <a:extLst>
                  <a:ext uri="{FF2B5EF4-FFF2-40B4-BE49-F238E27FC236}">
                    <a16:creationId xmlns:a16="http://schemas.microsoft.com/office/drawing/2014/main" id="{F45378F7-5679-0E1D-A5AC-17243D7926C2}"/>
                  </a:ext>
                </a:extLst>
              </p:cNvPr>
              <p:cNvSpPr/>
              <p:nvPr/>
            </p:nvSpPr>
            <p:spPr>
              <a:xfrm>
                <a:off x="167267" y="3993534"/>
                <a:ext cx="2259361" cy="1052847"/>
              </a:xfrm>
              <a:prstGeom prst="wedgeRoundRectCallout">
                <a:avLst>
                  <a:gd name="adj1" fmla="val 51699"/>
                  <a:gd name="adj2" fmla="val 84127"/>
                  <a:gd name="adj3" fmla="val 16667"/>
                </a:avLst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for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each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zh-CN" dirty="0">
                    <a:solidFill>
                      <a:schemeClr val="tx1"/>
                    </a:solidFill>
                  </a:rPr>
                  <a:t>,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inherit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from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such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a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that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𝜎</m:t>
                    </m:r>
                    <m:sSub>
                      <m:sSubPr>
                        <m:ctrlPr>
                          <a:rPr lang="zh-CN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zh-CN" altLang="zh-CN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</m:d>
                      </m:e>
                      <m:sub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zh-CN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endParaRPr kumimoji="1"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圆角矩形标注 9">
                <a:extLst>
                  <a:ext uri="{FF2B5EF4-FFF2-40B4-BE49-F238E27FC236}">
                    <a16:creationId xmlns:a16="http://schemas.microsoft.com/office/drawing/2014/main" id="{F45378F7-5679-0E1D-A5AC-17243D792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67" y="3993534"/>
                <a:ext cx="2259361" cy="1052847"/>
              </a:xfrm>
              <a:prstGeom prst="wedgeRoundRectCallout">
                <a:avLst>
                  <a:gd name="adj1" fmla="val 51699"/>
                  <a:gd name="adj2" fmla="val 84127"/>
                  <a:gd name="adj3" fmla="val 16667"/>
                </a:avLst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圆角矩形标注 10">
            <a:extLst>
              <a:ext uri="{FF2B5EF4-FFF2-40B4-BE49-F238E27FC236}">
                <a16:creationId xmlns:a16="http://schemas.microsoft.com/office/drawing/2014/main" id="{038E41D1-4288-16CE-B5FE-AACB97099607}"/>
              </a:ext>
            </a:extLst>
          </p:cNvPr>
          <p:cNvSpPr/>
          <p:nvPr/>
        </p:nvSpPr>
        <p:spPr>
          <a:xfrm>
            <a:off x="110370" y="5418412"/>
            <a:ext cx="2348829" cy="899060"/>
          </a:xfrm>
          <a:prstGeom prst="wedgeRoundRectCallout">
            <a:avLst>
              <a:gd name="adj1" fmla="val -3086"/>
              <a:gd name="adj2" fmla="val -84153"/>
              <a:gd name="adj3" fmla="val 16667"/>
            </a:avLst>
          </a:prstGeom>
          <a:solidFill>
            <a:srgbClr val="FFD8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by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discarding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this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assignment,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list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size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is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decreased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by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838302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cap="none" dirty="0">
                <a:latin typeface="Rockwell" panose="02060603020205020403" pitchFamily="18" charset="0"/>
              </a:rPr>
              <a:t>Proof</a:t>
            </a:r>
            <a:r>
              <a:rPr kumimoji="1" lang="zh-CN" altLang="en-US" sz="48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800" cap="none" dirty="0">
                <a:latin typeface="Rockwell" panose="02060603020205020403" pitchFamily="18" charset="0"/>
              </a:rPr>
              <a:t>Overview</a:t>
            </a:r>
            <a:endParaRPr kumimoji="1" lang="zh-CN" altLang="en-US" sz="4800" cap="none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FA855D-7C83-C7EE-C190-50442905BA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2012224"/>
                <a:ext cx="10058400" cy="4050792"/>
              </a:xfrm>
            </p:spPr>
            <p:txBody>
              <a:bodyPr/>
              <a:lstStyle/>
              <a:p>
                <a:r>
                  <a:rPr kumimoji="1" lang="en-US" altLang="zh-CN" dirty="0">
                    <a:latin typeface="Rockwell" panose="02060603020205020403" pitchFamily="18" charset="0"/>
                  </a:rPr>
                  <a:t>Bipartite</a:t>
                </a:r>
                <a:r>
                  <a:rPr kumimoji="1" lang="zh-CN" altLang="en-US" dirty="0">
                    <a:latin typeface="Rockwell" panose="020606030202050204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r>
                  <a:rPr kumimoji="1" lang="en-US" altLang="zh-CN" dirty="0">
                    <a:latin typeface="Rockwell" panose="02060603020205020403" pitchFamily="18" charset="0"/>
                  </a:rPr>
                  <a:t>-case</a:t>
                </a:r>
              </a:p>
              <a:p>
                <a:endParaRPr kumimoji="1" lang="en-US" altLang="zh-CN" dirty="0">
                  <a:latin typeface="Rockwell" panose="02060603020205020403" pitchFamily="18" charset="0"/>
                </a:endParaRPr>
              </a:p>
              <a:p>
                <a:r>
                  <a:rPr kumimoji="1" lang="en-US" altLang="zh-CN" dirty="0">
                    <a:latin typeface="Rockwell" panose="02060603020205020403" pitchFamily="18" charset="0"/>
                  </a:rPr>
                  <a:t>Bipartite</a:t>
                </a:r>
                <a:r>
                  <a:rPr kumimoji="1" lang="zh-CN" altLang="en-US" dirty="0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dirty="0">
                    <a:latin typeface="Rockwell" panose="02060603020205020403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en-US" altLang="zh-CN" dirty="0">
                    <a:latin typeface="Rockwell" panose="02060603020205020403" pitchFamily="18" charset="0"/>
                  </a:rPr>
                  <a:t>)-case</a:t>
                </a:r>
              </a:p>
              <a:p>
                <a:endParaRPr kumimoji="1" lang="en-US" altLang="zh-CN" dirty="0">
                  <a:latin typeface="Rockwell" panose="02060603020205020403" pitchFamily="18" charset="0"/>
                </a:endParaRPr>
              </a:p>
              <a:p>
                <a:r>
                  <a:rPr kumimoji="1" lang="en-US" altLang="zh-CN" dirty="0">
                    <a:latin typeface="Rockwell" panose="02060603020205020403" pitchFamily="18" charset="0"/>
                  </a:rPr>
                  <a:t>Non-bipartite</a:t>
                </a:r>
                <a:r>
                  <a:rPr kumimoji="1" lang="zh-CN" altLang="en-US" dirty="0">
                    <a:latin typeface="Rockwell" panose="020606030202050204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en-US" altLang="zh-CN" dirty="0">
                    <a:latin typeface="Rockwell" panose="02060603020205020403" pitchFamily="18" charset="0"/>
                  </a:rPr>
                  <a:t>-case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FA855D-7C83-C7EE-C190-50442905BA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2012224"/>
                <a:ext cx="10058400" cy="4050792"/>
              </a:xfrm>
              <a:blipFill>
                <a:blip r:embed="rId2"/>
                <a:stretch>
                  <a:fillRect l="-378" t="-1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2205A47A-705A-2B91-9146-C83B45ECE0E8}"/>
              </a:ext>
            </a:extLst>
          </p:cNvPr>
          <p:cNvCxnSpPr>
            <a:cxnSpLocks/>
          </p:cNvCxnSpPr>
          <p:nvPr/>
        </p:nvCxnSpPr>
        <p:spPr>
          <a:xfrm flipV="1">
            <a:off x="2665143" y="2520176"/>
            <a:ext cx="0" cy="2564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048CBBBF-CFC3-6F1D-0E58-3EE7EC619DC7}"/>
              </a:ext>
            </a:extLst>
          </p:cNvPr>
          <p:cNvCxnSpPr>
            <a:cxnSpLocks/>
          </p:cNvCxnSpPr>
          <p:nvPr/>
        </p:nvCxnSpPr>
        <p:spPr>
          <a:xfrm flipV="1">
            <a:off x="2653991" y="3345366"/>
            <a:ext cx="0" cy="2843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4008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cap="none" dirty="0">
                <a:latin typeface="Rockwell" panose="02060603020205020403" pitchFamily="18" charset="0"/>
              </a:rPr>
              <a:t>Proof</a:t>
            </a:r>
            <a:r>
              <a:rPr kumimoji="1" lang="zh-CN" altLang="en-US" sz="48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800" cap="none" dirty="0">
                <a:latin typeface="Rockwell" panose="02060603020205020403" pitchFamily="18" charset="0"/>
              </a:rPr>
              <a:t>Overview</a:t>
            </a:r>
            <a:endParaRPr kumimoji="1" lang="zh-CN" altLang="en-US" sz="4800" cap="none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FA855D-7C83-C7EE-C190-50442905BA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2012224"/>
                <a:ext cx="10058400" cy="4050792"/>
              </a:xfrm>
            </p:spPr>
            <p:txBody>
              <a:bodyPr/>
              <a:lstStyle/>
              <a:p>
                <a:r>
                  <a:rPr kumimoji="1" lang="en-US" altLang="zh-CN" dirty="0">
                    <a:latin typeface="Rockwell" panose="02060603020205020403" pitchFamily="18" charset="0"/>
                  </a:rPr>
                  <a:t>Bipartite</a:t>
                </a:r>
                <a:r>
                  <a:rPr kumimoji="1" lang="zh-CN" altLang="en-US" dirty="0">
                    <a:latin typeface="Rockwell" panose="020606030202050204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r>
                  <a:rPr kumimoji="1" lang="en-US" altLang="zh-CN" dirty="0">
                    <a:latin typeface="Rockwell" panose="02060603020205020403" pitchFamily="18" charset="0"/>
                  </a:rPr>
                  <a:t>-case</a:t>
                </a:r>
              </a:p>
              <a:p>
                <a:endParaRPr kumimoji="1" lang="en-US" altLang="zh-CN" dirty="0">
                  <a:latin typeface="Rockwell" panose="02060603020205020403" pitchFamily="18" charset="0"/>
                </a:endParaRPr>
              </a:p>
              <a:p>
                <a:r>
                  <a:rPr kumimoji="1" lang="en-US" altLang="zh-CN" dirty="0">
                    <a:latin typeface="Rockwell" panose="02060603020205020403" pitchFamily="18" charset="0"/>
                  </a:rPr>
                  <a:t>Bipartite</a:t>
                </a:r>
                <a:r>
                  <a:rPr kumimoji="1" lang="zh-CN" altLang="en-US" dirty="0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dirty="0">
                    <a:latin typeface="Rockwell" panose="02060603020205020403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en-US" altLang="zh-CN" dirty="0">
                    <a:latin typeface="Rockwell" panose="02060603020205020403" pitchFamily="18" charset="0"/>
                  </a:rPr>
                  <a:t>)-case</a:t>
                </a:r>
              </a:p>
              <a:p>
                <a:endParaRPr kumimoji="1" lang="en-US" altLang="zh-CN" dirty="0">
                  <a:latin typeface="Rockwell" panose="02060603020205020403" pitchFamily="18" charset="0"/>
                </a:endParaRPr>
              </a:p>
              <a:p>
                <a:r>
                  <a:rPr kumimoji="1" lang="en-US" altLang="zh-CN" dirty="0">
                    <a:latin typeface="Rockwell" panose="02060603020205020403" pitchFamily="18" charset="0"/>
                  </a:rPr>
                  <a:t>Non-bipartite</a:t>
                </a:r>
                <a:r>
                  <a:rPr kumimoji="1" lang="zh-CN" altLang="en-US" dirty="0">
                    <a:latin typeface="Rockwell" panose="020606030202050204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en-US" altLang="zh-CN" dirty="0">
                    <a:latin typeface="Rockwell" panose="02060603020205020403" pitchFamily="18" charset="0"/>
                  </a:rPr>
                  <a:t>-case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FA855D-7C83-C7EE-C190-50442905BA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2012224"/>
                <a:ext cx="10058400" cy="4050792"/>
              </a:xfrm>
              <a:blipFill>
                <a:blip r:embed="rId2"/>
                <a:stretch>
                  <a:fillRect l="-378" t="-1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2205A47A-705A-2B91-9146-C83B45ECE0E8}"/>
              </a:ext>
            </a:extLst>
          </p:cNvPr>
          <p:cNvCxnSpPr>
            <a:cxnSpLocks/>
          </p:cNvCxnSpPr>
          <p:nvPr/>
        </p:nvCxnSpPr>
        <p:spPr>
          <a:xfrm flipV="1">
            <a:off x="2665143" y="2520176"/>
            <a:ext cx="0" cy="2564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048CBBBF-CFC3-6F1D-0E58-3EE7EC619DC7}"/>
              </a:ext>
            </a:extLst>
          </p:cNvPr>
          <p:cNvCxnSpPr>
            <a:cxnSpLocks/>
          </p:cNvCxnSpPr>
          <p:nvPr/>
        </p:nvCxnSpPr>
        <p:spPr>
          <a:xfrm flipV="1">
            <a:off x="2653991" y="3345366"/>
            <a:ext cx="0" cy="2843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pload.wikimedia.org/wikipedia/commons/thumb/e/...">
            <a:extLst>
              <a:ext uri="{FF2B5EF4-FFF2-40B4-BE49-F238E27FC236}">
                <a16:creationId xmlns:a16="http://schemas.microsoft.com/office/drawing/2014/main" id="{2CA84D10-1AAE-5597-B33A-F952F62F7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239" y="3812017"/>
            <a:ext cx="1204332" cy="120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1246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>
                <a:latin typeface="Rockwell" panose="02060603020205020403" pitchFamily="18" charset="0"/>
              </a:rPr>
              <a:t>Takeaway</a:t>
            </a:r>
            <a:endParaRPr kumimoji="1" lang="zh-CN" altLang="en-US" cap="none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FA855D-7C83-C7EE-C190-50442905BA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7" y="2121408"/>
                <a:ext cx="10717961" cy="4050792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  <a:latin typeface="Rockwell" panose="02060603020205020403" pitchFamily="18" charset="0"/>
                  </a:rPr>
                  <a:t>P</a:t>
                </a:r>
                <a:r>
                  <a:rPr kumimoji="1" lang="en-US" altLang="zh-CN" dirty="0">
                    <a:latin typeface="Rockwell" panose="02060603020205020403" pitchFamily="18" charset="0"/>
                  </a:rPr>
                  <a:t>arameterized</a:t>
                </a:r>
                <a:r>
                  <a:rPr kumimoji="1" lang="zh-CN" altLang="en-US" dirty="0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Rockwell" panose="02060603020205020403" pitchFamily="18" charset="0"/>
                  </a:rPr>
                  <a:t>I</a:t>
                </a:r>
                <a:r>
                  <a:rPr kumimoji="1" lang="en-US" altLang="zh-CN" dirty="0">
                    <a:latin typeface="Rockwell" panose="02060603020205020403" pitchFamily="18" charset="0"/>
                  </a:rPr>
                  <a:t>napproximability</a:t>
                </a:r>
                <a:r>
                  <a:rPr kumimoji="1" lang="zh-CN" altLang="en-US" dirty="0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Rockwell" panose="02060603020205020403" pitchFamily="18" charset="0"/>
                  </a:rPr>
                  <a:t>H</a:t>
                </a:r>
                <a:r>
                  <a:rPr kumimoji="1" lang="en-US" altLang="zh-CN" dirty="0">
                    <a:latin typeface="Rockwell" panose="02060603020205020403" pitchFamily="18" charset="0"/>
                  </a:rPr>
                  <a:t>ypothesis</a:t>
                </a:r>
                <a:r>
                  <a:rPr kumimoji="1" lang="zh-CN" altLang="en-US" dirty="0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dirty="0">
                    <a:latin typeface="Rockwell" panose="02060603020205020403" pitchFamily="18" charset="0"/>
                  </a:rPr>
                  <a:t>–</a:t>
                </a:r>
                <a:r>
                  <a:rPr kumimoji="1" lang="zh-CN" altLang="en-US" dirty="0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dirty="0">
                    <a:latin typeface="Rockwell" panose="02060603020205020403" pitchFamily="18" charset="0"/>
                  </a:rPr>
                  <a:t>parameterized</a:t>
                </a:r>
                <a:r>
                  <a:rPr kumimoji="1" lang="zh-CN" altLang="en-US" dirty="0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dirty="0">
                    <a:latin typeface="Rockwell" panose="02060603020205020403" pitchFamily="18" charset="0"/>
                  </a:rPr>
                  <a:t>analog</a:t>
                </a:r>
                <a:r>
                  <a:rPr kumimoji="1" lang="zh-CN" altLang="en-US" dirty="0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dirty="0">
                    <a:latin typeface="Rockwell" panose="02060603020205020403" pitchFamily="18" charset="0"/>
                  </a:rPr>
                  <a:t>of</a:t>
                </a:r>
                <a:r>
                  <a:rPr kumimoji="1" lang="zh-CN" altLang="en-US" dirty="0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dirty="0">
                    <a:latin typeface="Rockwell" panose="02060603020205020403" pitchFamily="18" charset="0"/>
                  </a:rPr>
                  <a:t>PCP</a:t>
                </a:r>
              </a:p>
              <a:p>
                <a:r>
                  <a:rPr kumimoji="1" lang="en-US" altLang="zh-CN" dirty="0">
                    <a:solidFill>
                      <a:srgbClr val="FF0000"/>
                    </a:solidFill>
                    <a:latin typeface="Rockwell" panose="02060603020205020403" pitchFamily="18" charset="0"/>
                  </a:rPr>
                  <a:t>Baby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Rockwell" panose="02060603020205020403" pitchFamily="18" charset="0"/>
                  </a:rPr>
                  <a:t>PIH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dirty="0">
                    <a:latin typeface="Rockwell" panose="02060603020205020403" pitchFamily="18" charset="0"/>
                  </a:rPr>
                  <a:t>–</a:t>
                </a:r>
                <a:r>
                  <a:rPr kumimoji="1" lang="zh-CN" altLang="en-US" dirty="0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dirty="0">
                    <a:latin typeface="Rockwell" panose="02060603020205020403" pitchFamily="18" charset="0"/>
                  </a:rPr>
                  <a:t>inapproximability</a:t>
                </a:r>
                <a:r>
                  <a:rPr kumimoji="1" lang="zh-CN" altLang="en-US" dirty="0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dirty="0">
                    <a:latin typeface="Rockwell" panose="02060603020205020403" pitchFamily="18" charset="0"/>
                  </a:rPr>
                  <a:t>of</a:t>
                </a:r>
                <a:r>
                  <a:rPr kumimoji="1" lang="zh-CN" altLang="en-US" dirty="0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dirty="0">
                    <a:latin typeface="Rockwell" panose="02060603020205020403" pitchFamily="18" charset="0"/>
                  </a:rPr>
                  <a:t>the</a:t>
                </a:r>
                <a:r>
                  <a:rPr kumimoji="1" lang="zh-CN" altLang="en-US" dirty="0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Rockwell" panose="02060603020205020403" pitchFamily="18" charset="0"/>
                  </a:rPr>
                  <a:t>list-satisfiability</a:t>
                </a:r>
                <a:r>
                  <a:rPr kumimoji="1" lang="zh-CN" altLang="en-US" dirty="0">
                    <a:solidFill>
                      <a:srgbClr val="0070C0"/>
                    </a:solidFill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dirty="0">
                    <a:latin typeface="Rockwell" panose="02060603020205020403" pitchFamily="18" charset="0"/>
                  </a:rPr>
                  <a:t>of</a:t>
                </a:r>
                <a:r>
                  <a:rPr kumimoji="1" lang="zh-CN" altLang="en-US" dirty="0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dirty="0">
                    <a:latin typeface="Rockwell" panose="02060603020205020403" pitchFamily="18" charset="0"/>
                  </a:rPr>
                  <a:t>(parameterized)</a:t>
                </a:r>
                <a:r>
                  <a:rPr kumimoji="1" lang="zh-CN" altLang="en-US" dirty="0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dirty="0">
                    <a:latin typeface="Rockwell" panose="02060603020205020403" pitchFamily="18" charset="0"/>
                  </a:rPr>
                  <a:t>2CSP</a:t>
                </a:r>
              </a:p>
              <a:p>
                <a:pPr lvl="1"/>
                <a:r>
                  <a:rPr lang="en-US" altLang="zh-CN" sz="2000" dirty="0"/>
                  <a:t>W[1]-hard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to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distinguish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between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[</a:t>
                </a:r>
                <a:r>
                  <a:rPr lang="en-US" altLang="zh-CN" sz="2000" dirty="0">
                    <a:solidFill>
                      <a:srgbClr val="00B050"/>
                    </a:solidFill>
                  </a:rPr>
                  <a:t>1-list</a:t>
                </a:r>
                <a:r>
                  <a:rPr lang="zh-CN" altLang="en-US" sz="2000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00B050"/>
                    </a:solidFill>
                  </a:rPr>
                  <a:t>satisfiable</a:t>
                </a:r>
                <a:r>
                  <a:rPr lang="en-US" altLang="zh-CN" sz="2000" dirty="0"/>
                  <a:t>]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and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[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not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even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000" dirty="0">
                    <a:solidFill>
                      <a:srgbClr val="0070C0"/>
                    </a:solidFill>
                  </a:rPr>
                  <a:t>-list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satisfiable</a:t>
                </a:r>
                <a:r>
                  <a:rPr lang="en-US" altLang="zh-CN" sz="2000" dirty="0"/>
                  <a:t>]</a:t>
                </a:r>
                <a:endParaRPr kumimoji="1" lang="en-US" altLang="zh-CN" sz="2000" dirty="0">
                  <a:latin typeface="Rockwell" panose="02060603020205020403" pitchFamily="18" charset="0"/>
                </a:endParaRPr>
              </a:p>
              <a:p>
                <a:pPr lvl="1"/>
                <a:r>
                  <a:rPr kumimoji="1" lang="en-US" altLang="zh-CN" sz="2000" dirty="0">
                    <a:latin typeface="Rockwell" panose="02060603020205020403" pitchFamily="18" charset="0"/>
                  </a:rPr>
                  <a:t>Proof</a:t>
                </a:r>
                <a:r>
                  <a:rPr kumimoji="1" lang="zh-CN" altLang="en-US" sz="2000" dirty="0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sz="2000" dirty="0">
                    <a:latin typeface="Rockwell" panose="02060603020205020403" pitchFamily="18" charset="0"/>
                  </a:rPr>
                  <a:t>Idea:</a:t>
                </a:r>
                <a:r>
                  <a:rPr kumimoji="1" lang="zh-CN" altLang="en-US" sz="2000" dirty="0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sz="2000" dirty="0">
                    <a:latin typeface="Rockwell" panose="02060603020205020403" pitchFamily="18" charset="0"/>
                  </a:rPr>
                  <a:t>induction</a:t>
                </a:r>
                <a:r>
                  <a:rPr kumimoji="1" lang="zh-CN" altLang="en-US" sz="2000" dirty="0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sz="2000" dirty="0">
                    <a:latin typeface="Rockwell" panose="02060603020205020403" pitchFamily="18" charset="0"/>
                  </a:rPr>
                  <a:t>on</a:t>
                </a:r>
                <a:r>
                  <a:rPr kumimoji="1" lang="zh-CN" altLang="en-US" sz="2000" dirty="0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sz="2000" dirty="0">
                    <a:latin typeface="Rockwell" panose="02060603020205020403" pitchFamily="18" charset="0"/>
                  </a:rPr>
                  <a:t>the</a:t>
                </a:r>
                <a:r>
                  <a:rPr kumimoji="1" lang="zh-CN" altLang="en-US" sz="2000" dirty="0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sz="2000" dirty="0">
                    <a:latin typeface="Rockwell" panose="02060603020205020403" pitchFamily="18" charset="0"/>
                  </a:rPr>
                  <a:t>list</a:t>
                </a:r>
                <a:r>
                  <a:rPr kumimoji="1" lang="zh-CN" altLang="en-US" sz="2000" dirty="0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sz="2000" dirty="0">
                    <a:latin typeface="Rockwell" panose="02060603020205020403" pitchFamily="18" charset="0"/>
                  </a:rPr>
                  <a:t>size</a:t>
                </a:r>
              </a:p>
              <a:p>
                <a:pPr lvl="1"/>
                <a:endParaRPr kumimoji="1" lang="en-US" altLang="zh-CN" sz="2000" dirty="0">
                  <a:latin typeface="Rockwell" panose="02060603020205020403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FA855D-7C83-C7EE-C190-50442905BA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7" y="2121408"/>
                <a:ext cx="10717961" cy="4050792"/>
              </a:xfrm>
              <a:blipFill>
                <a:blip r:embed="rId2"/>
                <a:stretch>
                  <a:fillRect l="-355" t="-1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40632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>
                <a:latin typeface="Rockwell" panose="02060603020205020403" pitchFamily="18" charset="0"/>
              </a:rPr>
              <a:t>Takeaway</a:t>
            </a:r>
            <a:endParaRPr kumimoji="1" lang="zh-CN" altLang="en-US" cap="none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FA855D-7C83-C7EE-C190-50442905BA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7" y="2121408"/>
                <a:ext cx="10717961" cy="4050792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  <a:latin typeface="Rockwell" panose="02060603020205020403" pitchFamily="18" charset="0"/>
                  </a:rPr>
                  <a:t>P</a:t>
                </a:r>
                <a:r>
                  <a:rPr kumimoji="1" lang="en-US" altLang="zh-CN" dirty="0">
                    <a:latin typeface="Rockwell" panose="02060603020205020403" pitchFamily="18" charset="0"/>
                  </a:rPr>
                  <a:t>arameterized</a:t>
                </a:r>
                <a:r>
                  <a:rPr kumimoji="1" lang="zh-CN" altLang="en-US" dirty="0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Rockwell" panose="02060603020205020403" pitchFamily="18" charset="0"/>
                  </a:rPr>
                  <a:t>I</a:t>
                </a:r>
                <a:r>
                  <a:rPr kumimoji="1" lang="en-US" altLang="zh-CN" dirty="0">
                    <a:latin typeface="Rockwell" panose="02060603020205020403" pitchFamily="18" charset="0"/>
                  </a:rPr>
                  <a:t>napproximability</a:t>
                </a:r>
                <a:r>
                  <a:rPr kumimoji="1" lang="zh-CN" altLang="en-US" dirty="0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Rockwell" panose="02060603020205020403" pitchFamily="18" charset="0"/>
                  </a:rPr>
                  <a:t>H</a:t>
                </a:r>
                <a:r>
                  <a:rPr kumimoji="1" lang="en-US" altLang="zh-CN" dirty="0">
                    <a:latin typeface="Rockwell" panose="02060603020205020403" pitchFamily="18" charset="0"/>
                  </a:rPr>
                  <a:t>ypothesis</a:t>
                </a:r>
                <a:r>
                  <a:rPr kumimoji="1" lang="zh-CN" altLang="en-US" dirty="0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dirty="0">
                    <a:latin typeface="Rockwell" panose="02060603020205020403" pitchFamily="18" charset="0"/>
                  </a:rPr>
                  <a:t>–</a:t>
                </a:r>
                <a:r>
                  <a:rPr kumimoji="1" lang="zh-CN" altLang="en-US" dirty="0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dirty="0">
                    <a:latin typeface="Rockwell" panose="02060603020205020403" pitchFamily="18" charset="0"/>
                  </a:rPr>
                  <a:t>parameterized</a:t>
                </a:r>
                <a:r>
                  <a:rPr kumimoji="1" lang="zh-CN" altLang="en-US" dirty="0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dirty="0">
                    <a:latin typeface="Rockwell" panose="02060603020205020403" pitchFamily="18" charset="0"/>
                  </a:rPr>
                  <a:t>analog</a:t>
                </a:r>
                <a:r>
                  <a:rPr kumimoji="1" lang="zh-CN" altLang="en-US" dirty="0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dirty="0">
                    <a:latin typeface="Rockwell" panose="02060603020205020403" pitchFamily="18" charset="0"/>
                  </a:rPr>
                  <a:t>of</a:t>
                </a:r>
                <a:r>
                  <a:rPr kumimoji="1" lang="zh-CN" altLang="en-US" dirty="0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dirty="0">
                    <a:latin typeface="Rockwell" panose="02060603020205020403" pitchFamily="18" charset="0"/>
                  </a:rPr>
                  <a:t>PCP</a:t>
                </a:r>
              </a:p>
              <a:p>
                <a:r>
                  <a:rPr kumimoji="1" lang="en-US" altLang="zh-CN" dirty="0">
                    <a:solidFill>
                      <a:srgbClr val="FF0000"/>
                    </a:solidFill>
                    <a:latin typeface="Rockwell" panose="02060603020205020403" pitchFamily="18" charset="0"/>
                  </a:rPr>
                  <a:t>Baby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Rockwell" panose="02060603020205020403" pitchFamily="18" charset="0"/>
                  </a:rPr>
                  <a:t>PIH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dirty="0">
                    <a:latin typeface="Rockwell" panose="02060603020205020403" pitchFamily="18" charset="0"/>
                  </a:rPr>
                  <a:t>–</a:t>
                </a:r>
                <a:r>
                  <a:rPr kumimoji="1" lang="zh-CN" altLang="en-US" dirty="0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dirty="0">
                    <a:latin typeface="Rockwell" panose="02060603020205020403" pitchFamily="18" charset="0"/>
                  </a:rPr>
                  <a:t>inapproximability</a:t>
                </a:r>
                <a:r>
                  <a:rPr kumimoji="1" lang="zh-CN" altLang="en-US" dirty="0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dirty="0">
                    <a:latin typeface="Rockwell" panose="02060603020205020403" pitchFamily="18" charset="0"/>
                  </a:rPr>
                  <a:t>of</a:t>
                </a:r>
                <a:r>
                  <a:rPr kumimoji="1" lang="zh-CN" altLang="en-US" dirty="0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dirty="0">
                    <a:latin typeface="Rockwell" panose="02060603020205020403" pitchFamily="18" charset="0"/>
                  </a:rPr>
                  <a:t>the</a:t>
                </a:r>
                <a:r>
                  <a:rPr kumimoji="1" lang="zh-CN" altLang="en-US" dirty="0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Rockwell" panose="02060603020205020403" pitchFamily="18" charset="0"/>
                  </a:rPr>
                  <a:t>list-satisfiability</a:t>
                </a:r>
                <a:r>
                  <a:rPr kumimoji="1" lang="zh-CN" altLang="en-US" dirty="0">
                    <a:solidFill>
                      <a:srgbClr val="0070C0"/>
                    </a:solidFill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dirty="0">
                    <a:latin typeface="Rockwell" panose="02060603020205020403" pitchFamily="18" charset="0"/>
                  </a:rPr>
                  <a:t>of</a:t>
                </a:r>
                <a:r>
                  <a:rPr kumimoji="1" lang="zh-CN" altLang="en-US" dirty="0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dirty="0">
                    <a:latin typeface="Rockwell" panose="02060603020205020403" pitchFamily="18" charset="0"/>
                  </a:rPr>
                  <a:t>(parameterized)</a:t>
                </a:r>
                <a:r>
                  <a:rPr kumimoji="1" lang="zh-CN" altLang="en-US" dirty="0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dirty="0">
                    <a:latin typeface="Rockwell" panose="02060603020205020403" pitchFamily="18" charset="0"/>
                  </a:rPr>
                  <a:t>2CSP</a:t>
                </a:r>
              </a:p>
              <a:p>
                <a:pPr lvl="1"/>
                <a:r>
                  <a:rPr lang="en-US" altLang="zh-CN" sz="2000" dirty="0"/>
                  <a:t>W[1]-hard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to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distinguish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between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[</a:t>
                </a:r>
                <a:r>
                  <a:rPr lang="en-US" altLang="zh-CN" sz="2000" dirty="0">
                    <a:solidFill>
                      <a:srgbClr val="00B050"/>
                    </a:solidFill>
                  </a:rPr>
                  <a:t>1-list</a:t>
                </a:r>
                <a:r>
                  <a:rPr lang="zh-CN" altLang="en-US" sz="2000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00B050"/>
                    </a:solidFill>
                  </a:rPr>
                  <a:t>satisfiable</a:t>
                </a:r>
                <a:r>
                  <a:rPr lang="en-US" altLang="zh-CN" sz="2000" dirty="0"/>
                  <a:t>]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and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[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not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even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000" dirty="0">
                    <a:solidFill>
                      <a:srgbClr val="0070C0"/>
                    </a:solidFill>
                  </a:rPr>
                  <a:t>-list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satisfiable</a:t>
                </a:r>
                <a:r>
                  <a:rPr lang="en-US" altLang="zh-CN" sz="2000" dirty="0"/>
                  <a:t>]</a:t>
                </a:r>
                <a:endParaRPr kumimoji="1" lang="en-US" altLang="zh-CN" sz="2000" dirty="0">
                  <a:latin typeface="Rockwell" panose="02060603020205020403" pitchFamily="18" charset="0"/>
                </a:endParaRPr>
              </a:p>
              <a:p>
                <a:pPr lvl="1"/>
                <a:r>
                  <a:rPr kumimoji="1" lang="en-US" altLang="zh-CN" sz="2000" dirty="0">
                    <a:latin typeface="Rockwell" panose="02060603020205020403" pitchFamily="18" charset="0"/>
                  </a:rPr>
                  <a:t>Proof</a:t>
                </a:r>
                <a:r>
                  <a:rPr kumimoji="1" lang="zh-CN" altLang="en-US" sz="2000" dirty="0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sz="2000" dirty="0">
                    <a:latin typeface="Rockwell" panose="02060603020205020403" pitchFamily="18" charset="0"/>
                  </a:rPr>
                  <a:t>Idea:</a:t>
                </a:r>
                <a:r>
                  <a:rPr kumimoji="1" lang="zh-CN" altLang="en-US" sz="2000" dirty="0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sz="2000" dirty="0">
                    <a:latin typeface="Rockwell" panose="02060603020205020403" pitchFamily="18" charset="0"/>
                  </a:rPr>
                  <a:t>induction</a:t>
                </a:r>
                <a:r>
                  <a:rPr kumimoji="1" lang="zh-CN" altLang="en-US" sz="2000" dirty="0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sz="2000" dirty="0">
                    <a:latin typeface="Rockwell" panose="02060603020205020403" pitchFamily="18" charset="0"/>
                  </a:rPr>
                  <a:t>on</a:t>
                </a:r>
                <a:r>
                  <a:rPr kumimoji="1" lang="zh-CN" altLang="en-US" sz="2000" dirty="0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sz="2000" dirty="0">
                    <a:latin typeface="Rockwell" panose="02060603020205020403" pitchFamily="18" charset="0"/>
                  </a:rPr>
                  <a:t>the</a:t>
                </a:r>
                <a:r>
                  <a:rPr kumimoji="1" lang="zh-CN" altLang="en-US" sz="2000" dirty="0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sz="2000" dirty="0">
                    <a:latin typeface="Rockwell" panose="02060603020205020403" pitchFamily="18" charset="0"/>
                  </a:rPr>
                  <a:t>list</a:t>
                </a:r>
                <a:r>
                  <a:rPr kumimoji="1" lang="zh-CN" altLang="en-US" sz="2000" dirty="0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sz="2000" dirty="0">
                    <a:latin typeface="Rockwell" panose="02060603020205020403" pitchFamily="18" charset="0"/>
                  </a:rPr>
                  <a:t>size</a:t>
                </a:r>
              </a:p>
              <a:p>
                <a:pPr lvl="1"/>
                <a:endParaRPr kumimoji="1" lang="en-US" altLang="zh-CN" sz="2000" dirty="0">
                  <a:latin typeface="Rockwell" panose="02060603020205020403" pitchFamily="18" charset="0"/>
                </a:endParaRPr>
              </a:p>
              <a:p>
                <a:r>
                  <a:rPr kumimoji="1" lang="en-US" altLang="zh-CN" sz="2200" dirty="0">
                    <a:solidFill>
                      <a:srgbClr val="7030A0"/>
                    </a:solidFill>
                    <a:latin typeface="Rockwell" panose="02060603020205020403" pitchFamily="18" charset="0"/>
                  </a:rPr>
                  <a:t>Average</a:t>
                </a:r>
                <a:r>
                  <a:rPr kumimoji="1" lang="zh-CN" altLang="en-US" sz="2200" dirty="0">
                    <a:solidFill>
                      <a:srgbClr val="7030A0"/>
                    </a:solidFill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sz="2200" dirty="0">
                    <a:solidFill>
                      <a:srgbClr val="7030A0"/>
                    </a:solidFill>
                    <a:latin typeface="Rockwell" panose="02060603020205020403" pitchFamily="18" charset="0"/>
                  </a:rPr>
                  <a:t>Baby</a:t>
                </a:r>
                <a:r>
                  <a:rPr kumimoji="1" lang="zh-CN" altLang="en-US" sz="2200" dirty="0">
                    <a:solidFill>
                      <a:srgbClr val="7030A0"/>
                    </a:solidFill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sz="2200" dirty="0">
                    <a:solidFill>
                      <a:srgbClr val="7030A0"/>
                    </a:solidFill>
                    <a:latin typeface="Rockwell" panose="02060603020205020403" pitchFamily="18" charset="0"/>
                  </a:rPr>
                  <a:t>PIH?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kumimoji="1" lang="zh-CN" altLang="en-US" sz="2000" dirty="0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sz="2000" dirty="0">
                    <a:latin typeface="Rockwell" panose="02060603020205020403" pitchFamily="18" charset="0"/>
                  </a:rPr>
                  <a:t>constant</a:t>
                </a:r>
                <a:r>
                  <a:rPr kumimoji="1" lang="zh-CN" altLang="en-US" sz="2000" dirty="0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sz="2000" dirty="0">
                    <a:latin typeface="Rockwell" panose="02060603020205020403" pitchFamily="18" charset="0"/>
                  </a:rPr>
                  <a:t>inapproximability</a:t>
                </a:r>
                <a:r>
                  <a:rPr kumimoji="1" lang="zh-CN" altLang="en-US" sz="2000" dirty="0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sz="2000" dirty="0">
                    <a:latin typeface="Rockwell" panose="02060603020205020403" pitchFamily="18" charset="0"/>
                  </a:rPr>
                  <a:t>of</a:t>
                </a:r>
                <a:r>
                  <a:rPr kumimoji="1" lang="zh-CN" altLang="en-US" sz="2000" dirty="0">
                    <a:latin typeface="Rockwell" panose="020606030202050204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zh-CN" sz="2000" dirty="0">
                    <a:latin typeface="Rockwell" panose="02060603020205020403" pitchFamily="18" charset="0"/>
                  </a:rPr>
                  <a:t>-</a:t>
                </a:r>
                <a:r>
                  <a:rPr kumimoji="1" lang="en-US" altLang="zh-CN" sz="2000" dirty="0" err="1">
                    <a:latin typeface="Rockwell" panose="02060603020205020403" pitchFamily="18" charset="0"/>
                  </a:rPr>
                  <a:t>ExactCover</a:t>
                </a:r>
                <a:endParaRPr kumimoji="1" lang="en-US" altLang="zh-CN" sz="2000" dirty="0">
                  <a:latin typeface="Rockwell" panose="02060603020205020403" pitchFamily="18" charset="0"/>
                </a:endParaRPr>
              </a:p>
              <a:p>
                <a:pPr marL="0" indent="0">
                  <a:buNone/>
                </a:pPr>
                <a:endParaRPr kumimoji="1" lang="en-US" altLang="zh-CN" sz="2200" dirty="0">
                  <a:latin typeface="Rockwell" panose="02060603020205020403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FA855D-7C83-C7EE-C190-50442905BA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7" y="2121408"/>
                <a:ext cx="10717961" cy="4050792"/>
              </a:xfrm>
              <a:blipFill>
                <a:blip r:embed="rId2"/>
                <a:stretch>
                  <a:fillRect l="-473" t="-1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4714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cap="none" dirty="0">
                <a:latin typeface="Rockwell" panose="02060603020205020403" pitchFamily="18" charset="0"/>
              </a:rPr>
              <a:t>Takeaway</a:t>
            </a:r>
            <a:endParaRPr kumimoji="1" lang="zh-CN" altLang="en-US" cap="none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FA855D-7C83-C7EE-C190-50442905BA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7" y="2121408"/>
                <a:ext cx="10717961" cy="4050792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  <a:latin typeface="Rockwell" panose="02060603020205020403" pitchFamily="18" charset="0"/>
                  </a:rPr>
                  <a:t>P</a:t>
                </a:r>
                <a:r>
                  <a:rPr kumimoji="1" lang="en-US" altLang="zh-CN" dirty="0">
                    <a:latin typeface="Rockwell" panose="02060603020205020403" pitchFamily="18" charset="0"/>
                  </a:rPr>
                  <a:t>arameterized</a:t>
                </a:r>
                <a:r>
                  <a:rPr kumimoji="1" lang="zh-CN" altLang="en-US" dirty="0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Rockwell" panose="02060603020205020403" pitchFamily="18" charset="0"/>
                  </a:rPr>
                  <a:t>I</a:t>
                </a:r>
                <a:r>
                  <a:rPr kumimoji="1" lang="en-US" altLang="zh-CN" dirty="0">
                    <a:latin typeface="Rockwell" panose="02060603020205020403" pitchFamily="18" charset="0"/>
                  </a:rPr>
                  <a:t>napproximability</a:t>
                </a:r>
                <a:r>
                  <a:rPr kumimoji="1" lang="zh-CN" altLang="en-US" dirty="0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Rockwell" panose="02060603020205020403" pitchFamily="18" charset="0"/>
                  </a:rPr>
                  <a:t>H</a:t>
                </a:r>
                <a:r>
                  <a:rPr kumimoji="1" lang="en-US" altLang="zh-CN" dirty="0">
                    <a:latin typeface="Rockwell" panose="02060603020205020403" pitchFamily="18" charset="0"/>
                  </a:rPr>
                  <a:t>ypothesis</a:t>
                </a:r>
                <a:r>
                  <a:rPr kumimoji="1" lang="zh-CN" altLang="en-US" dirty="0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dirty="0">
                    <a:latin typeface="Rockwell" panose="02060603020205020403" pitchFamily="18" charset="0"/>
                  </a:rPr>
                  <a:t>–</a:t>
                </a:r>
                <a:r>
                  <a:rPr kumimoji="1" lang="zh-CN" altLang="en-US" dirty="0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dirty="0">
                    <a:latin typeface="Rockwell" panose="02060603020205020403" pitchFamily="18" charset="0"/>
                  </a:rPr>
                  <a:t>parameterized</a:t>
                </a:r>
                <a:r>
                  <a:rPr kumimoji="1" lang="zh-CN" altLang="en-US" dirty="0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dirty="0">
                    <a:latin typeface="Rockwell" panose="02060603020205020403" pitchFamily="18" charset="0"/>
                  </a:rPr>
                  <a:t>analog</a:t>
                </a:r>
                <a:r>
                  <a:rPr kumimoji="1" lang="zh-CN" altLang="en-US" dirty="0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dirty="0">
                    <a:latin typeface="Rockwell" panose="02060603020205020403" pitchFamily="18" charset="0"/>
                  </a:rPr>
                  <a:t>of</a:t>
                </a:r>
                <a:r>
                  <a:rPr kumimoji="1" lang="zh-CN" altLang="en-US" dirty="0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dirty="0">
                    <a:latin typeface="Rockwell" panose="02060603020205020403" pitchFamily="18" charset="0"/>
                  </a:rPr>
                  <a:t>PCP</a:t>
                </a:r>
              </a:p>
              <a:p>
                <a:r>
                  <a:rPr kumimoji="1" lang="en-US" altLang="zh-CN" dirty="0">
                    <a:solidFill>
                      <a:srgbClr val="FF0000"/>
                    </a:solidFill>
                    <a:latin typeface="Rockwell" panose="02060603020205020403" pitchFamily="18" charset="0"/>
                  </a:rPr>
                  <a:t>Baby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Rockwell" panose="02060603020205020403" pitchFamily="18" charset="0"/>
                  </a:rPr>
                  <a:t>PIH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dirty="0">
                    <a:latin typeface="Rockwell" panose="02060603020205020403" pitchFamily="18" charset="0"/>
                  </a:rPr>
                  <a:t>–</a:t>
                </a:r>
                <a:r>
                  <a:rPr kumimoji="1" lang="zh-CN" altLang="en-US" dirty="0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dirty="0">
                    <a:latin typeface="Rockwell" panose="02060603020205020403" pitchFamily="18" charset="0"/>
                  </a:rPr>
                  <a:t>inapproximability</a:t>
                </a:r>
                <a:r>
                  <a:rPr kumimoji="1" lang="zh-CN" altLang="en-US" dirty="0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dirty="0">
                    <a:latin typeface="Rockwell" panose="02060603020205020403" pitchFamily="18" charset="0"/>
                  </a:rPr>
                  <a:t>of</a:t>
                </a:r>
                <a:r>
                  <a:rPr kumimoji="1" lang="zh-CN" altLang="en-US" dirty="0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dirty="0">
                    <a:latin typeface="Rockwell" panose="02060603020205020403" pitchFamily="18" charset="0"/>
                  </a:rPr>
                  <a:t>the</a:t>
                </a:r>
                <a:r>
                  <a:rPr kumimoji="1" lang="zh-CN" altLang="en-US" dirty="0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Rockwell" panose="02060603020205020403" pitchFamily="18" charset="0"/>
                  </a:rPr>
                  <a:t>list-satisfiability</a:t>
                </a:r>
                <a:r>
                  <a:rPr kumimoji="1" lang="zh-CN" altLang="en-US" dirty="0">
                    <a:solidFill>
                      <a:srgbClr val="0070C0"/>
                    </a:solidFill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dirty="0">
                    <a:latin typeface="Rockwell" panose="02060603020205020403" pitchFamily="18" charset="0"/>
                  </a:rPr>
                  <a:t>of</a:t>
                </a:r>
                <a:r>
                  <a:rPr kumimoji="1" lang="zh-CN" altLang="en-US" dirty="0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dirty="0">
                    <a:latin typeface="Rockwell" panose="02060603020205020403" pitchFamily="18" charset="0"/>
                  </a:rPr>
                  <a:t>(parameterized)</a:t>
                </a:r>
                <a:r>
                  <a:rPr kumimoji="1" lang="zh-CN" altLang="en-US" dirty="0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dirty="0">
                    <a:latin typeface="Rockwell" panose="02060603020205020403" pitchFamily="18" charset="0"/>
                  </a:rPr>
                  <a:t>2CSP</a:t>
                </a:r>
              </a:p>
              <a:p>
                <a:pPr lvl="1"/>
                <a:r>
                  <a:rPr lang="en-US" altLang="zh-CN" sz="2000" dirty="0"/>
                  <a:t>W[1]-hard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to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distinguish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between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[</a:t>
                </a:r>
                <a:r>
                  <a:rPr lang="en-US" altLang="zh-CN" sz="2000" dirty="0">
                    <a:solidFill>
                      <a:srgbClr val="00B050"/>
                    </a:solidFill>
                  </a:rPr>
                  <a:t>1-list</a:t>
                </a:r>
                <a:r>
                  <a:rPr lang="zh-CN" altLang="en-US" sz="2000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00B050"/>
                    </a:solidFill>
                  </a:rPr>
                  <a:t>satisfiable</a:t>
                </a:r>
                <a:r>
                  <a:rPr lang="en-US" altLang="zh-CN" sz="2000" dirty="0"/>
                  <a:t>]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and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[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not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even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000" dirty="0">
                    <a:solidFill>
                      <a:srgbClr val="0070C0"/>
                    </a:solidFill>
                  </a:rPr>
                  <a:t>-list</a:t>
                </a:r>
                <a:r>
                  <a:rPr lang="zh-CN" altLang="en-US" sz="20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0070C0"/>
                    </a:solidFill>
                  </a:rPr>
                  <a:t>satisfiable</a:t>
                </a:r>
                <a:r>
                  <a:rPr lang="en-US" altLang="zh-CN" sz="2000" dirty="0"/>
                  <a:t>]</a:t>
                </a:r>
                <a:endParaRPr kumimoji="1" lang="en-US" altLang="zh-CN" sz="2000" dirty="0">
                  <a:latin typeface="Rockwell" panose="02060603020205020403" pitchFamily="18" charset="0"/>
                </a:endParaRPr>
              </a:p>
              <a:p>
                <a:pPr lvl="1"/>
                <a:r>
                  <a:rPr kumimoji="1" lang="en-US" altLang="zh-CN" sz="2000" dirty="0">
                    <a:latin typeface="Rockwell" panose="02060603020205020403" pitchFamily="18" charset="0"/>
                  </a:rPr>
                  <a:t>Proof</a:t>
                </a:r>
                <a:r>
                  <a:rPr kumimoji="1" lang="zh-CN" altLang="en-US" sz="2000" dirty="0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sz="2000" dirty="0">
                    <a:latin typeface="Rockwell" panose="02060603020205020403" pitchFamily="18" charset="0"/>
                  </a:rPr>
                  <a:t>Idea:</a:t>
                </a:r>
                <a:r>
                  <a:rPr kumimoji="1" lang="zh-CN" altLang="en-US" sz="2000" dirty="0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sz="2000" dirty="0">
                    <a:latin typeface="Rockwell" panose="02060603020205020403" pitchFamily="18" charset="0"/>
                  </a:rPr>
                  <a:t>induction</a:t>
                </a:r>
                <a:r>
                  <a:rPr kumimoji="1" lang="zh-CN" altLang="en-US" sz="2000" dirty="0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sz="2000" dirty="0">
                    <a:latin typeface="Rockwell" panose="02060603020205020403" pitchFamily="18" charset="0"/>
                  </a:rPr>
                  <a:t>on</a:t>
                </a:r>
                <a:r>
                  <a:rPr kumimoji="1" lang="zh-CN" altLang="en-US" sz="2000" dirty="0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sz="2000" dirty="0">
                    <a:latin typeface="Rockwell" panose="02060603020205020403" pitchFamily="18" charset="0"/>
                  </a:rPr>
                  <a:t>the</a:t>
                </a:r>
                <a:r>
                  <a:rPr kumimoji="1" lang="zh-CN" altLang="en-US" sz="2000" dirty="0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sz="2000" dirty="0">
                    <a:latin typeface="Rockwell" panose="02060603020205020403" pitchFamily="18" charset="0"/>
                  </a:rPr>
                  <a:t>list</a:t>
                </a:r>
                <a:r>
                  <a:rPr kumimoji="1" lang="zh-CN" altLang="en-US" sz="2000" dirty="0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sz="2000" dirty="0">
                    <a:latin typeface="Rockwell" panose="02060603020205020403" pitchFamily="18" charset="0"/>
                  </a:rPr>
                  <a:t>size</a:t>
                </a:r>
              </a:p>
              <a:p>
                <a:pPr lvl="1"/>
                <a:endParaRPr kumimoji="1" lang="en-US" altLang="zh-CN" sz="2000" dirty="0">
                  <a:latin typeface="Rockwell" panose="02060603020205020403" pitchFamily="18" charset="0"/>
                </a:endParaRPr>
              </a:p>
              <a:p>
                <a:r>
                  <a:rPr kumimoji="1" lang="en-US" altLang="zh-CN" sz="2200" dirty="0">
                    <a:solidFill>
                      <a:srgbClr val="7030A0"/>
                    </a:solidFill>
                    <a:latin typeface="Rockwell" panose="02060603020205020403" pitchFamily="18" charset="0"/>
                  </a:rPr>
                  <a:t>Average</a:t>
                </a:r>
                <a:r>
                  <a:rPr kumimoji="1" lang="zh-CN" altLang="en-US" sz="2200" dirty="0">
                    <a:solidFill>
                      <a:srgbClr val="7030A0"/>
                    </a:solidFill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sz="2200" dirty="0">
                    <a:solidFill>
                      <a:srgbClr val="7030A0"/>
                    </a:solidFill>
                    <a:latin typeface="Rockwell" panose="02060603020205020403" pitchFamily="18" charset="0"/>
                  </a:rPr>
                  <a:t>Baby</a:t>
                </a:r>
                <a:r>
                  <a:rPr kumimoji="1" lang="zh-CN" altLang="en-US" sz="2200" dirty="0">
                    <a:solidFill>
                      <a:srgbClr val="7030A0"/>
                    </a:solidFill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sz="2200" dirty="0">
                    <a:solidFill>
                      <a:srgbClr val="7030A0"/>
                    </a:solidFill>
                    <a:latin typeface="Rockwell" panose="02060603020205020403" pitchFamily="18" charset="0"/>
                  </a:rPr>
                  <a:t>PIH?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kumimoji="1" lang="zh-CN" altLang="en-US" sz="2000" dirty="0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sz="2000" dirty="0">
                    <a:latin typeface="Rockwell" panose="02060603020205020403" pitchFamily="18" charset="0"/>
                  </a:rPr>
                  <a:t>constant</a:t>
                </a:r>
                <a:r>
                  <a:rPr kumimoji="1" lang="zh-CN" altLang="en-US" sz="2000" dirty="0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sz="2000" dirty="0">
                    <a:latin typeface="Rockwell" panose="02060603020205020403" pitchFamily="18" charset="0"/>
                  </a:rPr>
                  <a:t>inapproximability</a:t>
                </a:r>
                <a:r>
                  <a:rPr kumimoji="1" lang="zh-CN" altLang="en-US" sz="2000" dirty="0">
                    <a:latin typeface="Rockwell" panose="02060603020205020403" pitchFamily="18" charset="0"/>
                  </a:rPr>
                  <a:t> </a:t>
                </a:r>
                <a:r>
                  <a:rPr kumimoji="1" lang="en-US" altLang="zh-CN" sz="2000" dirty="0">
                    <a:latin typeface="Rockwell" panose="02060603020205020403" pitchFamily="18" charset="0"/>
                  </a:rPr>
                  <a:t>of</a:t>
                </a:r>
                <a:r>
                  <a:rPr kumimoji="1" lang="zh-CN" altLang="en-US" sz="2000" dirty="0">
                    <a:latin typeface="Rockwell" panose="020606030202050204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zh-CN" sz="2000" dirty="0">
                    <a:latin typeface="Rockwell" panose="02060603020205020403" pitchFamily="18" charset="0"/>
                  </a:rPr>
                  <a:t>-</a:t>
                </a:r>
                <a:r>
                  <a:rPr kumimoji="1" lang="en-US" altLang="zh-CN" sz="2000" dirty="0" err="1">
                    <a:latin typeface="Rockwell" panose="02060603020205020403" pitchFamily="18" charset="0"/>
                  </a:rPr>
                  <a:t>ExactCover</a:t>
                </a:r>
                <a:endParaRPr kumimoji="1" lang="en-US" altLang="zh-CN" sz="2000" dirty="0">
                  <a:latin typeface="Rockwell" panose="02060603020205020403" pitchFamily="18" charset="0"/>
                </a:endParaRPr>
              </a:p>
              <a:p>
                <a:pPr marL="0" indent="0">
                  <a:buNone/>
                </a:pPr>
                <a:endParaRPr kumimoji="1" lang="en-US" altLang="zh-CN" sz="2200" dirty="0">
                  <a:latin typeface="Rockwell" panose="02060603020205020403" pitchFamily="18" charset="0"/>
                </a:endParaRPr>
              </a:p>
              <a:p>
                <a:r>
                  <a:rPr kumimoji="1" lang="en-US" altLang="zh-CN" sz="2200" dirty="0">
                    <a:latin typeface="Rockwell" panose="02060603020205020403" pitchFamily="18" charset="0"/>
                  </a:rPr>
                  <a:t>Thanks!</a:t>
                </a:r>
                <a:endParaRPr kumimoji="1" lang="zh-CN" altLang="en-US" sz="2200" dirty="0">
                  <a:latin typeface="Rockwell" panose="02060603020205020403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FA855D-7C83-C7EE-C190-50442905BA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7" y="2121408"/>
                <a:ext cx="10717961" cy="4050792"/>
              </a:xfrm>
              <a:blipFill>
                <a:blip r:embed="rId2"/>
                <a:stretch>
                  <a:fillRect l="-473" t="-1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3227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80" y="484632"/>
            <a:ext cx="10058400" cy="1609344"/>
          </a:xfrm>
        </p:spPr>
        <p:txBody>
          <a:bodyPr>
            <a:normAutofit/>
          </a:bodyPr>
          <a:lstStyle/>
          <a:p>
            <a:r>
              <a:rPr kumimoji="1" lang="en-US" altLang="zh-CN" sz="4800" cap="none" dirty="0">
                <a:latin typeface="Rockwell" panose="02060603020205020403" pitchFamily="18" charset="0"/>
              </a:rPr>
              <a:t>Parameterized</a:t>
            </a:r>
            <a:r>
              <a:rPr kumimoji="1" lang="zh-CN" altLang="en-US" sz="48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800" cap="none" dirty="0">
                <a:latin typeface="Rockwell" panose="02060603020205020403" pitchFamily="18" charset="0"/>
              </a:rPr>
              <a:t>Complexity</a:t>
            </a:r>
            <a:endParaRPr kumimoji="1" lang="zh-CN" altLang="en-US" sz="4800" cap="none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FD620CB-1918-4891-0D56-564D08837F04}"/>
                  </a:ext>
                </a:extLst>
              </p:cNvPr>
              <p:cNvSpPr txBox="1"/>
              <p:nvPr/>
            </p:nvSpPr>
            <p:spPr>
              <a:xfrm>
                <a:off x="829084" y="1903076"/>
                <a:ext cx="10734436" cy="1644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/>
                  <a:t>Each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input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instance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is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associated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with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a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parameter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𝑘</m:t>
                    </m:r>
                    <m:r>
                      <a:rPr kumimoji="1"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∈</m:t>
                    </m:r>
                    <m:r>
                      <a:rPr kumimoji="1"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kumimoji="1" lang="en-US" altLang="zh-CN" sz="20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/>
                  <a:t>Complexity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is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measured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as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a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function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of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both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=|</m:t>
                    </m:r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kumimoji="1" lang="zh-CN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000" dirty="0"/>
                  <a:t>and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Palatino" pitchFamily="2" charset="0"/>
                      </a:rPr>
                      <m:t>𝑘</m:t>
                    </m:r>
                  </m:oMath>
                </a14:m>
                <a:r>
                  <a:rPr kumimoji="1" lang="en-US" altLang="zh-CN" sz="20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zh-CN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solidFill>
                      <a:srgbClr val="0070C0"/>
                    </a:solidFill>
                  </a:rPr>
                  <a:t>FPT</a:t>
                </a:r>
                <a:r>
                  <a:rPr kumimoji="1" lang="zh-CN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000" dirty="0"/>
                  <a:t>(Fixed-Parameter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Tractable):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/>
                  <a:t>problems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that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admit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kumimoji="1" lang="en-US" altLang="zh-CN" sz="2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kumimoji="1"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CN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kumimoji="1" lang="en-US" altLang="zh-CN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kumimoji="1" lang="en-US" altLang="zh-CN" sz="2000" dirty="0"/>
                  <a:t> time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algorithms,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can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be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any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computable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function</a:t>
                </a:r>
                <a:endParaRPr kumimoji="1" lang="zh-CN" altLang="en-US" sz="2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FD620CB-1918-4891-0D56-564D08837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84" y="1903076"/>
                <a:ext cx="10734436" cy="1644040"/>
              </a:xfrm>
              <a:prstGeom prst="rect">
                <a:avLst/>
              </a:prstGeom>
              <a:blipFill>
                <a:blip r:embed="rId2"/>
                <a:stretch>
                  <a:fillRect l="-473" t="-1527" b="-53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3C20897C-23B7-8853-0EBC-2FD13CFE00FC}"/>
                  </a:ext>
                </a:extLst>
              </p:cNvPr>
              <p:cNvSpPr/>
              <p:nvPr/>
            </p:nvSpPr>
            <p:spPr>
              <a:xfrm>
                <a:off x="6164432" y="3736656"/>
                <a:ext cx="3710548" cy="1935859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000" dirty="0">
                    <a:solidFill>
                      <a:srgbClr val="FF0000"/>
                    </a:solidFill>
                  </a:rPr>
                  <a:t>(Multi-colored)</a:t>
                </a:r>
                <a:r>
                  <a:rPr kumimoji="1" lang="zh-CN" altLang="en-US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zh-CN" sz="2000" dirty="0">
                    <a:solidFill>
                      <a:srgbClr val="FF0000"/>
                    </a:solidFill>
                  </a:rPr>
                  <a:t>-Clique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kern="100" dirty="0">
                    <a:solidFill>
                      <a:schemeClr val="tx1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Input:</a:t>
                </a:r>
                <a:r>
                  <a:rPr lang="zh-CN" altLang="en-US" sz="1800" kern="100" dirty="0">
                    <a:solidFill>
                      <a:schemeClr val="tx1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1800" kern="100" dirty="0">
                  <a:solidFill>
                    <a:schemeClr val="tx1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CN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∪…∪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altLang="zh-CN" i="1" kern="1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solidFill>
                      <a:schemeClr val="tx1"/>
                    </a:solidFill>
                  </a:rPr>
                  <a:t>Output: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endParaRPr kumimoji="1" lang="en-US" altLang="zh-CN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which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form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clique?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3C20897C-23B7-8853-0EBC-2FD13CFE00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4432" y="3736656"/>
                <a:ext cx="3710548" cy="193585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CAA8DD78-BBAC-DA42-F76C-D2AB9DAA4423}"/>
                  </a:ext>
                </a:extLst>
              </p:cNvPr>
              <p:cNvSpPr/>
              <p:nvPr/>
            </p:nvSpPr>
            <p:spPr>
              <a:xfrm>
                <a:off x="2587752" y="3736656"/>
                <a:ext cx="3508248" cy="1935859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zh-CN" sz="2000" dirty="0">
                    <a:solidFill>
                      <a:srgbClr val="FF0000"/>
                    </a:solidFill>
                  </a:rPr>
                  <a:t>-Vertex</a:t>
                </a:r>
                <a:r>
                  <a:rPr kumimoji="1" lang="zh-CN" altLang="en-US" sz="20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2000" dirty="0">
                    <a:solidFill>
                      <a:srgbClr val="FF0000"/>
                    </a:solidFill>
                  </a:rPr>
                  <a:t>Cover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kern="100" dirty="0">
                    <a:solidFill>
                      <a:schemeClr val="tx1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Input:</a:t>
                </a:r>
                <a:r>
                  <a:rPr lang="zh-CN" altLang="en-US" sz="1800" kern="100" dirty="0">
                    <a:solidFill>
                      <a:schemeClr val="tx1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altLang="zh-CN" sz="1800" kern="100" dirty="0">
                  <a:solidFill>
                    <a:schemeClr val="tx1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CN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lang="en-US" altLang="zh-CN" i="1" kern="1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solidFill>
                      <a:schemeClr val="tx1"/>
                    </a:solidFill>
                  </a:rPr>
                  <a:t>Output: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endParaRPr kumimoji="1" lang="en-US" altLang="zh-CN" dirty="0">
                  <a:solidFill>
                    <a:schemeClr val="tx1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covering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all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the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edges?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CAA8DD78-BBAC-DA42-F76C-D2AB9DAA44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752" y="3736656"/>
                <a:ext cx="3508248" cy="193585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圆角矩形 13">
            <a:extLst>
              <a:ext uri="{FF2B5EF4-FFF2-40B4-BE49-F238E27FC236}">
                <a16:creationId xmlns:a16="http://schemas.microsoft.com/office/drawing/2014/main" id="{D91D4A66-C9EA-8E52-909C-B02117B51F94}"/>
              </a:ext>
            </a:extLst>
          </p:cNvPr>
          <p:cNvSpPr/>
          <p:nvPr/>
        </p:nvSpPr>
        <p:spPr>
          <a:xfrm>
            <a:off x="3504341" y="5862055"/>
            <a:ext cx="1283854" cy="609600"/>
          </a:xfrm>
          <a:prstGeom prst="roundRect">
            <a:avLst/>
          </a:prstGeom>
          <a:solidFill>
            <a:srgbClr val="38D3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FPT</a:t>
            </a:r>
            <a:endParaRPr kumimoji="1" lang="zh-CN" altLang="en-US" dirty="0"/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3FB9F359-250A-A8E3-C36C-95C0F2A5528B}"/>
              </a:ext>
            </a:extLst>
          </p:cNvPr>
          <p:cNvSpPr/>
          <p:nvPr/>
        </p:nvSpPr>
        <p:spPr>
          <a:xfrm>
            <a:off x="7377779" y="5862055"/>
            <a:ext cx="1283854" cy="609600"/>
          </a:xfrm>
          <a:prstGeom prst="roundRect">
            <a:avLst/>
          </a:prstGeom>
          <a:solidFill>
            <a:srgbClr val="38D3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W[1]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52170E6-A3D7-3C81-0A26-2EF1F9811CF1}"/>
                  </a:ext>
                </a:extLst>
              </p:cNvPr>
              <p:cNvSpPr txBox="1"/>
              <p:nvPr/>
            </p:nvSpPr>
            <p:spPr>
              <a:xfrm>
                <a:off x="5707232" y="5982187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⊆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52170E6-A3D7-3C81-0A26-2EF1F9811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232" y="5982187"/>
                <a:ext cx="9144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630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cap="none" dirty="0">
                <a:latin typeface="Rockwell" panose="02060603020205020403" pitchFamily="18" charset="0"/>
              </a:rPr>
              <a:t>Constraint</a:t>
            </a:r>
            <a:r>
              <a:rPr kumimoji="1" lang="zh-CN" altLang="en-US" sz="48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800" cap="none" dirty="0">
                <a:latin typeface="Rockwell" panose="02060603020205020403" pitchFamily="18" charset="0"/>
              </a:rPr>
              <a:t>Satisfaction</a:t>
            </a:r>
            <a:r>
              <a:rPr kumimoji="1" lang="zh-CN" altLang="en-US" sz="48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800" cap="none" dirty="0">
                <a:latin typeface="Rockwell" panose="02060603020205020403" pitchFamily="18" charset="0"/>
              </a:rPr>
              <a:t>Problem</a:t>
            </a:r>
            <a:endParaRPr kumimoji="1" lang="zh-CN" altLang="en-US" sz="4800" cap="none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F2FA0649-866F-7FE4-A905-36ED2F31CE60}"/>
                  </a:ext>
                </a:extLst>
              </p:cNvPr>
              <p:cNvSpPr/>
              <p:nvPr/>
            </p:nvSpPr>
            <p:spPr>
              <a:xfrm>
                <a:off x="1978153" y="2067322"/>
                <a:ext cx="5032248" cy="216866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>
                    <a:solidFill>
                      <a:srgbClr val="FF0000"/>
                    </a:solidFill>
                  </a:rPr>
                  <a:t>2-CSP</a:t>
                </a:r>
                <a:endParaRPr lang="en-US" altLang="zh-CN" sz="2000" kern="100" dirty="0">
                  <a:solidFill>
                    <a:srgbClr val="FF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kern="100" dirty="0">
                    <a:solidFill>
                      <a:schemeClr val="tx1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Input:</a:t>
                </a:r>
                <a:r>
                  <a:rPr lang="zh-CN" altLang="en-US" sz="1800" kern="100" dirty="0">
                    <a:solidFill>
                      <a:schemeClr val="tx1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  <m:r>
                          <a:rPr lang="en-US" altLang="zh-CN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</m:d>
                  </m:oMath>
                </a14:m>
                <a:endParaRPr lang="en-US" altLang="zh-CN" sz="1800" i="1" kern="1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kumimoji="1" lang="en-US" altLang="zh-CN" dirty="0">
                    <a:solidFill>
                      <a:schemeClr val="tx1"/>
                    </a:solidFill>
                  </a:rPr>
                  <a:t>: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a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set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of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r>
                  <a:rPr kumimoji="1" lang="en-US" altLang="zh-CN" dirty="0">
                    <a:solidFill>
                      <a:schemeClr val="tx1"/>
                    </a:solidFill>
                  </a:rPr>
                  <a:t>: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the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domain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of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each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variable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Φ</m:t>
                    </m:r>
                    <m:r>
                      <a:rPr lang="en-US" altLang="zh-CN" sz="1800" b="0" i="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a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set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of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2-ary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constraints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solidFill>
                      <a:schemeClr val="tx1"/>
                    </a:solidFill>
                  </a:rPr>
                  <a:t>Output: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satisfying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all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constraints?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F2FA0649-866F-7FE4-A905-36ED2F31CE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153" y="2067322"/>
                <a:ext cx="5032248" cy="2168665"/>
              </a:xfrm>
              <a:prstGeom prst="roundRect">
                <a:avLst/>
              </a:prstGeom>
              <a:blipFill>
                <a:blip r:embed="rId2"/>
                <a:stretch>
                  <a:fillRect b="-5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27562670-C8F4-08C5-17B2-5F97B2D4A820}"/>
                  </a:ext>
                </a:extLst>
              </p:cNvPr>
              <p:cNvSpPr/>
              <p:nvPr/>
            </p:nvSpPr>
            <p:spPr>
              <a:xfrm>
                <a:off x="7247815" y="2558305"/>
                <a:ext cx="2649144" cy="118669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rgbClr val="FF0000"/>
                    </a:solidFill>
                  </a:rPr>
                  <a:t>CSP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Value</a:t>
                </a:r>
              </a:p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max.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fraction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of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constraints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satisfiable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by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some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27562670-C8F4-08C5-17B2-5F97B2D4A8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815" y="2558305"/>
                <a:ext cx="2649144" cy="1186698"/>
              </a:xfrm>
              <a:prstGeom prst="roundRect">
                <a:avLst/>
              </a:prstGeom>
              <a:blipFill>
                <a:blip r:embed="rId3"/>
                <a:stretch>
                  <a:fillRect t="-2128" b="-85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606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cap="none" dirty="0">
                <a:latin typeface="Rockwell" panose="02060603020205020403" pitchFamily="18" charset="0"/>
              </a:rPr>
              <a:t>Constraint</a:t>
            </a:r>
            <a:r>
              <a:rPr kumimoji="1" lang="zh-CN" altLang="en-US" sz="48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800" cap="none" dirty="0">
                <a:latin typeface="Rockwell" panose="02060603020205020403" pitchFamily="18" charset="0"/>
              </a:rPr>
              <a:t>Satisfaction</a:t>
            </a:r>
            <a:r>
              <a:rPr kumimoji="1" lang="zh-CN" altLang="en-US" sz="48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800" cap="none" dirty="0">
                <a:latin typeface="Rockwell" panose="02060603020205020403" pitchFamily="18" charset="0"/>
              </a:rPr>
              <a:t>Problem</a:t>
            </a:r>
            <a:endParaRPr kumimoji="1" lang="zh-CN" altLang="en-US" sz="4800" cap="none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F2FA0649-866F-7FE4-A905-36ED2F31CE60}"/>
                  </a:ext>
                </a:extLst>
              </p:cNvPr>
              <p:cNvSpPr/>
              <p:nvPr/>
            </p:nvSpPr>
            <p:spPr>
              <a:xfrm>
                <a:off x="1978153" y="2067322"/>
                <a:ext cx="5032248" cy="216866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>
                    <a:solidFill>
                      <a:srgbClr val="FF0000"/>
                    </a:solidFill>
                  </a:rPr>
                  <a:t>2-CSP</a:t>
                </a:r>
                <a:endParaRPr lang="en-US" altLang="zh-CN" sz="2000" kern="100" dirty="0">
                  <a:solidFill>
                    <a:srgbClr val="FF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kern="100" dirty="0">
                    <a:solidFill>
                      <a:schemeClr val="tx1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Input:</a:t>
                </a:r>
                <a:r>
                  <a:rPr lang="zh-CN" altLang="en-US" sz="1800" kern="100" dirty="0">
                    <a:solidFill>
                      <a:schemeClr val="tx1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  <m:r>
                          <a:rPr lang="en-US" altLang="zh-CN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</m:d>
                  </m:oMath>
                </a14:m>
                <a:endParaRPr lang="en-US" altLang="zh-CN" sz="1800" i="1" kern="1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kumimoji="1" lang="en-US" altLang="zh-CN" dirty="0">
                    <a:solidFill>
                      <a:schemeClr val="tx1"/>
                    </a:solidFill>
                  </a:rPr>
                  <a:t>: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a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set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of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r>
                  <a:rPr kumimoji="1" lang="en-US" altLang="zh-CN" dirty="0">
                    <a:solidFill>
                      <a:schemeClr val="tx1"/>
                    </a:solidFill>
                  </a:rPr>
                  <a:t>: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the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domain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of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each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variable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Φ</m:t>
                    </m:r>
                    <m:r>
                      <a:rPr lang="en-US" altLang="zh-CN" sz="1800" b="0" i="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a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set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of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2-ary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constraints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solidFill>
                      <a:schemeClr val="tx1"/>
                    </a:solidFill>
                  </a:rPr>
                  <a:t>Output: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satisfying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all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constraints?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F2FA0649-866F-7FE4-A905-36ED2F31CE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153" y="2067322"/>
                <a:ext cx="5032248" cy="2168665"/>
              </a:xfrm>
              <a:prstGeom prst="roundRect">
                <a:avLst/>
              </a:prstGeom>
              <a:blipFill>
                <a:blip r:embed="rId2"/>
                <a:stretch>
                  <a:fillRect b="-5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27562670-C8F4-08C5-17B2-5F97B2D4A820}"/>
                  </a:ext>
                </a:extLst>
              </p:cNvPr>
              <p:cNvSpPr/>
              <p:nvPr/>
            </p:nvSpPr>
            <p:spPr>
              <a:xfrm>
                <a:off x="7247815" y="2558305"/>
                <a:ext cx="2649144" cy="118669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rgbClr val="FF0000"/>
                    </a:solidFill>
                  </a:rPr>
                  <a:t>CSP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Value</a:t>
                </a:r>
              </a:p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max.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fraction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of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constraints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satisfiable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by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some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27562670-C8F4-08C5-17B2-5F97B2D4A8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815" y="2558305"/>
                <a:ext cx="2649144" cy="1186698"/>
              </a:xfrm>
              <a:prstGeom prst="roundRect">
                <a:avLst/>
              </a:prstGeom>
              <a:blipFill>
                <a:blip r:embed="rId3"/>
                <a:stretch>
                  <a:fillRect t="-2128" b="-85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38F5280-AADB-7CCD-0BF9-2BB4804C606A}"/>
                  </a:ext>
                </a:extLst>
              </p:cNvPr>
              <p:cNvSpPr txBox="1"/>
              <p:nvPr/>
            </p:nvSpPr>
            <p:spPr>
              <a:xfrm>
                <a:off x="1063752" y="4349865"/>
                <a:ext cx="10539327" cy="1028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/>
                  <a:t>Let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kumimoji="1" lang="en-US" altLang="zh-CN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/>
                  <a:t>2-CSP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is</a:t>
                </a:r>
                <a:r>
                  <a:rPr kumimoji="1" lang="zh-CN" altLang="en-US" sz="2000" dirty="0"/>
                  <a:t> </a:t>
                </a:r>
                <a:r>
                  <a:rPr lang="en-US" altLang="zh-CN" sz="2000" dirty="0"/>
                  <a:t>NP-Complete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(e.g.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from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3-Coloring)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no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time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algorithm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assuming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NP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CN" sz="2000" dirty="0"/>
                  <a:t>P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38F5280-AADB-7CCD-0BF9-2BB4804C6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752" y="4349865"/>
                <a:ext cx="10539327" cy="1028487"/>
              </a:xfrm>
              <a:prstGeom prst="rect">
                <a:avLst/>
              </a:prstGeom>
              <a:blipFill>
                <a:blip r:embed="rId4"/>
                <a:stretch>
                  <a:fillRect l="-602" t="-3659" b="-9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7453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800" cap="none" dirty="0">
                <a:latin typeface="Rockwell" panose="02060603020205020403" pitchFamily="18" charset="0"/>
              </a:rPr>
              <a:t>Constraint</a:t>
            </a:r>
            <a:r>
              <a:rPr kumimoji="1" lang="zh-CN" altLang="en-US" sz="48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800" cap="none" dirty="0">
                <a:latin typeface="Rockwell" panose="02060603020205020403" pitchFamily="18" charset="0"/>
              </a:rPr>
              <a:t>Satisfaction</a:t>
            </a:r>
            <a:r>
              <a:rPr kumimoji="1" lang="zh-CN" altLang="en-US" sz="4800" cap="none" dirty="0">
                <a:latin typeface="Rockwell" panose="02060603020205020403" pitchFamily="18" charset="0"/>
              </a:rPr>
              <a:t> </a:t>
            </a:r>
            <a:r>
              <a:rPr kumimoji="1" lang="en-US" altLang="zh-CN" sz="4800" cap="none" dirty="0">
                <a:latin typeface="Rockwell" panose="02060603020205020403" pitchFamily="18" charset="0"/>
              </a:rPr>
              <a:t>Problem</a:t>
            </a:r>
            <a:endParaRPr kumimoji="1" lang="zh-CN" altLang="en-US" sz="4800" cap="none" dirty="0">
              <a:latin typeface="Rockwell" panose="020606030202050204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F2FA0649-866F-7FE4-A905-36ED2F31CE60}"/>
                  </a:ext>
                </a:extLst>
              </p:cNvPr>
              <p:cNvSpPr/>
              <p:nvPr/>
            </p:nvSpPr>
            <p:spPr>
              <a:xfrm>
                <a:off x="1978153" y="2067322"/>
                <a:ext cx="5032248" cy="216866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>
                    <a:solidFill>
                      <a:srgbClr val="FF0000"/>
                    </a:solidFill>
                  </a:rPr>
                  <a:t>2-CSP</a:t>
                </a:r>
                <a:endParaRPr lang="en-US" altLang="zh-CN" sz="2000" kern="100" dirty="0">
                  <a:solidFill>
                    <a:srgbClr val="FF0000"/>
                  </a:solidFill>
                  <a:effectLst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kern="100" dirty="0">
                    <a:solidFill>
                      <a:schemeClr val="tx1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Input:</a:t>
                </a:r>
                <a:r>
                  <a:rPr lang="zh-CN" altLang="en-US" sz="1800" kern="100" dirty="0">
                    <a:solidFill>
                      <a:schemeClr val="tx1"/>
                    </a:solidFill>
                    <a:effectLst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  <m:r>
                          <a:rPr lang="en-US" altLang="zh-CN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</m:d>
                  </m:oMath>
                </a14:m>
                <a:endParaRPr lang="en-US" altLang="zh-CN" sz="1800" i="1" kern="1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kumimoji="1" lang="en-US" altLang="zh-CN" dirty="0">
                    <a:solidFill>
                      <a:schemeClr val="tx1"/>
                    </a:solidFill>
                  </a:rPr>
                  <a:t>: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a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set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of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variables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r>
                  <a:rPr kumimoji="1" lang="en-US" altLang="zh-CN" dirty="0">
                    <a:solidFill>
                      <a:schemeClr val="tx1"/>
                    </a:solidFill>
                  </a:rPr>
                  <a:t>: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the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domain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of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each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variable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Φ</m:t>
                    </m:r>
                    <m:r>
                      <a:rPr lang="en-US" altLang="zh-CN" sz="1800" b="0" i="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a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set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of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2-ary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constraints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solidFill>
                      <a:schemeClr val="tx1"/>
                    </a:solidFill>
                  </a:rPr>
                  <a:t>Output: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satisfying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all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constraints?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F2FA0649-866F-7FE4-A905-36ED2F31CE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153" y="2067322"/>
                <a:ext cx="5032248" cy="2168665"/>
              </a:xfrm>
              <a:prstGeom prst="roundRect">
                <a:avLst/>
              </a:prstGeom>
              <a:blipFill>
                <a:blip r:embed="rId2"/>
                <a:stretch>
                  <a:fillRect b="-5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27562670-C8F4-08C5-17B2-5F97B2D4A820}"/>
                  </a:ext>
                </a:extLst>
              </p:cNvPr>
              <p:cNvSpPr/>
              <p:nvPr/>
            </p:nvSpPr>
            <p:spPr>
              <a:xfrm>
                <a:off x="7247815" y="2558305"/>
                <a:ext cx="2649144" cy="118669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rgbClr val="FF0000"/>
                    </a:solidFill>
                  </a:rPr>
                  <a:t>CSP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Value</a:t>
                </a:r>
              </a:p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max.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fraction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of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constraints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satisfiable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by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some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27562670-C8F4-08C5-17B2-5F97B2D4A8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815" y="2558305"/>
                <a:ext cx="2649144" cy="1186698"/>
              </a:xfrm>
              <a:prstGeom prst="roundRect">
                <a:avLst/>
              </a:prstGeom>
              <a:blipFill>
                <a:blip r:embed="rId3"/>
                <a:stretch>
                  <a:fillRect t="-2128" b="-85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38F5280-AADB-7CCD-0BF9-2BB4804C606A}"/>
                  </a:ext>
                </a:extLst>
              </p:cNvPr>
              <p:cNvSpPr txBox="1"/>
              <p:nvPr/>
            </p:nvSpPr>
            <p:spPr>
              <a:xfrm>
                <a:off x="1063752" y="4349865"/>
                <a:ext cx="10539327" cy="1644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/>
                  <a:t>Let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kumimoji="1" lang="en-US" altLang="zh-CN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/>
                  <a:t>2-CSP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is</a:t>
                </a:r>
                <a:r>
                  <a:rPr kumimoji="1" lang="zh-CN" altLang="en-US" sz="2000" dirty="0"/>
                  <a:t> </a:t>
                </a:r>
                <a:r>
                  <a:rPr lang="en-US" altLang="zh-CN" sz="2000" dirty="0"/>
                  <a:t>NP-Complete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(e.g.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from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3-Coloring)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no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time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algorithm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assuming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NP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CN" sz="2000" dirty="0"/>
                  <a:t>P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solidFill>
                      <a:srgbClr val="0070C0"/>
                    </a:solidFill>
                  </a:rPr>
                  <a:t>PCP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Theorem: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/>
                  <a:t>no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time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algorithm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for</a:t>
                </a:r>
                <a:r>
                  <a:rPr lang="zh-CN" altLang="en-US" sz="2000" dirty="0"/>
                  <a:t> </a:t>
                </a:r>
                <a:r>
                  <a:rPr kumimoji="1" lang="en-US" altLang="zh-CN" sz="2000" dirty="0"/>
                  <a:t>(1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vs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0.9)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gap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2-CSP</a:t>
                </a:r>
                <a:r>
                  <a:rPr kumimoji="1" lang="zh-CN" altLang="en-US" sz="2000" dirty="0"/>
                  <a:t> </a:t>
                </a:r>
                <a:r>
                  <a:rPr lang="en-US" altLang="zh-CN" sz="2000" dirty="0"/>
                  <a:t>assuming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NP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CN" sz="2000" dirty="0"/>
                  <a:t>P</a:t>
                </a:r>
                <a:endParaRPr kumimoji="1" lang="en-US" altLang="zh-CN" sz="2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38F5280-AADB-7CCD-0BF9-2BB4804C6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752" y="4349865"/>
                <a:ext cx="10539327" cy="1644040"/>
              </a:xfrm>
              <a:prstGeom prst="rect">
                <a:avLst/>
              </a:prstGeom>
              <a:blipFill>
                <a:blip r:embed="rId4"/>
                <a:stretch>
                  <a:fillRect l="-602" t="-2308" b="-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8156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材纹理">
  <a:themeElements>
    <a:clrScheme name="木材纹理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材纹理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材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{B33EF26F-7C25-3444-8E26-6CE606BF6C1C}tf10001070</Template>
  <TotalTime>4883</TotalTime>
  <Words>4681</Words>
  <Application>Microsoft Macintosh PowerPoint</Application>
  <PresentationFormat>宽屏</PresentationFormat>
  <Paragraphs>878</Paragraphs>
  <Slides>56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6" baseType="lpstr">
      <vt:lpstr>DengXian</vt:lpstr>
      <vt:lpstr>Arial</vt:lpstr>
      <vt:lpstr>Calibri</vt:lpstr>
      <vt:lpstr>Cambria Math</vt:lpstr>
      <vt:lpstr>Palatino</vt:lpstr>
      <vt:lpstr>Rockwell</vt:lpstr>
      <vt:lpstr>Rockwell Condensed</vt:lpstr>
      <vt:lpstr>Rockwell Extra Bold</vt:lpstr>
      <vt:lpstr>Wingdings</vt:lpstr>
      <vt:lpstr>木材纹理</vt:lpstr>
      <vt:lpstr>Baby PIH: Parameterized Inapproximability of Min CSP</vt:lpstr>
      <vt:lpstr>Outline</vt:lpstr>
      <vt:lpstr>Outline</vt:lpstr>
      <vt:lpstr>Parameterized Complexity</vt:lpstr>
      <vt:lpstr>Parameterized Complexity</vt:lpstr>
      <vt:lpstr>Parameterized Complexity</vt:lpstr>
      <vt:lpstr>Constraint Satisfaction Problem</vt:lpstr>
      <vt:lpstr>Constraint Satisfaction Problem</vt:lpstr>
      <vt:lpstr>Constraint Satisfaction Problem</vt:lpstr>
      <vt:lpstr>Parameterized 2-CSP</vt:lpstr>
      <vt:lpstr>Parameterized 2-CSP</vt:lpstr>
      <vt:lpstr>Parameterized Inapproximability Hypothesis</vt:lpstr>
      <vt:lpstr>Parameterized Inapproximability Hypothesis</vt:lpstr>
      <vt:lpstr>Parameterized Inapproximability Hypothesis</vt:lpstr>
      <vt:lpstr>Outline</vt:lpstr>
      <vt:lpstr>List Satisfiability of CSP</vt:lpstr>
      <vt:lpstr>List Satisfiability of CSP</vt:lpstr>
      <vt:lpstr>List Satisfiability of CSP</vt:lpstr>
      <vt:lpstr>List Satisfiability of CSP</vt:lpstr>
      <vt:lpstr>List Satisfiability of CSP</vt:lpstr>
      <vt:lpstr>List Satisfiability of CSP</vt:lpstr>
      <vt:lpstr>List Satisfiability of CSP</vt:lpstr>
      <vt:lpstr>List Satisfiability of CSP</vt:lpstr>
      <vt:lpstr>Baby PCP</vt:lpstr>
      <vt:lpstr>Baby PCP</vt:lpstr>
      <vt:lpstr>Baby PCP</vt:lpstr>
      <vt:lpstr>Baby PIH</vt:lpstr>
      <vt:lpstr>Baby PIH</vt:lpstr>
      <vt:lpstr>Outline</vt:lpstr>
      <vt:lpstr>Proof Overview</vt:lpstr>
      <vt:lpstr>Proof Overview</vt:lpstr>
      <vt:lpstr>Proof Overview</vt:lpstr>
      <vt:lpstr>Proof Overview</vt:lpstr>
      <vt:lpstr>Proof Overview</vt:lpstr>
      <vt:lpstr>Proof Overview</vt:lpstr>
      <vt:lpstr>Proof Overview</vt:lpstr>
      <vt:lpstr>Proof Overview</vt:lpstr>
      <vt:lpstr>Proof Overview</vt:lpstr>
      <vt:lpstr>Proof Overview</vt:lpstr>
      <vt:lpstr>Proof Overview</vt:lpstr>
      <vt:lpstr>Proof Overview</vt:lpstr>
      <vt:lpstr>Proof Overview</vt:lpstr>
      <vt:lpstr>Proof Overview</vt:lpstr>
      <vt:lpstr>Proof Overview</vt:lpstr>
      <vt:lpstr>Proof Overview</vt:lpstr>
      <vt:lpstr>Proof Overview</vt:lpstr>
      <vt:lpstr>Proof Overview</vt:lpstr>
      <vt:lpstr>Proof Overview</vt:lpstr>
      <vt:lpstr>Proof Overview</vt:lpstr>
      <vt:lpstr>Proof Overview</vt:lpstr>
      <vt:lpstr>Proof Overview</vt:lpstr>
      <vt:lpstr>Proof Overview</vt:lpstr>
      <vt:lpstr>Proof Overview</vt:lpstr>
      <vt:lpstr>Takeaway</vt:lpstr>
      <vt:lpstr>Takeaway</vt:lpstr>
      <vt:lpstr>Takeaway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Baby PIH: Parameterized Inapproximability of Min CSP</dc:title>
  <dc:creator>轩笛 任</dc:creator>
  <cp:lastModifiedBy>轩笛 任</cp:lastModifiedBy>
  <cp:revision>18</cp:revision>
  <dcterms:created xsi:type="dcterms:W3CDTF">2023-09-16T17:55:42Z</dcterms:created>
  <dcterms:modified xsi:type="dcterms:W3CDTF">2023-09-20T13:56:40Z</dcterms:modified>
</cp:coreProperties>
</file>