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7" r:id="rId1"/>
  </p:sldMasterIdLst>
  <p:notesMasterIdLst>
    <p:notesMasterId r:id="rId40"/>
  </p:notesMasterIdLst>
  <p:sldIdLst>
    <p:sldId id="256" r:id="rId2"/>
    <p:sldId id="325" r:id="rId3"/>
    <p:sldId id="348" r:id="rId4"/>
    <p:sldId id="347" r:id="rId5"/>
    <p:sldId id="302" r:id="rId6"/>
    <p:sldId id="326" r:id="rId7"/>
    <p:sldId id="303" r:id="rId8"/>
    <p:sldId id="304" r:id="rId9"/>
    <p:sldId id="340" r:id="rId10"/>
    <p:sldId id="319" r:id="rId11"/>
    <p:sldId id="276" r:id="rId12"/>
    <p:sldId id="266" r:id="rId13"/>
    <p:sldId id="329" r:id="rId14"/>
    <p:sldId id="267" r:id="rId15"/>
    <p:sldId id="323" r:id="rId16"/>
    <p:sldId id="322" r:id="rId17"/>
    <p:sldId id="332" r:id="rId18"/>
    <p:sldId id="333" r:id="rId19"/>
    <p:sldId id="324" r:id="rId20"/>
    <p:sldId id="306" r:id="rId21"/>
    <p:sldId id="334" r:id="rId22"/>
    <p:sldId id="335" r:id="rId23"/>
    <p:sldId id="338" r:id="rId24"/>
    <p:sldId id="299" r:id="rId25"/>
    <p:sldId id="294" r:id="rId26"/>
    <p:sldId id="278" r:id="rId27"/>
    <p:sldId id="295" r:id="rId28"/>
    <p:sldId id="279" r:id="rId29"/>
    <p:sldId id="293" r:id="rId30"/>
    <p:sldId id="286" r:id="rId31"/>
    <p:sldId id="300" r:id="rId32"/>
    <p:sldId id="336" r:id="rId33"/>
    <p:sldId id="337" r:id="rId34"/>
    <p:sldId id="281" r:id="rId35"/>
    <p:sldId id="290" r:id="rId36"/>
    <p:sldId id="327" r:id="rId37"/>
    <p:sldId id="341" r:id="rId38"/>
    <p:sldId id="283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642"/>
    <a:srgbClr val="143BFC"/>
    <a:srgbClr val="FFAA41"/>
    <a:srgbClr val="FF52A9"/>
    <a:srgbClr val="00A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54355A-9392-4E06-96CA-095558FD5849}" v="4" dt="2024-06-13T03:08:01.156"/>
    <p1510:client id="{36ABF62D-7054-4229-B801-4EBCE7BC4C8D}" v="867" dt="2024-06-13T13:27:37.126"/>
    <p1510:client id="{6CA58EC6-934B-B844-817A-CE0910CE3066}" v="5102" dt="2024-06-13T04:27:04.197"/>
    <p1510:client id="{90731DD6-AE08-4B02-86EA-E9C8C525455C}" v="8" dt="2024-06-13T03:06:16.056"/>
    <p1510:client id="{ADD88177-AF43-4C60-A4F3-284CA8E88B98}" v="861" dt="2024-06-13T04:22:47.424"/>
    <p1510:client id="{F5EE0D97-B95D-5D4D-A845-6129C99382B9}" v="672" dt="2024-06-13T18:35:25.0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3"/>
    <p:restoredTop sz="94719"/>
  </p:normalViewPr>
  <p:slideViewPr>
    <p:cSldViewPr snapToGrid="0">
      <p:cViewPr varScale="1">
        <p:scale>
          <a:sx n="139" d="100"/>
          <a:sy n="139" d="100"/>
        </p:scale>
        <p:origin x="200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8DC80-5899-8248-B53F-CBFD12513BE5}" type="datetimeFigureOut">
              <a:rPr kumimoji="1" lang="zh-CN" altLang="en-US" smtClean="0"/>
              <a:t>2024/6/21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568F6-2733-F34B-BC36-4BA2A4D1F2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7768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568F6-2733-F34B-BC36-4BA2A4D1F2F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14404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568F6-2733-F34B-BC36-4BA2A4D1F2F9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6272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568F6-2733-F34B-BC36-4BA2A4D1F2F9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68477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568F6-2733-F34B-BC36-4BA2A4D1F2F9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33651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lnSpc>
                <a:spcPct val="100000"/>
              </a:lnSpc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568F6-2733-F34B-BC36-4BA2A4D1F2F9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83632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lnSpc>
                <a:spcPct val="100000"/>
              </a:lnSpc>
            </a:pPr>
            <a:r>
              <a:rPr kumimoji="1" lang="en-US" altLang="zh-CN" dirty="0"/>
              <a:t>structured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enough,</a:t>
            </a:r>
            <a:r>
              <a:rPr kumimoji="1" lang="zh-CN" altLang="en-US" dirty="0"/>
              <a:t> </a:t>
            </a:r>
            <a:r>
              <a:rPr kumimoji="1" lang="en-US" altLang="zh-CN" dirty="0"/>
              <a:t>rich</a:t>
            </a:r>
            <a:r>
              <a:rPr kumimoji="1" lang="zh-CN" altLang="en-US" dirty="0"/>
              <a:t> </a:t>
            </a:r>
            <a:r>
              <a:rPr kumimoji="1" lang="en-US" altLang="zh-CN" dirty="0"/>
              <a:t>enough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568F6-2733-F34B-BC36-4BA2A4D1F2F9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6338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lnSpc>
                <a:spcPct val="100000"/>
              </a:lnSpc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568F6-2733-F34B-BC36-4BA2A4D1F2F9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5730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568F6-2733-F34B-BC36-4BA2A4D1F2F9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89295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568F6-2733-F34B-BC36-4BA2A4D1F2F9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69661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For simplicity, the example here is not 4-regular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568F6-2733-F34B-BC36-4BA2A4D1F2F9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37101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568F6-2733-F34B-BC36-4BA2A4D1F2F9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3387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568F6-2733-F34B-BC36-4BA2A4D1F2F9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70097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568F6-2733-F34B-BC36-4BA2A4D1F2F9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33698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568F6-2733-F34B-BC36-4BA2A4D1F2F9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807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568F6-2733-F34B-BC36-4BA2A4D1F2F9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43953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568F6-2733-F34B-BC36-4BA2A4D1F2F9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21534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568F6-2733-F34B-BC36-4BA2A4D1F2F9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90842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same randomness for each row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568F6-2733-F34B-BC36-4BA2A4D1F2F9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14197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568F6-2733-F34B-BC36-4BA2A4D1F2F9}" type="slidenum">
              <a:rPr kumimoji="1" lang="zh-CN" altLang="en-US" smtClean="0"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5526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568F6-2733-F34B-BC36-4BA2A4D1F2F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0772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568F6-2733-F34B-BC36-4BA2A4D1F2F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4475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568F6-2733-F34B-BC36-4BA2A4D1F2F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973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568F6-2733-F34B-BC36-4BA2A4D1F2F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6170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568F6-2733-F34B-BC36-4BA2A4D1F2F9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8639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568F6-2733-F34B-BC36-4BA2A4D1F2F9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8960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568F6-2733-F34B-BC36-4BA2A4D1F2F9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1852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52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82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1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532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700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02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59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97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11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87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35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88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6" r:id="rId6"/>
    <p:sldLayoutId id="2147483801" r:id="rId7"/>
    <p:sldLayoutId id="2147483802" r:id="rId8"/>
    <p:sldLayoutId id="2147483803" r:id="rId9"/>
    <p:sldLayoutId id="2147483805" r:id="rId10"/>
    <p:sldLayoutId id="2147483804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kern="1200" spc="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5000"/>
        </a:lnSpc>
        <a:spcBef>
          <a:spcPts val="1000"/>
        </a:spcBef>
        <a:buFont typeface="Arial" panose="020B0604020202020204" pitchFamily="34" charset="0"/>
        <a:buChar char="•"/>
        <a:defRPr sz="2600" kern="1200" spc="1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2200" kern="1200" spc="1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2000" kern="1200" spc="1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800" kern="1200" spc="1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800" kern="1200" spc="1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10.png"/><Relationship Id="rId5" Type="http://schemas.openxmlformats.org/officeDocument/2006/relationships/image" Target="../media/image1610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.png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0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49.png"/><Relationship Id="rId18" Type="http://schemas.openxmlformats.org/officeDocument/2006/relationships/image" Target="../media/image53.png"/><Relationship Id="rId26" Type="http://schemas.openxmlformats.org/officeDocument/2006/relationships/image" Target="../media/image61.png"/><Relationship Id="rId3" Type="http://schemas.openxmlformats.org/officeDocument/2006/relationships/image" Target="../media/image39.png"/><Relationship Id="rId21" Type="http://schemas.openxmlformats.org/officeDocument/2006/relationships/image" Target="../media/image56.png"/><Relationship Id="rId7" Type="http://schemas.openxmlformats.org/officeDocument/2006/relationships/image" Target="../media/image430.png"/><Relationship Id="rId12" Type="http://schemas.openxmlformats.org/officeDocument/2006/relationships/image" Target="../media/image48.png"/><Relationship Id="rId17" Type="http://schemas.openxmlformats.org/officeDocument/2006/relationships/image" Target="../media/image520.png"/><Relationship Id="rId25" Type="http://schemas.openxmlformats.org/officeDocument/2006/relationships/image" Target="../media/image60.png"/><Relationship Id="rId2" Type="http://schemas.openxmlformats.org/officeDocument/2006/relationships/notesSlide" Target="../notesSlides/notesSlide15.xml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11" Type="http://schemas.openxmlformats.org/officeDocument/2006/relationships/image" Target="../media/image47.png"/><Relationship Id="rId24" Type="http://schemas.openxmlformats.org/officeDocument/2006/relationships/image" Target="../media/image59.png"/><Relationship Id="rId5" Type="http://schemas.openxmlformats.org/officeDocument/2006/relationships/image" Target="../media/image410.png"/><Relationship Id="rId15" Type="http://schemas.openxmlformats.org/officeDocument/2006/relationships/image" Target="../media/image40.png"/><Relationship Id="rId23" Type="http://schemas.openxmlformats.org/officeDocument/2006/relationships/image" Target="../media/image58.png"/><Relationship Id="rId10" Type="http://schemas.openxmlformats.org/officeDocument/2006/relationships/image" Target="../media/image46.png"/><Relationship Id="rId19" Type="http://schemas.openxmlformats.org/officeDocument/2006/relationships/image" Target="../media/image54.png"/><Relationship Id="rId4" Type="http://schemas.openxmlformats.org/officeDocument/2006/relationships/image" Target="../media/image40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Relationship Id="rId22" Type="http://schemas.openxmlformats.org/officeDocument/2006/relationships/image" Target="../media/image57.png"/><Relationship Id="rId27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9.png"/><Relationship Id="rId18" Type="http://schemas.openxmlformats.org/officeDocument/2006/relationships/image" Target="../media/image9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17" Type="http://schemas.openxmlformats.org/officeDocument/2006/relationships/image" Target="../media/image93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92.png"/><Relationship Id="rId20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5" Type="http://schemas.openxmlformats.org/officeDocument/2006/relationships/image" Target="../media/image39.png"/><Relationship Id="rId15" Type="http://schemas.openxmlformats.org/officeDocument/2006/relationships/image" Target="../media/image91.png"/><Relationship Id="rId10" Type="http://schemas.openxmlformats.org/officeDocument/2006/relationships/image" Target="../media/image86.png"/><Relationship Id="rId19" Type="http://schemas.openxmlformats.org/officeDocument/2006/relationships/image" Target="../media/image95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Relationship Id="rId14" Type="http://schemas.openxmlformats.org/officeDocument/2006/relationships/image" Target="../media/image9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3" Type="http://schemas.openxmlformats.org/officeDocument/2006/relationships/image" Target="../media/image118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51.png"/><Relationship Id="rId5" Type="http://schemas.openxmlformats.org/officeDocument/2006/relationships/image" Target="../media/image39.png"/><Relationship Id="rId15" Type="http://schemas.openxmlformats.org/officeDocument/2006/relationships/image" Target="../media/image129.png"/><Relationship Id="rId10" Type="http://schemas.openxmlformats.org/officeDocument/2006/relationships/image" Target="../media/image124.png"/><Relationship Id="rId4" Type="http://schemas.openxmlformats.org/officeDocument/2006/relationships/image" Target="../media/image119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13" Type="http://schemas.openxmlformats.org/officeDocument/2006/relationships/image" Target="../media/image142.png"/><Relationship Id="rId3" Type="http://schemas.openxmlformats.org/officeDocument/2006/relationships/image" Target="../media/image132.png"/><Relationship Id="rId7" Type="http://schemas.openxmlformats.org/officeDocument/2006/relationships/image" Target="../media/image136.png"/><Relationship Id="rId12" Type="http://schemas.openxmlformats.org/officeDocument/2006/relationships/image" Target="../media/image1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5.png"/><Relationship Id="rId11" Type="http://schemas.openxmlformats.org/officeDocument/2006/relationships/image" Target="../media/image140.png"/><Relationship Id="rId5" Type="http://schemas.openxmlformats.org/officeDocument/2006/relationships/image" Target="../media/image134.png"/><Relationship Id="rId10" Type="http://schemas.openxmlformats.org/officeDocument/2006/relationships/image" Target="../media/image139.png"/><Relationship Id="rId4" Type="http://schemas.openxmlformats.org/officeDocument/2006/relationships/image" Target="../media/image133.png"/><Relationship Id="rId9" Type="http://schemas.openxmlformats.org/officeDocument/2006/relationships/image" Target="../media/image138.png"/><Relationship Id="rId14" Type="http://schemas.openxmlformats.org/officeDocument/2006/relationships/image" Target="../media/image14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13" Type="http://schemas.openxmlformats.org/officeDocument/2006/relationships/image" Target="../media/image142.png"/><Relationship Id="rId3" Type="http://schemas.openxmlformats.org/officeDocument/2006/relationships/image" Target="../media/image144.png"/><Relationship Id="rId7" Type="http://schemas.openxmlformats.org/officeDocument/2006/relationships/image" Target="../media/image148.png"/><Relationship Id="rId12" Type="http://schemas.openxmlformats.org/officeDocument/2006/relationships/image" Target="../media/image15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11" Type="http://schemas.openxmlformats.org/officeDocument/2006/relationships/image" Target="../media/image152.png"/><Relationship Id="rId5" Type="http://schemas.openxmlformats.org/officeDocument/2006/relationships/image" Target="../media/image146.png"/><Relationship Id="rId15" Type="http://schemas.openxmlformats.org/officeDocument/2006/relationships/image" Target="../media/image154.png"/><Relationship Id="rId10" Type="http://schemas.openxmlformats.org/officeDocument/2006/relationships/image" Target="../media/image151.png"/><Relationship Id="rId4" Type="http://schemas.openxmlformats.org/officeDocument/2006/relationships/image" Target="../media/image145.png"/><Relationship Id="rId9" Type="http://schemas.openxmlformats.org/officeDocument/2006/relationships/image" Target="../media/image150.png"/><Relationship Id="rId14" Type="http://schemas.openxmlformats.org/officeDocument/2006/relationships/image" Target="../media/image14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13" Type="http://schemas.openxmlformats.org/officeDocument/2006/relationships/image" Target="../media/image162.png"/><Relationship Id="rId18" Type="http://schemas.openxmlformats.org/officeDocument/2006/relationships/image" Target="../media/image167.png"/><Relationship Id="rId3" Type="http://schemas.openxmlformats.org/officeDocument/2006/relationships/image" Target="../media/image132.png"/><Relationship Id="rId21" Type="http://schemas.openxmlformats.org/officeDocument/2006/relationships/image" Target="../media/image170.png"/><Relationship Id="rId7" Type="http://schemas.openxmlformats.org/officeDocument/2006/relationships/image" Target="../media/image142.png"/><Relationship Id="rId12" Type="http://schemas.openxmlformats.org/officeDocument/2006/relationships/image" Target="../media/image161.png"/><Relationship Id="rId17" Type="http://schemas.openxmlformats.org/officeDocument/2006/relationships/image" Target="../media/image166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165.png"/><Relationship Id="rId20" Type="http://schemas.openxmlformats.org/officeDocument/2006/relationships/image" Target="../media/image1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11" Type="http://schemas.openxmlformats.org/officeDocument/2006/relationships/image" Target="../media/image160.png"/><Relationship Id="rId24" Type="http://schemas.openxmlformats.org/officeDocument/2006/relationships/image" Target="../media/image173.png"/><Relationship Id="rId5" Type="http://schemas.openxmlformats.org/officeDocument/2006/relationships/image" Target="../media/image156.png"/><Relationship Id="rId15" Type="http://schemas.openxmlformats.org/officeDocument/2006/relationships/image" Target="../media/image164.png"/><Relationship Id="rId23" Type="http://schemas.openxmlformats.org/officeDocument/2006/relationships/image" Target="../media/image172.png"/><Relationship Id="rId10" Type="http://schemas.openxmlformats.org/officeDocument/2006/relationships/image" Target="../media/image159.png"/><Relationship Id="rId19" Type="http://schemas.openxmlformats.org/officeDocument/2006/relationships/image" Target="../media/image168.png"/><Relationship Id="rId4" Type="http://schemas.openxmlformats.org/officeDocument/2006/relationships/image" Target="../media/image155.png"/><Relationship Id="rId9" Type="http://schemas.openxmlformats.org/officeDocument/2006/relationships/image" Target="../media/image158.png"/><Relationship Id="rId14" Type="http://schemas.openxmlformats.org/officeDocument/2006/relationships/image" Target="../media/image163.png"/><Relationship Id="rId22" Type="http://schemas.openxmlformats.org/officeDocument/2006/relationships/image" Target="../media/image17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png"/><Relationship Id="rId13" Type="http://schemas.openxmlformats.org/officeDocument/2006/relationships/image" Target="../media/image183.png"/><Relationship Id="rId18" Type="http://schemas.openxmlformats.org/officeDocument/2006/relationships/image" Target="../media/image188.png"/><Relationship Id="rId3" Type="http://schemas.openxmlformats.org/officeDocument/2006/relationships/image" Target="../media/image132.png"/><Relationship Id="rId7" Type="http://schemas.openxmlformats.org/officeDocument/2006/relationships/image" Target="../media/image177.png"/><Relationship Id="rId12" Type="http://schemas.openxmlformats.org/officeDocument/2006/relationships/image" Target="../media/image182.png"/><Relationship Id="rId17" Type="http://schemas.openxmlformats.org/officeDocument/2006/relationships/image" Target="../media/image187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186.png"/><Relationship Id="rId20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6.png"/><Relationship Id="rId11" Type="http://schemas.openxmlformats.org/officeDocument/2006/relationships/image" Target="../media/image181.png"/><Relationship Id="rId5" Type="http://schemas.openxmlformats.org/officeDocument/2006/relationships/image" Target="../media/image175.png"/><Relationship Id="rId15" Type="http://schemas.openxmlformats.org/officeDocument/2006/relationships/image" Target="../media/image185.png"/><Relationship Id="rId10" Type="http://schemas.openxmlformats.org/officeDocument/2006/relationships/image" Target="../media/image180.png"/><Relationship Id="rId19" Type="http://schemas.openxmlformats.org/officeDocument/2006/relationships/image" Target="../media/image189.png"/><Relationship Id="rId4" Type="http://schemas.openxmlformats.org/officeDocument/2006/relationships/image" Target="../media/image174.png"/><Relationship Id="rId9" Type="http://schemas.openxmlformats.org/officeDocument/2006/relationships/image" Target="../media/image179.png"/><Relationship Id="rId14" Type="http://schemas.openxmlformats.org/officeDocument/2006/relationships/image" Target="../media/image18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png"/><Relationship Id="rId13" Type="http://schemas.openxmlformats.org/officeDocument/2006/relationships/image" Target="../media/image200.png"/><Relationship Id="rId18" Type="http://schemas.openxmlformats.org/officeDocument/2006/relationships/image" Target="../media/image205.png"/><Relationship Id="rId3" Type="http://schemas.openxmlformats.org/officeDocument/2006/relationships/image" Target="../media/image132.png"/><Relationship Id="rId7" Type="http://schemas.openxmlformats.org/officeDocument/2006/relationships/image" Target="../media/image194.png"/><Relationship Id="rId12" Type="http://schemas.openxmlformats.org/officeDocument/2006/relationships/image" Target="../media/image199.png"/><Relationship Id="rId17" Type="http://schemas.openxmlformats.org/officeDocument/2006/relationships/image" Target="../media/image204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2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3.png"/><Relationship Id="rId11" Type="http://schemas.openxmlformats.org/officeDocument/2006/relationships/image" Target="../media/image198.png"/><Relationship Id="rId5" Type="http://schemas.openxmlformats.org/officeDocument/2006/relationships/image" Target="../media/image192.png"/><Relationship Id="rId15" Type="http://schemas.openxmlformats.org/officeDocument/2006/relationships/image" Target="../media/image202.png"/><Relationship Id="rId10" Type="http://schemas.openxmlformats.org/officeDocument/2006/relationships/image" Target="../media/image197.png"/><Relationship Id="rId4" Type="http://schemas.openxmlformats.org/officeDocument/2006/relationships/image" Target="../media/image191.png"/><Relationship Id="rId9" Type="http://schemas.openxmlformats.org/officeDocument/2006/relationships/image" Target="../media/image196.png"/><Relationship Id="rId14" Type="http://schemas.openxmlformats.org/officeDocument/2006/relationships/image" Target="../media/image20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13" Type="http://schemas.openxmlformats.org/officeDocument/2006/relationships/image" Target="../media/image215.png"/><Relationship Id="rId18" Type="http://schemas.openxmlformats.org/officeDocument/2006/relationships/image" Target="../media/image220.png"/><Relationship Id="rId3" Type="http://schemas.openxmlformats.org/officeDocument/2006/relationships/image" Target="../media/image132.png"/><Relationship Id="rId7" Type="http://schemas.openxmlformats.org/officeDocument/2006/relationships/image" Target="../media/image209.png"/><Relationship Id="rId12" Type="http://schemas.openxmlformats.org/officeDocument/2006/relationships/image" Target="../media/image214.png"/><Relationship Id="rId17" Type="http://schemas.openxmlformats.org/officeDocument/2006/relationships/image" Target="../media/image219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2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8.png"/><Relationship Id="rId11" Type="http://schemas.openxmlformats.org/officeDocument/2006/relationships/image" Target="../media/image213.png"/><Relationship Id="rId5" Type="http://schemas.openxmlformats.org/officeDocument/2006/relationships/image" Target="../media/image207.png"/><Relationship Id="rId15" Type="http://schemas.openxmlformats.org/officeDocument/2006/relationships/image" Target="../media/image217.png"/><Relationship Id="rId10" Type="http://schemas.openxmlformats.org/officeDocument/2006/relationships/image" Target="../media/image212.png"/><Relationship Id="rId19" Type="http://schemas.openxmlformats.org/officeDocument/2006/relationships/image" Target="../media/image221.png"/><Relationship Id="rId4" Type="http://schemas.openxmlformats.org/officeDocument/2006/relationships/image" Target="../media/image206.png"/><Relationship Id="rId9" Type="http://schemas.openxmlformats.org/officeDocument/2006/relationships/image" Target="../media/image211.png"/><Relationship Id="rId14" Type="http://schemas.openxmlformats.org/officeDocument/2006/relationships/image" Target="../media/image2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7" Type="http://schemas.openxmlformats.org/officeDocument/2006/relationships/image" Target="../media/image2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4.png"/><Relationship Id="rId5" Type="http://schemas.openxmlformats.org/officeDocument/2006/relationships/image" Target="../media/image233.png"/><Relationship Id="rId4" Type="http://schemas.openxmlformats.org/officeDocument/2006/relationships/image" Target="../media/image2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png"/><Relationship Id="rId2" Type="http://schemas.openxmlformats.org/officeDocument/2006/relationships/image" Target="../media/image2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8.png"/><Relationship Id="rId4" Type="http://schemas.openxmlformats.org/officeDocument/2006/relationships/image" Target="../media/image22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0.png"/><Relationship Id="rId13" Type="http://schemas.openxmlformats.org/officeDocument/2006/relationships/image" Target="../media/image860.png"/><Relationship Id="rId18" Type="http://schemas.openxmlformats.org/officeDocument/2006/relationships/image" Target="../media/image910.png"/><Relationship Id="rId3" Type="http://schemas.openxmlformats.org/officeDocument/2006/relationships/image" Target="../media/image770.png"/><Relationship Id="rId21" Type="http://schemas.openxmlformats.org/officeDocument/2006/relationships/image" Target="../media/image940.png"/><Relationship Id="rId7" Type="http://schemas.openxmlformats.org/officeDocument/2006/relationships/image" Target="../media/image800.png"/><Relationship Id="rId12" Type="http://schemas.openxmlformats.org/officeDocument/2006/relationships/image" Target="../media/image850.png"/><Relationship Id="rId17" Type="http://schemas.openxmlformats.org/officeDocument/2006/relationships/image" Target="../media/image900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890.png"/><Relationship Id="rId20" Type="http://schemas.openxmlformats.org/officeDocument/2006/relationships/image" Target="../media/image9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0.png"/><Relationship Id="rId11" Type="http://schemas.openxmlformats.org/officeDocument/2006/relationships/image" Target="../media/image840.png"/><Relationship Id="rId5" Type="http://schemas.openxmlformats.org/officeDocument/2006/relationships/image" Target="../media/image39.png"/><Relationship Id="rId15" Type="http://schemas.openxmlformats.org/officeDocument/2006/relationships/image" Target="../media/image880.png"/><Relationship Id="rId10" Type="http://schemas.openxmlformats.org/officeDocument/2006/relationships/image" Target="../media/image830.png"/><Relationship Id="rId19" Type="http://schemas.openxmlformats.org/officeDocument/2006/relationships/image" Target="../media/image920.png"/><Relationship Id="rId4" Type="http://schemas.openxmlformats.org/officeDocument/2006/relationships/image" Target="../media/image780.png"/><Relationship Id="rId9" Type="http://schemas.openxmlformats.org/officeDocument/2006/relationships/image" Target="../media/image820.png"/><Relationship Id="rId14" Type="http://schemas.openxmlformats.org/officeDocument/2006/relationships/image" Target="../media/image870.png"/><Relationship Id="rId22" Type="http://schemas.openxmlformats.org/officeDocument/2006/relationships/image" Target="../media/image95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0.png"/><Relationship Id="rId13" Type="http://schemas.openxmlformats.org/officeDocument/2006/relationships/image" Target="../media/image870.png"/><Relationship Id="rId18" Type="http://schemas.openxmlformats.org/officeDocument/2006/relationships/image" Target="../media/image920.png"/><Relationship Id="rId3" Type="http://schemas.openxmlformats.org/officeDocument/2006/relationships/image" Target="../media/image780.png"/><Relationship Id="rId21" Type="http://schemas.openxmlformats.org/officeDocument/2006/relationships/image" Target="../media/image950.png"/><Relationship Id="rId7" Type="http://schemas.openxmlformats.org/officeDocument/2006/relationships/image" Target="../media/image810.png"/><Relationship Id="rId12" Type="http://schemas.openxmlformats.org/officeDocument/2006/relationships/image" Target="../media/image860.png"/><Relationship Id="rId17" Type="http://schemas.openxmlformats.org/officeDocument/2006/relationships/image" Target="../media/image910.png"/><Relationship Id="rId2" Type="http://schemas.openxmlformats.org/officeDocument/2006/relationships/image" Target="../media/image770.png"/><Relationship Id="rId16" Type="http://schemas.openxmlformats.org/officeDocument/2006/relationships/image" Target="../media/image900.png"/><Relationship Id="rId20" Type="http://schemas.openxmlformats.org/officeDocument/2006/relationships/image" Target="../media/image9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0.png"/><Relationship Id="rId11" Type="http://schemas.openxmlformats.org/officeDocument/2006/relationships/image" Target="../media/image850.png"/><Relationship Id="rId5" Type="http://schemas.openxmlformats.org/officeDocument/2006/relationships/image" Target="../media/image790.png"/><Relationship Id="rId15" Type="http://schemas.openxmlformats.org/officeDocument/2006/relationships/image" Target="../media/image890.png"/><Relationship Id="rId10" Type="http://schemas.openxmlformats.org/officeDocument/2006/relationships/image" Target="../media/image840.png"/><Relationship Id="rId19" Type="http://schemas.openxmlformats.org/officeDocument/2006/relationships/image" Target="../media/image930.png"/><Relationship Id="rId4" Type="http://schemas.openxmlformats.org/officeDocument/2006/relationships/image" Target="../media/image39.png"/><Relationship Id="rId9" Type="http://schemas.openxmlformats.org/officeDocument/2006/relationships/image" Target="../media/image830.png"/><Relationship Id="rId14" Type="http://schemas.openxmlformats.org/officeDocument/2006/relationships/image" Target="../media/image880.png"/><Relationship Id="rId22" Type="http://schemas.openxmlformats.org/officeDocument/2006/relationships/image" Target="../media/image52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image" Target="../media/image109.png"/><Relationship Id="rId3" Type="http://schemas.openxmlformats.org/officeDocument/2006/relationships/image" Target="../media/image99.png"/><Relationship Id="rId7" Type="http://schemas.openxmlformats.org/officeDocument/2006/relationships/image" Target="../media/image69.png"/><Relationship Id="rId12" Type="http://schemas.openxmlformats.org/officeDocument/2006/relationships/image" Target="../media/image108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107.png"/><Relationship Id="rId5" Type="http://schemas.openxmlformats.org/officeDocument/2006/relationships/image" Target="../media/image62.png"/><Relationship Id="rId15" Type="http://schemas.openxmlformats.org/officeDocument/2006/relationships/image" Target="../media/image111.png"/><Relationship Id="rId10" Type="http://schemas.openxmlformats.org/officeDocument/2006/relationships/image" Target="../media/image106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Relationship Id="rId14" Type="http://schemas.openxmlformats.org/officeDocument/2006/relationships/image" Target="../media/image11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2250.png"/><Relationship Id="rId7" Type="http://schemas.openxmlformats.org/officeDocument/2006/relationships/image" Target="../media/image2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80.png"/><Relationship Id="rId5" Type="http://schemas.openxmlformats.org/officeDocument/2006/relationships/image" Target="../media/image2270.png"/><Relationship Id="rId4" Type="http://schemas.openxmlformats.org/officeDocument/2006/relationships/image" Target="../media/image226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1.png"/><Relationship Id="rId5" Type="http://schemas.openxmlformats.org/officeDocument/2006/relationships/image" Target="../media/image1510.png"/><Relationship Id="rId4" Type="http://schemas.openxmlformats.org/officeDocument/2006/relationships/image" Target="../media/image1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78CC48C-9275-4EFA-9B84-8E818500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46B0502-A3FC-772D-0891-57AB673EA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2735810"/>
            <a:ext cx="10908792" cy="1069848"/>
          </a:xfrm>
        </p:spPr>
        <p:txBody>
          <a:bodyPr anchor="ctr">
            <a:noAutofit/>
          </a:bodyPr>
          <a:lstStyle/>
          <a:p>
            <a:pPr algn="ctr"/>
            <a:r>
              <a:rPr kumimoji="1" lang="en-US" altLang="zh-CN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Parameterized Inapproximability Hypothesis under ETH</a:t>
            </a:r>
            <a:endParaRPr kumimoji="1" lang="zh-CN" altLang="en-US" sz="36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 descr="棕色和浅绿色大理石">
            <a:extLst>
              <a:ext uri="{FF2B5EF4-FFF2-40B4-BE49-F238E27FC236}">
                <a16:creationId xmlns:a16="http://schemas.microsoft.com/office/drawing/2014/main" id="{DF3662FB-EFBB-9488-880D-F64EAA218F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757" r="21904" b="26592"/>
          <a:stretch/>
        </p:blipFill>
        <p:spPr>
          <a:xfrm>
            <a:off x="20" y="9"/>
            <a:ext cx="12188931" cy="2440163"/>
          </a:xfrm>
          <a:custGeom>
            <a:avLst/>
            <a:gdLst/>
            <a:ahLst/>
            <a:cxnLst/>
            <a:rect l="l" t="t" r="r" b="b"/>
            <a:pathLst>
              <a:path w="12191999" h="4196982">
                <a:moveTo>
                  <a:pt x="0" y="0"/>
                </a:moveTo>
                <a:lnTo>
                  <a:pt x="12191999" y="0"/>
                </a:lnTo>
                <a:lnTo>
                  <a:pt x="12191999" y="4170459"/>
                </a:lnTo>
                <a:lnTo>
                  <a:pt x="11986461" y="4175111"/>
                </a:lnTo>
                <a:cubicBezTo>
                  <a:pt x="11912297" y="4174136"/>
                  <a:pt x="11838168" y="4170508"/>
                  <a:pt x="11764214" y="4164231"/>
                </a:cubicBezTo>
                <a:cubicBezTo>
                  <a:pt x="11656850" y="4156227"/>
                  <a:pt x="11548596" y="4145173"/>
                  <a:pt x="11441995" y="4165502"/>
                </a:cubicBezTo>
                <a:cubicBezTo>
                  <a:pt x="11324975" y="4187991"/>
                  <a:pt x="11208081" y="4188118"/>
                  <a:pt x="11090044" y="4182401"/>
                </a:cubicBezTo>
                <a:cubicBezTo>
                  <a:pt x="10989160" y="4177573"/>
                  <a:pt x="10888657" y="4152161"/>
                  <a:pt x="10787011" y="4178970"/>
                </a:cubicBezTo>
                <a:cubicBezTo>
                  <a:pt x="10776897" y="4180444"/>
                  <a:pt x="10766592" y="4180012"/>
                  <a:pt x="10756643" y="4177700"/>
                </a:cubicBezTo>
                <a:cubicBezTo>
                  <a:pt x="10645468" y="4162326"/>
                  <a:pt x="10533530" y="4174904"/>
                  <a:pt x="10421973" y="4170584"/>
                </a:cubicBezTo>
                <a:cubicBezTo>
                  <a:pt x="10370515" y="4168551"/>
                  <a:pt x="10318040" y="4169695"/>
                  <a:pt x="10267216" y="4164231"/>
                </a:cubicBezTo>
                <a:cubicBezTo>
                  <a:pt x="10150577" y="4151780"/>
                  <a:pt x="10034192" y="4145173"/>
                  <a:pt x="9918824" y="4174523"/>
                </a:cubicBezTo>
                <a:cubicBezTo>
                  <a:pt x="9885153" y="4182439"/>
                  <a:pt x="9850745" y="4186695"/>
                  <a:pt x="9816160" y="4187229"/>
                </a:cubicBezTo>
                <a:cubicBezTo>
                  <a:pt x="9703206" y="4191295"/>
                  <a:pt x="9590632" y="4183544"/>
                  <a:pt x="9478059" y="4177191"/>
                </a:cubicBezTo>
                <a:cubicBezTo>
                  <a:pt x="9399918" y="4172744"/>
                  <a:pt x="9321904" y="4163088"/>
                  <a:pt x="9243637" y="4171220"/>
                </a:cubicBezTo>
                <a:cubicBezTo>
                  <a:pt x="9198150" y="4175921"/>
                  <a:pt x="9152282" y="4175921"/>
                  <a:pt x="9106795" y="4171220"/>
                </a:cubicBezTo>
                <a:cubicBezTo>
                  <a:pt x="9022962" y="4161398"/>
                  <a:pt x="8938380" y="4159568"/>
                  <a:pt x="8854204" y="4165756"/>
                </a:cubicBezTo>
                <a:cubicBezTo>
                  <a:pt x="8728543" y="4176556"/>
                  <a:pt x="8603010" y="4185577"/>
                  <a:pt x="8476969" y="4168424"/>
                </a:cubicBezTo>
                <a:cubicBezTo>
                  <a:pt x="8405486" y="4157192"/>
                  <a:pt x="8332808" y="4155871"/>
                  <a:pt x="8260970" y="4164486"/>
                </a:cubicBezTo>
                <a:cubicBezTo>
                  <a:pt x="8089823" y="4188500"/>
                  <a:pt x="7918295" y="4180749"/>
                  <a:pt x="7746767" y="4170839"/>
                </a:cubicBezTo>
                <a:cubicBezTo>
                  <a:pt x="7632160" y="4164104"/>
                  <a:pt x="7517046" y="4151780"/>
                  <a:pt x="7402693" y="4168043"/>
                </a:cubicBezTo>
                <a:cubicBezTo>
                  <a:pt x="7256831" y="4188372"/>
                  <a:pt x="7110841" y="4181638"/>
                  <a:pt x="6964597" y="4175667"/>
                </a:cubicBezTo>
                <a:cubicBezTo>
                  <a:pt x="6857233" y="4171220"/>
                  <a:pt x="6749742" y="4157751"/>
                  <a:pt x="6642124" y="4174396"/>
                </a:cubicBezTo>
                <a:cubicBezTo>
                  <a:pt x="6631045" y="4175908"/>
                  <a:pt x="6619775" y="4174777"/>
                  <a:pt x="6609216" y="4171093"/>
                </a:cubicBezTo>
                <a:cubicBezTo>
                  <a:pt x="6568379" y="4157650"/>
                  <a:pt x="6524595" y="4155846"/>
                  <a:pt x="6482793" y="4165883"/>
                </a:cubicBezTo>
                <a:cubicBezTo>
                  <a:pt x="6405669" y="4182782"/>
                  <a:pt x="6328672" y="4190151"/>
                  <a:pt x="6250150" y="4174777"/>
                </a:cubicBezTo>
                <a:cubicBezTo>
                  <a:pt x="6217254" y="4167891"/>
                  <a:pt x="6183521" y="4165883"/>
                  <a:pt x="6150028" y="4168806"/>
                </a:cubicBezTo>
                <a:cubicBezTo>
                  <a:pt x="6020175" y="4181766"/>
                  <a:pt x="5890068" y="4176683"/>
                  <a:pt x="5760087" y="4174142"/>
                </a:cubicBezTo>
                <a:cubicBezTo>
                  <a:pt x="5521345" y="4169695"/>
                  <a:pt x="5282477" y="4174142"/>
                  <a:pt x="5044242" y="4151399"/>
                </a:cubicBezTo>
                <a:cubicBezTo>
                  <a:pt x="4979506" y="4145237"/>
                  <a:pt x="4914326" y="4141297"/>
                  <a:pt x="4849272" y="4142076"/>
                </a:cubicBezTo>
                <a:cubicBezTo>
                  <a:pt x="4784218" y="4142854"/>
                  <a:pt x="4719291" y="4148349"/>
                  <a:pt x="4655063" y="4161055"/>
                </a:cubicBezTo>
                <a:cubicBezTo>
                  <a:pt x="4447578" y="4201332"/>
                  <a:pt x="4239457" y="4203874"/>
                  <a:pt x="4029811" y="4187610"/>
                </a:cubicBezTo>
                <a:cubicBezTo>
                  <a:pt x="3943792" y="4180876"/>
                  <a:pt x="3857774" y="4169695"/>
                  <a:pt x="3771375" y="4171855"/>
                </a:cubicBezTo>
                <a:cubicBezTo>
                  <a:pt x="3623225" y="4175794"/>
                  <a:pt x="3474948" y="4167789"/>
                  <a:pt x="3326672" y="4169822"/>
                </a:cubicBezTo>
                <a:cubicBezTo>
                  <a:pt x="3322669" y="4170394"/>
                  <a:pt x="3318578" y="4169860"/>
                  <a:pt x="3314855" y="4168297"/>
                </a:cubicBezTo>
                <a:cubicBezTo>
                  <a:pt x="3278008" y="4143013"/>
                  <a:pt x="3237604" y="4152796"/>
                  <a:pt x="3199487" y="4159403"/>
                </a:cubicBezTo>
                <a:cubicBezTo>
                  <a:pt x="3072810" y="4181384"/>
                  <a:pt x="2946260" y="4192184"/>
                  <a:pt x="2817550" y="4175158"/>
                </a:cubicBezTo>
                <a:cubicBezTo>
                  <a:pt x="2694647" y="4157332"/>
                  <a:pt x="2569990" y="4155109"/>
                  <a:pt x="2446541" y="4168551"/>
                </a:cubicBezTo>
                <a:cubicBezTo>
                  <a:pt x="2276791" y="4188372"/>
                  <a:pt x="2107677" y="4184179"/>
                  <a:pt x="1938308" y="4168551"/>
                </a:cubicBezTo>
                <a:cubicBezTo>
                  <a:pt x="1869570" y="4162199"/>
                  <a:pt x="1799815" y="4151399"/>
                  <a:pt x="1731712" y="4167281"/>
                </a:cubicBezTo>
                <a:cubicBezTo>
                  <a:pt x="1647854" y="4186721"/>
                  <a:pt x="1564250" y="4180368"/>
                  <a:pt x="1480137" y="4176048"/>
                </a:cubicBezTo>
                <a:cubicBezTo>
                  <a:pt x="1373663" y="4170457"/>
                  <a:pt x="1267442" y="4154321"/>
                  <a:pt x="1160586" y="4167027"/>
                </a:cubicBezTo>
                <a:cubicBezTo>
                  <a:pt x="1111161" y="4172871"/>
                  <a:pt x="1062116" y="4182147"/>
                  <a:pt x="1012055" y="4179733"/>
                </a:cubicBezTo>
                <a:cubicBezTo>
                  <a:pt x="873562" y="4173380"/>
                  <a:pt x="735196" y="4165883"/>
                  <a:pt x="596449" y="4167027"/>
                </a:cubicBezTo>
                <a:cubicBezTo>
                  <a:pt x="538383" y="4167408"/>
                  <a:pt x="480699" y="4169314"/>
                  <a:pt x="422887" y="4173507"/>
                </a:cubicBezTo>
                <a:cubicBezTo>
                  <a:pt x="315015" y="4181384"/>
                  <a:pt x="207524" y="4170711"/>
                  <a:pt x="100033" y="4166900"/>
                </a:cubicBezTo>
                <a:lnTo>
                  <a:pt x="0" y="4171381"/>
                </a:lnTo>
                <a:close/>
              </a:path>
            </a:pathLst>
          </a:custGeom>
        </p:spPr>
      </p:pic>
      <p:sp>
        <p:nvSpPr>
          <p:cNvPr id="5" name="副标题 2">
            <a:extLst>
              <a:ext uri="{FF2B5EF4-FFF2-40B4-BE49-F238E27FC236}">
                <a16:creationId xmlns:a16="http://schemas.microsoft.com/office/drawing/2014/main" id="{A8872623-664C-0072-EBF9-272BF38C47D9}"/>
              </a:ext>
            </a:extLst>
          </p:cNvPr>
          <p:cNvSpPr txBox="1">
            <a:spLocks/>
          </p:cNvSpPr>
          <p:nvPr/>
        </p:nvSpPr>
        <p:spPr>
          <a:xfrm>
            <a:off x="1402178" y="4389760"/>
            <a:ext cx="3681911" cy="995473"/>
          </a:xfrm>
          <a:prstGeom prst="rect">
            <a:avLst/>
          </a:prstGeom>
        </p:spPr>
        <p:txBody>
          <a:bodyPr lIns="109728" tIns="109728" rIns="109728" bIns="91440" anchor="ctr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900" spc="0" dirty="0">
                <a:latin typeface="Calibri" panose="020F0502020204030204" pitchFamily="34" charset="0"/>
                <a:cs typeface="Calibri" panose="020F0502020204030204" pitchFamily="34" charset="0"/>
              </a:rPr>
              <a:t>Venkatesan Guruswami</a:t>
            </a:r>
          </a:p>
          <a:p>
            <a:pPr algn="ctr"/>
            <a:r>
              <a:rPr kumimoji="1" lang="en-US" altLang="zh-CN" sz="2200" spc="0" dirty="0">
                <a:latin typeface="Calibri" panose="020F0502020204030204" pitchFamily="34" charset="0"/>
                <a:cs typeface="Calibri" panose="020F0502020204030204" pitchFamily="34" charset="0"/>
              </a:rPr>
              <a:t>UC Berkeley</a:t>
            </a:r>
            <a:endParaRPr kumimoji="1" lang="zh-CN" altLang="en-US" sz="2200" spc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35F9A13B-5D8D-7B43-14E3-3AA412349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5520" y="4426949"/>
            <a:ext cx="3184451" cy="1011688"/>
          </a:xfrm>
        </p:spPr>
        <p:txBody>
          <a:bodyPr anchor="ctr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altLang="zh-CN" sz="2700" spc="0" dirty="0" err="1">
                <a:latin typeface="Calibri" panose="020F0502020204030204" pitchFamily="34" charset="0"/>
                <a:cs typeface="Calibri" panose="020F0502020204030204" pitchFamily="34" charset="0"/>
              </a:rPr>
              <a:t>Bingkai</a:t>
            </a:r>
            <a:r>
              <a:rPr lang="en-US" altLang="zh-CN" sz="2700" spc="0" dirty="0">
                <a:latin typeface="Calibri" panose="020F0502020204030204" pitchFamily="34" charset="0"/>
                <a:cs typeface="Calibri" panose="020F0502020204030204" pitchFamily="34" charset="0"/>
              </a:rPr>
              <a:t> Lin</a:t>
            </a:r>
          </a:p>
          <a:p>
            <a:pPr algn="ctr">
              <a:lnSpc>
                <a:spcPct val="95000"/>
              </a:lnSpc>
            </a:pPr>
            <a:r>
              <a:rPr kumimoji="1" lang="en-US" altLang="zh-CN" sz="2000" spc="0" dirty="0">
                <a:latin typeface="Calibri" panose="020F0502020204030204" pitchFamily="34" charset="0"/>
                <a:cs typeface="Calibri" panose="020F0502020204030204" pitchFamily="34" charset="0"/>
              </a:rPr>
              <a:t>Nanjing University</a:t>
            </a:r>
            <a:endParaRPr kumimoji="1" lang="zh-CN" altLang="en-US" sz="2000" spc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653A0A4D-275A-DBDF-7BBD-EAC916C3B121}"/>
              </a:ext>
            </a:extLst>
          </p:cNvPr>
          <p:cNvSpPr txBox="1">
            <a:spLocks/>
          </p:cNvSpPr>
          <p:nvPr/>
        </p:nvSpPr>
        <p:spPr>
          <a:xfrm>
            <a:off x="7449652" y="4389760"/>
            <a:ext cx="3681911" cy="1011688"/>
          </a:xfrm>
          <a:prstGeom prst="rect">
            <a:avLst/>
          </a:prstGeom>
        </p:spPr>
        <p:txBody>
          <a:bodyPr lIns="109728" tIns="109728" rIns="109728" bIns="9144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700" spc="0" err="1">
                <a:latin typeface="Calibri" panose="020F0502020204030204" pitchFamily="34" charset="0"/>
                <a:cs typeface="Calibri" panose="020F0502020204030204" pitchFamily="34" charset="0"/>
              </a:rPr>
              <a:t>Xuandi</a:t>
            </a:r>
            <a:r>
              <a:rPr lang="en-US" altLang="zh-CN" sz="2700" spc="0">
                <a:latin typeface="Calibri" panose="020F0502020204030204" pitchFamily="34" charset="0"/>
                <a:cs typeface="Calibri" panose="020F0502020204030204" pitchFamily="34" charset="0"/>
              </a:rPr>
              <a:t> Ren</a:t>
            </a:r>
          </a:p>
          <a:p>
            <a:pPr algn="ctr"/>
            <a:r>
              <a:rPr lang="en-US" altLang="zh-CN" sz="2200" spc="0">
                <a:latin typeface="Calibri" panose="020F0502020204030204" pitchFamily="34" charset="0"/>
                <a:cs typeface="Calibri" panose="020F0502020204030204" pitchFamily="34" charset="0"/>
              </a:rPr>
              <a:t>UC Berkeley</a:t>
            </a:r>
            <a:endParaRPr lang="zh-CN" altLang="en-US" sz="2200" spc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3A7B8180-B9C5-85BB-9AC3-B1AA240EFB14}"/>
              </a:ext>
            </a:extLst>
          </p:cNvPr>
          <p:cNvSpPr txBox="1">
            <a:spLocks/>
          </p:cNvSpPr>
          <p:nvPr/>
        </p:nvSpPr>
        <p:spPr>
          <a:xfrm>
            <a:off x="2870981" y="5431061"/>
            <a:ext cx="3184451" cy="1011688"/>
          </a:xfrm>
          <a:prstGeom prst="rect">
            <a:avLst/>
          </a:prstGeom>
        </p:spPr>
        <p:txBody>
          <a:bodyPr lIns="109728" tIns="109728" rIns="109728" bIns="91440" anchor="ctr">
            <a:normAutofit/>
          </a:bodyPr>
          <a:lstStyle>
            <a:lvl1pPr marL="0" indent="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zh-CN" sz="2500" spc="0" err="1">
                <a:latin typeface="Calibri" panose="020F0502020204030204" pitchFamily="34" charset="0"/>
                <a:cs typeface="Calibri" panose="020F0502020204030204" pitchFamily="34" charset="0"/>
              </a:rPr>
              <a:t>Yican</a:t>
            </a:r>
            <a:r>
              <a:rPr lang="en-US" altLang="zh-CN" sz="2500" spc="0">
                <a:latin typeface="Calibri" panose="020F0502020204030204" pitchFamily="34" charset="0"/>
                <a:cs typeface="Calibri" panose="020F0502020204030204" pitchFamily="34" charset="0"/>
              </a:rPr>
              <a:t> Sun</a:t>
            </a:r>
          </a:p>
          <a:p>
            <a:pPr algn="ctr">
              <a:lnSpc>
                <a:spcPct val="85000"/>
              </a:lnSpc>
            </a:pPr>
            <a:r>
              <a:rPr lang="en-US" altLang="zh-CN" sz="2000" spc="0">
                <a:latin typeface="Calibri" panose="020F0502020204030204" pitchFamily="34" charset="0"/>
                <a:cs typeface="Calibri" panose="020F0502020204030204" pitchFamily="34" charset="0"/>
              </a:rPr>
              <a:t>Peking University</a:t>
            </a:r>
            <a:endParaRPr lang="zh-CN" altLang="en-US" sz="2000" spc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66C857A9-6BDC-E835-41BF-F0A5632DEFEB}"/>
              </a:ext>
            </a:extLst>
          </p:cNvPr>
          <p:cNvSpPr txBox="1">
            <a:spLocks/>
          </p:cNvSpPr>
          <p:nvPr/>
        </p:nvSpPr>
        <p:spPr>
          <a:xfrm>
            <a:off x="6358242" y="5431061"/>
            <a:ext cx="3184451" cy="1011688"/>
          </a:xfrm>
          <a:prstGeom prst="rect">
            <a:avLst/>
          </a:prstGeom>
        </p:spPr>
        <p:txBody>
          <a:bodyPr lIns="109728" tIns="109728" rIns="109728" bIns="91440" anchor="ctr">
            <a:normAutofit/>
          </a:bodyPr>
          <a:lstStyle>
            <a:lvl1pPr marL="0" indent="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zh-CN" sz="2500" spc="0" err="1">
                <a:latin typeface="Calibri" panose="020F0502020204030204" pitchFamily="34" charset="0"/>
                <a:cs typeface="Calibri" panose="020F0502020204030204" pitchFamily="34" charset="0"/>
              </a:rPr>
              <a:t>Kewen</a:t>
            </a:r>
            <a:r>
              <a:rPr lang="en-US" altLang="zh-CN" sz="2500" spc="0">
                <a:latin typeface="Calibri" panose="020F0502020204030204" pitchFamily="34" charset="0"/>
                <a:cs typeface="Calibri" panose="020F0502020204030204" pitchFamily="34" charset="0"/>
              </a:rPr>
              <a:t> Wu</a:t>
            </a:r>
          </a:p>
          <a:p>
            <a:pPr algn="ctr">
              <a:lnSpc>
                <a:spcPct val="85000"/>
              </a:lnSpc>
            </a:pPr>
            <a:r>
              <a:rPr lang="en-US" altLang="zh-CN" sz="2000" spc="0">
                <a:latin typeface="Calibri" panose="020F0502020204030204" pitchFamily="34" charset="0"/>
                <a:cs typeface="Calibri" panose="020F0502020204030204" pitchFamily="34" charset="0"/>
              </a:rPr>
              <a:t>UC Berkeley</a:t>
            </a:r>
            <a:endParaRPr lang="zh-CN" altLang="en-US" sz="2000" spc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62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32289-3E15-644B-32ED-E6B4CAD9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200" spc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Parameterized Inapproximability Hypothesis</a:t>
            </a:r>
            <a:endParaRPr kumimoji="1" lang="zh-CN" altLang="en-US" sz="3200" spc="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CE3A6A5-EE17-29D3-A539-5F566EFDA9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01886" y="4287441"/>
                <a:ext cx="9835445" cy="1113334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kumimoji="1" lang="en-US" altLang="zh-CN" sz="20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Parameterized CSP:</a:t>
                </a:r>
              </a:p>
              <a:p>
                <a:pPr marL="742950" lvl="1" indent="-285750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kumimoji="1" lang="en-US" altLang="zh-CN" sz="2000" i="1" spc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𝑘</m:t>
                    </m:r>
                    <m:r>
                      <a:rPr kumimoji="1" lang="en-US" altLang="zh-CN" sz="2000" i="1" spc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=|</m:t>
                    </m:r>
                    <m:r>
                      <a:rPr kumimoji="1" lang="en-US" altLang="zh-CN" sz="2000" i="1" spc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𝑋</m:t>
                    </m:r>
                    <m:r>
                      <a:rPr kumimoji="1" lang="en-US" altLang="zh-CN" sz="2000" i="1" spc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|</m:t>
                    </m:r>
                  </m:oMath>
                </a14:m>
                <a:r>
                  <a:rPr kumimoji="1" lang="en-US" altLang="zh-CN" sz="2000" spc="0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and </a:t>
                </a:r>
                <a14:m>
                  <m:oMath xmlns:m="http://schemas.openxmlformats.org/officeDocument/2006/math">
                    <m:r>
                      <a:rPr kumimoji="1" lang="en-US" altLang="zh-CN" sz="2000" i="1" spc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𝑛</m:t>
                    </m:r>
                    <m:r>
                      <a:rPr kumimoji="1" lang="en-US" altLang="zh-CN" sz="2000" i="1" spc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=|</m:t>
                    </m:r>
                    <m:r>
                      <m:rPr>
                        <m:sty m:val="p"/>
                      </m:rPr>
                      <a:rPr lang="en-US" altLang="zh-CN" sz="2000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Σ</m:t>
                    </m:r>
                    <m:r>
                      <a:rPr kumimoji="1" lang="en-US" altLang="zh-CN" sz="2000" i="1" spc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|</m:t>
                    </m:r>
                  </m:oMath>
                </a14:m>
                <a:r>
                  <a:rPr kumimoji="1" lang="en-US" altLang="zh-CN" sz="20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, is there an </a:t>
                </a:r>
                <a14:m>
                  <m:oMath xmlns:m="http://schemas.openxmlformats.org/officeDocument/2006/math">
                    <m:r>
                      <a:rPr kumimoji="1" lang="en-US" altLang="zh-CN" sz="2000" i="1" spc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kumimoji="1" lang="en-US" altLang="zh-CN" sz="2000" i="1" spc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i="1" spc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kumimoji="1" lang="en-US" altLang="zh-CN" sz="2000" i="1" spc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)∙</m:t>
                    </m:r>
                    <m:sSup>
                      <m:sSupPr>
                        <m:ctrlPr>
                          <a:rPr kumimoji="1" lang="en-US" altLang="zh-CN" sz="2000" i="1" spc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i="1" spc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kumimoji="1" lang="en-US" altLang="zh-CN" sz="2000" i="1" spc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  <m:r>
                          <a:rPr kumimoji="1" lang="en-US" altLang="zh-CN" sz="2000" i="1" spc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kumimoji="1" lang="en-US" altLang="zh-CN" sz="20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time algorithm?</a:t>
                </a:r>
              </a:p>
              <a:p>
                <a:pPr marL="742950" lvl="1" indent="-285750">
                  <a:lnSpc>
                    <a:spcPct val="100000"/>
                  </a:lnSpc>
                </a:pPr>
                <a:r>
                  <a:rPr kumimoji="1" lang="en-US" altLang="zh-CN" sz="20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Example:  </a:t>
                </a:r>
                <a:r>
                  <a:rPr kumimoji="1" lang="en-US" altLang="zh-CN" sz="20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Multi-colored </a:t>
                </a:r>
                <a14:m>
                  <m:oMath xmlns:m="http://schemas.openxmlformats.org/officeDocument/2006/math">
                    <m:r>
                      <a:rPr kumimoji="1"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𝒌</m:t>
                    </m:r>
                  </m:oMath>
                </a14:m>
                <a:r>
                  <a:rPr kumimoji="1" lang="en-US" altLang="zh-CN" sz="20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-Clique</a:t>
                </a:r>
                <a:endParaRPr kumimoji="1" lang="en-US" altLang="zh-CN" sz="2000" b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CE3A6A5-EE17-29D3-A539-5F566EFDA9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1886" y="4287441"/>
                <a:ext cx="9835445" cy="1113334"/>
              </a:xfrm>
              <a:blipFill>
                <a:blip r:embed="rId3"/>
                <a:stretch>
                  <a:fillRect l="-258" t="-11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FCF66FB-C14D-E96D-A094-43858024A90A}"/>
                  </a:ext>
                </a:extLst>
              </p:cNvPr>
              <p:cNvSpPr txBox="1"/>
              <p:nvPr/>
            </p:nvSpPr>
            <p:spPr>
              <a:xfrm>
                <a:off x="838200" y="5493136"/>
                <a:ext cx="11038934" cy="72071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00000"/>
                  </a:lnSpc>
                </a:pPr>
                <a:r>
                  <a:rPr kumimoji="1" lang="en-US" altLang="zh-CN" sz="2000" b="1" u="sng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PIH (Parameterized Inapproximability Hypothesis) </a:t>
                </a:r>
                <a:r>
                  <a:rPr kumimoji="1" lang="en-US" altLang="zh-CN" sz="2000" u="sng" dirty="0">
                    <a:solidFill>
                      <a:srgbClr val="2F559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[Lokshtanov-Ramanujan-Saurabh-Zehavi’20]</a:t>
                </a:r>
                <a:r>
                  <a:rPr kumimoji="1" lang="en-US" altLang="zh-CN" sz="2000" u="sng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:</a:t>
                </a:r>
              </a:p>
              <a:p>
                <a:pPr indent="-285750">
                  <a:lnSpc>
                    <a:spcPct val="100000"/>
                  </a:lnSpc>
                </a:pPr>
                <a:r>
                  <a:rPr kumimoji="1" lang="en-US" altLang="zh-CN" sz="20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Let </a:t>
                </a:r>
                <a14:m>
                  <m:oMath xmlns:m="http://schemas.openxmlformats.org/officeDocument/2006/math">
                    <m:r>
                      <a:rPr kumimoji="1" lang="en-US" altLang="zh-CN" sz="2000" b="0" i="1" spc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𝑘</m:t>
                    </m:r>
                    <m:r>
                      <a:rPr kumimoji="1" lang="en-US" altLang="zh-CN" sz="2000" b="0" i="1" spc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=|</m:t>
                    </m:r>
                    <m:r>
                      <a:rPr kumimoji="1" lang="en-US" altLang="zh-CN" sz="2000" b="0" i="1" spc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𝑋</m:t>
                    </m:r>
                    <m:r>
                      <a:rPr kumimoji="1" lang="en-US" altLang="zh-CN" sz="2000" b="0" i="1" spc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|</m:t>
                    </m:r>
                  </m:oMath>
                </a14:m>
                <a:r>
                  <a:rPr kumimoji="1" lang="en-US" altLang="zh-CN" sz="2000" spc="0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and </a:t>
                </a:r>
                <a14:m>
                  <m:oMath xmlns:m="http://schemas.openxmlformats.org/officeDocument/2006/math">
                    <m:r>
                      <a:rPr kumimoji="1" lang="en-US" altLang="zh-CN" sz="2000" b="0" i="1" spc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𝑛</m:t>
                    </m:r>
                    <m:r>
                      <a:rPr kumimoji="1" lang="en-US" altLang="zh-CN" sz="2000" b="0" i="1" spc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=|</m:t>
                    </m:r>
                    <m:r>
                      <m:rPr>
                        <m:sty m:val="p"/>
                      </m:rPr>
                      <a:rPr lang="en-US" altLang="zh-CN" sz="2000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Σ</m:t>
                    </m:r>
                    <m:r>
                      <a:rPr kumimoji="1" lang="en-US" altLang="zh-CN" sz="2000" b="0" i="1" spc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|</m:t>
                    </m:r>
                  </m:oMath>
                </a14:m>
                <a:r>
                  <a:rPr kumimoji="1" lang="en-US" altLang="zh-CN" sz="20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, there is no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b="0" i="1" spc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kumimoji="1" lang="en-US" altLang="zh-CN" sz="2000" b="0" i="1" spc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𝑓</m:t>
                        </m:r>
                        <m:r>
                          <a:rPr kumimoji="1" lang="en-US" altLang="zh-CN" sz="2000" b="0" i="1" spc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(</m:t>
                        </m:r>
                        <m:r>
                          <a:rPr kumimoji="1" lang="en-US" altLang="zh-CN" sz="2000" b="0" i="1" spc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𝑘</m:t>
                        </m:r>
                        <m:r>
                          <a:rPr kumimoji="1" lang="en-US" altLang="zh-CN" sz="2000" b="0" i="1" spc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)∙</m:t>
                        </m:r>
                        <m:r>
                          <a:rPr kumimoji="1" lang="en-US" altLang="zh-CN" sz="2000" b="0" i="1" spc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𝑛</m:t>
                        </m:r>
                      </m:e>
                      <m:sup>
                        <m:r>
                          <a:rPr kumimoji="1" lang="en-US" altLang="zh-CN" sz="2000" b="0" i="1" spc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𝑂</m:t>
                        </m:r>
                        <m:r>
                          <a:rPr kumimoji="1" lang="en-US" altLang="zh-CN" sz="2000" b="0" i="1" spc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kumimoji="1" lang="en-US" altLang="zh-CN" sz="20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time algorithm for (1 vs 0.9) gap</a:t>
                </a:r>
                <a:r>
                  <a:rPr kumimoji="1" lang="zh-CN" altLang="en-US" sz="2000" spc="0" dirty="0">
                    <a:latin typeface="Cambria Math" panose="02040503050406030204" pitchFamily="18" charset="0"/>
                    <a:ea typeface="Calibri" panose="020F0502020204030204" pitchFamily="34" charset="0"/>
                    <a:cs typeface="Consolas" panose="020B0609020204030204" pitchFamily="49" charset="0"/>
                  </a:rPr>
                  <a:t>  </a:t>
                </a:r>
                <a:r>
                  <a:rPr kumimoji="1" lang="en-US" altLang="zh-CN" sz="20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parameterized CSP.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FCF66FB-C14D-E96D-A094-43858024A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93136"/>
                <a:ext cx="11038934" cy="720710"/>
              </a:xfrm>
              <a:prstGeom prst="rect">
                <a:avLst/>
              </a:prstGeom>
              <a:blipFill>
                <a:blip r:embed="rId4"/>
                <a:stretch>
                  <a:fillRect l="-690" t="-3448" r="-115" b="-13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9DD87A34-8D85-AC96-8895-7A92C00A3E86}"/>
                  </a:ext>
                </a:extLst>
              </p:cNvPr>
              <p:cNvSpPr/>
              <p:nvPr/>
            </p:nvSpPr>
            <p:spPr>
              <a:xfrm>
                <a:off x="901886" y="2235199"/>
                <a:ext cx="4604695" cy="1945453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𝐂𝐨𝐧𝐬𝐭𝐫𝐚𝐢𝐧𝐭</m:t>
                      </m:r>
                      <m:r>
                        <a:rPr kumimoji="1" lang="en-US" altLang="zh-CN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𝐒𝐚𝐭𝐢𝐬𝐟𝐚𝐜𝐭𝐢𝐨𝐧</m:t>
                      </m:r>
                      <m:r>
                        <a:rPr kumimoji="1" lang="en-US" altLang="zh-CN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𝐏𝐫𝐨𝐛𝐥𝐞𝐦</m:t>
                      </m:r>
                    </m:oMath>
                  </m:oMathPara>
                </a14:m>
                <a:endParaRPr lang="en-US" altLang="zh-CN" sz="1400" b="1" kern="1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CN" sz="1600" b="1" kern="1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Input:</a:t>
                </a:r>
                <a:r>
                  <a:rPr lang="zh-CN" altLang="en-US" sz="1600" kern="1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6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6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CN" sz="16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6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Σ</m:t>
                        </m:r>
                        <m:r>
                          <a:rPr lang="en-US" altLang="zh-CN" sz="16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6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Φ</m:t>
                        </m:r>
                      </m:e>
                    </m:d>
                  </m:oMath>
                </a14:m>
                <a:endParaRPr lang="en-US" altLang="zh-CN" sz="1600" i="1" kern="1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6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:</a:t>
                </a:r>
                <a:r>
                  <a:rPr kumimoji="1" lang="zh-CN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variables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Σ</m:t>
                    </m:r>
                  </m:oMath>
                </a14:m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:</a:t>
                </a:r>
                <a:r>
                  <a:rPr kumimoji="1" lang="zh-CN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alphabet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Φ</m:t>
                    </m:r>
                    <m:r>
                      <a:rPr lang="en-US" altLang="zh-CN" sz="1600" b="0" i="0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kumimoji="1" lang="zh-CN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constraints</a:t>
                </a:r>
              </a:p>
              <a:p>
                <a:r>
                  <a:rPr kumimoji="1" lang="en-US" altLang="zh-CN" sz="1600" b="1" dirty="0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Output: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16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Σ</m:t>
                    </m:r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satisfying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all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constraints?</a:t>
                </a:r>
                <a:endParaRPr kumimoji="1" lang="zh-CN" alt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9DD87A34-8D85-AC96-8895-7A92C00A3E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86" y="2235199"/>
                <a:ext cx="4604695" cy="1945453"/>
              </a:xfrm>
              <a:prstGeom prst="roundRect">
                <a:avLst/>
              </a:prstGeom>
              <a:blipFill>
                <a:blip r:embed="rId5"/>
                <a:stretch>
                  <a:fillRect r="-923" b="-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圆角矩形 4">
                <a:extLst>
                  <a:ext uri="{FF2B5EF4-FFF2-40B4-BE49-F238E27FC236}">
                    <a16:creationId xmlns:a16="http://schemas.microsoft.com/office/drawing/2014/main" id="{20D372AD-FE73-9BE0-684E-B6D22A643409}"/>
                  </a:ext>
                </a:extLst>
              </p:cNvPr>
              <p:cNvSpPr/>
              <p:nvPr/>
            </p:nvSpPr>
            <p:spPr>
              <a:xfrm>
                <a:off x="6140027" y="2074180"/>
                <a:ext cx="4991545" cy="784196"/>
              </a:xfrm>
              <a:prstGeom prst="roundRect">
                <a:avLst/>
              </a:prstGeom>
              <a:noFill/>
              <a:ln>
                <a:solidFill>
                  <a:srgbClr val="364EFC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zh-CN" dirty="0" err="1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val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kumimoji="1" lang="en-US" altLang="zh-CN" dirty="0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):=max.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fraction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of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constraints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satisfied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by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some assignment</a:t>
                </a:r>
                <a:endParaRPr kumimoji="1" lang="zh-CN" altLang="en-US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" name="圆角矩形 4">
                <a:extLst>
                  <a:ext uri="{FF2B5EF4-FFF2-40B4-BE49-F238E27FC236}">
                    <a16:creationId xmlns:a16="http://schemas.microsoft.com/office/drawing/2014/main" id="{20D372AD-FE73-9BE0-684E-B6D22A6434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027" y="2074180"/>
                <a:ext cx="4991545" cy="784196"/>
              </a:xfrm>
              <a:prstGeom prst="roundRect">
                <a:avLst/>
              </a:prstGeom>
              <a:blipFill>
                <a:blip r:embed="rId6"/>
                <a:stretch>
                  <a:fillRect l="-122" b="-2290"/>
                </a:stretch>
              </a:blipFill>
              <a:ln>
                <a:solidFill>
                  <a:srgbClr val="364EF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圆角矩形 3">
                <a:extLst>
                  <a:ext uri="{FF2B5EF4-FFF2-40B4-BE49-F238E27FC236}">
                    <a16:creationId xmlns:a16="http://schemas.microsoft.com/office/drawing/2014/main" id="{F3161CF4-FF82-93C9-DF90-1310F1DEDD85}"/>
                  </a:ext>
                </a:extLst>
              </p:cNvPr>
              <p:cNvSpPr/>
              <p:nvPr/>
            </p:nvSpPr>
            <p:spPr>
              <a:xfrm>
                <a:off x="5767907" y="3003172"/>
                <a:ext cx="5879147" cy="1191908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kumimoji="1" lang="en-US" altLang="zh-CN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𝐯𝐬</m:t>
                          </m:r>
                          <m:r>
                            <a:rPr kumimoji="1" lang="en-US" altLang="zh-CN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</m:d>
                      <m:r>
                        <a:rPr kumimoji="1" lang="zh-CN" altLang="en-U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𝐠𝐚𝐩</m:t>
                      </m:r>
                      <m:r>
                        <a:rPr kumimoji="1" lang="en-US" altLang="zh-CN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𝐂𝐒𝐏</m:t>
                      </m:r>
                    </m:oMath>
                  </m:oMathPara>
                </a14:m>
                <a:endParaRPr lang="en-US" altLang="zh-CN" sz="1400" b="1" kern="100"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endParaRPr>
              </a:p>
              <a:p>
                <a:r>
                  <a:rPr lang="en-US" altLang="zh-CN" sz="1600" b="1" kern="10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Input:</a:t>
                </a:r>
                <a:r>
                  <a:rPr lang="zh-CN" altLang="en-US" sz="1600" kern="10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1600" kern="10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a CSP instance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6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6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CN" sz="16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6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Σ</m:t>
                        </m:r>
                        <m:r>
                          <a:rPr lang="en-US" altLang="zh-CN" sz="16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6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Φ</m:t>
                        </m:r>
                      </m:e>
                    </m:d>
                  </m:oMath>
                </a14:m>
                <a:endParaRPr lang="en-US" altLang="zh-CN" sz="1600" i="1" kern="100"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endParaRPr>
              </a:p>
              <a:p>
                <a:r>
                  <a:rPr kumimoji="1" lang="en-US" altLang="zh-CN" sz="1600" b="1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Goal: </a:t>
                </a:r>
                <a:r>
                  <a:rPr kumimoji="1" lang="en-US" altLang="zh-CN" sz="1600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distinguish </a:t>
                </a:r>
                <a:r>
                  <a:rPr kumimoji="1" lang="en-US" altLang="zh-CN" sz="1600" err="1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val</a:t>
                </a:r>
                <a:r>
                  <a:rPr kumimoji="1" lang="en-US" altLang="zh-CN" sz="1600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kumimoji="1" lang="en-US" altLang="zh-C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onsolas" panose="020B0609020204030204" pitchFamily="49" charset="0"/>
                      </a:rPr>
                      <m:t>)=1</m:t>
                    </m:r>
                  </m:oMath>
                </a14:m>
                <a:r>
                  <a:rPr kumimoji="1" lang="en-US" altLang="zh-CN" sz="1600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 vs </a:t>
                </a:r>
                <a:r>
                  <a:rPr kumimoji="1" lang="en-US" altLang="zh-CN" sz="1600" err="1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val</a:t>
                </a:r>
                <a:r>
                  <a:rPr kumimoji="1" lang="en-US" altLang="zh-CN" sz="1600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kumimoji="1" lang="en-US" altLang="zh-CN" sz="1600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)</a:t>
                </a:r>
                <a14:m>
                  <m:oMath xmlns:m="http://schemas.openxmlformats.org/officeDocument/2006/math">
                    <m:r>
                      <a:rPr kumimoji="1" lang="en-US" altLang="zh-C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≤</m:t>
                    </m:r>
                    <m:r>
                      <a:rPr kumimoji="1" lang="en-US" altLang="zh-C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𝛿</m:t>
                    </m:r>
                  </m:oMath>
                </a14:m>
                <a:r>
                  <a:rPr kumimoji="1" lang="en-US" altLang="zh-CN" sz="1600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" name="圆角矩形 3">
                <a:extLst>
                  <a:ext uri="{FF2B5EF4-FFF2-40B4-BE49-F238E27FC236}">
                    <a16:creationId xmlns:a16="http://schemas.microsoft.com/office/drawing/2014/main" id="{F3161CF4-FF82-93C9-DF90-1310F1DEDD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907" y="3003172"/>
                <a:ext cx="5879147" cy="119190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8">
            <a:extLst>
              <a:ext uri="{FF2B5EF4-FFF2-40B4-BE49-F238E27FC236}">
                <a16:creationId xmlns:a16="http://schemas.microsoft.com/office/drawing/2014/main" id="{9E4684CF-5D5B-A68B-40E6-F9C2A2EAC175}"/>
              </a:ext>
            </a:extLst>
          </p:cNvPr>
          <p:cNvSpPr/>
          <p:nvPr/>
        </p:nvSpPr>
        <p:spPr>
          <a:xfrm>
            <a:off x="7886114" y="3729430"/>
            <a:ext cx="749685" cy="256491"/>
          </a:xfrm>
          <a:prstGeom prst="rect">
            <a:avLst/>
          </a:prstGeom>
          <a:noFill/>
          <a:ln w="19050">
            <a:solidFill>
              <a:srgbClr val="364EFC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9">
            <a:extLst>
              <a:ext uri="{FF2B5EF4-FFF2-40B4-BE49-F238E27FC236}">
                <a16:creationId xmlns:a16="http://schemas.microsoft.com/office/drawing/2014/main" id="{414DCF22-D223-4677-C4EF-14C2FC93C6BB}"/>
              </a:ext>
            </a:extLst>
          </p:cNvPr>
          <p:cNvCxnSpPr>
            <a:cxnSpLocks/>
            <a:stCxn id="13" idx="0"/>
            <a:endCxn id="6" idx="2"/>
          </p:cNvCxnSpPr>
          <p:nvPr/>
        </p:nvCxnSpPr>
        <p:spPr>
          <a:xfrm flipV="1">
            <a:off x="8260957" y="2858376"/>
            <a:ext cx="374843" cy="871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33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32289-3E15-644B-32ED-E6B4CAD9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200" spc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Parameterized Inapproximability Hypothesis</a:t>
            </a:r>
            <a:endParaRPr kumimoji="1" lang="zh-CN" altLang="en-US" sz="3200" spc="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9F9E39-C75E-5BE4-AE7B-6F992FDD5B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85750" indent="-285750">
                  <a:lnSpc>
                    <a:spcPct val="100000"/>
                  </a:lnSpc>
                </a:pPr>
                <a:r>
                  <a:rPr kumimoji="1" lang="en-US" altLang="zh-CN" sz="24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The analogue of PCP theorem here is </a:t>
                </a:r>
                <a:r>
                  <a:rPr kumimoji="1" lang="en-US" altLang="zh-CN" sz="2400" spc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W[1]</a:t>
                </a:r>
                <a14:m>
                  <m:oMath xmlns:m="http://schemas.openxmlformats.org/officeDocument/2006/math">
                    <m:r>
                      <a:rPr kumimoji="1" lang="en-US" altLang="zh-CN" sz="2400" spc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≠</m:t>
                    </m:r>
                  </m:oMath>
                </a14:m>
                <a:r>
                  <a:rPr kumimoji="1" lang="en-US" altLang="zh-CN" sz="2400" spc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FPT </a:t>
                </a:r>
                <a14:m>
                  <m:oMath xmlns:m="http://schemas.openxmlformats.org/officeDocument/2006/math">
                    <m:r>
                      <a:rPr kumimoji="1" lang="en-US" altLang="zh-CN" sz="2400" spc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⇒</m:t>
                    </m:r>
                  </m:oMath>
                </a14:m>
                <a:r>
                  <a:rPr kumimoji="1" lang="en-US" altLang="zh-CN" sz="2400" spc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PIH</a:t>
                </a:r>
                <a:endParaRPr kumimoji="1" lang="en-US" altLang="zh-CN" sz="2400" spc="0" dirty="0">
                  <a:latin typeface="Cambria Math" panose="02040503050406030204" pitchFamily="18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  <a:p>
                <a:pPr marL="285750" indent="-285750">
                  <a:lnSpc>
                    <a:spcPct val="100000"/>
                  </a:lnSpc>
                </a:pPr>
                <a:r>
                  <a:rPr kumimoji="1" lang="en-US" altLang="zh-CN" sz="24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It was known </a:t>
                </a:r>
                <a:r>
                  <a:rPr kumimoji="1" lang="en-US" altLang="zh-CN" sz="1800" spc="0" dirty="0">
                    <a:solidFill>
                      <a:srgbClr val="2F559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[Dinur-Manurangsi’18] </a:t>
                </a:r>
                <a:r>
                  <a:rPr kumimoji="1" lang="en-US" altLang="zh-CN" sz="24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that </a:t>
                </a:r>
                <a:r>
                  <a:rPr kumimoji="1" lang="en-US" altLang="zh-CN" sz="2400" spc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Gap-ETH </a:t>
                </a:r>
                <a14:m>
                  <m:oMath xmlns:m="http://schemas.openxmlformats.org/officeDocument/2006/math">
                    <m:r>
                      <a:rPr kumimoji="1" lang="en-US" altLang="zh-CN" sz="2400" spc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⇒</m:t>
                    </m:r>
                  </m:oMath>
                </a14:m>
                <a:r>
                  <a:rPr kumimoji="1" lang="en-US" altLang="zh-CN" sz="2400" spc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PIH</a:t>
                </a:r>
                <a:endParaRPr kumimoji="1" lang="en-US" altLang="zh-CN" sz="2400" spc="0" dirty="0">
                  <a:latin typeface="Cambria Math" panose="02040503050406030204" pitchFamily="18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  <a:p>
                <a:pPr marL="742950" lvl="1" indent="-285750">
                  <a:lnSpc>
                    <a:spcPct val="100000"/>
                  </a:lnSpc>
                </a:pPr>
                <a:r>
                  <a:rPr kumimoji="1" lang="en-US" altLang="zh-CN" sz="2000" b="1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Gap-ETH</a:t>
                </a:r>
                <a:r>
                  <a:rPr kumimoji="1" lang="en-US" altLang="zh-CN" sz="20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: “Constant approximating Max3SAT requires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kumimoji="1" lang="en-US" altLang="zh-CN" sz="20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1" lang="el-GR" altLang="zh-CN" sz="20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Ω</m:t>
                        </m:r>
                        <m:r>
                          <a:rPr kumimoji="1" lang="en-US" altLang="zh-CN" sz="20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(</m:t>
                        </m:r>
                        <m:r>
                          <a:rPr kumimoji="1" lang="en-US" altLang="zh-CN" sz="20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𝑛</m:t>
                        </m:r>
                        <m:r>
                          <a:rPr kumimoji="1" lang="en-US" altLang="zh-CN" sz="20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kumimoji="1" lang="en-US" altLang="zh-CN" sz="20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time”</a:t>
                </a:r>
              </a:p>
              <a:p>
                <a:pPr marL="742950" lvl="1" indent="-285750">
                  <a:lnSpc>
                    <a:spcPct val="100000"/>
                  </a:lnSpc>
                </a:pPr>
                <a:endParaRPr kumimoji="1" lang="en-US" altLang="zh-CN" sz="1800" spc="0" dirty="0">
                  <a:latin typeface="Cambria Math" panose="02040503050406030204" pitchFamily="18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  <a:p>
                <a:pPr marL="285750" indent="-285750">
                  <a:lnSpc>
                    <a:spcPct val="100000"/>
                  </a:lnSpc>
                </a:pPr>
                <a:r>
                  <a:rPr kumimoji="1" lang="en-US" altLang="zh-CN" sz="2400" b="1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Open Question: </a:t>
                </a:r>
                <a:r>
                  <a:rPr kumimoji="1" lang="en-US" altLang="zh-CN" sz="24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Can we prove </a:t>
                </a:r>
                <a:r>
                  <a:rPr kumimoji="1" lang="en-US" altLang="zh-CN" sz="2400" b="1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PIH</a:t>
                </a:r>
                <a:r>
                  <a:rPr kumimoji="1" lang="en-US" altLang="zh-CN" sz="24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under some </a:t>
                </a:r>
                <a:r>
                  <a:rPr kumimoji="1" lang="en-US" altLang="zh-CN" sz="2400" b="1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gap-free</a:t>
                </a:r>
                <a:r>
                  <a:rPr kumimoji="1" lang="en-US" altLang="zh-CN" sz="24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hypothesis?</a:t>
                </a:r>
              </a:p>
              <a:p>
                <a:pPr marL="285750" indent="-285750">
                  <a:lnSpc>
                    <a:spcPct val="100000"/>
                  </a:lnSpc>
                </a:pPr>
                <a:r>
                  <a:rPr kumimoji="1" lang="en-US" altLang="zh-CN" sz="24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This work: </a:t>
                </a:r>
                <a:r>
                  <a:rPr kumimoji="1" lang="en-US" altLang="zh-CN" sz="2400" spc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ETH </a:t>
                </a:r>
                <a14:m>
                  <m:oMath xmlns:m="http://schemas.openxmlformats.org/officeDocument/2006/math">
                    <m:r>
                      <a:rPr kumimoji="1" lang="en-US" altLang="zh-CN" sz="2400" spc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⇒</m:t>
                    </m:r>
                  </m:oMath>
                </a14:m>
                <a:r>
                  <a:rPr kumimoji="1" lang="en-US" altLang="zh-CN" sz="2400" spc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PIH</a:t>
                </a:r>
                <a:endParaRPr kumimoji="1" lang="en-US" altLang="zh-CN" sz="1800" spc="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  <a:p>
                <a:pPr marL="742950" lvl="1" indent="-285750">
                  <a:lnSpc>
                    <a:spcPct val="100000"/>
                  </a:lnSpc>
                </a:pPr>
                <a:r>
                  <a:rPr kumimoji="1" lang="en-US" altLang="zh-CN" sz="2000" b="1" spc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ETH</a:t>
                </a:r>
                <a:r>
                  <a:rPr kumimoji="1" lang="en-US" altLang="zh-CN" sz="2000" spc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: “3SAT requires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b="0" i="1" spc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kumimoji="1" lang="en-US" altLang="zh-CN" sz="2000" b="0" i="1" spc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1" lang="el-GR" altLang="zh-CN" sz="2000" b="0" i="1" spc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Ω</m:t>
                        </m:r>
                        <m:r>
                          <a:rPr kumimoji="1" lang="en-US" altLang="zh-CN" sz="2000" b="0" i="1" spc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(</m:t>
                        </m:r>
                        <m:r>
                          <a:rPr kumimoji="1" lang="en-US" altLang="zh-CN" sz="2000" b="0" i="1" spc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𝑛</m:t>
                        </m:r>
                        <m:r>
                          <a:rPr kumimoji="1" lang="en-US" altLang="zh-CN" sz="2000" b="0" i="1" spc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kumimoji="1" lang="en-US" altLang="zh-CN" sz="2000" spc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time”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9F9E39-C75E-5BE4-AE7B-6F992FDD5B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031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9F9E39-C75E-5BE4-AE7B-6F992FDD5B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sz="2000" b="1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Goal: </a:t>
                </a:r>
                <a:r>
                  <a:rPr kumimoji="1" lang="en-US" altLang="zh-CN" sz="20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Reduce</a:t>
                </a:r>
                <a:r>
                  <a:rPr kumimoji="1" lang="zh-CN" altLang="en-US" sz="2000" spc="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3SAT</a:t>
                </a:r>
                <a:r>
                  <a:rPr kumimoji="1" lang="zh-CN" altLang="en-US" sz="2000" spc="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to</a:t>
                </a:r>
                <a:r>
                  <a:rPr kumimoji="1" lang="zh-CN" altLang="en-US" sz="2000" spc="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a</a:t>
                </a:r>
                <a:r>
                  <a:rPr kumimoji="1" lang="zh-CN" altLang="en-US" sz="2000" spc="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(</a:t>
                </a:r>
                <a:r>
                  <a:rPr kumimoji="1" lang="en-US" altLang="zh-CN" sz="2000" spc="0" dirty="0">
                    <a:solidFill>
                      <a:srgbClr val="00A64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1</a:t>
                </a:r>
                <a:r>
                  <a:rPr kumimoji="1" lang="zh-CN" altLang="en-US" sz="2000" spc="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vs</a:t>
                </a:r>
                <a:r>
                  <a:rPr kumimoji="1" lang="zh-CN" altLang="en-US" sz="2000" spc="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0.9</a:t>
                </a:r>
                <a:r>
                  <a:rPr kumimoji="1" lang="en-US" altLang="zh-CN" sz="20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)</a:t>
                </a:r>
                <a:r>
                  <a:rPr kumimoji="1" lang="zh-CN" altLang="en-US" sz="2000" spc="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parameterized CSP</a:t>
                </a:r>
                <a:r>
                  <a:rPr kumimoji="1" lang="zh-CN" altLang="en-US" sz="2000" spc="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with</a:t>
                </a:r>
              </a:p>
              <a:p>
                <a:pPr marL="742950" lvl="1" indent="-285750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kumimoji="1" lang="en-US" altLang="zh-CN" sz="2000" b="0" i="1" spc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𝑓</m:t>
                    </m:r>
                    <m:r>
                      <a:rPr kumimoji="1" lang="en-US" altLang="zh-CN" sz="2000" b="0" i="1" spc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(</m:t>
                    </m:r>
                    <m:r>
                      <a:rPr kumimoji="1" lang="en-US" altLang="zh-CN" sz="2000" b="0" i="1" spc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𝑘</m:t>
                    </m:r>
                    <m:r>
                      <a:rPr kumimoji="1" lang="en-US" altLang="zh-CN" sz="2000" b="0" i="1" spc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)≪</m:t>
                    </m:r>
                    <m:r>
                      <a:rPr kumimoji="1" lang="en-US" altLang="zh-CN" sz="2000" b="0" i="1" spc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𝑛</m:t>
                    </m:r>
                  </m:oMath>
                </a14:m>
                <a:r>
                  <a:rPr kumimoji="1" lang="zh-CN" altLang="en-US" sz="2000" spc="0" dirty="0">
                    <a:solidFill>
                      <a:schemeClr val="tx1"/>
                    </a:solidFill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variables</a:t>
                </a:r>
              </a:p>
              <a:p>
                <a:pPr marL="742950" lvl="1" indent="-285750">
                  <a:lnSpc>
                    <a:spcPct val="100000"/>
                  </a:lnSpc>
                </a:pPr>
                <a:r>
                  <a:rPr kumimoji="1" lang="en-US" altLang="zh-CN" sz="20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A</a:t>
                </a:r>
                <a:r>
                  <a:rPr kumimoji="1" lang="en-US" altLang="zh-CN" sz="2000" spc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lphabet</a:t>
                </a:r>
                <a:r>
                  <a:rPr kumimoji="1" lang="zh-CN" altLang="en-US" sz="2000" spc="0" dirty="0">
                    <a:solidFill>
                      <a:schemeClr val="tx1"/>
                    </a:solidFill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size</a:t>
                </a:r>
                <a:r>
                  <a:rPr kumimoji="1" lang="zh-CN" altLang="en-US" sz="2000" spc="0" dirty="0">
                    <a:solidFill>
                      <a:schemeClr val="tx1"/>
                    </a:solidFill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b="0" i="1" spc="0" smtClean="0">
                            <a:solidFill>
                              <a:srgbClr val="FFAA4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l-GR" altLang="zh-CN" sz="2000" i="1" spc="0">
                            <a:solidFill>
                              <a:srgbClr val="FFAA4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Σ</m:t>
                        </m:r>
                        <m:r>
                          <a:rPr kumimoji="1" lang="en-US" altLang="zh-CN" sz="2000" b="0" i="1" spc="0" smtClean="0">
                            <a:solidFill>
                              <a:srgbClr val="FFAA4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=2</m:t>
                        </m:r>
                      </m:e>
                      <m:sup>
                        <m:r>
                          <a:rPr kumimoji="1" lang="en-US" altLang="zh-CN" sz="2000" b="0" i="1" spc="0" smtClean="0">
                            <a:solidFill>
                              <a:srgbClr val="FFAA4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𝑜</m:t>
                        </m:r>
                        <m:r>
                          <a:rPr kumimoji="1" lang="en-US" altLang="zh-CN" sz="2000" b="0" i="1" spc="0" smtClean="0">
                            <a:solidFill>
                              <a:srgbClr val="FFAA4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(</m:t>
                        </m:r>
                        <m:r>
                          <a:rPr kumimoji="1" lang="en-US" altLang="zh-CN" sz="2000" b="0" i="1" spc="0" smtClean="0">
                            <a:solidFill>
                              <a:srgbClr val="FFAA4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𝑛</m:t>
                        </m:r>
                        <m:r>
                          <a:rPr kumimoji="1" lang="en-US" altLang="zh-CN" sz="2000" b="0" i="1" spc="0" smtClean="0">
                            <a:solidFill>
                              <a:srgbClr val="FFAA4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)</m:t>
                        </m:r>
                      </m:sup>
                    </m:sSup>
                  </m:oMath>
                </a14:m>
                <a:endParaRPr kumimoji="1" lang="en-US" altLang="zh-CN" sz="2000" spc="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  <a:p>
                <a:pPr marL="285750" indent="-285750">
                  <a:lnSpc>
                    <a:spcPct val="100000"/>
                  </a:lnSpc>
                </a:pPr>
                <a:endParaRPr kumimoji="1" lang="en-US" altLang="zh-CN" sz="2000" spc="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  <a:p>
                <a:pPr marL="285750" indent="-285750">
                  <a:lnSpc>
                    <a:spcPct val="100000"/>
                  </a:lnSpc>
                </a:pPr>
                <a:endParaRPr kumimoji="1" lang="en-US" altLang="zh-CN" sz="2000" spc="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  <a:p>
                <a:pPr marL="285750" indent="-285750">
                  <a:lnSpc>
                    <a:spcPct val="100000"/>
                  </a:lnSpc>
                </a:pPr>
                <a:r>
                  <a:rPr kumimoji="1" lang="en-US" altLang="zh-CN" sz="20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Equivalent</a:t>
                </a:r>
                <a:r>
                  <a:rPr kumimoji="1" lang="zh-CN" altLang="en-US" sz="2000" spc="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to</a:t>
                </a:r>
                <a:r>
                  <a:rPr kumimoji="1" lang="zh-CN" altLang="en-US" sz="2000" spc="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prove:</a:t>
                </a:r>
                <a:r>
                  <a:rPr kumimoji="1" lang="zh-CN" altLang="en-US" sz="2000" spc="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3SAT </a:t>
                </a:r>
                <a14:m>
                  <m:oMath xmlns:m="http://schemas.openxmlformats.org/officeDocument/2006/math">
                    <m:r>
                      <a:rPr kumimoji="1" lang="en-US" altLang="zh-CN" sz="2000" i="1" spc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∈</m:t>
                    </m:r>
                  </m:oMath>
                </a14:m>
                <a:r>
                  <a:rPr kumimoji="1" lang="en-US" altLang="zh-CN" sz="20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PCP</a:t>
                </a:r>
                <a14:m>
                  <m:oMath xmlns:m="http://schemas.openxmlformats.org/officeDocument/2006/math">
                    <m:r>
                      <a:rPr kumimoji="1" lang="en-US" altLang="zh-CN" sz="2000" i="1" spc="0" baseline="-2500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 </m:t>
                    </m:r>
                  </m:oMath>
                </a14:m>
                <a:r>
                  <a:rPr kumimoji="1" lang="en-US" altLang="zh-CN" sz="20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[</a:t>
                </a:r>
                <a:r>
                  <a:rPr kumimoji="1" lang="en-US" altLang="zh-CN" sz="2000" spc="0" dirty="0">
                    <a:solidFill>
                      <a:srgbClr val="00A64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1</a:t>
                </a:r>
                <a:r>
                  <a:rPr kumimoji="1" lang="en-US" altLang="zh-CN" sz="20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,</a:t>
                </a:r>
                <a:r>
                  <a:rPr kumimoji="1" lang="en-US" altLang="zh-CN" sz="2000" spc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0.9</a:t>
                </a:r>
                <a14:m>
                  <m:oMath xmlns:m="http://schemas.openxmlformats.org/officeDocument/2006/math">
                    <m:r>
                      <a:rPr kumimoji="1" lang="en-US" altLang="zh-CN" sz="2000" b="0" i="1" spc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, </m:t>
                    </m:r>
                    <m:func>
                      <m:funcPr>
                        <m:ctrlPr>
                          <a:rPr kumimoji="1" lang="zh-CN" altLang="en-US" sz="2000" i="1" spc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sz="2000" b="0" i="0" spc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log</m:t>
                        </m:r>
                      </m:fName>
                      <m:e>
                        <m:r>
                          <a:rPr kumimoji="1" lang="en-US" altLang="zh-CN" sz="2000" b="0" i="1" spc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𝑓</m:t>
                        </m:r>
                        <m:r>
                          <a:rPr kumimoji="1" lang="en-US" altLang="zh-CN" sz="2000" b="0" i="1" spc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(</m:t>
                        </m:r>
                        <m:r>
                          <a:rPr kumimoji="1" lang="en-US" altLang="zh-CN" sz="2000" b="0" i="1" spc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𝑘</m:t>
                        </m:r>
                        <m:r>
                          <a:rPr kumimoji="1" lang="en-US" altLang="zh-CN" sz="2000" b="0" i="1" spc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)</m:t>
                        </m:r>
                      </m:e>
                    </m:func>
                    <m:r>
                      <a:rPr kumimoji="1" lang="en-US" altLang="zh-CN" sz="2000" b="0" i="1" spc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,</m:t>
                    </m:r>
                    <m:r>
                      <a:rPr kumimoji="1" lang="zh-CN" altLang="en-US" sz="20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</m:t>
                    </m:r>
                    <m:r>
                      <a:rPr kumimoji="1" lang="en-US" altLang="zh-CN" sz="2000" b="0" i="1" spc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𝑂</m:t>
                    </m:r>
                    <m:d>
                      <m:dPr>
                        <m:ctrlPr>
                          <a:rPr kumimoji="1" lang="en-US" altLang="zh-CN" sz="2000" i="1" spc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kumimoji="1" lang="en-US" altLang="zh-CN" sz="2000" b="0" i="1" spc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1</m:t>
                        </m:r>
                      </m:e>
                    </m:d>
                    <m:r>
                      <a:rPr kumimoji="1" lang="en-US" altLang="zh-CN" sz="2000" b="0" i="1" spc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,</m:t>
                    </m:r>
                    <m:r>
                      <a:rPr kumimoji="1" lang="zh-CN" altLang="en-US" sz="2000" b="0" i="1" spc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</m:t>
                    </m:r>
                    <m:sSup>
                      <m:sSupPr>
                        <m:ctrlPr>
                          <a:rPr kumimoji="1" lang="en-US" altLang="zh-CN" sz="2000" i="1" spc="0" smtClean="0">
                            <a:solidFill>
                              <a:srgbClr val="FFAA4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kumimoji="1" lang="en-US" altLang="zh-CN" sz="2000" b="0" i="1" spc="0">
                            <a:solidFill>
                              <a:srgbClr val="FFAA4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sz="2000" b="0" i="1" spc="0">
                            <a:solidFill>
                              <a:srgbClr val="FFAA4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𝑜</m:t>
                        </m:r>
                        <m:r>
                          <a:rPr kumimoji="1" lang="en-US" altLang="zh-CN" sz="2000" b="0" i="1" spc="0">
                            <a:solidFill>
                              <a:srgbClr val="FFAA4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(</m:t>
                        </m:r>
                        <m:r>
                          <a:rPr kumimoji="1" lang="en-US" altLang="zh-CN" sz="2000" b="0" i="1" spc="0">
                            <a:solidFill>
                              <a:srgbClr val="FFAA4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𝑛</m:t>
                        </m:r>
                        <m:r>
                          <a:rPr kumimoji="1" lang="en-US" altLang="zh-CN" sz="2000" b="0" i="1" spc="0">
                            <a:solidFill>
                              <a:srgbClr val="FFAA4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kumimoji="1" lang="en-US" altLang="zh-CN" sz="20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]</a:t>
                </a:r>
              </a:p>
              <a:p>
                <a:pPr marL="742950" lvl="1" indent="-285750">
                  <a:lnSpc>
                    <a:spcPct val="100000"/>
                  </a:lnSpc>
                </a:pPr>
                <a:r>
                  <a:rPr kumimoji="1" lang="en-US" altLang="zh-CN" sz="1800" spc="0" dirty="0">
                    <a:solidFill>
                      <a:srgbClr val="00A64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1:</a:t>
                </a:r>
                <a:r>
                  <a:rPr kumimoji="1" lang="zh-CN" altLang="en-US" sz="1800" spc="0" dirty="0">
                    <a:solidFill>
                      <a:srgbClr val="00A642"/>
                    </a:solidFill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 dirty="0">
                    <a:solidFill>
                      <a:srgbClr val="00A64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completeness</a:t>
                </a:r>
              </a:p>
              <a:p>
                <a:pPr marL="742950" lvl="1" indent="-285750">
                  <a:lnSpc>
                    <a:spcPct val="100000"/>
                  </a:lnSpc>
                </a:pPr>
                <a:r>
                  <a:rPr kumimoji="1" lang="en-US" altLang="zh-CN" sz="1800" spc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0.9:</a:t>
                </a:r>
                <a:r>
                  <a:rPr kumimoji="1" lang="zh-CN" altLang="en-US" sz="1800" spc="0" dirty="0">
                    <a:solidFill>
                      <a:srgbClr val="FF0000"/>
                    </a:solidFill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soundness</a:t>
                </a:r>
              </a:p>
              <a:p>
                <a:pPr marL="742950" lvl="1" indent="-285750">
                  <a:lnSpc>
                    <a:spcPct val="10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kumimoji="1" lang="zh-CN" altLang="en-US" sz="1800" b="0" i="1" spc="0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sz="1800" i="0" spc="0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log</m:t>
                        </m:r>
                      </m:fName>
                      <m:e>
                        <m:r>
                          <a:rPr kumimoji="1" lang="en-US" altLang="zh-CN" sz="1800" b="0" i="1" spc="0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𝑓</m:t>
                        </m:r>
                        <m:r>
                          <a:rPr kumimoji="1" lang="en-US" altLang="zh-CN" sz="1800" b="0" i="1" spc="0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(</m:t>
                        </m:r>
                        <m:r>
                          <a:rPr kumimoji="1" lang="en-US" altLang="zh-CN" sz="1800" b="0" i="1" spc="0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𝑘</m:t>
                        </m:r>
                        <m:r>
                          <a:rPr kumimoji="1" lang="en-US" altLang="zh-CN" sz="1800" b="0" i="1" spc="0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kumimoji="1" lang="en-US" altLang="zh-CN" sz="1800" spc="0" dirty="0">
                    <a:solidFill>
                      <a:srgbClr val="00B0F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:</a:t>
                </a:r>
                <a:r>
                  <a:rPr kumimoji="1" lang="zh-CN" altLang="en-US" sz="1800" spc="0" dirty="0">
                    <a:solidFill>
                      <a:srgbClr val="00B0F0"/>
                    </a:solidFill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 dirty="0">
                    <a:solidFill>
                      <a:srgbClr val="00B0F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randomness</a:t>
                </a:r>
              </a:p>
              <a:p>
                <a:pPr marL="742950" lvl="1" indent="-285750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kumimoji="1" lang="en-US" altLang="zh-CN" sz="1800" i="1" spc="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𝑂</m:t>
                    </m:r>
                    <m:r>
                      <a:rPr kumimoji="1" lang="en-US" altLang="zh-CN" sz="1800" i="1" spc="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(1)</m:t>
                    </m:r>
                  </m:oMath>
                </a14:m>
                <a:r>
                  <a:rPr kumimoji="1" lang="en-US" altLang="zh-CN" sz="1800" spc="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:</a:t>
                </a:r>
                <a:r>
                  <a:rPr kumimoji="1" lang="zh-CN" altLang="en-US" sz="1800" spc="0" dirty="0">
                    <a:solidFill>
                      <a:srgbClr val="7030A0"/>
                    </a:solidFill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query</a:t>
                </a:r>
                <a:r>
                  <a:rPr kumimoji="1" lang="zh-CN" altLang="en-US" sz="1800" spc="0" dirty="0">
                    <a:solidFill>
                      <a:srgbClr val="7030A0"/>
                    </a:solidFill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complexity</a:t>
                </a:r>
              </a:p>
              <a:p>
                <a:pPr marL="742950" lvl="1" indent="-285750"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800" b="0" i="1" spc="0" dirty="0" smtClean="0">
                            <a:solidFill>
                              <a:srgbClr val="FFAA4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kumimoji="1" lang="en-US" altLang="zh-CN" sz="1800" b="0" i="1" spc="0" dirty="0" smtClean="0">
                            <a:solidFill>
                              <a:srgbClr val="FFAA4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sz="1800" b="0" i="1" spc="0" dirty="0" smtClean="0">
                            <a:solidFill>
                              <a:srgbClr val="FFAA4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𝑜</m:t>
                        </m:r>
                        <m:r>
                          <a:rPr kumimoji="1" lang="en-US" altLang="zh-CN" sz="1800" b="0" i="1" spc="0" dirty="0" smtClean="0">
                            <a:solidFill>
                              <a:srgbClr val="FFAA4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(</m:t>
                        </m:r>
                        <m:r>
                          <a:rPr kumimoji="1" lang="en-US" altLang="zh-CN" sz="1800" b="0" i="1" spc="0" dirty="0" smtClean="0">
                            <a:solidFill>
                              <a:srgbClr val="FFAA4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𝑛</m:t>
                        </m:r>
                        <m:r>
                          <a:rPr kumimoji="1" lang="en-US" altLang="zh-CN" sz="1800" b="0" i="1" spc="0" dirty="0" smtClean="0">
                            <a:solidFill>
                              <a:srgbClr val="FFAA4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kumimoji="1" lang="en-US" altLang="zh-CN" sz="1800" spc="0" dirty="0">
                    <a:solidFill>
                      <a:srgbClr val="FFAA4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:</a:t>
                </a:r>
                <a:r>
                  <a:rPr kumimoji="1" lang="zh-CN" altLang="en-US" sz="1800" spc="0" dirty="0">
                    <a:solidFill>
                      <a:srgbClr val="FFAA41"/>
                    </a:solidFill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 dirty="0">
                    <a:solidFill>
                      <a:srgbClr val="FFAA4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proof alphabet</a:t>
                </a:r>
                <a:endParaRPr kumimoji="1" lang="en-US" altLang="zh-CN" sz="2000" spc="0" dirty="0">
                  <a:latin typeface="Cambria Math" panose="02040503050406030204" pitchFamily="18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  <a:p>
                <a:pPr marL="285750" indent="-285750">
                  <a:lnSpc>
                    <a:spcPct val="100000"/>
                  </a:lnSpc>
                </a:pPr>
                <a:endParaRPr kumimoji="1" lang="en-US" altLang="zh-CN" sz="2000" spc="0" baseline="-250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  <a:p>
                <a:pPr marL="285750" indent="-285750">
                  <a:lnSpc>
                    <a:spcPct val="100000"/>
                  </a:lnSpc>
                </a:pPr>
                <a:endParaRPr kumimoji="1" lang="en-US" altLang="zh-CN" sz="2000" spc="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  <a:p>
                <a:pPr marL="742950" lvl="1" indent="-285750">
                  <a:lnSpc>
                    <a:spcPct val="100000"/>
                  </a:lnSpc>
                </a:pPr>
                <a:endParaRPr kumimoji="1" lang="en-US" altLang="zh-CN" sz="2000" spc="0" dirty="0">
                  <a:solidFill>
                    <a:srgbClr val="00B0F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9F9E39-C75E-5BE4-AE7B-6F992FDD5B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83" b="-1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CA32289-3E15-644B-32ED-E6B4CAD94D1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zh-CN" sz="3600" spc="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ETH </a:t>
                </a:r>
                <a14:m>
                  <m:oMath xmlns:m="http://schemas.openxmlformats.org/officeDocument/2006/math">
                    <m:r>
                      <a:rPr kumimoji="1" lang="en-US" altLang="zh-CN" sz="3600" spc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⇒</m:t>
                    </m:r>
                  </m:oMath>
                </a14:m>
                <a:r>
                  <a:rPr kumimoji="1" lang="en-US" altLang="zh-CN" sz="3600" spc="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PIH</a:t>
                </a:r>
                <a:endParaRPr kumimoji="1" lang="zh-CN" altLang="en-US" sz="3600" spc="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CA32289-3E15-644B-32ED-E6B4CAD94D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16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A91C46D-2328-DFA3-D7B0-F605DA7F43F9}"/>
                  </a:ext>
                </a:extLst>
              </p:cNvPr>
              <p:cNvSpPr txBox="1"/>
              <p:nvPr/>
            </p:nvSpPr>
            <p:spPr>
              <a:xfrm>
                <a:off x="1832351" y="3540518"/>
                <a:ext cx="6079365" cy="400110"/>
              </a:xfrm>
              <a:prstGeom prst="rect">
                <a:avLst/>
              </a:prstGeom>
              <a:noFill/>
              <a:ln w="9525" cap="sq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Classical PCP:</a:t>
                </a:r>
                <a:r>
                  <a:rPr kumimoji="1" lang="zh-CN" altLang="en-US" sz="2000" spc="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3SAT </a:t>
                </a:r>
                <a14:m>
                  <m:oMath xmlns:m="http://schemas.openxmlformats.org/officeDocument/2006/math">
                    <m:r>
                      <a:rPr kumimoji="1"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∈</m:t>
                    </m:r>
                  </m:oMath>
                </a14:m>
                <a:r>
                  <a:rPr kumimoji="1" lang="en-US" altLang="zh-CN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PCP</a:t>
                </a:r>
                <a14:m>
                  <m:oMath xmlns:m="http://schemas.openxmlformats.org/officeDocument/2006/math">
                    <m:r>
                      <a:rPr kumimoji="1" lang="en-US" altLang="zh-CN" sz="2000" b="0" i="1" spc="0" baseline="-2500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 </m:t>
                    </m:r>
                  </m:oMath>
                </a14:m>
                <a:r>
                  <a:rPr kumimoji="1" lang="en-US" altLang="zh-CN" sz="20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[</a:t>
                </a:r>
                <a:r>
                  <a:rPr kumimoji="1" lang="en-US" altLang="zh-CN" sz="2000" spc="0" dirty="0">
                    <a:solidFill>
                      <a:srgbClr val="00A64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1</a:t>
                </a:r>
                <a:r>
                  <a:rPr kumimoji="1" lang="en-US" altLang="zh-CN" sz="20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,</a:t>
                </a:r>
                <a:r>
                  <a:rPr kumimoji="1" lang="en-US" altLang="zh-CN" sz="2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0.9</a:t>
                </a:r>
                <a14:m>
                  <m:oMath xmlns:m="http://schemas.openxmlformats.org/officeDocument/2006/math">
                    <m:r>
                      <a:rPr kumimoji="1" lang="en-US" altLang="zh-CN" sz="2000" b="0" i="1" spc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, </m:t>
                    </m:r>
                    <m:func>
                      <m:funcPr>
                        <m:ctrlPr>
                          <a:rPr kumimoji="1" lang="zh-CN" altLang="en-US" sz="2000" i="1" spc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funcPr>
                      <m:fName>
                        <m:r>
                          <a:rPr kumimoji="1" lang="en-US" altLang="zh-CN" sz="2000" b="0" i="1" spc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𝑂</m:t>
                        </m:r>
                        <m:r>
                          <a:rPr kumimoji="1" lang="en-US" altLang="zh-CN" sz="2000" b="0" i="0" spc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kumimoji="1" lang="en-US" altLang="zh-CN" sz="2000" b="0" i="0" spc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log</m:t>
                        </m:r>
                      </m:fName>
                      <m:e>
                        <m:r>
                          <a:rPr kumimoji="1" lang="en-US" altLang="zh-CN" sz="2000" b="0" i="1" spc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𝑛</m:t>
                        </m:r>
                        <m:r>
                          <a:rPr kumimoji="1" lang="en-US" altLang="zh-CN" sz="2000" b="0" i="1" spc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)</m:t>
                        </m:r>
                      </m:e>
                    </m:func>
                    <m:r>
                      <a:rPr kumimoji="1" lang="en-US" altLang="zh-CN" sz="2000" b="0" i="1" spc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,</m:t>
                    </m:r>
                    <m:r>
                      <a:rPr kumimoji="1" lang="zh-CN" altLang="en-US" sz="2000" b="0" i="1" spc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</m:t>
                    </m:r>
                    <m:r>
                      <a:rPr kumimoji="1" lang="en-US" altLang="zh-CN" sz="2000" b="0" i="1" spc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𝑂</m:t>
                    </m:r>
                    <m:d>
                      <m:dPr>
                        <m:ctrlPr>
                          <a:rPr kumimoji="1" lang="en-US" altLang="zh-CN" sz="2000" i="1" spc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kumimoji="1" lang="en-US" altLang="zh-CN" sz="2000" b="0" i="1" spc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1</m:t>
                        </m:r>
                      </m:e>
                    </m:d>
                    <m:r>
                      <a:rPr kumimoji="1" lang="en-US" altLang="zh-CN" sz="2000" b="0" i="1" spc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,</m:t>
                    </m:r>
                    <m:r>
                      <a:rPr kumimoji="1" lang="zh-CN" altLang="en-US" sz="2000" b="0" i="1" spc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</m:t>
                    </m:r>
                    <m:r>
                      <a:rPr kumimoji="1" lang="en-US" altLang="zh-CN" sz="2000" b="0" i="1" spc="0" smtClean="0">
                        <a:solidFill>
                          <a:srgbClr val="FFAA4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𝑂</m:t>
                    </m:r>
                    <m:r>
                      <a:rPr kumimoji="1" lang="en-US" altLang="zh-CN" sz="2000" b="0" i="1" spc="0" smtClean="0">
                        <a:solidFill>
                          <a:srgbClr val="FFAA4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(1)</m:t>
                    </m:r>
                  </m:oMath>
                </a14:m>
                <a:r>
                  <a:rPr kumimoji="1" lang="en-US" altLang="zh-CN" sz="20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]</a:t>
                </a: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A91C46D-2328-DFA3-D7B0-F605DA7F4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351" y="3540518"/>
                <a:ext cx="6079365" cy="400110"/>
              </a:xfrm>
              <a:prstGeom prst="rect">
                <a:avLst/>
              </a:prstGeom>
              <a:blipFill>
                <a:blip r:embed="rId5"/>
                <a:stretch>
                  <a:fillRect l="-1042" t="-6061" b="-27273"/>
                </a:stretch>
              </a:blipFill>
              <a:ln w="9525" cap="sq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1">
            <a:extLst>
              <a:ext uri="{FF2B5EF4-FFF2-40B4-BE49-F238E27FC236}">
                <a16:creationId xmlns:a16="http://schemas.microsoft.com/office/drawing/2014/main" id="{554A33A3-F9B0-7C0C-48A4-CC74019EA643}"/>
              </a:ext>
            </a:extLst>
          </p:cNvPr>
          <p:cNvSpPr/>
          <p:nvPr/>
        </p:nvSpPr>
        <p:spPr>
          <a:xfrm rot="5400000">
            <a:off x="10448474" y="4578178"/>
            <a:ext cx="169334" cy="142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22">
            <a:extLst>
              <a:ext uri="{FF2B5EF4-FFF2-40B4-BE49-F238E27FC236}">
                <a16:creationId xmlns:a16="http://schemas.microsoft.com/office/drawing/2014/main" id="{9E2A299D-3DDE-C4F3-F001-B2AC07A04D6F}"/>
              </a:ext>
            </a:extLst>
          </p:cNvPr>
          <p:cNvSpPr txBox="1"/>
          <p:nvPr/>
        </p:nvSpPr>
        <p:spPr>
          <a:xfrm>
            <a:off x="9140351" y="4210985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23">
                <a:extLst>
                  <a:ext uri="{FF2B5EF4-FFF2-40B4-BE49-F238E27FC236}">
                    <a16:creationId xmlns:a16="http://schemas.microsoft.com/office/drawing/2014/main" id="{0CD13B96-0917-21FF-C358-5519E786A53B}"/>
                  </a:ext>
                </a:extLst>
              </p:cNvPr>
              <p:cNvSpPr txBox="1"/>
              <p:nvPr/>
            </p:nvSpPr>
            <p:spPr>
              <a:xfrm>
                <a:off x="10318214" y="5543484"/>
                <a:ext cx="415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" name="TextBox 23">
                <a:extLst>
                  <a:ext uri="{FF2B5EF4-FFF2-40B4-BE49-F238E27FC236}">
                    <a16:creationId xmlns:a16="http://schemas.microsoft.com/office/drawing/2014/main" id="{0CD13B96-0917-21FF-C358-5519E786A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214" y="5543484"/>
                <a:ext cx="415627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24">
            <a:extLst>
              <a:ext uri="{FF2B5EF4-FFF2-40B4-BE49-F238E27FC236}">
                <a16:creationId xmlns:a16="http://schemas.microsoft.com/office/drawing/2014/main" id="{63E4BDE9-1205-CC81-0161-7CC713AC5667}"/>
              </a:ext>
            </a:extLst>
          </p:cNvPr>
          <p:cNvSpPr/>
          <p:nvPr/>
        </p:nvSpPr>
        <p:spPr>
          <a:xfrm rot="5400000">
            <a:off x="8206874" y="4255740"/>
            <a:ext cx="169334" cy="20774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25">
            <a:extLst>
              <a:ext uri="{FF2B5EF4-FFF2-40B4-BE49-F238E27FC236}">
                <a16:creationId xmlns:a16="http://schemas.microsoft.com/office/drawing/2014/main" id="{3D04B5A0-89A9-3CFB-B096-4AC86E223C96}"/>
              </a:ext>
            </a:extLst>
          </p:cNvPr>
          <p:cNvSpPr/>
          <p:nvPr/>
        </p:nvSpPr>
        <p:spPr>
          <a:xfrm rot="5400000">
            <a:off x="10477940" y="4816321"/>
            <a:ext cx="169334" cy="1422400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26">
            <a:extLst>
              <a:ext uri="{FF2B5EF4-FFF2-40B4-BE49-F238E27FC236}">
                <a16:creationId xmlns:a16="http://schemas.microsoft.com/office/drawing/2014/main" id="{D5B16F1F-DA58-F7F8-7247-7550E19A2386}"/>
              </a:ext>
            </a:extLst>
          </p:cNvPr>
          <p:cNvSpPr/>
          <p:nvPr/>
        </p:nvSpPr>
        <p:spPr>
          <a:xfrm rot="5400000">
            <a:off x="8235976" y="4445350"/>
            <a:ext cx="169334" cy="2077402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30">
            <a:extLst>
              <a:ext uri="{FF2B5EF4-FFF2-40B4-BE49-F238E27FC236}">
                <a16:creationId xmlns:a16="http://schemas.microsoft.com/office/drawing/2014/main" id="{9650D1FD-EA76-3196-48BE-5F78BC866D03}"/>
              </a:ext>
            </a:extLst>
          </p:cNvPr>
          <p:cNvCxnSpPr>
            <a:cxnSpLocks/>
            <a:stCxn id="7" idx="2"/>
            <a:endCxn id="6" idx="1"/>
          </p:cNvCxnSpPr>
          <p:nvPr/>
        </p:nvCxnSpPr>
        <p:spPr>
          <a:xfrm>
            <a:off x="9310430" y="4580317"/>
            <a:ext cx="1222711" cy="624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32">
            <a:extLst>
              <a:ext uri="{FF2B5EF4-FFF2-40B4-BE49-F238E27FC236}">
                <a16:creationId xmlns:a16="http://schemas.microsoft.com/office/drawing/2014/main" id="{851B200E-DE07-56C3-8A41-2EA0A2315708}"/>
              </a:ext>
            </a:extLst>
          </p:cNvPr>
          <p:cNvCxnSpPr>
            <a:cxnSpLocks/>
            <a:stCxn id="7" idx="2"/>
            <a:endCxn id="19" idx="1"/>
          </p:cNvCxnSpPr>
          <p:nvPr/>
        </p:nvCxnSpPr>
        <p:spPr>
          <a:xfrm flipH="1">
            <a:off x="8624854" y="4580317"/>
            <a:ext cx="685576" cy="632261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34">
            <a:extLst>
              <a:ext uri="{FF2B5EF4-FFF2-40B4-BE49-F238E27FC236}">
                <a16:creationId xmlns:a16="http://schemas.microsoft.com/office/drawing/2014/main" id="{08041F30-EA24-C8C5-8F9F-8FB4747650F6}"/>
              </a:ext>
            </a:extLst>
          </p:cNvPr>
          <p:cNvCxnSpPr>
            <a:cxnSpLocks/>
            <a:stCxn id="7" idx="2"/>
            <a:endCxn id="17" idx="1"/>
          </p:cNvCxnSpPr>
          <p:nvPr/>
        </p:nvCxnSpPr>
        <p:spPr>
          <a:xfrm flipH="1">
            <a:off x="7540338" y="4580317"/>
            <a:ext cx="1770092" cy="634401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36">
            <a:extLst>
              <a:ext uri="{FF2B5EF4-FFF2-40B4-BE49-F238E27FC236}">
                <a16:creationId xmlns:a16="http://schemas.microsoft.com/office/drawing/2014/main" id="{6448955F-0FA9-9464-CDE2-330B6D8A3D41}"/>
              </a:ext>
            </a:extLst>
          </p:cNvPr>
          <p:cNvCxnSpPr>
            <a:cxnSpLocks/>
            <a:stCxn id="7" idx="2"/>
            <a:endCxn id="18" idx="1"/>
          </p:cNvCxnSpPr>
          <p:nvPr/>
        </p:nvCxnSpPr>
        <p:spPr>
          <a:xfrm flipH="1">
            <a:off x="8119969" y="4580317"/>
            <a:ext cx="1190461" cy="63472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39">
            <a:extLst>
              <a:ext uri="{FF2B5EF4-FFF2-40B4-BE49-F238E27FC236}">
                <a16:creationId xmlns:a16="http://schemas.microsoft.com/office/drawing/2014/main" id="{2465755F-9AEF-BCB8-F934-62AF5E119E39}"/>
              </a:ext>
            </a:extLst>
          </p:cNvPr>
          <p:cNvSpPr/>
          <p:nvPr/>
        </p:nvSpPr>
        <p:spPr>
          <a:xfrm rot="5400000">
            <a:off x="7455671" y="5224640"/>
            <a:ext cx="169334" cy="14948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40">
            <a:extLst>
              <a:ext uri="{FF2B5EF4-FFF2-40B4-BE49-F238E27FC236}">
                <a16:creationId xmlns:a16="http://schemas.microsoft.com/office/drawing/2014/main" id="{5190D9AE-A88A-584A-ED52-586A9BA2DFF1}"/>
              </a:ext>
            </a:extLst>
          </p:cNvPr>
          <p:cNvSpPr/>
          <p:nvPr/>
        </p:nvSpPr>
        <p:spPr>
          <a:xfrm rot="5400000">
            <a:off x="8035302" y="5224961"/>
            <a:ext cx="169334" cy="14948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41">
            <a:extLst>
              <a:ext uri="{FF2B5EF4-FFF2-40B4-BE49-F238E27FC236}">
                <a16:creationId xmlns:a16="http://schemas.microsoft.com/office/drawing/2014/main" id="{05E5ABC6-1698-301F-7BC2-B32402752C55}"/>
              </a:ext>
            </a:extLst>
          </p:cNvPr>
          <p:cNvSpPr/>
          <p:nvPr/>
        </p:nvSpPr>
        <p:spPr>
          <a:xfrm rot="5400000">
            <a:off x="8540187" y="5222500"/>
            <a:ext cx="169334" cy="14948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45">
                <a:extLst>
                  <a:ext uri="{FF2B5EF4-FFF2-40B4-BE49-F238E27FC236}">
                    <a16:creationId xmlns:a16="http://schemas.microsoft.com/office/drawing/2014/main" id="{6EC36D7A-C391-59C1-C4F8-361DE9A40FEC}"/>
                  </a:ext>
                </a:extLst>
              </p:cNvPr>
              <p:cNvSpPr txBox="1"/>
              <p:nvPr/>
            </p:nvSpPr>
            <p:spPr>
              <a:xfrm>
                <a:off x="6682325" y="5822525"/>
                <a:ext cx="499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3SAT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then ∃</a:t>
                </a:r>
                <a:r>
                  <a:rPr lang="zh-CN" altLang="en-US" dirty="0">
                    <a:latin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proof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accepts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func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20" name="TextBox 45">
                <a:extLst>
                  <a:ext uri="{FF2B5EF4-FFF2-40B4-BE49-F238E27FC236}">
                    <a16:creationId xmlns:a16="http://schemas.microsoft.com/office/drawing/2014/main" id="{6EC36D7A-C391-59C1-C4F8-361DE9A40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325" y="5822525"/>
                <a:ext cx="4994781" cy="369332"/>
              </a:xfrm>
              <a:prstGeom prst="rect">
                <a:avLst/>
              </a:prstGeom>
              <a:blipFill>
                <a:blip r:embed="rId7"/>
                <a:stretch>
                  <a:fillRect l="-1015" t="-6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46">
                <a:extLst>
                  <a:ext uri="{FF2B5EF4-FFF2-40B4-BE49-F238E27FC236}">
                    <a16:creationId xmlns:a16="http://schemas.microsoft.com/office/drawing/2014/main" id="{EA645EE3-7D83-AF67-DCB9-BE1CC9B678B1}"/>
                  </a:ext>
                </a:extLst>
              </p:cNvPr>
              <p:cNvSpPr txBox="1"/>
              <p:nvPr/>
            </p:nvSpPr>
            <p:spPr>
              <a:xfrm>
                <a:off x="6682325" y="6181344"/>
                <a:ext cx="499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3SAT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proof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accepts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0.9</m:t>
                        </m:r>
                      </m:e>
                    </m:func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21" name="TextBox 46">
                <a:extLst>
                  <a:ext uri="{FF2B5EF4-FFF2-40B4-BE49-F238E27FC236}">
                    <a16:creationId xmlns:a16="http://schemas.microsoft.com/office/drawing/2014/main" id="{EA645EE3-7D83-AF67-DCB9-BE1CC9B67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325" y="6181344"/>
                <a:ext cx="4994781" cy="369332"/>
              </a:xfrm>
              <a:prstGeom prst="rect">
                <a:avLst/>
              </a:prstGeom>
              <a:blipFill>
                <a:blip r:embed="rId8"/>
                <a:stretch>
                  <a:fillRect l="-1015" t="-6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CE1FB41A-96A4-EC55-5CD8-6EEBE8979971}"/>
              </a:ext>
            </a:extLst>
          </p:cNvPr>
          <p:cNvSpPr txBox="1"/>
          <p:nvPr/>
        </p:nvSpPr>
        <p:spPr>
          <a:xfrm>
            <a:off x="7911716" y="547904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Proof</a:t>
            </a:r>
            <a:endParaRPr kumimoji="1"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F003ECB-7250-A584-733E-042359CF0430}"/>
              </a:ext>
            </a:extLst>
          </p:cNvPr>
          <p:cNvGrpSpPr/>
          <p:nvPr/>
        </p:nvGrpSpPr>
        <p:grpSpPr>
          <a:xfrm>
            <a:off x="9962973" y="3453328"/>
            <a:ext cx="1491586" cy="380882"/>
            <a:chOff x="4555514" y="4757879"/>
            <a:chExt cx="1491586" cy="38088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620E592-C61A-8AF8-37EC-259BBA028327}"/>
                </a:ext>
              </a:extLst>
            </p:cNvPr>
            <p:cNvSpPr/>
            <p:nvPr/>
          </p:nvSpPr>
          <p:spPr>
            <a:xfrm>
              <a:off x="4555514" y="4844174"/>
              <a:ext cx="1491586" cy="294587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Graphic 22" descr="Dice with solid fill">
              <a:extLst>
                <a:ext uri="{FF2B5EF4-FFF2-40B4-BE49-F238E27FC236}">
                  <a16:creationId xmlns:a16="http://schemas.microsoft.com/office/drawing/2014/main" id="{37466CF6-3DBD-DBFE-D51A-D52597787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608657" y="4880805"/>
              <a:ext cx="257956" cy="257956"/>
            </a:xfrm>
            <a:prstGeom prst="rect">
              <a:avLst/>
            </a:prstGeom>
          </p:spPr>
        </p:pic>
        <p:pic>
          <p:nvPicPr>
            <p:cNvPr id="24" name="Graphic 23" descr="Dice with solid fill">
              <a:extLst>
                <a:ext uri="{FF2B5EF4-FFF2-40B4-BE49-F238E27FC236}">
                  <a16:creationId xmlns:a16="http://schemas.microsoft.com/office/drawing/2014/main" id="{C5AE275E-3C5C-83F9-3BB3-4B1BC0117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905534" y="4869634"/>
              <a:ext cx="257956" cy="257956"/>
            </a:xfrm>
            <a:prstGeom prst="rect">
              <a:avLst/>
            </a:prstGeom>
          </p:spPr>
        </p:pic>
        <p:pic>
          <p:nvPicPr>
            <p:cNvPr id="25" name="Graphic 24" descr="Dice with solid fill">
              <a:extLst>
                <a:ext uri="{FF2B5EF4-FFF2-40B4-BE49-F238E27FC236}">
                  <a16:creationId xmlns:a16="http://schemas.microsoft.com/office/drawing/2014/main" id="{1DBBC2A3-6D1D-E6EB-3266-78073B9B1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736383" y="4880805"/>
              <a:ext cx="257956" cy="257956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26B8C75-7A53-49EF-2295-12B5B526C1DF}"/>
                </a:ext>
              </a:extLst>
            </p:cNvPr>
            <p:cNvSpPr txBox="1"/>
            <p:nvPr/>
          </p:nvSpPr>
          <p:spPr>
            <a:xfrm>
              <a:off x="5233077" y="4757879"/>
              <a:ext cx="3722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6C3801D-F29C-9A28-789D-51FD5F0FE374}"/>
              </a:ext>
            </a:extLst>
          </p:cNvPr>
          <p:cNvCxnSpPr>
            <a:cxnSpLocks/>
          </p:cNvCxnSpPr>
          <p:nvPr/>
        </p:nvCxnSpPr>
        <p:spPr>
          <a:xfrm flipV="1">
            <a:off x="9310430" y="3880042"/>
            <a:ext cx="1381022" cy="700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44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CA32289-3E15-644B-32ED-E6B4CAD94D1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zh-CN" sz="3600" spc="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ETH </a:t>
                </a:r>
                <a14:m>
                  <m:oMath xmlns:m="http://schemas.openxmlformats.org/officeDocument/2006/math">
                    <m:r>
                      <a:rPr kumimoji="1" lang="en-US" altLang="zh-CN" sz="3600" spc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⇒</m:t>
                    </m:r>
                  </m:oMath>
                </a14:m>
                <a:r>
                  <a:rPr kumimoji="1" lang="en-US" altLang="zh-CN" sz="3600" spc="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PIH</a:t>
                </a:r>
                <a:endParaRPr kumimoji="1" lang="zh-CN" altLang="en-US" sz="3600" spc="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CA32289-3E15-644B-32ED-E6B4CAD94D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6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9F9E39-C75E-5BE4-AE7B-6F992FDD5B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sz="2000" b="1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Goal: </a:t>
                </a:r>
                <a:r>
                  <a:rPr kumimoji="1" lang="en-US" altLang="zh-CN" sz="20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Reduce</a:t>
                </a:r>
                <a:r>
                  <a:rPr kumimoji="1" lang="zh-CN" altLang="en-US" sz="2000" spc="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3SAT</a:t>
                </a:r>
                <a:r>
                  <a:rPr kumimoji="1" lang="zh-CN" altLang="en-US" sz="2000" spc="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to</a:t>
                </a:r>
                <a:r>
                  <a:rPr kumimoji="1" lang="zh-CN" altLang="en-US" sz="2000" spc="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a</a:t>
                </a:r>
                <a:r>
                  <a:rPr kumimoji="1" lang="zh-CN" altLang="en-US" sz="2000" spc="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(</a:t>
                </a:r>
                <a:r>
                  <a:rPr kumimoji="1" lang="en-US" altLang="zh-CN" sz="2000" spc="0" dirty="0">
                    <a:solidFill>
                      <a:srgbClr val="00A64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1</a:t>
                </a:r>
                <a:r>
                  <a:rPr kumimoji="1" lang="zh-CN" altLang="en-US" sz="2000" spc="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vs</a:t>
                </a:r>
                <a:r>
                  <a:rPr kumimoji="1" lang="zh-CN" altLang="en-US" sz="2000" spc="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0.9</a:t>
                </a:r>
                <a:r>
                  <a:rPr kumimoji="1" lang="en-US" altLang="zh-CN" sz="20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)</a:t>
                </a:r>
                <a:r>
                  <a:rPr kumimoji="1" lang="zh-CN" altLang="en-US" sz="2000" spc="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parameterized CSP</a:t>
                </a:r>
                <a:r>
                  <a:rPr kumimoji="1" lang="zh-CN" altLang="en-US" sz="2000" spc="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with</a:t>
                </a:r>
              </a:p>
              <a:p>
                <a:pPr marL="742950" lvl="1" indent="-285750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kumimoji="1" lang="en-US" altLang="zh-CN" sz="2000" b="0" i="1" spc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𝑓</m:t>
                    </m:r>
                    <m:r>
                      <a:rPr kumimoji="1" lang="en-US" altLang="zh-CN" sz="2000" b="0" i="1" spc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(</m:t>
                    </m:r>
                    <m:r>
                      <a:rPr kumimoji="1" lang="en-US" altLang="zh-CN" sz="2000" b="0" i="1" spc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𝑘</m:t>
                    </m:r>
                    <m:r>
                      <a:rPr kumimoji="1" lang="en-US" altLang="zh-CN" sz="2000" b="0" i="1" spc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)≪</m:t>
                    </m:r>
                    <m:r>
                      <a:rPr kumimoji="1" lang="en-US" altLang="zh-CN" sz="2000" b="0" i="1" spc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𝑛</m:t>
                    </m:r>
                  </m:oMath>
                </a14:m>
                <a:r>
                  <a:rPr kumimoji="1" lang="zh-CN" altLang="en-US" sz="2000" spc="0" dirty="0">
                    <a:solidFill>
                      <a:schemeClr val="tx1"/>
                    </a:solidFill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variables</a:t>
                </a:r>
              </a:p>
              <a:p>
                <a:pPr marL="742950" lvl="1" indent="-285750">
                  <a:lnSpc>
                    <a:spcPct val="100000"/>
                  </a:lnSpc>
                </a:pPr>
                <a:r>
                  <a:rPr kumimoji="1" lang="en-US" altLang="zh-CN" sz="20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A</a:t>
                </a:r>
                <a:r>
                  <a:rPr kumimoji="1" lang="en-US" altLang="zh-CN" sz="2000" spc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lphabet</a:t>
                </a:r>
                <a:r>
                  <a:rPr kumimoji="1" lang="zh-CN" altLang="en-US" sz="2000" spc="0" dirty="0">
                    <a:solidFill>
                      <a:schemeClr val="tx1"/>
                    </a:solidFill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size</a:t>
                </a:r>
                <a:r>
                  <a:rPr kumimoji="1" lang="zh-CN" altLang="en-US" sz="2000" spc="0" dirty="0">
                    <a:solidFill>
                      <a:schemeClr val="tx1"/>
                    </a:solidFill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b="0" i="1" spc="0" smtClean="0">
                            <a:solidFill>
                              <a:srgbClr val="FFAA4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l-GR" altLang="zh-CN" sz="2000" i="1" spc="0">
                            <a:solidFill>
                              <a:srgbClr val="FFAA4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Σ</m:t>
                        </m:r>
                        <m:r>
                          <a:rPr kumimoji="1" lang="en-US" altLang="zh-CN" sz="2000" b="0" i="1" spc="0" smtClean="0">
                            <a:solidFill>
                              <a:srgbClr val="FFAA4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=2</m:t>
                        </m:r>
                      </m:e>
                      <m:sup>
                        <m:r>
                          <a:rPr kumimoji="1" lang="en-US" altLang="zh-CN" sz="2000" b="0" i="1" spc="0" smtClean="0">
                            <a:solidFill>
                              <a:srgbClr val="FFAA4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𝑜</m:t>
                        </m:r>
                        <m:r>
                          <a:rPr kumimoji="1" lang="en-US" altLang="zh-CN" sz="2000" b="0" i="1" spc="0" smtClean="0">
                            <a:solidFill>
                              <a:srgbClr val="FFAA4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(</m:t>
                        </m:r>
                        <m:r>
                          <a:rPr kumimoji="1" lang="en-US" altLang="zh-CN" sz="2000" b="0" i="1" spc="0" smtClean="0">
                            <a:solidFill>
                              <a:srgbClr val="FFAA4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𝑛</m:t>
                        </m:r>
                        <m:r>
                          <a:rPr kumimoji="1" lang="en-US" altLang="zh-CN" sz="2000" b="0" i="1" spc="0" smtClean="0">
                            <a:solidFill>
                              <a:srgbClr val="FFAA4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)</m:t>
                        </m:r>
                      </m:sup>
                    </m:sSup>
                  </m:oMath>
                </a14:m>
                <a:endParaRPr kumimoji="1" lang="en-US" altLang="zh-CN" sz="2000" spc="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  <a:p>
                <a:pPr marL="285750" indent="-285750">
                  <a:lnSpc>
                    <a:spcPct val="100000"/>
                  </a:lnSpc>
                </a:pPr>
                <a:endParaRPr kumimoji="1" lang="en-US" altLang="zh-CN" sz="2000" spc="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  <a:p>
                <a:pPr marL="285750" indent="-285750">
                  <a:lnSpc>
                    <a:spcPct val="100000"/>
                  </a:lnSpc>
                </a:pPr>
                <a:r>
                  <a:rPr kumimoji="1" lang="en-US" altLang="zh-CN" sz="20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In particular, we prove:</a:t>
                </a:r>
                <a:endParaRPr kumimoji="1" lang="en-US" altLang="zh-CN" sz="2000" spc="0" baseline="-250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  <a:p>
                <a:pPr marL="285750" indent="-285750">
                  <a:lnSpc>
                    <a:spcPct val="100000"/>
                  </a:lnSpc>
                </a:pPr>
                <a:endParaRPr kumimoji="1" lang="en-US" altLang="zh-CN" sz="2000" spc="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  <a:p>
                <a:pPr marL="742950" lvl="1" indent="-285750">
                  <a:lnSpc>
                    <a:spcPct val="100000"/>
                  </a:lnSpc>
                </a:pPr>
                <a:endParaRPr kumimoji="1" lang="en-US" altLang="zh-CN" sz="2000" spc="0" dirty="0">
                  <a:solidFill>
                    <a:srgbClr val="00B0F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  <a:p>
                <a:pPr marL="285750" indent="-285750">
                  <a:lnSpc>
                    <a:spcPct val="100000"/>
                  </a:lnSpc>
                </a:pPr>
                <a:endParaRPr kumimoji="1" lang="en-US" altLang="zh-CN" sz="2400" spc="0" dirty="0">
                  <a:solidFill>
                    <a:srgbClr val="00B0F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9F9E39-C75E-5BE4-AE7B-6F992FDD5B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4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标题 1">
                <a:extLst>
                  <a:ext uri="{FF2B5EF4-FFF2-40B4-BE49-F238E27FC236}">
                    <a16:creationId xmlns:a16="http://schemas.microsoft.com/office/drawing/2014/main" id="{3B3577EF-DDD1-4595-2344-64A717EFA0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83822" y="3890772"/>
                <a:ext cx="7977052" cy="1245462"/>
              </a:xfrm>
              <a:prstGeom prst="rect">
                <a:avLst/>
              </a:prstGeom>
            </p:spPr>
            <p:txBody>
              <a:bodyPr lIns="109728" tIns="109728" rIns="109728" bIns="91440" anchor="ctr"/>
              <a:lstStyle>
                <a:lvl1pPr algn="l" defTabSz="914400" rtl="0" eaLnBrk="1" latinLnBrk="0" hangingPunct="1">
                  <a:lnSpc>
                    <a:spcPct val="105000"/>
                  </a:lnSpc>
                  <a:spcBef>
                    <a:spcPct val="0"/>
                  </a:spcBef>
                  <a:buNone/>
                  <a:defRPr sz="4400" kern="1200" spc="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285750" indent="-285750">
                  <a:lnSpc>
                    <a:spcPct val="100000"/>
                  </a:lnSpc>
                </a:pPr>
                <a:r>
                  <a:rPr kumimoji="1" lang="en-US" altLang="zh-CN" sz="3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3SAT </a:t>
                </a:r>
                <a14:m>
                  <m:oMath xmlns:m="http://schemas.openxmlformats.org/officeDocument/2006/math">
                    <m:r>
                      <a:rPr kumimoji="1" lang="en-US" altLang="zh-CN" sz="3600" i="1" spc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∈</m:t>
                    </m:r>
                  </m:oMath>
                </a14:m>
                <a:r>
                  <a:rPr kumimoji="1" lang="en-US" altLang="zh-CN" sz="3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PCP</a:t>
                </a:r>
                <a14:m>
                  <m:oMath xmlns:m="http://schemas.openxmlformats.org/officeDocument/2006/math">
                    <m:r>
                      <a:rPr kumimoji="1" lang="en-US" altLang="zh-CN" sz="3600" i="1" spc="0" baseline="-2500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</m:t>
                    </m:r>
                  </m:oMath>
                </a14:m>
                <a:r>
                  <a:rPr kumimoji="1" lang="en-US" altLang="zh-CN" sz="3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</a:t>
                </a:r>
                <a:r>
                  <a:rPr kumimoji="1" lang="en-US" altLang="zh-CN" sz="3600" spc="0" dirty="0">
                    <a:solidFill>
                      <a:srgbClr val="00A64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kumimoji="1" lang="en-US" altLang="zh-CN" sz="3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</a:t>
                </a:r>
                <a:r>
                  <a:rPr kumimoji="1" lang="en-US" altLang="zh-CN" sz="3600" spc="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0.9</a:t>
                </a:r>
                <a14:m>
                  <m:oMath xmlns:m="http://schemas.openxmlformats.org/officeDocument/2006/math">
                    <m:r>
                      <a:rPr kumimoji="1" lang="en-US" altLang="zh-CN" sz="3600" i="1" spc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, </m:t>
                    </m:r>
                    <m:sSup>
                      <m:sSupPr>
                        <m:ctrlPr>
                          <a:rPr kumimoji="1" lang="en-US" altLang="zh-CN" sz="3600" i="1" spc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kumimoji="1" lang="en-US" altLang="zh-CN" sz="3600" i="1" spc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𝑘</m:t>
                        </m:r>
                      </m:e>
                      <m:sup>
                        <m:r>
                          <a:rPr kumimoji="1" lang="en-US" altLang="zh-CN" sz="3600" i="1" spc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4</m:t>
                        </m:r>
                      </m:sup>
                    </m:sSup>
                    <m:r>
                      <a:rPr kumimoji="1" lang="en-US" altLang="zh-CN" sz="3600" i="1" spc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,</m:t>
                    </m:r>
                    <m:r>
                      <a:rPr kumimoji="1" lang="zh-CN" altLang="en-US" sz="3600" i="1" spc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</m:t>
                    </m:r>
                    <m:r>
                      <a:rPr kumimoji="1" lang="en-US" altLang="zh-CN" sz="3600" i="1" spc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𝑂</m:t>
                    </m:r>
                    <m:d>
                      <m:dPr>
                        <m:ctrlPr>
                          <a:rPr kumimoji="1" lang="en-US" altLang="zh-CN" sz="3600" i="1" spc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kumimoji="1" lang="en-US" altLang="zh-CN" sz="3600" i="1" spc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1</m:t>
                        </m:r>
                      </m:e>
                    </m:d>
                    <m:r>
                      <a:rPr kumimoji="1" lang="en-US" altLang="zh-CN" sz="3600" i="1" spc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,</m:t>
                    </m:r>
                    <m:r>
                      <a:rPr kumimoji="1" lang="zh-CN" altLang="en-US" sz="3600" i="1" spc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</m:t>
                    </m:r>
                    <m:sSup>
                      <m:sSupPr>
                        <m:ctrlPr>
                          <a:rPr kumimoji="1" lang="en-US" altLang="zh-CN" sz="3600" i="1" spc="0" smtClean="0">
                            <a:solidFill>
                              <a:srgbClr val="FFAA41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kumimoji="1" lang="en-US" altLang="zh-CN" sz="3600" i="1" spc="0">
                            <a:solidFill>
                              <a:srgbClr val="FFAA41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sz="3600" i="1" spc="0">
                            <a:solidFill>
                              <a:srgbClr val="FFAA41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𝑂</m:t>
                        </m:r>
                        <m:d>
                          <m:dPr>
                            <m:ctrlPr>
                              <a:rPr kumimoji="1" lang="en-US" altLang="zh-CN" sz="3600" i="1" spc="0">
                                <a:solidFill>
                                  <a:srgbClr val="FFAA41"/>
                                </a:solidFill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kumimoji="1" lang="en-US" altLang="zh-CN" sz="3600" i="1" spc="0">
                                    <a:solidFill>
                                      <a:srgbClr val="FFAA41"/>
                                    </a:solidFill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sz="3600" i="1" spc="0">
                                    <a:solidFill>
                                      <a:srgbClr val="FFAA41"/>
                                    </a:solidFill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kumimoji="1" lang="en-US" altLang="zh-CN" sz="3600" i="1" spc="0">
                                    <a:solidFill>
                                      <a:srgbClr val="FFAA41"/>
                                    </a:solidFill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r>
                  <a:rPr kumimoji="1" lang="en-US" altLang="zh-CN" sz="3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</a:t>
                </a:r>
              </a:p>
            </p:txBody>
          </p:sp>
        </mc:Choice>
        <mc:Fallback>
          <p:sp>
            <p:nvSpPr>
              <p:cNvPr id="4" name="标题 1">
                <a:extLst>
                  <a:ext uri="{FF2B5EF4-FFF2-40B4-BE49-F238E27FC236}">
                    <a16:creationId xmlns:a16="http://schemas.microsoft.com/office/drawing/2014/main" id="{3B3577EF-DDD1-4595-2344-64A717EFA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822" y="3890772"/>
                <a:ext cx="7977052" cy="1245462"/>
              </a:xfrm>
              <a:prstGeom prst="rect">
                <a:avLst/>
              </a:prstGeom>
              <a:blipFill>
                <a:blip r:embed="rId5"/>
                <a:stretch>
                  <a:fillRect l="-2229" b="-70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8499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E6D3D749-7B44-81CF-F2C1-2550FE926688}"/>
                  </a:ext>
                </a:extLst>
              </p:cNvPr>
              <p:cNvSpPr/>
              <p:nvPr/>
            </p:nvSpPr>
            <p:spPr>
              <a:xfrm>
                <a:off x="3071625" y="2597426"/>
                <a:ext cx="2320506" cy="739018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Encoding of a 3CNF solution</a:t>
                </a:r>
                <a:r>
                  <a:rPr kumimoji="1" lang="zh-CN" alt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𝑥</m:t>
                    </m:r>
                  </m:oMath>
                </a14:m>
                <a:r>
                  <a:rPr kumimoji="1" lang="en-US" altLang="zh-CN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endParaRPr kumimoji="1" lang="zh-CN" alt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E6D3D749-7B44-81CF-F2C1-2550FE9266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625" y="2597426"/>
                <a:ext cx="2320506" cy="739018"/>
              </a:xfrm>
              <a:prstGeom prst="roundRect">
                <a:avLst/>
              </a:prstGeom>
              <a:blipFill>
                <a:blip r:embed="rId3"/>
                <a:stretch>
                  <a:fillRect b="-5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圆角矩形 4">
            <a:extLst>
              <a:ext uri="{FF2B5EF4-FFF2-40B4-BE49-F238E27FC236}">
                <a16:creationId xmlns:a16="http://schemas.microsoft.com/office/drawing/2014/main" id="{48C31897-7A68-B855-83EE-2AEC5384F4E5}"/>
              </a:ext>
            </a:extLst>
          </p:cNvPr>
          <p:cNvSpPr/>
          <p:nvPr/>
        </p:nvSpPr>
        <p:spPr>
          <a:xfrm>
            <a:off x="5921007" y="2575829"/>
            <a:ext cx="2560607" cy="739018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Auxiliary proof</a:t>
            </a:r>
            <a:endParaRPr kumimoji="1"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3775E5F-4015-5C90-26F2-48C1CC51335A}"/>
                  </a:ext>
                </a:extLst>
              </p:cNvPr>
              <p:cNvSpPr txBox="1"/>
              <p:nvPr/>
            </p:nvSpPr>
            <p:spPr>
              <a:xfrm>
                <a:off x="838199" y="1979370"/>
                <a:ext cx="61759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Given a 3CNF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𝜙</m:t>
                    </m:r>
                  </m:oMath>
                </a14:m>
                <a:r>
                  <a:rPr kumimoji="1"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, Typical PCP Proof:</a:t>
                </a:r>
                <a:endParaRPr kumimoji="1" lang="zh-CN" altLang="en-US" dirty="0">
                  <a:latin typeface="Cambria Math" panose="02040503050406030204" pitchFamily="18" charset="0"/>
                  <a:cs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3775E5F-4015-5C90-26F2-48C1CC513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79370"/>
                <a:ext cx="6175917" cy="369332"/>
              </a:xfrm>
              <a:prstGeom prst="rect">
                <a:avLst/>
              </a:prstGeom>
              <a:blipFill>
                <a:blip r:embed="rId4"/>
                <a:stretch>
                  <a:fillRect l="-820" t="-10345" b="-275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0C079F86-4A37-C932-B78A-C52AC76C3AE7}"/>
                  </a:ext>
                </a:extLst>
              </p:cNvPr>
              <p:cNvSpPr txBox="1"/>
              <p:nvPr/>
            </p:nvSpPr>
            <p:spPr>
              <a:xfrm>
                <a:off x="3071625" y="4840993"/>
                <a:ext cx="760095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  Hadamard encoding: randomness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0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poly</m:t>
                    </m:r>
                    <m:d>
                      <m:dPr>
                        <m:ctrlPr>
                          <a:rPr kumimoji="1" lang="en-US" altLang="zh-CN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𝑛</m:t>
                        </m:r>
                      </m:e>
                    </m:d>
                  </m:oMath>
                </a14:m>
                <a:endParaRPr kumimoji="1" lang="en-US" altLang="zh-CN" sz="2000" b="0" dirty="0">
                  <a:latin typeface="Cambria Math" panose="02040503050406030204" pitchFamily="18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  <a:p>
                <a:r>
                  <a:rPr kumimoji="1" lang="en-US" altLang="zh-CN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Reed-Muller encoding: randomness =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𝑂</m:t>
                    </m:r>
                    <m:r>
                      <a:rPr kumimoji="1" lang="en-US" altLang="zh-CN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(</m:t>
                    </m:r>
                    <m:func>
                      <m:funcPr>
                        <m:ctrlPr>
                          <a:rPr kumimoji="1" lang="en-US" altLang="zh-CN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sz="2000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log</m:t>
                        </m:r>
                      </m:fName>
                      <m:e>
                        <m:r>
                          <a:rPr kumimoji="1" lang="en-US" altLang="zh-CN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𝑛</m:t>
                        </m:r>
                        <m:r>
                          <a:rPr kumimoji="1" lang="en-US" altLang="zh-CN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)</m:t>
                        </m:r>
                      </m:e>
                    </m:func>
                  </m:oMath>
                </a14:m>
                <a:endParaRPr kumimoji="1" lang="zh-CN" altLang="en-US" sz="2000" dirty="0">
                  <a:latin typeface="Cambria Math" panose="02040503050406030204" pitchFamily="18" charset="0"/>
                  <a:cs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0C079F86-4A37-C932-B78A-C52AC76C3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625" y="4840993"/>
                <a:ext cx="7600950" cy="707886"/>
              </a:xfrm>
              <a:prstGeom prst="rect">
                <a:avLst/>
              </a:prstGeom>
              <a:blipFill>
                <a:blip r:embed="rId5"/>
                <a:stretch>
                  <a:fillRect l="-833" t="-5357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F1E7E1C-DF03-A985-2965-038ECBAE0F14}"/>
                  </a:ext>
                </a:extLst>
              </p:cNvPr>
              <p:cNvSpPr txBox="1"/>
              <p:nvPr/>
            </p:nvSpPr>
            <p:spPr>
              <a:xfrm>
                <a:off x="4552523" y="5881375"/>
                <a:ext cx="27369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800" i="1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Far beyond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kumimoji="1" lang="en-US" altLang="zh-CN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kumimoji="1" lang="zh-CN" altLang="en-US" sz="2800" i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F1E7E1C-DF03-A985-2965-038ECBAE0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523" y="5881375"/>
                <a:ext cx="2736968" cy="523220"/>
              </a:xfrm>
              <a:prstGeom prst="rect">
                <a:avLst/>
              </a:prstGeom>
              <a:blipFill>
                <a:blip r:embed="rId6"/>
                <a:stretch>
                  <a:fillRect l="-4677"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552FBAA-01F7-C069-65EC-9BA8107860A4}"/>
                  </a:ext>
                </a:extLst>
              </p:cNvPr>
              <p:cNvSpPr txBox="1"/>
              <p:nvPr/>
            </p:nvSpPr>
            <p:spPr>
              <a:xfrm>
                <a:off x="838198" y="3585168"/>
                <a:ext cx="617591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Verify the proof: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Test if</a:t>
                </a:r>
                <a:r>
                  <a:rPr kumimoji="1" lang="zh-CN" altLang="en-US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the first part is a codeword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Test the second part to</a:t>
                </a:r>
                <a:r>
                  <a:rPr kumimoji="1" lang="zh-CN" altLang="en-US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see</a:t>
                </a:r>
                <a:r>
                  <a:rPr kumimoji="1" lang="zh-CN" altLang="en-US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if</a:t>
                </a:r>
                <a:r>
                  <a:rPr kumimoji="1" lang="zh-CN" altLang="en-US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𝑥</m:t>
                    </m:r>
                  </m:oMath>
                </a14:m>
                <a:r>
                  <a:rPr kumimoji="1"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satisfies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𝜙</m:t>
                    </m:r>
                  </m:oMath>
                </a14:m>
                <a:endParaRPr kumimoji="1" lang="zh-CN" altLang="en-US" dirty="0">
                  <a:latin typeface="Cambria Math" panose="02040503050406030204" pitchFamily="18" charset="0"/>
                  <a:cs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552FBAA-01F7-C069-65EC-9BA810786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3585168"/>
                <a:ext cx="6175917" cy="923330"/>
              </a:xfrm>
              <a:prstGeom prst="rect">
                <a:avLst/>
              </a:prstGeom>
              <a:blipFill>
                <a:blip r:embed="rId7"/>
                <a:stretch>
                  <a:fillRect l="-820" t="-2703" b="-8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标题 1">
                <a:extLst>
                  <a:ext uri="{FF2B5EF4-FFF2-40B4-BE49-F238E27FC236}">
                    <a16:creationId xmlns:a16="http://schemas.microsoft.com/office/drawing/2014/main" id="{BAC4D36B-25CB-E597-B996-92D8F580F4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1796" y="316121"/>
                <a:ext cx="7977052" cy="1245462"/>
              </a:xfrm>
              <a:prstGeom prst="rect">
                <a:avLst/>
              </a:prstGeom>
            </p:spPr>
            <p:txBody>
              <a:bodyPr lIns="109728" tIns="109728" rIns="109728" bIns="91440" anchor="ctr"/>
              <a:lstStyle>
                <a:lvl1pPr algn="l" defTabSz="914400" rtl="0" eaLnBrk="1" latinLnBrk="0" hangingPunct="1">
                  <a:lnSpc>
                    <a:spcPct val="105000"/>
                  </a:lnSpc>
                  <a:spcBef>
                    <a:spcPct val="0"/>
                  </a:spcBef>
                  <a:buNone/>
                  <a:defRPr sz="4400" kern="1200" spc="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285750" indent="-285750">
                  <a:lnSpc>
                    <a:spcPct val="100000"/>
                  </a:lnSpc>
                </a:pPr>
                <a:r>
                  <a:rPr kumimoji="1" lang="en-US" altLang="zh-CN" sz="3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3SAT </a:t>
                </a:r>
                <a14:m>
                  <m:oMath xmlns:m="http://schemas.openxmlformats.org/officeDocument/2006/math">
                    <m:r>
                      <a:rPr kumimoji="1" lang="en-US" altLang="zh-CN" sz="3600" i="1" spc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∈</m:t>
                    </m:r>
                  </m:oMath>
                </a14:m>
                <a:r>
                  <a:rPr kumimoji="1" lang="en-US" altLang="zh-CN" sz="3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PCP</a:t>
                </a:r>
                <a14:m>
                  <m:oMath xmlns:m="http://schemas.openxmlformats.org/officeDocument/2006/math">
                    <m:r>
                      <a:rPr kumimoji="1" lang="en-US" altLang="zh-CN" sz="3600" i="1" spc="0" baseline="-2500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</m:t>
                    </m:r>
                  </m:oMath>
                </a14:m>
                <a:r>
                  <a:rPr kumimoji="1" lang="en-US" altLang="zh-CN" sz="3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</a:t>
                </a:r>
                <a:r>
                  <a:rPr kumimoji="1" lang="en-US" altLang="zh-CN" sz="3600" spc="0" dirty="0">
                    <a:solidFill>
                      <a:srgbClr val="00A64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kumimoji="1" lang="en-US" altLang="zh-CN" sz="3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</a:t>
                </a:r>
                <a:r>
                  <a:rPr kumimoji="1" lang="en-US" altLang="zh-CN" sz="3600" spc="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0.9</a:t>
                </a:r>
                <a14:m>
                  <m:oMath xmlns:m="http://schemas.openxmlformats.org/officeDocument/2006/math">
                    <m:r>
                      <a:rPr kumimoji="1" lang="en-US" altLang="zh-CN" sz="3600" i="1" spc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, </m:t>
                    </m:r>
                    <m:sSup>
                      <m:sSupPr>
                        <m:ctrlPr>
                          <a:rPr kumimoji="1" lang="en-US" altLang="zh-CN" sz="3600" i="1" spc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kumimoji="1" lang="en-US" altLang="zh-CN" sz="3600" i="1" spc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𝑘</m:t>
                        </m:r>
                      </m:e>
                      <m:sup>
                        <m:r>
                          <a:rPr kumimoji="1" lang="en-US" altLang="zh-CN" sz="3600" i="1" spc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4</m:t>
                        </m:r>
                      </m:sup>
                    </m:sSup>
                    <m:r>
                      <a:rPr kumimoji="1" lang="en-US" altLang="zh-CN" sz="3600" i="1" spc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,</m:t>
                    </m:r>
                    <m:r>
                      <a:rPr kumimoji="1" lang="zh-CN" altLang="en-US" sz="3600" i="1" spc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</m:t>
                    </m:r>
                    <m:r>
                      <a:rPr kumimoji="1" lang="en-US" altLang="zh-CN" sz="3600" i="1" spc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𝑂</m:t>
                    </m:r>
                    <m:d>
                      <m:dPr>
                        <m:ctrlPr>
                          <a:rPr kumimoji="1" lang="en-US" altLang="zh-CN" sz="3600" i="1" spc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kumimoji="1" lang="en-US" altLang="zh-CN" sz="3600" i="1" spc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1</m:t>
                        </m:r>
                      </m:e>
                    </m:d>
                    <m:r>
                      <a:rPr kumimoji="1" lang="en-US" altLang="zh-CN" sz="3600" i="1" spc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,</m:t>
                    </m:r>
                    <m:r>
                      <a:rPr kumimoji="1" lang="zh-CN" altLang="en-US" sz="3600" i="1" spc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</m:t>
                    </m:r>
                    <m:sSup>
                      <m:sSupPr>
                        <m:ctrlPr>
                          <a:rPr kumimoji="1" lang="en-US" altLang="zh-CN" sz="3600" i="1" spc="0" smtClean="0">
                            <a:solidFill>
                              <a:srgbClr val="FFAA41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kumimoji="1" lang="en-US" altLang="zh-CN" sz="3600" i="1" spc="0">
                            <a:solidFill>
                              <a:srgbClr val="FFAA41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sz="3600" i="1" spc="0">
                            <a:solidFill>
                              <a:srgbClr val="FFAA41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𝑂</m:t>
                        </m:r>
                        <m:d>
                          <m:dPr>
                            <m:ctrlPr>
                              <a:rPr kumimoji="1" lang="en-US" altLang="zh-CN" sz="3600" i="1" spc="0">
                                <a:solidFill>
                                  <a:srgbClr val="FFAA41"/>
                                </a:solidFill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kumimoji="1" lang="en-US" altLang="zh-CN" sz="3600" i="1" spc="0">
                                    <a:solidFill>
                                      <a:srgbClr val="FFAA41"/>
                                    </a:solidFill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sz="3600" i="1" spc="0">
                                    <a:solidFill>
                                      <a:srgbClr val="FFAA41"/>
                                    </a:solidFill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kumimoji="1" lang="en-US" altLang="zh-CN" sz="3600" i="1" spc="0">
                                    <a:solidFill>
                                      <a:srgbClr val="FFAA41"/>
                                    </a:solidFill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r>
                  <a:rPr kumimoji="1" lang="en-US" altLang="zh-CN" sz="3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</a:t>
                </a:r>
              </a:p>
            </p:txBody>
          </p:sp>
        </mc:Choice>
        <mc:Fallback>
          <p:sp>
            <p:nvSpPr>
              <p:cNvPr id="9" name="标题 1">
                <a:extLst>
                  <a:ext uri="{FF2B5EF4-FFF2-40B4-BE49-F238E27FC236}">
                    <a16:creationId xmlns:a16="http://schemas.microsoft.com/office/drawing/2014/main" id="{BAC4D36B-25CB-E597-B996-92D8F580F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96" y="316121"/>
                <a:ext cx="7977052" cy="1245462"/>
              </a:xfrm>
              <a:prstGeom prst="rect">
                <a:avLst/>
              </a:prstGeom>
              <a:blipFill>
                <a:blip r:embed="rId8"/>
                <a:stretch>
                  <a:fillRect l="-2067" b="-70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370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22" grpId="0"/>
      <p:bldP spid="23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D71E8B4A-540D-4152-CA09-3A4AC6593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617" y="3346717"/>
            <a:ext cx="7567431" cy="350134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CA32289-3E15-644B-32ED-E6B4CAD9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spc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Vectorization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3775E5F-4015-5C90-26F2-48C1CC51335A}"/>
                  </a:ext>
                </a:extLst>
              </p:cNvPr>
              <p:cNvSpPr txBox="1"/>
              <p:nvPr/>
            </p:nvSpPr>
            <p:spPr>
              <a:xfrm>
                <a:off x="838200" y="1864901"/>
                <a:ext cx="8091489" cy="1697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Reduce from 3SAT to Vector-valued CSP: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𝑉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𝑂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𝑘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,</m:t>
                    </m:r>
                  </m:oMath>
                </a14:m>
                <a:endParaRPr kumimoji="1" lang="en-US" altLang="zh-CN" sz="2000" dirty="0">
                  <a:latin typeface="Cambria Math" panose="02040503050406030204" pitchFamily="18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Σ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kumimoji="1" lang="en-US" altLang="zh-CN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-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𝑑</m:t>
                    </m:r>
                  </m:oMath>
                </a14:m>
                <a:r>
                  <a:rPr kumimoji="1" lang="en-US" altLang="zh-CN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-dimensional vectors over a finite field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𝔽</m:t>
                    </m:r>
                  </m:oMath>
                </a14:m>
                <a:endParaRPr kumimoji="1" lang="en-US" altLang="zh-CN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</m:d>
                    <m:r>
                      <a:rPr kumimoji="1"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kumimoji="1"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kumimoji="1"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kumimoji="1"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endParaRPr kumimoji="1" lang="en-US" altLang="zh-CN" sz="1600" dirty="0">
                  <a:latin typeface="Cambria Math" panose="02040503050406030204" pitchFamily="18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Constraint are divided into </a:t>
                </a:r>
                <a:r>
                  <a:rPr kumimoji="1" lang="en-US" altLang="zh-CN" sz="2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parallel part</a:t>
                </a:r>
                <a:r>
                  <a:rPr kumimoji="1" lang="en-US" altLang="zh-CN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and </a:t>
                </a:r>
                <a:r>
                  <a:rPr kumimoji="1" lang="en-US" altLang="zh-CN" sz="2000" dirty="0">
                    <a:solidFill>
                      <a:srgbClr val="00B0F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linear part</a:t>
                </a:r>
                <a:endParaRPr kumimoji="1" lang="zh-CN" altLang="en-US" sz="2000" dirty="0">
                  <a:solidFill>
                    <a:srgbClr val="00B0F0"/>
                  </a:solidFill>
                  <a:latin typeface="Cambria Math" panose="02040503050406030204" pitchFamily="18" charset="0"/>
                  <a:cs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3775E5F-4015-5C90-26F2-48C1CC513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64901"/>
                <a:ext cx="8091489" cy="1697452"/>
              </a:xfrm>
              <a:prstGeom prst="rect">
                <a:avLst/>
              </a:prstGeom>
              <a:blipFill>
                <a:blip r:embed="rId4"/>
                <a:stretch>
                  <a:fillRect l="-940" t="-1481" b="-5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215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蓝色的门&#10;&#10;中度可信度描述已自动生成">
            <a:extLst>
              <a:ext uri="{FF2B5EF4-FFF2-40B4-BE49-F238E27FC236}">
                <a16:creationId xmlns:a16="http://schemas.microsoft.com/office/drawing/2014/main" id="{A329FD1B-1806-AA52-D4BD-C85E0C44D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789" y="3106722"/>
            <a:ext cx="457382" cy="1379182"/>
          </a:xfrm>
          <a:prstGeom prst="rect">
            <a:avLst/>
          </a:prstGeom>
        </p:spPr>
      </p:pic>
      <p:pic>
        <p:nvPicPr>
          <p:cNvPr id="21" name="图片 20" descr="蓝色的门&#10;&#10;中度可信度描述已自动生成">
            <a:extLst>
              <a:ext uri="{FF2B5EF4-FFF2-40B4-BE49-F238E27FC236}">
                <a16:creationId xmlns:a16="http://schemas.microsoft.com/office/drawing/2014/main" id="{0FC751DA-F074-0904-F24E-74F2DA2CB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075" y="3106722"/>
            <a:ext cx="457382" cy="1379182"/>
          </a:xfrm>
          <a:prstGeom prst="rect">
            <a:avLst/>
          </a:prstGeom>
        </p:spPr>
      </p:pic>
      <p:pic>
        <p:nvPicPr>
          <p:cNvPr id="22" name="图片 21" descr="蓝色的门&#10;&#10;中度可信度描述已自动生成">
            <a:extLst>
              <a:ext uri="{FF2B5EF4-FFF2-40B4-BE49-F238E27FC236}">
                <a16:creationId xmlns:a16="http://schemas.microsoft.com/office/drawing/2014/main" id="{881D5B71-68B7-23EC-474F-4942402EB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2203" y="3106722"/>
            <a:ext cx="457382" cy="137918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CA32289-3E15-644B-32ED-E6B4CAD94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0235"/>
            <a:ext cx="10515600" cy="1325563"/>
          </a:xfrm>
        </p:spPr>
        <p:txBody>
          <a:bodyPr/>
          <a:lstStyle/>
          <a:p>
            <a:r>
              <a:rPr kumimoji="1" lang="en-US" altLang="zh-CN" sz="3600" spc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Parallel Encoding </a:t>
            </a:r>
          </a:p>
        </p:txBody>
      </p:sp>
      <p:pic>
        <p:nvPicPr>
          <p:cNvPr id="3" name="图片 2" descr="蓝色的门&#10;&#10;中度可信度描述已自动生成">
            <a:extLst>
              <a:ext uri="{FF2B5EF4-FFF2-40B4-BE49-F238E27FC236}">
                <a16:creationId xmlns:a16="http://schemas.microsoft.com/office/drawing/2014/main" id="{3F363CBE-4F77-99F5-E1E6-6BF0F1F3B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071" y="3110714"/>
            <a:ext cx="457382" cy="1379182"/>
          </a:xfrm>
          <a:prstGeom prst="rect">
            <a:avLst/>
          </a:prstGeom>
        </p:spPr>
      </p:pic>
      <p:pic>
        <p:nvPicPr>
          <p:cNvPr id="6" name="图片 5" descr="蓝色的门&#10;&#10;中度可信度描述已自动生成">
            <a:extLst>
              <a:ext uri="{FF2B5EF4-FFF2-40B4-BE49-F238E27FC236}">
                <a16:creationId xmlns:a16="http://schemas.microsoft.com/office/drawing/2014/main" id="{890BCB71-1C00-76B2-97A0-30690A06D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357" y="3110714"/>
            <a:ext cx="457382" cy="1379182"/>
          </a:xfrm>
          <a:prstGeom prst="rect">
            <a:avLst/>
          </a:prstGeom>
        </p:spPr>
      </p:pic>
      <p:pic>
        <p:nvPicPr>
          <p:cNvPr id="8" name="图片 7" descr="蓝色的门&#10;&#10;中度可信度描述已自动生成">
            <a:extLst>
              <a:ext uri="{FF2B5EF4-FFF2-40B4-BE49-F238E27FC236}">
                <a16:creationId xmlns:a16="http://schemas.microsoft.com/office/drawing/2014/main" id="{066D588F-AC29-8DCD-73F5-CA10F407A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485" y="3110714"/>
            <a:ext cx="457382" cy="13791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BBE9607-AFDE-8805-D33D-79676ACE83F5}"/>
                  </a:ext>
                </a:extLst>
              </p:cNvPr>
              <p:cNvSpPr txBox="1"/>
              <p:nvPr/>
            </p:nvSpPr>
            <p:spPr>
              <a:xfrm>
                <a:off x="2552019" y="2741382"/>
                <a:ext cx="476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BBE9607-AFDE-8805-D33D-79676ACE8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019" y="2741382"/>
                <a:ext cx="476797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2CAEF91-4E5D-E911-5885-D31CDD949E88}"/>
                  </a:ext>
                </a:extLst>
              </p:cNvPr>
              <p:cNvSpPr txBox="1"/>
              <p:nvPr/>
            </p:nvSpPr>
            <p:spPr>
              <a:xfrm>
                <a:off x="3181357" y="2741382"/>
                <a:ext cx="482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2CAEF91-4E5D-E911-5885-D31CDD949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357" y="2741382"/>
                <a:ext cx="482120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E9B923E-B3B7-82E0-180B-3BF0FFB9E1DA}"/>
                  </a:ext>
                </a:extLst>
              </p:cNvPr>
              <p:cNvSpPr txBox="1"/>
              <p:nvPr/>
            </p:nvSpPr>
            <p:spPr>
              <a:xfrm>
                <a:off x="4678485" y="2741382"/>
                <a:ext cx="4918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E9B923E-B3B7-82E0-180B-3BF0FFB9E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485" y="2741382"/>
                <a:ext cx="491866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F597044-7885-2357-8F34-73273FB839AD}"/>
                  </a:ext>
                </a:extLst>
              </p:cNvPr>
              <p:cNvSpPr txBox="1"/>
              <p:nvPr/>
            </p:nvSpPr>
            <p:spPr>
              <a:xfrm>
                <a:off x="3817643" y="3599996"/>
                <a:ext cx="4267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F597044-7885-2357-8F34-73273FB83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643" y="3599996"/>
                <a:ext cx="42672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DFA37D2-1667-E67B-6F9B-C9BC8B79CA4B}"/>
                  </a:ext>
                </a:extLst>
              </p:cNvPr>
              <p:cNvSpPr txBox="1"/>
              <p:nvPr/>
            </p:nvSpPr>
            <p:spPr>
              <a:xfrm>
                <a:off x="2513317" y="4618482"/>
                <a:ext cx="480067" cy="34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𝔽</m:t>
                          </m:r>
                        </m:e>
                        <m:sup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kumimoji="1" lang="zh-CN" altLang="en-US" sz="160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DFA37D2-1667-E67B-6F9B-C9BC8B79C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317" y="4618482"/>
                <a:ext cx="480067" cy="34297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A6C66E1-FD84-2F7F-F43B-17B81C8A00A3}"/>
                  </a:ext>
                </a:extLst>
              </p:cNvPr>
              <p:cNvSpPr txBox="1"/>
              <p:nvPr/>
            </p:nvSpPr>
            <p:spPr>
              <a:xfrm rot="5400000">
                <a:off x="2566441" y="4433785"/>
                <a:ext cx="3738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kumimoji="1" lang="zh-CN" altLang="en-US" sz="160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A6C66E1-FD84-2F7F-F43B-17B81C8A0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566441" y="4433785"/>
                <a:ext cx="373820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C1F95B9-FCD1-F3C0-9339-FE0C1C4272BF}"/>
                  </a:ext>
                </a:extLst>
              </p:cNvPr>
              <p:cNvSpPr txBox="1"/>
              <p:nvPr/>
            </p:nvSpPr>
            <p:spPr>
              <a:xfrm>
                <a:off x="3183470" y="4618482"/>
                <a:ext cx="480067" cy="34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𝔽</m:t>
                          </m:r>
                        </m:e>
                        <m:sup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kumimoji="1" lang="zh-CN" altLang="en-US" sz="160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C1F95B9-FCD1-F3C0-9339-FE0C1C427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470" y="4618482"/>
                <a:ext cx="480067" cy="34297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379FCB1-A6C0-3A75-BBCA-1D71EB845E10}"/>
                  </a:ext>
                </a:extLst>
              </p:cNvPr>
              <p:cNvSpPr txBox="1"/>
              <p:nvPr/>
            </p:nvSpPr>
            <p:spPr>
              <a:xfrm rot="5400000">
                <a:off x="3236594" y="4433785"/>
                <a:ext cx="3738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kumimoji="1" lang="zh-CN" altLang="en-US" sz="160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379FCB1-A6C0-3A75-BBCA-1D71EB845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236594" y="4433785"/>
                <a:ext cx="373820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36CCF44-5F24-8D3B-A7F1-8AEAFB164EFF}"/>
                  </a:ext>
                </a:extLst>
              </p:cNvPr>
              <p:cNvSpPr txBox="1"/>
              <p:nvPr/>
            </p:nvSpPr>
            <p:spPr>
              <a:xfrm>
                <a:off x="4682523" y="4618482"/>
                <a:ext cx="480067" cy="34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𝔽</m:t>
                          </m:r>
                        </m:e>
                        <m:sup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kumimoji="1" lang="zh-CN" altLang="en-US" sz="160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36CCF44-5F24-8D3B-A7F1-8AEAFB164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2523" y="4618482"/>
                <a:ext cx="480067" cy="34297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E3D5A5D-AEAF-598B-877B-C7C6A60B70FB}"/>
                  </a:ext>
                </a:extLst>
              </p:cNvPr>
              <p:cNvSpPr txBox="1"/>
              <p:nvPr/>
            </p:nvSpPr>
            <p:spPr>
              <a:xfrm rot="5400000">
                <a:off x="4735647" y="4433785"/>
                <a:ext cx="3738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kumimoji="1" lang="zh-CN" altLang="en-US" sz="160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E3D5A5D-AEAF-598B-877B-C7C6A60B7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735647" y="4433785"/>
                <a:ext cx="373820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圆角矩形 27">
            <a:extLst>
              <a:ext uri="{FF2B5EF4-FFF2-40B4-BE49-F238E27FC236}">
                <a16:creationId xmlns:a16="http://schemas.microsoft.com/office/drawing/2014/main" id="{56ED5928-B3FA-767A-5D7B-ED34CE07BFDB}"/>
              </a:ext>
            </a:extLst>
          </p:cNvPr>
          <p:cNvSpPr/>
          <p:nvPr/>
        </p:nvSpPr>
        <p:spPr>
          <a:xfrm>
            <a:off x="2506368" y="3123870"/>
            <a:ext cx="2622550" cy="368311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6536784E-0444-767F-9286-81073EA7B17B}"/>
              </a:ext>
            </a:extLst>
          </p:cNvPr>
          <p:cNvSpPr/>
          <p:nvPr/>
        </p:nvSpPr>
        <p:spPr>
          <a:xfrm>
            <a:off x="2506368" y="4071034"/>
            <a:ext cx="2622550" cy="368311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60DC0E34-644D-2E58-803D-54546F3BAE6D}"/>
                  </a:ext>
                </a:extLst>
              </p:cNvPr>
              <p:cNvSpPr txBox="1"/>
              <p:nvPr/>
            </p:nvSpPr>
            <p:spPr>
              <a:xfrm>
                <a:off x="890297" y="3345118"/>
                <a:ext cx="1596719" cy="566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kumimoji="1"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kumimoji="1" lang="en-US" altLang="zh-CN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60DC0E34-644D-2E58-803D-54546F3BA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97" y="3345118"/>
                <a:ext cx="1596719" cy="566694"/>
              </a:xfrm>
              <a:prstGeom prst="rect">
                <a:avLst/>
              </a:prstGeom>
              <a:blipFill>
                <a:blip r:embed="rId14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8C70124-D4B8-945E-62D1-AB42E105A662}"/>
                  </a:ext>
                </a:extLst>
              </p:cNvPr>
              <p:cNvSpPr txBox="1"/>
              <p:nvPr/>
            </p:nvSpPr>
            <p:spPr>
              <a:xfrm>
                <a:off x="838200" y="1864901"/>
                <a:ext cx="80914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Given a vector-valued CSP with variables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{</m:t>
                    </m:r>
                    <m:sSub>
                      <m:sSub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,…,</m:t>
                    </m:r>
                    <m:sSub>
                      <m:sSub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𝑘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}</m:t>
                    </m:r>
                  </m:oMath>
                </a14:m>
                <a:r>
                  <a:rPr kumimoji="1" lang="en-US" altLang="zh-CN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:</a:t>
                </a: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8C70124-D4B8-945E-62D1-AB42E105A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64901"/>
                <a:ext cx="8091489" cy="400110"/>
              </a:xfrm>
              <a:prstGeom prst="rect">
                <a:avLst/>
              </a:prstGeom>
              <a:blipFill>
                <a:blip r:embed="rId15"/>
                <a:stretch>
                  <a:fillRect l="-940" t="-6061" b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13">
            <a:extLst>
              <a:ext uri="{FF2B5EF4-FFF2-40B4-BE49-F238E27FC236}">
                <a16:creationId xmlns:a16="http://schemas.microsoft.com/office/drawing/2014/main" id="{F2C8B554-6665-567B-5216-2FF10657F868}"/>
              </a:ext>
            </a:extLst>
          </p:cNvPr>
          <p:cNvCxnSpPr>
            <a:cxnSpLocks/>
          </p:cNvCxnSpPr>
          <p:nvPr/>
        </p:nvCxnSpPr>
        <p:spPr>
          <a:xfrm>
            <a:off x="5259958" y="3272914"/>
            <a:ext cx="1494135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3">
            <a:extLst>
              <a:ext uri="{FF2B5EF4-FFF2-40B4-BE49-F238E27FC236}">
                <a16:creationId xmlns:a16="http://schemas.microsoft.com/office/drawing/2014/main" id="{2C07F831-34C5-C120-35ED-782092D44D2F}"/>
              </a:ext>
            </a:extLst>
          </p:cNvPr>
          <p:cNvCxnSpPr>
            <a:cxnSpLocks/>
          </p:cNvCxnSpPr>
          <p:nvPr/>
        </p:nvCxnSpPr>
        <p:spPr>
          <a:xfrm>
            <a:off x="5259958" y="4308542"/>
            <a:ext cx="1494135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593D2A3D-3EB7-7851-4E23-F2478F7B71E9}"/>
              </a:ext>
            </a:extLst>
          </p:cNvPr>
          <p:cNvSpPr txBox="1"/>
          <p:nvPr/>
        </p:nvSpPr>
        <p:spPr>
          <a:xfrm>
            <a:off x="5368756" y="2592104"/>
            <a:ext cx="1272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Cambria Math" panose="02040503050406030204" pitchFamily="18" charset="0"/>
                <a:ea typeface="Cambria Math" panose="02040503050406030204" pitchFamily="18" charset="0"/>
                <a:cs typeface="Consolas" panose="020B0609020204030204" pitchFamily="49" charset="0"/>
              </a:rPr>
              <a:t>Hadamard </a:t>
            </a:r>
          </a:p>
          <a:p>
            <a:pPr algn="ctr"/>
            <a:r>
              <a:rPr kumimoji="1" lang="en-US" altLang="zh-CN" dirty="0">
                <a:latin typeface="Cambria Math" panose="02040503050406030204" pitchFamily="18" charset="0"/>
                <a:ea typeface="Cambria Math" panose="02040503050406030204" pitchFamily="18" charset="0"/>
                <a:cs typeface="Consolas" panose="020B0609020204030204" pitchFamily="49" charset="0"/>
              </a:rPr>
              <a:t>Encoding</a:t>
            </a:r>
            <a:endParaRPr kumimoji="1" lang="zh-CN" altLang="en-US" dirty="0">
              <a:latin typeface="Cambria Math" panose="02040503050406030204" pitchFamily="18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AC10E7EE-CE73-B21A-6B6C-DEF4E5879DE0}"/>
                  </a:ext>
                </a:extLst>
              </p:cNvPr>
              <p:cNvSpPr txBox="1"/>
              <p:nvPr/>
            </p:nvSpPr>
            <p:spPr>
              <a:xfrm>
                <a:off x="6971699" y="2740884"/>
                <a:ext cx="476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AC10E7EE-CE73-B21A-6B6C-DEF4E5879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1699" y="2740884"/>
                <a:ext cx="476797" cy="369332"/>
              </a:xfrm>
              <a:prstGeom prst="rect">
                <a:avLst/>
              </a:prstGeom>
              <a:blipFill>
                <a:blip r:embed="rId1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41094FB-DC3E-E620-02B5-A6C65771A5EA}"/>
                  </a:ext>
                </a:extLst>
              </p:cNvPr>
              <p:cNvSpPr txBox="1"/>
              <p:nvPr/>
            </p:nvSpPr>
            <p:spPr>
              <a:xfrm>
                <a:off x="7601037" y="2740884"/>
                <a:ext cx="482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41094FB-DC3E-E620-02B5-A6C65771A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1037" y="2740884"/>
                <a:ext cx="482120" cy="369332"/>
              </a:xfrm>
              <a:prstGeom prst="rect">
                <a:avLst/>
              </a:prstGeom>
              <a:blipFill>
                <a:blip r:embed="rId18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46F27B7E-10C6-A1CA-A12E-4840CBA20261}"/>
                  </a:ext>
                </a:extLst>
              </p:cNvPr>
              <p:cNvSpPr txBox="1"/>
              <p:nvPr/>
            </p:nvSpPr>
            <p:spPr>
              <a:xfrm>
                <a:off x="9098165" y="2740884"/>
                <a:ext cx="491866" cy="3952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𝔽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46F27B7E-10C6-A1CA-A12E-4840CBA20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8165" y="2740884"/>
                <a:ext cx="491866" cy="395236"/>
              </a:xfrm>
              <a:prstGeom prst="rect">
                <a:avLst/>
              </a:prstGeom>
              <a:blipFill>
                <a:blip r:embed="rId19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C52D545E-A9FF-19CE-1036-B29EE60CD39D}"/>
                  </a:ext>
                </a:extLst>
              </p:cNvPr>
              <p:cNvSpPr txBox="1"/>
              <p:nvPr/>
            </p:nvSpPr>
            <p:spPr>
              <a:xfrm>
                <a:off x="8237323" y="3599498"/>
                <a:ext cx="4267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C52D545E-A9FF-19CE-1036-B29EE60CD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323" y="3599498"/>
                <a:ext cx="426720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F74A5975-E80D-4355-693A-D67A914C9B81}"/>
                  </a:ext>
                </a:extLst>
              </p:cNvPr>
              <p:cNvSpPr txBox="1"/>
              <p:nvPr/>
            </p:nvSpPr>
            <p:spPr>
              <a:xfrm>
                <a:off x="6932997" y="4617984"/>
                <a:ext cx="480067" cy="34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𝔽</m:t>
                          </m:r>
                        </m:e>
                        <m:sup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kumimoji="1" lang="zh-CN" altLang="en-US" sz="160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F74A5975-E80D-4355-693A-D67A914C9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2997" y="4617984"/>
                <a:ext cx="480067" cy="34297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22896B8-AA33-10E7-5188-1878DFB5C0BA}"/>
                  </a:ext>
                </a:extLst>
              </p:cNvPr>
              <p:cNvSpPr txBox="1"/>
              <p:nvPr/>
            </p:nvSpPr>
            <p:spPr>
              <a:xfrm rot="5400000">
                <a:off x="6986121" y="4433287"/>
                <a:ext cx="3738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kumimoji="1" lang="zh-CN" altLang="en-US" sz="160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22896B8-AA33-10E7-5188-1878DFB5C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986121" y="4433287"/>
                <a:ext cx="373820" cy="3385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B5F236B-5B6D-1030-37A0-B73D5CD87518}"/>
                  </a:ext>
                </a:extLst>
              </p:cNvPr>
              <p:cNvSpPr txBox="1"/>
              <p:nvPr/>
            </p:nvSpPr>
            <p:spPr>
              <a:xfrm>
                <a:off x="7603150" y="4617984"/>
                <a:ext cx="480067" cy="34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𝔽</m:t>
                          </m:r>
                        </m:e>
                        <m:sup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kumimoji="1" lang="zh-CN" altLang="en-US" sz="160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B5F236B-5B6D-1030-37A0-B73D5CD87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150" y="4617984"/>
                <a:ext cx="480067" cy="34297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604663B1-D0C4-A5FF-4B19-29C5364AE28E}"/>
                  </a:ext>
                </a:extLst>
              </p:cNvPr>
              <p:cNvSpPr txBox="1"/>
              <p:nvPr/>
            </p:nvSpPr>
            <p:spPr>
              <a:xfrm rot="5400000">
                <a:off x="7656274" y="4433287"/>
                <a:ext cx="3738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kumimoji="1" lang="zh-CN" altLang="en-US" sz="160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604663B1-D0C4-A5FF-4B19-29C5364AE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656274" y="4433287"/>
                <a:ext cx="373820" cy="33855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517FE06-68DF-ECD9-5153-9147B56800E4}"/>
                  </a:ext>
                </a:extLst>
              </p:cNvPr>
              <p:cNvSpPr txBox="1"/>
              <p:nvPr/>
            </p:nvSpPr>
            <p:spPr>
              <a:xfrm>
                <a:off x="9102203" y="4617984"/>
                <a:ext cx="480067" cy="34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𝔽</m:t>
                          </m:r>
                        </m:e>
                        <m:sup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kumimoji="1" lang="zh-CN" altLang="en-US" sz="160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517FE06-68DF-ECD9-5153-9147B5680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2203" y="4617984"/>
                <a:ext cx="480067" cy="34297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E09261E4-7C1E-DA74-6F57-8F2BF97BD531}"/>
                  </a:ext>
                </a:extLst>
              </p:cNvPr>
              <p:cNvSpPr txBox="1"/>
              <p:nvPr/>
            </p:nvSpPr>
            <p:spPr>
              <a:xfrm rot="5400000">
                <a:off x="9155327" y="4433287"/>
                <a:ext cx="3738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kumimoji="1" lang="zh-CN" altLang="en-US" sz="160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E09261E4-7C1E-DA74-6F57-8F2BF97BD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9155327" y="4433287"/>
                <a:ext cx="373820" cy="33855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圆角矩形 41">
            <a:extLst>
              <a:ext uri="{FF2B5EF4-FFF2-40B4-BE49-F238E27FC236}">
                <a16:creationId xmlns:a16="http://schemas.microsoft.com/office/drawing/2014/main" id="{C822E3FC-92B8-BAEE-CA67-7DDD865F32DA}"/>
              </a:ext>
            </a:extLst>
          </p:cNvPr>
          <p:cNvSpPr/>
          <p:nvPr/>
        </p:nvSpPr>
        <p:spPr>
          <a:xfrm>
            <a:off x="6926048" y="3123372"/>
            <a:ext cx="2622550" cy="368311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圆角矩形 42">
            <a:extLst>
              <a:ext uri="{FF2B5EF4-FFF2-40B4-BE49-F238E27FC236}">
                <a16:creationId xmlns:a16="http://schemas.microsoft.com/office/drawing/2014/main" id="{D0E866EF-FB17-1386-550E-03C4F8CCC509}"/>
              </a:ext>
            </a:extLst>
          </p:cNvPr>
          <p:cNvSpPr/>
          <p:nvPr/>
        </p:nvSpPr>
        <p:spPr>
          <a:xfrm>
            <a:off x="6926048" y="4070536"/>
            <a:ext cx="2622550" cy="368311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24EE2CD-0FFD-E4E5-D397-672ABAB5CB0E}"/>
                  </a:ext>
                </a:extLst>
              </p:cNvPr>
              <p:cNvSpPr txBox="1"/>
              <p:nvPr/>
            </p:nvSpPr>
            <p:spPr>
              <a:xfrm>
                <a:off x="3743891" y="5873050"/>
                <a:ext cx="3857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i="1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Randomness only depends on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𝑘</m:t>
                    </m:r>
                  </m:oMath>
                </a14:m>
                <a:r>
                  <a:rPr kumimoji="1" lang="en-US" altLang="zh-CN" i="1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!</a:t>
                </a:r>
                <a:endParaRPr kumimoji="1" lang="zh-CN" altLang="en-US" i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24EE2CD-0FFD-E4E5-D397-672ABAB5C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891" y="5873050"/>
                <a:ext cx="3857146" cy="369332"/>
              </a:xfrm>
              <a:prstGeom prst="rect">
                <a:avLst/>
              </a:prstGeom>
              <a:blipFill>
                <a:blip r:embed="rId27"/>
                <a:stretch>
                  <a:fillRect l="-1311" t="-6667" r="-328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文本框 45">
            <a:extLst>
              <a:ext uri="{FF2B5EF4-FFF2-40B4-BE49-F238E27FC236}">
                <a16:creationId xmlns:a16="http://schemas.microsoft.com/office/drawing/2014/main" id="{B4042277-AC37-929E-C3CD-53688CBE4788}"/>
              </a:ext>
            </a:extLst>
          </p:cNvPr>
          <p:cNvSpPr txBox="1"/>
          <p:nvPr/>
        </p:nvSpPr>
        <p:spPr>
          <a:xfrm>
            <a:off x="2812079" y="5331731"/>
            <a:ext cx="638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Admit parallel codeword testing and verification!</a:t>
            </a:r>
            <a:endParaRPr kumimoji="1" lang="zh-CN" altLang="en-US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04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32289-3E15-644B-32ED-E6B4CAD9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spc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Recent Improvement</a:t>
            </a:r>
            <a:endParaRPr kumimoji="1" lang="zh-CN" altLang="en-US" sz="3600" spc="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9F9E39-C75E-5BE4-AE7B-6F992FDD5B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9801" y="2028700"/>
                <a:ext cx="10014712" cy="106228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sz="2200" b="1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Theorem: </a:t>
                </a:r>
                <a:r>
                  <a:rPr kumimoji="1" lang="en-US" altLang="zh-CN" sz="22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Assuming ETH</a:t>
                </a:r>
                <a:r>
                  <a:rPr kumimoji="1" lang="en-US" altLang="zh-CN" sz="2200" spc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, (1 vs. 1-</a:t>
                </a:r>
                <a14:m>
                  <m:oMath xmlns:m="http://schemas.openxmlformats.org/officeDocument/2006/math">
                    <m:r>
                      <a:rPr kumimoji="1" lang="en-US" altLang="zh-CN" sz="2200" b="0" i="1" spc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𝜀</m:t>
                    </m:r>
                  </m:oMath>
                </a14:m>
                <a:r>
                  <a:rPr kumimoji="1" lang="en-US" altLang="zh-CN" sz="2200" spc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) parameterized </a:t>
                </a:r>
                <a:r>
                  <a:rPr kumimoji="1" lang="en-US" altLang="zh-CN" sz="22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CSP requires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200" b="0" i="1" spc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l-GR" altLang="zh-CN" sz="2200" b="0" i="1" spc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Σ</m:t>
                        </m:r>
                      </m:e>
                      <m:sup>
                        <m:sSup>
                          <m:sSupPr>
                            <m:ctrlPr>
                              <a:rPr kumimoji="1" lang="en-US" altLang="zh-CN" sz="2200" b="0" i="1" spc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b="0" i="1" spc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𝑘</m:t>
                            </m:r>
                          </m:e>
                          <m:sup>
                            <m:r>
                              <a:rPr kumimoji="1" lang="en-US" altLang="zh-CN" sz="2200" b="0" i="1" spc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  <m:t>1−</m:t>
                            </m:r>
                            <m:r>
                              <a:rPr kumimoji="1" lang="en-US" altLang="zh-CN" sz="2200" b="0" i="1" spc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𝑜</m:t>
                            </m:r>
                            <m:r>
                              <a:rPr kumimoji="1" lang="en-US" altLang="zh-CN" sz="2200" b="0" i="1" spc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  <m:t>(1)</m:t>
                            </m:r>
                          </m:sup>
                        </m:sSup>
                      </m:sup>
                    </m:sSup>
                  </m:oMath>
                </a14:m>
                <a:r>
                  <a:rPr kumimoji="1" lang="en-US" altLang="zh-CN" sz="2200" spc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time</a:t>
                </a:r>
                <a:r>
                  <a:rPr kumimoji="1" lang="en-US" altLang="zh-CN" sz="22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9F9E39-C75E-5BE4-AE7B-6F992FDD5B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9801" y="2028700"/>
                <a:ext cx="10014712" cy="1062288"/>
              </a:xfrm>
              <a:blipFill>
                <a:blip r:embed="rId2"/>
                <a:stretch>
                  <a:fillRect l="-5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框架 3">
            <a:extLst>
              <a:ext uri="{FF2B5EF4-FFF2-40B4-BE49-F238E27FC236}">
                <a16:creationId xmlns:a16="http://schemas.microsoft.com/office/drawing/2014/main" id="{ECF51B6E-F598-F590-8E4E-9B6B0021664E}"/>
              </a:ext>
            </a:extLst>
          </p:cNvPr>
          <p:cNvSpPr/>
          <p:nvPr/>
        </p:nvSpPr>
        <p:spPr>
          <a:xfrm>
            <a:off x="838200" y="1944352"/>
            <a:ext cx="10116313" cy="844568"/>
          </a:xfrm>
          <a:prstGeom prst="frame">
            <a:avLst>
              <a:gd name="adj1" fmla="val 2892"/>
            </a:avLst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D43F7CDC-3F6D-D2AE-05FD-2C10F7D5B32B}"/>
                  </a:ext>
                </a:extLst>
              </p:cNvPr>
              <p:cNvSpPr txBox="1"/>
              <p:nvPr/>
            </p:nvSpPr>
            <p:spPr>
              <a:xfrm>
                <a:off x="838199" y="3429000"/>
                <a:ext cx="10515600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22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A more compact reduction from 3-Coloring, with only a linear blow-up </a:t>
                </a:r>
                <a:r>
                  <a:rPr kumimoji="1" lang="en-US" altLang="zh-CN" sz="2200" spc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in </a:t>
                </a:r>
                <a14:m>
                  <m:oMath xmlns:m="http://schemas.openxmlformats.org/officeDocument/2006/math">
                    <m:r>
                      <a:rPr kumimoji="1" lang="en-US" altLang="zh-CN" sz="2200" b="0" i="1" spc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𝑘</m:t>
                    </m:r>
                  </m:oMath>
                </a14:m>
                <a:endParaRPr kumimoji="1" lang="en-US" altLang="zh-CN" sz="2200" spc="0" dirty="0">
                  <a:latin typeface="Cambria Math" panose="02040503050406030204" pitchFamily="18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  <a:p>
                <a:pPr marL="285750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22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Reed-Muller</a:t>
                </a:r>
                <a:r>
                  <a:rPr kumimoji="1" lang="zh-CN" altLang="en-US" sz="22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2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encoding</a:t>
                </a:r>
                <a:r>
                  <a:rPr kumimoji="1" lang="zh-CN" altLang="en-US" sz="22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2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of</a:t>
                </a:r>
                <a:r>
                  <a:rPr kumimoji="1" lang="zh-CN" altLang="en-US" sz="22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2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the</a:t>
                </a:r>
                <a:r>
                  <a:rPr kumimoji="1" lang="zh-CN" altLang="en-US" sz="22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2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solution</a:t>
                </a:r>
              </a:p>
              <a:p>
                <a:pPr marL="285750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22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Succinct PCPs</a:t>
                </a:r>
                <a:r>
                  <a:rPr kumimoji="1" lang="zh-CN" altLang="en-US" sz="220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700" dirty="0">
                    <a:solidFill>
                      <a:srgbClr val="2F559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[Ben-</a:t>
                </a:r>
                <a:r>
                  <a:rPr kumimoji="1" lang="en-US" altLang="zh-CN" sz="1700" dirty="0" err="1">
                    <a:solidFill>
                      <a:srgbClr val="2F559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Sasson</a:t>
                </a:r>
                <a:r>
                  <a:rPr kumimoji="1" lang="en-US" altLang="zh-CN" sz="1700" dirty="0">
                    <a:solidFill>
                      <a:srgbClr val="2F559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, </a:t>
                </a:r>
                <a:r>
                  <a:rPr kumimoji="1" lang="en-US" altLang="zh-CN" sz="1700" dirty="0" err="1">
                    <a:solidFill>
                      <a:srgbClr val="2F559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Goldreich</a:t>
                </a:r>
                <a:r>
                  <a:rPr kumimoji="1" lang="en-US" altLang="zh-CN" sz="1700" dirty="0">
                    <a:solidFill>
                      <a:srgbClr val="2F559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, Harsha, Sudan, Vadhan’06]</a:t>
                </a:r>
                <a:r>
                  <a:rPr kumimoji="1" lang="en-US" altLang="zh-CN" sz="22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, used in a black-box way</a:t>
                </a:r>
              </a:p>
              <a:p>
                <a:endParaRPr kumimoji="1" lang="zh-CN" altLang="en-US" sz="22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D43F7CDC-3F6D-D2AE-05FD-2C10F7D5B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429000"/>
                <a:ext cx="10515600" cy="1446550"/>
              </a:xfrm>
              <a:prstGeom prst="rect">
                <a:avLst/>
              </a:prstGeom>
              <a:blipFill>
                <a:blip r:embed="rId3"/>
                <a:stretch>
                  <a:fillRect l="-603" t="-3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8803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32289-3E15-644B-32ED-E6B4CAD9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spc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Open</a:t>
            </a:r>
            <a:r>
              <a:rPr kumimoji="1" lang="zh-CN" altLang="en-US" sz="3600" spc="0" dirty="0"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1" lang="en-US" altLang="zh-CN" sz="3600" spc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Questions</a:t>
            </a:r>
            <a:endParaRPr kumimoji="1" lang="zh-CN" altLang="en-US" sz="3600" spc="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9F9E39-C75E-5BE4-AE7B-6F992FDD5B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85750" indent="-285750">
                  <a:lnSpc>
                    <a:spcPct val="100000"/>
                  </a:lnSpc>
                </a:pPr>
                <a:r>
                  <a:rPr kumimoji="1" lang="en-US" altLang="zh-CN" sz="24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Prove</a:t>
                </a:r>
                <a:r>
                  <a:rPr kumimoji="1" lang="zh-CN" altLang="en-US" sz="2400" spc="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400" b="1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PIH</a:t>
                </a:r>
                <a:r>
                  <a:rPr kumimoji="1" lang="zh-CN" altLang="en-US" sz="2400" spc="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4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under</a:t>
                </a:r>
                <a:r>
                  <a:rPr kumimoji="1" lang="zh-CN" altLang="en-US" sz="2400" spc="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400" b="1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W[1]</a:t>
                </a:r>
                <a14:m>
                  <m:oMath xmlns:m="http://schemas.openxmlformats.org/officeDocument/2006/math">
                    <m:r>
                      <a:rPr kumimoji="1" lang="en-US" altLang="zh-CN" sz="2400" b="1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≠</m:t>
                    </m:r>
                  </m:oMath>
                </a14:m>
                <a:r>
                  <a:rPr kumimoji="1" lang="en-US" altLang="zh-CN" sz="2400" b="1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FPT</a:t>
                </a:r>
                <a:r>
                  <a:rPr kumimoji="1" lang="en-US" altLang="zh-CN" sz="24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?</a:t>
                </a:r>
              </a:p>
              <a:p>
                <a:pPr marL="742950" lvl="1" indent="-285750">
                  <a:lnSpc>
                    <a:spcPct val="100000"/>
                  </a:lnSpc>
                </a:pPr>
                <a:r>
                  <a:rPr kumimoji="1" lang="en-US" altLang="zh-CN" sz="18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Barrier:</a:t>
                </a:r>
                <a:r>
                  <a:rPr kumimoji="1" lang="zh-CN" altLang="en-US" sz="1800" spc="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Vector-valued CSP seems to lie in </a:t>
                </a:r>
                <a:r>
                  <a:rPr kumimoji="1" lang="en-US" altLang="zh-CN" sz="1800" b="1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M[1]</a:t>
                </a:r>
                <a:r>
                  <a:rPr kumimoji="1" lang="en-US" altLang="zh-CN" sz="18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, a subclass of </a:t>
                </a:r>
                <a:r>
                  <a:rPr kumimoji="1" lang="en-US" altLang="zh-CN" sz="1800" b="1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W[1]</a:t>
                </a:r>
              </a:p>
              <a:p>
                <a:pPr marL="742950" lvl="1" indent="-285750">
                  <a:lnSpc>
                    <a:spcPct val="100000"/>
                  </a:lnSpc>
                </a:pPr>
                <a:endParaRPr kumimoji="1" lang="en-US" altLang="zh-CN" sz="1800" spc="0" dirty="0">
                  <a:latin typeface="Cambria Math" panose="02040503050406030204" pitchFamily="18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  <a:p>
                <a:pPr marL="285750" indent="-285750">
                  <a:lnSpc>
                    <a:spcPct val="100000"/>
                  </a:lnSpc>
                </a:pPr>
                <a:r>
                  <a:rPr kumimoji="1" lang="en-US" altLang="zh-CN" sz="22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More inapproximability results from </a:t>
                </a:r>
                <a:r>
                  <a:rPr kumimoji="1" lang="en-US" altLang="zh-CN" sz="2200" b="1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PIH</a:t>
                </a:r>
                <a:r>
                  <a:rPr kumimoji="1" lang="en-US" altLang="zh-CN" sz="22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</a:p>
              <a:p>
                <a:pPr marL="285750" indent="-285750">
                  <a:lnSpc>
                    <a:spcPct val="100000"/>
                  </a:lnSpc>
                </a:pPr>
                <a:endParaRPr kumimoji="1" lang="en-US" altLang="zh-CN" sz="2200" spc="0" dirty="0">
                  <a:latin typeface="Cambria Math" panose="02040503050406030204" pitchFamily="18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kumimoji="1" lang="en-US" altLang="zh-CN" sz="2400" spc="0" dirty="0">
                  <a:latin typeface="Cambria Math" panose="02040503050406030204" pitchFamily="18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kumimoji="1" lang="en-US" altLang="zh-CN" sz="32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Thanks</a:t>
                </a:r>
                <a:r>
                  <a:rPr kumimoji="1" lang="zh-CN" altLang="en-US" sz="3200" spc="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32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for</a:t>
                </a:r>
                <a:r>
                  <a:rPr kumimoji="1" lang="zh-CN" altLang="en-US" sz="3200" spc="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32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listening!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9F9E39-C75E-5BE4-AE7B-6F992FDD5B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9275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32289-3E15-644B-32ED-E6B4CAD94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807" y="37229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3600" spc="0" dirty="0">
                <a:latin typeface="Consolas" panose="020B0609020204030204" pitchFamily="49" charset="0"/>
                <a:cs typeface="Consolas" panose="020B0609020204030204" pitchFamily="49" charset="0"/>
              </a:rPr>
              <a:t>Proof</a:t>
            </a:r>
            <a:r>
              <a:rPr kumimoji="1" lang="zh-CN" altLang="en-US" sz="3600" spc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3600" spc="0" dirty="0">
                <a:latin typeface="Consolas" panose="020B0609020204030204" pitchFamily="49" charset="0"/>
                <a:cs typeface="Consolas" panose="020B0609020204030204" pitchFamily="49" charset="0"/>
              </a:rPr>
              <a:t>Sketch</a:t>
            </a:r>
            <a:endParaRPr kumimoji="1" lang="zh-CN" altLang="en-US" sz="3600" spc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9F9E39-C75E-5BE4-AE7B-6F992FDD5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5229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kumimoji="1" lang="en-US" altLang="zh-CN" sz="2200" spc="0" dirty="0">
                <a:latin typeface="Consolas" panose="020B0609020204030204" pitchFamily="49" charset="0"/>
                <a:cs typeface="Consolas" panose="020B0609020204030204" pitchFamily="49" charset="0"/>
              </a:rPr>
              <a:t>1. Reduce</a:t>
            </a:r>
            <a:r>
              <a:rPr kumimoji="1" lang="zh-CN" altLang="en-US" sz="2200" spc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2200" spc="0" dirty="0">
                <a:latin typeface="Consolas" panose="020B0609020204030204" pitchFamily="49" charset="0"/>
                <a:cs typeface="Consolas" panose="020B0609020204030204" pitchFamily="49" charset="0"/>
              </a:rPr>
              <a:t>3SAT</a:t>
            </a:r>
            <a:r>
              <a:rPr kumimoji="1" lang="zh-CN" altLang="en-US" sz="2200" spc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2200" spc="0" dirty="0"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kumimoji="1" lang="zh-CN" altLang="en-US" sz="2200" spc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2200" spc="0" dirty="0">
                <a:latin typeface="Consolas" panose="020B0609020204030204" pitchFamily="49" charset="0"/>
                <a:cs typeface="Consolas" panose="020B0609020204030204" pitchFamily="49" charset="0"/>
              </a:rPr>
              <a:t>Vector-Valued</a:t>
            </a:r>
            <a:r>
              <a:rPr kumimoji="1" lang="zh-CN" altLang="en-US" sz="2200" spc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2200" spc="0" dirty="0">
                <a:latin typeface="Consolas" panose="020B0609020204030204" pitchFamily="49" charset="0"/>
                <a:cs typeface="Consolas" panose="020B0609020204030204" pitchFamily="49" charset="0"/>
              </a:rPr>
              <a:t>CSP</a:t>
            </a:r>
            <a:r>
              <a:rPr kumimoji="1" lang="zh-CN" altLang="en-US" sz="2200" spc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2200" spc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-US" altLang="zh-CN" sz="2200" spc="0" dirty="0" err="1">
                <a:latin typeface="Consolas" panose="020B0609020204030204" pitchFamily="49" charset="0"/>
                <a:cs typeface="Consolas" panose="020B0609020204030204" pitchFamily="49" charset="0"/>
              </a:rPr>
              <a:t>VecCSP</a:t>
            </a:r>
            <a:r>
              <a:rPr kumimoji="1" lang="en-US" altLang="zh-CN" sz="2200" spc="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742950" lvl="1" indent="-285750">
              <a:lnSpc>
                <a:spcPct val="150000"/>
              </a:lnSpc>
            </a:pPr>
            <a:r>
              <a:rPr kumimoji="1" lang="en-US" altLang="zh-CN" sz="1900" spc="0" dirty="0" err="1">
                <a:latin typeface="Consolas" panose="020B0609020204030204" pitchFamily="49" charset="0"/>
                <a:cs typeface="Consolas" panose="020B0609020204030204" pitchFamily="49" charset="0"/>
              </a:rPr>
              <a:t>VecCSP</a:t>
            </a:r>
            <a:r>
              <a:rPr kumimoji="1" lang="en-US" altLang="zh-CN" sz="1900" spc="0" dirty="0">
                <a:latin typeface="Consolas" panose="020B0609020204030204" pitchFamily="49" charset="0"/>
                <a:ea typeface="CMU Sans Serif Medium" charset="0"/>
                <a:cs typeface="Consolas" panose="020B0609020204030204" pitchFamily="49" charset="0"/>
              </a:rPr>
              <a:t>:</a:t>
            </a:r>
            <a:r>
              <a:rPr kumimoji="1" lang="zh-CN" altLang="en-US" sz="1900" spc="0" dirty="0">
                <a:latin typeface="Consolas" panose="020B0609020204030204" pitchFamily="49" charset="0"/>
                <a:ea typeface="CMU Sans Serif Medium" charset="0"/>
                <a:cs typeface="Consolas" panose="020B0609020204030204" pitchFamily="49" charset="0"/>
              </a:rPr>
              <a:t> </a:t>
            </a:r>
            <a:r>
              <a:rPr kumimoji="1" lang="en-US" altLang="zh-CN" sz="1900" spc="0" dirty="0">
                <a:latin typeface="Consolas" panose="020B0609020204030204" pitchFamily="49" charset="0"/>
                <a:ea typeface="CMU Sans Serif Medium" charset="0"/>
                <a:cs typeface="Consolas" panose="020B0609020204030204" pitchFamily="49" charset="0"/>
              </a:rPr>
              <a:t>an</a:t>
            </a:r>
            <a:r>
              <a:rPr kumimoji="1" lang="zh-CN" altLang="en-US" sz="1900" spc="0" dirty="0">
                <a:latin typeface="Consolas" panose="020B0609020204030204" pitchFamily="49" charset="0"/>
                <a:ea typeface="CMU Sans Serif Medium" charset="0"/>
                <a:cs typeface="Consolas" panose="020B0609020204030204" pitchFamily="49" charset="0"/>
              </a:rPr>
              <a:t> </a:t>
            </a:r>
            <a:r>
              <a:rPr kumimoji="1" lang="en-US" altLang="zh-CN" sz="1900" spc="0" dirty="0">
                <a:latin typeface="Consolas" panose="020B0609020204030204" pitchFamily="49" charset="0"/>
                <a:ea typeface="CMU Sans Serif Medium" charset="0"/>
                <a:cs typeface="Consolas" panose="020B0609020204030204" pitchFamily="49" charset="0"/>
              </a:rPr>
              <a:t>intermediate</a:t>
            </a:r>
            <a:r>
              <a:rPr kumimoji="1" lang="zh-CN" altLang="en-US" sz="1900" spc="0" dirty="0">
                <a:latin typeface="Consolas" panose="020B0609020204030204" pitchFamily="49" charset="0"/>
                <a:ea typeface="CMU Sans Serif Medium" charset="0"/>
                <a:cs typeface="Consolas" panose="020B0609020204030204" pitchFamily="49" charset="0"/>
              </a:rPr>
              <a:t> </a:t>
            </a:r>
            <a:r>
              <a:rPr kumimoji="1" lang="en-US" altLang="zh-CN" sz="1900" spc="0" dirty="0">
                <a:latin typeface="Consolas" panose="020B0609020204030204" pitchFamily="49" charset="0"/>
                <a:ea typeface="CMU Sans Serif Medium" charset="0"/>
                <a:cs typeface="Consolas" panose="020B0609020204030204" pitchFamily="49" charset="0"/>
              </a:rPr>
              <a:t>vectorized</a:t>
            </a:r>
            <a:r>
              <a:rPr kumimoji="1" lang="zh-CN" altLang="en-US" sz="1900" spc="0" dirty="0">
                <a:latin typeface="Consolas" panose="020B0609020204030204" pitchFamily="49" charset="0"/>
                <a:ea typeface="CMU Sans Serif Medium" charset="0"/>
                <a:cs typeface="Consolas" panose="020B0609020204030204" pitchFamily="49" charset="0"/>
              </a:rPr>
              <a:t> </a:t>
            </a:r>
            <a:r>
              <a:rPr kumimoji="1" lang="en-US" altLang="zh-CN" sz="1900" spc="0" dirty="0">
                <a:latin typeface="Consolas" panose="020B0609020204030204" pitchFamily="49" charset="0"/>
                <a:ea typeface="CMU Sans Serif Medium" charset="0"/>
                <a:cs typeface="Consolas" panose="020B0609020204030204" pitchFamily="49" charset="0"/>
              </a:rPr>
              <a:t>problem, where the</a:t>
            </a:r>
            <a:r>
              <a:rPr kumimoji="1" lang="zh-CN" altLang="en-US" sz="1900" spc="0" dirty="0">
                <a:latin typeface="Consolas" panose="020B0609020204030204" pitchFamily="49" charset="0"/>
                <a:ea typeface="CMU Sans Serif Medium" charset="0"/>
                <a:cs typeface="Consolas" panose="020B0609020204030204" pitchFamily="49" charset="0"/>
              </a:rPr>
              <a:t> </a:t>
            </a:r>
            <a:r>
              <a:rPr kumimoji="1" lang="en-US" altLang="zh-CN" sz="1900" spc="0" dirty="0">
                <a:latin typeface="Consolas" panose="020B0609020204030204" pitchFamily="49" charset="0"/>
                <a:ea typeface="CMU Sans Serif Medium" charset="0"/>
                <a:cs typeface="Consolas" panose="020B0609020204030204" pitchFamily="49" charset="0"/>
              </a:rPr>
              <a:t>constraints</a:t>
            </a:r>
            <a:r>
              <a:rPr kumimoji="1" lang="zh-CN" altLang="en-US" sz="1900" spc="0" dirty="0">
                <a:latin typeface="Consolas" panose="020B0609020204030204" pitchFamily="49" charset="0"/>
                <a:ea typeface="CMU Sans Serif Medium" charset="0"/>
                <a:cs typeface="Consolas" panose="020B0609020204030204" pitchFamily="49" charset="0"/>
              </a:rPr>
              <a:t> </a:t>
            </a:r>
            <a:r>
              <a:rPr kumimoji="1" lang="en-US" altLang="zh-CN" sz="1900" spc="0" dirty="0">
                <a:latin typeface="Consolas" panose="020B0609020204030204" pitchFamily="49" charset="0"/>
                <a:ea typeface="CMU Sans Serif Medium" charset="0"/>
                <a:cs typeface="Consolas" panose="020B0609020204030204" pitchFamily="49" charset="0"/>
              </a:rPr>
              <a:t>are</a:t>
            </a:r>
            <a:r>
              <a:rPr kumimoji="1" lang="zh-CN" altLang="en-US" sz="1900" spc="0" dirty="0">
                <a:latin typeface="Consolas" panose="020B0609020204030204" pitchFamily="49" charset="0"/>
                <a:ea typeface="CMU Sans Serif Medium" charset="0"/>
                <a:cs typeface="Consolas" panose="020B0609020204030204" pitchFamily="49" charset="0"/>
              </a:rPr>
              <a:t> </a:t>
            </a:r>
            <a:r>
              <a:rPr kumimoji="1" lang="en-US" altLang="zh-CN" sz="1900" spc="0" dirty="0">
                <a:latin typeface="Consolas" panose="020B0609020204030204" pitchFamily="49" charset="0"/>
                <a:ea typeface="CMU Sans Serif Medium" charset="0"/>
                <a:cs typeface="Consolas" panose="020B0609020204030204" pitchFamily="49" charset="0"/>
              </a:rPr>
              <a:t>divided</a:t>
            </a:r>
            <a:r>
              <a:rPr kumimoji="1" lang="zh-CN" altLang="en-US" sz="1900" spc="0" dirty="0">
                <a:latin typeface="Consolas" panose="020B0609020204030204" pitchFamily="49" charset="0"/>
                <a:ea typeface="CMU Sans Serif Medium" charset="0"/>
                <a:cs typeface="Consolas" panose="020B0609020204030204" pitchFamily="49" charset="0"/>
              </a:rPr>
              <a:t> </a:t>
            </a:r>
            <a:r>
              <a:rPr kumimoji="1" lang="en-US" altLang="zh-CN" sz="1900" spc="0" dirty="0">
                <a:latin typeface="Consolas" panose="020B0609020204030204" pitchFamily="49" charset="0"/>
                <a:ea typeface="CMU Sans Serif Medium" charset="0"/>
                <a:cs typeface="Consolas" panose="020B0609020204030204" pitchFamily="49" charset="0"/>
              </a:rPr>
              <a:t>into</a:t>
            </a:r>
            <a:r>
              <a:rPr kumimoji="1" lang="zh-CN" altLang="en-US" sz="1900" spc="0" dirty="0">
                <a:latin typeface="Consolas" panose="020B0609020204030204" pitchFamily="49" charset="0"/>
                <a:ea typeface="CMU Sans Serif Medium" charset="0"/>
                <a:cs typeface="Consolas" panose="020B0609020204030204" pitchFamily="49" charset="0"/>
              </a:rPr>
              <a:t> </a:t>
            </a:r>
            <a:r>
              <a:rPr kumimoji="1" lang="en-US" altLang="zh-CN" sz="1900" spc="0" dirty="0">
                <a:latin typeface="Consolas" panose="020B0609020204030204" pitchFamily="49" charset="0"/>
                <a:ea typeface="CMU Sans Serif Medium" charset="0"/>
                <a:cs typeface="Consolas" panose="020B0609020204030204" pitchFamily="49" charset="0"/>
              </a:rPr>
              <a:t>a</a:t>
            </a:r>
            <a:r>
              <a:rPr kumimoji="1" lang="zh-CN" altLang="en-US" sz="1900" spc="0" dirty="0">
                <a:latin typeface="Consolas" panose="020B0609020204030204" pitchFamily="49" charset="0"/>
                <a:ea typeface="CMU Sans Serif Medium" charset="0"/>
                <a:cs typeface="Consolas" panose="020B0609020204030204" pitchFamily="49" charset="0"/>
              </a:rPr>
              <a:t> </a:t>
            </a:r>
            <a:r>
              <a:rPr kumimoji="1" lang="en-US" altLang="zh-CN" sz="1900" spc="0" dirty="0">
                <a:solidFill>
                  <a:srgbClr val="FF0000"/>
                </a:solidFill>
                <a:latin typeface="Consolas" panose="020B0609020204030204" pitchFamily="49" charset="0"/>
                <a:ea typeface="CMU Sans Serif Medium" charset="0"/>
                <a:cs typeface="Consolas" panose="020B0609020204030204" pitchFamily="49" charset="0"/>
              </a:rPr>
              <a:t>parallel</a:t>
            </a:r>
            <a:r>
              <a:rPr kumimoji="1" lang="zh-CN" altLang="en-US" sz="1900" spc="0" dirty="0">
                <a:solidFill>
                  <a:srgbClr val="FF0000"/>
                </a:solidFill>
                <a:latin typeface="Consolas" panose="020B0609020204030204" pitchFamily="49" charset="0"/>
                <a:ea typeface="CMU Sans Serif Medium" charset="0"/>
                <a:cs typeface="Consolas" panose="020B0609020204030204" pitchFamily="49" charset="0"/>
              </a:rPr>
              <a:t> </a:t>
            </a:r>
            <a:r>
              <a:rPr kumimoji="1" lang="en-US" altLang="zh-CN" sz="1900" spc="0" dirty="0">
                <a:solidFill>
                  <a:srgbClr val="FF0000"/>
                </a:solidFill>
                <a:latin typeface="Consolas" panose="020B0609020204030204" pitchFamily="49" charset="0"/>
                <a:ea typeface="CMU Sans Serif Medium" charset="0"/>
                <a:cs typeface="Consolas" panose="020B0609020204030204" pitchFamily="49" charset="0"/>
              </a:rPr>
              <a:t>part</a:t>
            </a:r>
            <a:r>
              <a:rPr kumimoji="1" lang="zh-CN" altLang="en-US" sz="1900" spc="0" dirty="0">
                <a:latin typeface="Consolas" panose="020B0609020204030204" pitchFamily="49" charset="0"/>
                <a:ea typeface="CMU Sans Serif Medium" charset="0"/>
                <a:cs typeface="Consolas" panose="020B0609020204030204" pitchFamily="49" charset="0"/>
              </a:rPr>
              <a:t> </a:t>
            </a:r>
            <a:r>
              <a:rPr kumimoji="1" lang="en-US" altLang="zh-CN" sz="1900" spc="0" dirty="0">
                <a:latin typeface="Consolas" panose="020B0609020204030204" pitchFamily="49" charset="0"/>
                <a:ea typeface="CMU Sans Serif Medium" charset="0"/>
                <a:cs typeface="Consolas" panose="020B0609020204030204" pitchFamily="49" charset="0"/>
              </a:rPr>
              <a:t>and</a:t>
            </a:r>
            <a:r>
              <a:rPr kumimoji="1" lang="zh-CN" altLang="en-US" sz="1900" spc="0" dirty="0">
                <a:latin typeface="Consolas" panose="020B0609020204030204" pitchFamily="49" charset="0"/>
                <a:ea typeface="CMU Sans Serif Medium" charset="0"/>
                <a:cs typeface="Consolas" panose="020B0609020204030204" pitchFamily="49" charset="0"/>
              </a:rPr>
              <a:t> </a:t>
            </a:r>
            <a:r>
              <a:rPr kumimoji="1" lang="en-US" altLang="zh-CN" sz="1900" spc="0" dirty="0">
                <a:latin typeface="Consolas" panose="020B0609020204030204" pitchFamily="49" charset="0"/>
                <a:ea typeface="CMU Sans Serif Medium" charset="0"/>
                <a:cs typeface="Consolas" panose="020B0609020204030204" pitchFamily="49" charset="0"/>
              </a:rPr>
              <a:t>a</a:t>
            </a:r>
            <a:r>
              <a:rPr kumimoji="1" lang="zh-CN" altLang="en-US" sz="1900" spc="0" dirty="0">
                <a:latin typeface="Consolas" panose="020B0609020204030204" pitchFamily="49" charset="0"/>
                <a:ea typeface="CMU Sans Serif Medium" charset="0"/>
                <a:cs typeface="Consolas" panose="020B0609020204030204" pitchFamily="49" charset="0"/>
              </a:rPr>
              <a:t> </a:t>
            </a:r>
            <a:r>
              <a:rPr kumimoji="1" lang="en-US" altLang="zh-CN" sz="1900" spc="0" dirty="0">
                <a:solidFill>
                  <a:srgbClr val="0070C0"/>
                </a:solidFill>
                <a:latin typeface="Consolas" panose="020B0609020204030204" pitchFamily="49" charset="0"/>
                <a:ea typeface="CMU Sans Serif Medium" charset="0"/>
                <a:cs typeface="Consolas" panose="020B0609020204030204" pitchFamily="49" charset="0"/>
              </a:rPr>
              <a:t>linear</a:t>
            </a:r>
            <a:r>
              <a:rPr kumimoji="1" lang="zh-CN" altLang="en-US" sz="1900" spc="0" dirty="0">
                <a:solidFill>
                  <a:srgbClr val="0070C0"/>
                </a:solidFill>
                <a:latin typeface="Consolas" panose="020B0609020204030204" pitchFamily="49" charset="0"/>
                <a:ea typeface="CMU Sans Serif Medium" charset="0"/>
                <a:cs typeface="Consolas" panose="020B0609020204030204" pitchFamily="49" charset="0"/>
              </a:rPr>
              <a:t> </a:t>
            </a:r>
            <a:r>
              <a:rPr kumimoji="1" lang="en-US" altLang="zh-CN" sz="1900" spc="0" dirty="0">
                <a:solidFill>
                  <a:srgbClr val="0070C0"/>
                </a:solidFill>
                <a:latin typeface="Consolas" panose="020B0609020204030204" pitchFamily="49" charset="0"/>
                <a:ea typeface="CMU Sans Serif Medium" charset="0"/>
                <a:cs typeface="Consolas" panose="020B0609020204030204" pitchFamily="49" charset="0"/>
              </a:rPr>
              <a:t>part</a:t>
            </a:r>
          </a:p>
          <a:p>
            <a:pPr marL="457200" lvl="1" indent="0">
              <a:lnSpc>
                <a:spcPct val="100000"/>
              </a:lnSpc>
              <a:buNone/>
            </a:pPr>
            <a:endParaRPr kumimoji="1" lang="en-US" altLang="zh-CN" spc="0" dirty="0">
              <a:latin typeface="Consolas" panose="020B0609020204030204" pitchFamily="49" charset="0"/>
              <a:ea typeface="CMU Sans Serif Medium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en-US" altLang="zh-CN" sz="2200" spc="0" dirty="0">
                <a:latin typeface="Consolas" panose="020B0609020204030204" pitchFamily="49" charset="0"/>
                <a:ea typeface="CMU Sans Serif Medium" charset="0"/>
                <a:cs typeface="Consolas" panose="020B0609020204030204" pitchFamily="49" charset="0"/>
              </a:rPr>
              <a:t>2.</a:t>
            </a:r>
            <a:r>
              <a:rPr kumimoji="1" lang="zh-CN" altLang="en-US" sz="2200" spc="0" dirty="0">
                <a:latin typeface="Consolas" panose="020B0609020204030204" pitchFamily="49" charset="0"/>
                <a:ea typeface="CMU Sans Serif Medium" charset="0"/>
                <a:cs typeface="Consolas" panose="020B0609020204030204" pitchFamily="49" charset="0"/>
              </a:rPr>
              <a:t> </a:t>
            </a:r>
            <a:r>
              <a:rPr kumimoji="1" lang="en-US" altLang="zh-CN" sz="2200" spc="0" dirty="0">
                <a:latin typeface="Consolas" panose="020B0609020204030204" pitchFamily="49" charset="0"/>
                <a:ea typeface="CMU Sans Serif Medium" charset="0"/>
                <a:cs typeface="Consolas" panose="020B0609020204030204" pitchFamily="49" charset="0"/>
              </a:rPr>
              <a:t>Design</a:t>
            </a:r>
            <a:r>
              <a:rPr kumimoji="1" lang="zh-CN" altLang="en-US" sz="2200" spc="0" dirty="0">
                <a:latin typeface="Consolas" panose="020B0609020204030204" pitchFamily="49" charset="0"/>
                <a:ea typeface="CMU Sans Serif Medium" charset="0"/>
                <a:cs typeface="Consolas" panose="020B0609020204030204" pitchFamily="49" charset="0"/>
              </a:rPr>
              <a:t> </a:t>
            </a:r>
            <a:r>
              <a:rPr kumimoji="1" lang="en-US" altLang="zh-CN" sz="2200" spc="0" dirty="0">
                <a:latin typeface="Consolas" panose="020B0609020204030204" pitchFamily="49" charset="0"/>
                <a:ea typeface="CMU Sans Serif Medium" charset="0"/>
                <a:cs typeface="Consolas" panose="020B0609020204030204" pitchFamily="49" charset="0"/>
              </a:rPr>
              <a:t>Parallel</a:t>
            </a:r>
            <a:r>
              <a:rPr kumimoji="1" lang="zh-CN" altLang="en-US" sz="2200" spc="0" dirty="0">
                <a:latin typeface="Consolas" panose="020B0609020204030204" pitchFamily="49" charset="0"/>
                <a:ea typeface="CMU Sans Serif Medium" charset="0"/>
                <a:cs typeface="Consolas" panose="020B0609020204030204" pitchFamily="49" charset="0"/>
              </a:rPr>
              <a:t> </a:t>
            </a:r>
            <a:r>
              <a:rPr kumimoji="1" lang="en-US" altLang="zh-CN" sz="2200" spc="0" dirty="0">
                <a:latin typeface="Consolas" panose="020B0609020204030204" pitchFamily="49" charset="0"/>
                <a:ea typeface="CMU Sans Serif Medium" charset="0"/>
                <a:cs typeface="Consolas" panose="020B0609020204030204" pitchFamily="49" charset="0"/>
              </a:rPr>
              <a:t>PCP</a:t>
            </a:r>
            <a:r>
              <a:rPr kumimoji="1" lang="zh-CN" altLang="en-US" sz="2200" spc="0" dirty="0">
                <a:latin typeface="Consolas" panose="020B0609020204030204" pitchFamily="49" charset="0"/>
                <a:ea typeface="CMU Sans Serif Medium" charset="0"/>
                <a:cs typeface="Consolas" panose="020B0609020204030204" pitchFamily="49" charset="0"/>
              </a:rPr>
              <a:t> </a:t>
            </a:r>
            <a:r>
              <a:rPr kumimoji="1" lang="en-US" altLang="zh-CN" sz="2200" spc="0" dirty="0">
                <a:latin typeface="Consolas" panose="020B0609020204030204" pitchFamily="49" charset="0"/>
                <a:ea typeface="CMU Sans Serif Medium" charset="0"/>
                <a:cs typeface="Consolas" panose="020B0609020204030204" pitchFamily="49" charset="0"/>
              </a:rPr>
              <a:t>of</a:t>
            </a:r>
            <a:r>
              <a:rPr kumimoji="1" lang="zh-CN" altLang="en-US" sz="2200" spc="0" dirty="0">
                <a:latin typeface="Consolas" panose="020B0609020204030204" pitchFamily="49" charset="0"/>
                <a:ea typeface="CMU Sans Serif Medium" charset="0"/>
                <a:cs typeface="Consolas" panose="020B0609020204030204" pitchFamily="49" charset="0"/>
              </a:rPr>
              <a:t> </a:t>
            </a:r>
            <a:r>
              <a:rPr kumimoji="1" lang="en-US" altLang="zh-CN" sz="2200" spc="0" dirty="0">
                <a:latin typeface="Consolas" panose="020B0609020204030204" pitchFamily="49" charset="0"/>
                <a:ea typeface="CMU Sans Serif Medium" charset="0"/>
                <a:cs typeface="Consolas" panose="020B0609020204030204" pitchFamily="49" charset="0"/>
              </a:rPr>
              <a:t>Proximity</a:t>
            </a:r>
            <a:r>
              <a:rPr kumimoji="1" lang="zh-CN" altLang="en-US" sz="2200" spc="0" dirty="0">
                <a:latin typeface="Consolas" panose="020B0609020204030204" pitchFamily="49" charset="0"/>
                <a:ea typeface="CMU Sans Serif Medium" charset="0"/>
                <a:cs typeface="Consolas" panose="020B0609020204030204" pitchFamily="49" charset="0"/>
              </a:rPr>
              <a:t> </a:t>
            </a:r>
            <a:r>
              <a:rPr kumimoji="1" lang="en-US" altLang="zh-CN" sz="2200" spc="0" dirty="0">
                <a:latin typeface="Consolas" panose="020B0609020204030204" pitchFamily="49" charset="0"/>
                <a:ea typeface="CMU Sans Serif Medium" charset="0"/>
                <a:cs typeface="Consolas" panose="020B0609020204030204" pitchFamily="49" charset="0"/>
              </a:rPr>
              <a:t>for</a:t>
            </a:r>
            <a:r>
              <a:rPr kumimoji="1" lang="zh-CN" altLang="en-US" sz="2200" spc="0" dirty="0">
                <a:latin typeface="Consolas" panose="020B0609020204030204" pitchFamily="49" charset="0"/>
                <a:ea typeface="CMU Sans Serif Medium" charset="0"/>
                <a:cs typeface="Consolas" panose="020B0609020204030204" pitchFamily="49" charset="0"/>
              </a:rPr>
              <a:t> </a:t>
            </a:r>
            <a:r>
              <a:rPr kumimoji="1" lang="en-US" altLang="zh-CN" sz="2200" spc="0" dirty="0">
                <a:latin typeface="Consolas" panose="020B0609020204030204" pitchFamily="49" charset="0"/>
                <a:ea typeface="CMU Sans Serif Medium" charset="0"/>
                <a:cs typeface="Consolas" panose="020B0609020204030204" pitchFamily="49" charset="0"/>
              </a:rPr>
              <a:t>both</a:t>
            </a:r>
            <a:r>
              <a:rPr kumimoji="1" lang="zh-CN" altLang="en-US" sz="2200" spc="0" dirty="0">
                <a:latin typeface="Consolas" panose="020B0609020204030204" pitchFamily="49" charset="0"/>
                <a:ea typeface="CMU Sans Serif Medium" charset="0"/>
                <a:cs typeface="Consolas" panose="020B0609020204030204" pitchFamily="49" charset="0"/>
              </a:rPr>
              <a:t> </a:t>
            </a:r>
            <a:r>
              <a:rPr kumimoji="1" lang="en-US" altLang="zh-CN" sz="2200" spc="0" dirty="0">
                <a:latin typeface="Consolas" panose="020B0609020204030204" pitchFamily="49" charset="0"/>
                <a:ea typeface="CMU Sans Serif Medium" charset="0"/>
                <a:cs typeface="Consolas" panose="020B0609020204030204" pitchFamily="49" charset="0"/>
              </a:rPr>
              <a:t>parts</a:t>
            </a:r>
          </a:p>
          <a:p>
            <a:pPr marL="742950" lvl="1" indent="-285750">
              <a:lnSpc>
                <a:spcPct val="150000"/>
              </a:lnSpc>
            </a:pPr>
            <a:r>
              <a:rPr kumimoji="1" lang="en-US" altLang="zh-CN" sz="1800" spc="0" dirty="0">
                <a:latin typeface="Consolas" panose="020B0609020204030204" pitchFamily="49" charset="0"/>
                <a:ea typeface="CMU Sans Serif Medium" charset="0"/>
                <a:cs typeface="Consolas" panose="020B0609020204030204" pitchFamily="49" charset="0"/>
              </a:rPr>
              <a:t>Use Hadamard</a:t>
            </a:r>
            <a:r>
              <a:rPr kumimoji="1" lang="zh-CN" altLang="en-US" sz="1800" spc="0" dirty="0">
                <a:latin typeface="Consolas" panose="020B0609020204030204" pitchFamily="49" charset="0"/>
                <a:ea typeface="CMU Sans Serif Medium" charset="0"/>
                <a:cs typeface="Consolas" panose="020B0609020204030204" pitchFamily="49" charset="0"/>
              </a:rPr>
              <a:t> </a:t>
            </a:r>
            <a:r>
              <a:rPr kumimoji="1" lang="en-US" altLang="zh-CN" sz="1800" spc="0" dirty="0">
                <a:latin typeface="Consolas" panose="020B0609020204030204" pitchFamily="49" charset="0"/>
                <a:ea typeface="CMU Sans Serif Medium" charset="0"/>
                <a:cs typeface="Consolas" panose="020B0609020204030204" pitchFamily="49" charset="0"/>
              </a:rPr>
              <a:t>Code</a:t>
            </a:r>
            <a:r>
              <a:rPr kumimoji="1" lang="zh-CN" altLang="en-US" sz="1800" spc="0" dirty="0">
                <a:latin typeface="Consolas" panose="020B0609020204030204" pitchFamily="49" charset="0"/>
                <a:ea typeface="CMU Sans Serif Medium" charset="0"/>
                <a:cs typeface="Consolas" panose="020B0609020204030204" pitchFamily="49" charset="0"/>
              </a:rPr>
              <a:t> </a:t>
            </a:r>
            <a:r>
              <a:rPr kumimoji="1" lang="en-US" altLang="zh-CN" sz="1800" spc="0" dirty="0">
                <a:latin typeface="Consolas" panose="020B0609020204030204" pitchFamily="49" charset="0"/>
                <a:ea typeface="CMU Sans Serif Medium" charset="0"/>
                <a:cs typeface="Consolas" panose="020B0609020204030204" pitchFamily="49" charset="0"/>
              </a:rPr>
              <a:t>based</a:t>
            </a:r>
            <a:r>
              <a:rPr kumimoji="1" lang="zh-CN" altLang="en-US" sz="1800" spc="0" dirty="0">
                <a:latin typeface="Consolas" panose="020B0609020204030204" pitchFamily="49" charset="0"/>
                <a:ea typeface="CMU Sans Serif Medium" charset="0"/>
                <a:cs typeface="Consolas" panose="020B0609020204030204" pitchFamily="49" charset="0"/>
              </a:rPr>
              <a:t> </a:t>
            </a:r>
            <a:r>
              <a:rPr kumimoji="1" lang="en-US" altLang="zh-CN" sz="1800" spc="0" dirty="0">
                <a:latin typeface="Consolas" panose="020B0609020204030204" pitchFamily="49" charset="0"/>
                <a:ea typeface="CMU Sans Serif Medium" charset="0"/>
                <a:cs typeface="Consolas" panose="020B0609020204030204" pitchFamily="49" charset="0"/>
              </a:rPr>
              <a:t>PCPP</a:t>
            </a:r>
            <a:r>
              <a:rPr kumimoji="1" lang="zh-CN" altLang="en-US" sz="1800" spc="0" dirty="0">
                <a:latin typeface="Consolas" panose="020B0609020204030204" pitchFamily="49" charset="0"/>
                <a:ea typeface="CMU Sans Serif Medium" charset="0"/>
                <a:cs typeface="Consolas" panose="020B0609020204030204" pitchFamily="49" charset="0"/>
              </a:rPr>
              <a:t> </a:t>
            </a:r>
            <a:r>
              <a:rPr kumimoji="1" lang="en-US" altLang="zh-CN" sz="1800" spc="0" dirty="0">
                <a:solidFill>
                  <a:srgbClr val="FF52A9"/>
                </a:solidFill>
                <a:latin typeface="Consolas" panose="020B0609020204030204" pitchFamily="49" charset="0"/>
                <a:ea typeface="CMU Sans Serif Medium" charset="0"/>
                <a:cs typeface="Consolas" panose="020B0609020204030204" pitchFamily="49" charset="0"/>
              </a:rPr>
              <a:t>[Arora-Lund-Motwani-Sudan-Szegedy’98]</a:t>
            </a:r>
            <a:r>
              <a:rPr kumimoji="1" lang="zh-CN" altLang="en-US" sz="1800" spc="0" dirty="0">
                <a:solidFill>
                  <a:srgbClr val="FF52A9"/>
                </a:solidFill>
                <a:latin typeface="Consolas" panose="020B0609020204030204" pitchFamily="49" charset="0"/>
                <a:ea typeface="CMU Sans Serif Medium" charset="0"/>
                <a:cs typeface="Consolas" panose="020B0609020204030204" pitchFamily="49" charset="0"/>
              </a:rPr>
              <a:t> </a:t>
            </a:r>
            <a:r>
              <a:rPr kumimoji="1" lang="en-US" altLang="zh-CN" sz="1800" spc="0" dirty="0">
                <a:latin typeface="Consolas" panose="020B0609020204030204" pitchFamily="49" charset="0"/>
                <a:ea typeface="CMU Sans Serif Medium" charset="0"/>
                <a:cs typeface="Consolas" panose="020B0609020204030204" pitchFamily="49" charset="0"/>
              </a:rPr>
              <a:t>due</a:t>
            </a:r>
            <a:r>
              <a:rPr kumimoji="1" lang="zh-CN" altLang="en-US" sz="1800" spc="0" dirty="0">
                <a:latin typeface="Consolas" panose="020B0609020204030204" pitchFamily="49" charset="0"/>
                <a:ea typeface="CMU Sans Serif Medium" charset="0"/>
                <a:cs typeface="Consolas" panose="020B0609020204030204" pitchFamily="49" charset="0"/>
              </a:rPr>
              <a:t> </a:t>
            </a:r>
            <a:r>
              <a:rPr kumimoji="1" lang="en-US" altLang="zh-CN" sz="1800" spc="0" dirty="0">
                <a:latin typeface="Consolas" panose="020B0609020204030204" pitchFamily="49" charset="0"/>
                <a:ea typeface="CMU Sans Serif Medium" charset="0"/>
                <a:cs typeface="Consolas" panose="020B0609020204030204" pitchFamily="49" charset="0"/>
              </a:rPr>
              <a:t>to</a:t>
            </a:r>
            <a:r>
              <a:rPr kumimoji="1" lang="zh-CN" altLang="en-US" sz="1800" spc="0" dirty="0">
                <a:latin typeface="Consolas" panose="020B0609020204030204" pitchFamily="49" charset="0"/>
                <a:ea typeface="CMU Sans Serif Medium" charset="0"/>
                <a:cs typeface="Consolas" panose="020B0609020204030204" pitchFamily="49" charset="0"/>
              </a:rPr>
              <a:t> </a:t>
            </a:r>
            <a:r>
              <a:rPr kumimoji="1" lang="en-US" altLang="zh-CN" sz="1800" spc="0" dirty="0">
                <a:latin typeface="Consolas" panose="020B0609020204030204" pitchFamily="49" charset="0"/>
                <a:ea typeface="CMU Sans Serif Medium" charset="0"/>
                <a:cs typeface="Consolas" panose="020B0609020204030204" pitchFamily="49" charset="0"/>
              </a:rPr>
              <a:t>its</a:t>
            </a:r>
            <a:r>
              <a:rPr kumimoji="1" lang="zh-CN" altLang="en-US" sz="1800" spc="0" dirty="0">
                <a:latin typeface="Consolas" panose="020B0609020204030204" pitchFamily="49" charset="0"/>
                <a:ea typeface="CMU Sans Serif Medium" charset="0"/>
                <a:cs typeface="Consolas" panose="020B0609020204030204" pitchFamily="49" charset="0"/>
              </a:rPr>
              <a:t> </a:t>
            </a:r>
            <a:r>
              <a:rPr kumimoji="1" lang="en-US" altLang="zh-CN" sz="1800" spc="0" dirty="0">
                <a:latin typeface="Consolas" panose="020B0609020204030204" pitchFamily="49" charset="0"/>
                <a:ea typeface="CMU Sans Serif Medium" charset="0"/>
                <a:cs typeface="Consolas" panose="020B0609020204030204" pitchFamily="49" charset="0"/>
              </a:rPr>
              <a:t>simplicity</a:t>
            </a:r>
            <a:r>
              <a:rPr kumimoji="1" lang="zh-CN" altLang="en-US" sz="1800" spc="0" dirty="0">
                <a:latin typeface="Consolas" panose="020B0609020204030204" pitchFamily="49" charset="0"/>
                <a:ea typeface="CMU Sans Serif Medium" charset="0"/>
                <a:cs typeface="Consolas" panose="020B0609020204030204" pitchFamily="49" charset="0"/>
              </a:rPr>
              <a:t> </a:t>
            </a:r>
            <a:r>
              <a:rPr kumimoji="1" lang="en-US" altLang="zh-CN" sz="1800" spc="0" dirty="0">
                <a:latin typeface="Consolas" panose="020B0609020204030204" pitchFamily="49" charset="0"/>
                <a:ea typeface="CMU Sans Serif Medium" charset="0"/>
                <a:cs typeface="Consolas" panose="020B0609020204030204" pitchFamily="49" charset="0"/>
              </a:rPr>
              <a:t>and</a:t>
            </a:r>
            <a:r>
              <a:rPr kumimoji="1" lang="zh-CN" altLang="en-US" sz="1800" spc="0" dirty="0">
                <a:latin typeface="Consolas" panose="020B0609020204030204" pitchFamily="49" charset="0"/>
                <a:ea typeface="CMU Sans Serif Medium" charset="0"/>
                <a:cs typeface="Consolas" panose="020B0609020204030204" pitchFamily="49" charset="0"/>
              </a:rPr>
              <a:t> </a:t>
            </a:r>
            <a:r>
              <a:rPr kumimoji="1" lang="en-US" altLang="zh-CN" sz="1800" spc="0" dirty="0">
                <a:latin typeface="Consolas" panose="020B0609020204030204" pitchFamily="49" charset="0"/>
                <a:ea typeface="CMU Sans Serif Medium" charset="0"/>
                <a:cs typeface="Consolas" panose="020B0609020204030204" pitchFamily="49" charset="0"/>
              </a:rPr>
              <a:t>ease</a:t>
            </a:r>
            <a:r>
              <a:rPr kumimoji="1" lang="zh-CN" altLang="en-US" sz="1800" spc="0" dirty="0">
                <a:latin typeface="Consolas" panose="020B0609020204030204" pitchFamily="49" charset="0"/>
                <a:ea typeface="CMU Sans Serif Medium" charset="0"/>
                <a:cs typeface="Consolas" panose="020B0609020204030204" pitchFamily="49" charset="0"/>
              </a:rPr>
              <a:t> </a:t>
            </a:r>
            <a:r>
              <a:rPr kumimoji="1" lang="en-US" altLang="zh-CN" sz="1800" spc="0" dirty="0">
                <a:latin typeface="Consolas" panose="020B0609020204030204" pitchFamily="49" charset="0"/>
                <a:ea typeface="CMU Sans Serif Medium" charset="0"/>
                <a:cs typeface="Consolas" panose="020B0609020204030204" pitchFamily="49" charset="0"/>
              </a:rPr>
              <a:t>of</a:t>
            </a:r>
            <a:r>
              <a:rPr kumimoji="1" lang="zh-CN" altLang="en-US" sz="1800" spc="0" dirty="0">
                <a:latin typeface="Consolas" panose="020B0609020204030204" pitchFamily="49" charset="0"/>
                <a:ea typeface="CMU Sans Serif Medium" charset="0"/>
                <a:cs typeface="Consolas" panose="020B0609020204030204" pitchFamily="49" charset="0"/>
              </a:rPr>
              <a:t> </a:t>
            </a:r>
            <a:r>
              <a:rPr kumimoji="1" lang="en-US" altLang="zh-CN" sz="1800" spc="0" dirty="0">
                <a:latin typeface="Consolas" panose="020B0609020204030204" pitchFamily="49" charset="0"/>
                <a:ea typeface="CMU Sans Serif Medium" charset="0"/>
                <a:cs typeface="Consolas" panose="020B0609020204030204" pitchFamily="49" charset="0"/>
              </a:rPr>
              <a:t>parallelization</a:t>
            </a:r>
          </a:p>
        </p:txBody>
      </p:sp>
    </p:spTree>
    <p:extLst>
      <p:ext uri="{BB962C8B-B14F-4D97-AF65-F5344CB8AC3E}">
        <p14:creationId xmlns:p14="http://schemas.microsoft.com/office/powerpoint/2010/main" val="2713142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CA32289-3E15-644B-32ED-E6B4CAD94D1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zh-CN" sz="3600" spc="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ETH</a:t>
                </a:r>
                <a:r>
                  <a:rPr kumimoji="1" lang="zh-CN" altLang="en-US" sz="3600" spc="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3600" b="0" i="1" spc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⇒</m:t>
                    </m:r>
                  </m:oMath>
                </a14:m>
                <a:r>
                  <a:rPr kumimoji="1" lang="zh-CN" altLang="en-US" sz="3600" spc="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kumimoji="1" lang="en-US" altLang="zh-CN" sz="3600" spc="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PIH</a:t>
                </a:r>
                <a:endParaRPr kumimoji="1" lang="zh-CN" altLang="en-US" sz="3600" spc="0" dirty="0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CA32289-3E15-644B-32ED-E6B4CAD94D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6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内容占位符 11">
                <a:extLst>
                  <a:ext uri="{FF2B5EF4-FFF2-40B4-BE49-F238E27FC236}">
                    <a16:creationId xmlns:a16="http://schemas.microsoft.com/office/drawing/2014/main" id="{502D71A8-AF73-92AF-167C-C0C57966C4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ETH (Exponential Time Hypothesis):</a:t>
                </a:r>
              </a:p>
              <a:p>
                <a:pPr lvl="1"/>
                <a:r>
                  <a:rPr kumimoji="1" lang="en-US" altLang="zh-CN" sz="2400" spc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“3SAT requires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b="0" i="1" spc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kumimoji="1" lang="en-US" altLang="zh-CN" sz="2400" b="0" i="1" spc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1" lang="el-GR" altLang="zh-CN" sz="2400" b="0" i="1" spc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Ω</m:t>
                        </m:r>
                        <m:r>
                          <a:rPr kumimoji="1" lang="en-US" altLang="zh-CN" sz="2400" b="0" i="1" spc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(</m:t>
                        </m:r>
                        <m:r>
                          <a:rPr kumimoji="1" lang="en-US" altLang="zh-CN" sz="2400" b="0" i="1" spc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𝑛</m:t>
                        </m:r>
                        <m:r>
                          <a:rPr kumimoji="1" lang="en-US" altLang="zh-CN" sz="2400" b="0" i="1" spc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kumimoji="1" lang="en-US" altLang="zh-CN" sz="2400" spc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time”.</a:t>
                </a:r>
              </a:p>
              <a:p>
                <a:pPr lvl="1"/>
                <a:endParaRPr kumimoji="1" lang="en-US" altLang="zh-CN" spc="0" dirty="0">
                  <a:latin typeface="Cambria Math" panose="02040503050406030204" pitchFamily="18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  <a:p>
                <a:r>
                  <a:rPr kumimoji="1" lang="en-US" altLang="zh-CN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PIH (Parameterized Inapproximability Hypothesis):</a:t>
                </a:r>
              </a:p>
              <a:p>
                <a:pPr lvl="1"/>
                <a:r>
                  <a:rPr kumimoji="1" lang="en-US" altLang="zh-CN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Hardness of approximating constraint satisfaction problems</a:t>
                </a:r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内容占位符 11">
                <a:extLst>
                  <a:ext uri="{FF2B5EF4-FFF2-40B4-BE49-F238E27FC236}">
                    <a16:creationId xmlns:a16="http://schemas.microsoft.com/office/drawing/2014/main" id="{502D71A8-AF73-92AF-167C-C0C57966C4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844" t="-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1115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97970" y="3219275"/>
            <a:ext cx="1064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CMU Sans Serif Medium" charset="0"/>
                <a:ea typeface="CMU Sans Serif Medium" charset="0"/>
                <a:cs typeface="CMU Sans Serif Medium" charset="0"/>
              </a:rPr>
              <a:t>3-SAT</a:t>
            </a:r>
            <a:r>
              <a:rPr lang="en-US"/>
              <a:t> 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593034" y="3285727"/>
            <a:ext cx="1134320" cy="3611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144656" y="3226506"/>
                <a:ext cx="1549079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>
                    <a:latin typeface="CMU Sans Serif Medium" charset="0"/>
                    <a:ea typeface="CMU Sans Serif Medium" charset="0"/>
                    <a:cs typeface="CMU Sans Serif Medium" charset="0"/>
                  </a:rPr>
                  <a:t>VecCSP</a:t>
                </a:r>
              </a:p>
              <a:p>
                <a:pPr algn="ctr">
                  <a:spcBef>
                    <a:spcPts val="1200"/>
                  </a:spcBef>
                </a:pPr>
                <a:r>
                  <a:rPr lang="en-US" sz="2000">
                    <a:latin typeface="CMU Sans Serif Medium" charset="0"/>
                    <a:ea typeface="CMU Sans Serif Medium" charset="0"/>
                    <a:cs typeface="CMU Sans Serif Medium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CMU Sans Serif Medium" charset="0"/>
                        <a:cs typeface="CMU Sans Serif Medium" charset="0"/>
                      </a:rPr>
                      <m:t>𝑘</m:t>
                    </m:r>
                  </m:oMath>
                </a14:m>
                <a:r>
                  <a:rPr lang="en-US" sz="2000">
                    <a:latin typeface="CMU Sans Serif Medium" charset="0"/>
                    <a:ea typeface="CMU Sans Serif Medium" charset="0"/>
                    <a:cs typeface="CMU Sans Serif Medium" charset="0"/>
                  </a:rPr>
                  <a:t> variables)</a:t>
                </a:r>
                <a:endParaRPr lang="en-US" sz="140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656" y="3226506"/>
                <a:ext cx="1549079" cy="984885"/>
              </a:xfrm>
              <a:prstGeom prst="rect">
                <a:avLst/>
              </a:prstGeom>
              <a:blipFill>
                <a:blip r:embed="rId2"/>
                <a:stretch>
                  <a:fillRect l="-8268" t="-5556" r="-1181"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39222" y="2505627"/>
                <a:ext cx="1241943" cy="7593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𝑂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r>
                  <a:rPr lang="en-US"/>
                  <a:t> time </a:t>
                </a:r>
              </a:p>
              <a:p>
                <a:r>
                  <a:rPr lang="en-US"/>
                  <a:t>reduction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222" y="2505627"/>
                <a:ext cx="1241943" cy="759310"/>
              </a:xfrm>
              <a:prstGeom prst="rect">
                <a:avLst/>
              </a:prstGeom>
              <a:blipFill>
                <a:blip r:embed="rId3"/>
                <a:stretch>
                  <a:fillRect l="-4433" r="-11330" b="-1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>
          <a:xfrm>
            <a:off x="6111045" y="3276752"/>
            <a:ext cx="1134320" cy="3611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545618" y="3170702"/>
                <a:ext cx="3821880" cy="10259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>
                    <a:latin typeface="CMU Sans Serif Medium" charset="0"/>
                    <a:ea typeface="CMU Sans Serif Medium" charset="0"/>
                    <a:cs typeface="CMU Sans Serif Medium" charset="0"/>
                  </a:rPr>
                  <a:t>Parameterized gap2CSP</a:t>
                </a:r>
              </a:p>
              <a:p>
                <a:pPr algn="ctr">
                  <a:spcBef>
                    <a:spcPts val="1200"/>
                  </a:spcBef>
                </a:pPr>
                <a:r>
                  <a:rPr lang="en-US" sz="2000">
                    <a:latin typeface="CMU Sans Serif Medium" charset="0"/>
                    <a:ea typeface="CMU Sans Serif Medium" charset="0"/>
                    <a:cs typeface="CMU Sans Serif Medium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CMU Sans Serif Medium" charset="0"/>
                        <a:cs typeface="CMU Sans Serif Medium" charset="0"/>
                      </a:rPr>
                      <m:t>𝐾</m:t>
                    </m:r>
                    <m:r>
                      <a:rPr lang="en-US" sz="2000" b="0" i="1" smtClean="0">
                        <a:latin typeface="Cambria Math" charset="0"/>
                        <a:ea typeface="CMU Sans Serif Medium" charset="0"/>
                        <a:cs typeface="CMU Sans Serif Medium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MU Sans Serif Medium" charset="0"/>
                            <a:cs typeface="CMU Sans Serif Medium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charset="0"/>
                            <a:ea typeface="CMU Sans Serif Medium" charset="0"/>
                            <a:cs typeface="CMU Sans Serif Medium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MU Sans Serif Medium" charset="0"/>
                                <a:cs typeface="CMU Sans Serif Medium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charset="0"/>
                                <a:ea typeface="CMU Sans Serif Medium" charset="0"/>
                                <a:cs typeface="CMU Sans Serif Medium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charset="0"/>
                                <a:ea typeface="CMU Sans Serif Medium" charset="0"/>
                                <a:cs typeface="CMU Sans Serif Medium" charset="0"/>
                              </a:rPr>
                              <m:t>4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z="2000">
                    <a:latin typeface="CMU Sans Serif Medium" charset="0"/>
                    <a:ea typeface="CMU Sans Serif Medium" charset="0"/>
                    <a:cs typeface="CMU Sans Serif Medium" charset="0"/>
                  </a:rPr>
                  <a:t> variables)</a:t>
                </a:r>
                <a:endParaRPr lang="en-US" sz="140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618" y="3170702"/>
                <a:ext cx="3821880" cy="1025987"/>
              </a:xfrm>
              <a:prstGeom prst="rect">
                <a:avLst/>
              </a:prstGeom>
              <a:blipFill>
                <a:blip r:embed="rId4"/>
                <a:stretch>
                  <a:fillRect l="-3349" t="-5357" b="-10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5479448" y="4681577"/>
            <a:ext cx="23975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MU Sans Serif Medium" charset="0"/>
                <a:ea typeface="CMU Sans Serif Medium" charset="0"/>
                <a:cs typeface="CMU Sans Serif Medium" charset="0"/>
              </a:rPr>
              <a:t>Let</a:t>
            </a:r>
            <a:r>
              <a:rPr lang="en-US" altLang="zh-CN" sz="2800" dirty="0">
                <a:latin typeface="CMU Sans Serif Medium" charset="0"/>
                <a:ea typeface="CMU Sans Serif Medium" charset="0"/>
                <a:cs typeface="CMU Sans Serif Medium" charset="0"/>
              </a:rPr>
              <a:t>’</a:t>
            </a:r>
            <a:r>
              <a:rPr lang="en-US" sz="2800" dirty="0">
                <a:latin typeface="CMU Sans Serif Medium" charset="0"/>
                <a:ea typeface="CMU Sans Serif Medium" charset="0"/>
                <a:cs typeface="CMU Sans Serif Medium" charset="0"/>
              </a:rPr>
              <a:t>s construct </a:t>
            </a:r>
          </a:p>
          <a:p>
            <a:pPr algn="ctr"/>
            <a:r>
              <a:rPr lang="en-US" sz="2800" dirty="0">
                <a:latin typeface="CMU Sans Serif Medium" charset="0"/>
                <a:ea typeface="CMU Sans Serif Medium" charset="0"/>
                <a:cs typeface="CMU Sans Serif Medium" charset="0"/>
              </a:rPr>
              <a:t>a PCP!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340611" y="3718949"/>
            <a:ext cx="219919" cy="75931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5AB26490-AF59-33AA-5392-0E2A47C63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807" y="37229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4000" spc="0">
                <a:latin typeface="PingFang SC" charset="-122"/>
                <a:ea typeface="PingFang SC" charset="-122"/>
                <a:cs typeface="PingFang SC" charset="-122"/>
              </a:rPr>
              <a:t>Proof</a:t>
            </a:r>
            <a:r>
              <a:rPr kumimoji="1" lang="zh-CN" altLang="en-US" sz="4000" spc="0">
                <a:latin typeface="PingFang SC" charset="-122"/>
                <a:ea typeface="PingFang SC" charset="-122"/>
                <a:cs typeface="PingFang SC" charset="-122"/>
              </a:rPr>
              <a:t> </a:t>
            </a:r>
            <a:r>
              <a:rPr kumimoji="1" lang="en-US" altLang="zh-CN" sz="4000" spc="0">
                <a:latin typeface="PingFang SC" charset="-122"/>
                <a:ea typeface="PingFang SC" charset="-122"/>
                <a:cs typeface="PingFang SC" charset="-122"/>
              </a:rPr>
              <a:t>Sketch</a:t>
            </a:r>
            <a:endParaRPr kumimoji="1" lang="zh-CN" altLang="en-US" sz="4000" spc="0"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484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32289-3E15-644B-32ED-E6B4CAD9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spc="0">
                <a:latin typeface="Consolas" panose="020B0609020204030204" pitchFamily="49" charset="0"/>
                <a:cs typeface="Consolas" panose="020B0609020204030204" pitchFamily="49" charset="0"/>
              </a:rPr>
              <a:t>PCP of Proximity </a:t>
            </a:r>
            <a:endParaRPr kumimoji="1" lang="zh-CN" altLang="en-US" sz="3600" spc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FC66F383-3C72-CAD6-37FC-EB9DB4AD34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Suppose Alice wants to convince you that a </a:t>
                </a:r>
                <a:r>
                  <a:rPr lang="en-US" altLang="zh-CN" sz="1600" spc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VecCSP</a:t>
                </a:r>
                <a:r>
                  <a:rPr lang="en-US" altLang="zh-CN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instance is satisfiable.</a:t>
                </a:r>
              </a:p>
              <a:p>
                <a:r>
                  <a:rPr lang="en-US" altLang="zh-CN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She could give you a proof that the </a:t>
                </a:r>
                <a:r>
                  <a:rPr lang="en-US" altLang="zh-CN" sz="1600" spc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parallel</a:t>
                </a:r>
                <a:r>
                  <a:rPr lang="en-US" altLang="zh-CN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part is satisfiable, and a proof that the </a:t>
                </a:r>
                <a:r>
                  <a:rPr lang="en-US" altLang="zh-CN" sz="1600" spc="0">
                    <a:solidFill>
                      <a:srgbClr val="00B0F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linear</a:t>
                </a:r>
                <a:r>
                  <a:rPr lang="en-US" altLang="zh-CN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part is satisfiable.</a:t>
                </a:r>
              </a:p>
              <a:p>
                <a:r>
                  <a:rPr lang="en-US" altLang="zh-CN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Wait! How to ensure the two parts share </a:t>
                </a:r>
                <a:r>
                  <a:rPr lang="en-US" altLang="zh-CN" sz="1600" spc="0">
                    <a:solidFill>
                      <a:srgbClr val="7030A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the same solution</a:t>
                </a:r>
                <a:r>
                  <a:rPr lang="en-US" altLang="zh-CN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?</a:t>
                </a:r>
              </a:p>
              <a:p>
                <a:r>
                  <a:rPr lang="en-US" altLang="zh-CN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We need </a:t>
                </a:r>
                <a:r>
                  <a:rPr lang="en-US" altLang="zh-CN" sz="1600" b="1" spc="0">
                    <a:latin typeface="Consolas" panose="020B0609020204030204" pitchFamily="49" charset="0"/>
                    <a:cs typeface="Consolas" panose="020B0609020204030204" pitchFamily="49" charset="0"/>
                  </a:rPr>
                  <a:t>PCP of proximity</a:t>
                </a:r>
                <a:r>
                  <a:rPr lang="en-US" altLang="zh-CN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! The statement to prove is not 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160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Γ</m:t>
                    </m:r>
                  </m:oMath>
                </a14:m>
                <a:r>
                  <a:rPr lang="en-US" altLang="zh-CN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is satisfiable”, but “</a:t>
                </a:r>
                <a14:m>
                  <m:oMath xmlns:m="http://schemas.openxmlformats.org/officeDocument/2006/math">
                    <m:r>
                      <a:rPr lang="en-US" altLang="zh-CN" sz="1600" b="0" i="1" spc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𝑥</m:t>
                    </m:r>
                  </m:oMath>
                </a14:m>
                <a:r>
                  <a:rPr lang="en-US" altLang="zh-CN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is (the encoding of) a solution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1600" i="1" spc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Γ</m:t>
                    </m:r>
                  </m:oMath>
                </a14:m>
                <a:r>
                  <a:rPr lang="en-US" altLang="zh-CN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”!</a:t>
                </a:r>
                <a:endParaRPr lang="zh-CN" altLang="en-US" sz="1600" spc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FC66F383-3C72-CAD6-37FC-EB9DB4AD34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" r="-4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圆角矩形 6">
                <a:extLst>
                  <a:ext uri="{FF2B5EF4-FFF2-40B4-BE49-F238E27FC236}">
                    <a16:creationId xmlns:a16="http://schemas.microsoft.com/office/drawing/2014/main" id="{BC0ABF4E-F286-4B6F-FC77-D67F27EEB903}"/>
                  </a:ext>
                </a:extLst>
              </p:cNvPr>
              <p:cNvSpPr/>
              <p:nvPr/>
            </p:nvSpPr>
            <p:spPr>
              <a:xfrm>
                <a:off x="2415396" y="4822165"/>
                <a:ext cx="2320506" cy="595223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>
                    <a:latin typeface="Consolas" panose="020B0609020204030204" pitchFamily="49" charset="0"/>
                    <a:cs typeface="Consolas" panose="020B0609020204030204" pitchFamily="49" charset="0"/>
                  </a:rPr>
                  <a:t>an encoding of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kumimoji="1" lang="zh-CN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" name="圆角矩形 6">
                <a:extLst>
                  <a:ext uri="{FF2B5EF4-FFF2-40B4-BE49-F238E27FC236}">
                    <a16:creationId xmlns:a16="http://schemas.microsoft.com/office/drawing/2014/main" id="{BC0ABF4E-F286-4B6F-FC77-D67F27EEB9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5396" y="4822165"/>
                <a:ext cx="2320506" cy="595223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圆角矩形 7">
                <a:extLst>
                  <a:ext uri="{FF2B5EF4-FFF2-40B4-BE49-F238E27FC236}">
                    <a16:creationId xmlns:a16="http://schemas.microsoft.com/office/drawing/2014/main" id="{F223E8F1-8167-73B0-2DAD-D19A9B9BD0BA}"/>
                  </a:ext>
                </a:extLst>
              </p:cNvPr>
              <p:cNvSpPr/>
              <p:nvPr/>
            </p:nvSpPr>
            <p:spPr>
              <a:xfrm>
                <a:off x="4797723" y="4822164"/>
                <a:ext cx="2560607" cy="595223"/>
              </a:xfrm>
              <a:prstGeom prst="roundRect">
                <a:avLst/>
              </a:prstGeom>
              <a:solidFill>
                <a:srgbClr val="FF0000">
                  <a:alpha val="70000"/>
                </a:srgb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>
                    <a:latin typeface="Consolas" panose="020B0609020204030204" pitchFamily="49" charset="0"/>
                    <a:cs typeface="Consolas" panose="020B0609020204030204" pitchFamily="49" charset="0"/>
                  </a:rPr>
                  <a:t>proof that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zh-CN">
                    <a:latin typeface="Consolas" panose="020B0609020204030204" pitchFamily="49" charset="0"/>
                    <a:cs typeface="Consolas" panose="020B0609020204030204" pitchFamily="49" charset="0"/>
                  </a:rPr>
                  <a:t> satisfies parallel</a:t>
                </a:r>
                <a:endParaRPr kumimoji="1" lang="zh-CN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" name="圆角矩形 7">
                <a:extLst>
                  <a:ext uri="{FF2B5EF4-FFF2-40B4-BE49-F238E27FC236}">
                    <a16:creationId xmlns:a16="http://schemas.microsoft.com/office/drawing/2014/main" id="{F223E8F1-8167-73B0-2DAD-D19A9B9BD0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723" y="4822164"/>
                <a:ext cx="2560607" cy="595223"/>
              </a:xfrm>
              <a:prstGeom prst="roundRect">
                <a:avLst/>
              </a:prstGeom>
              <a:blipFill>
                <a:blip r:embed="rId4"/>
                <a:stretch>
                  <a:fillRect t="-8163" b="-183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A5751082-43D1-1F72-BE5E-D54326E580F3}"/>
                  </a:ext>
                </a:extLst>
              </p:cNvPr>
              <p:cNvSpPr/>
              <p:nvPr/>
            </p:nvSpPr>
            <p:spPr>
              <a:xfrm>
                <a:off x="7420151" y="4822164"/>
                <a:ext cx="2560607" cy="595223"/>
              </a:xfrm>
              <a:prstGeom prst="roundRect">
                <a:avLst/>
              </a:prstGeom>
              <a:solidFill>
                <a:srgbClr val="00B0F0">
                  <a:alpha val="70000"/>
                </a:srgb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>
                    <a:latin typeface="Consolas" panose="020B0609020204030204" pitchFamily="49" charset="0"/>
                    <a:cs typeface="Consolas" panose="020B0609020204030204" pitchFamily="49" charset="0"/>
                  </a:rPr>
                  <a:t>proof that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zh-CN">
                    <a:latin typeface="Consolas" panose="020B0609020204030204" pitchFamily="49" charset="0"/>
                    <a:cs typeface="Consolas" panose="020B0609020204030204" pitchFamily="49" charset="0"/>
                  </a:rPr>
                  <a:t> satisfies linear</a:t>
                </a:r>
                <a:endParaRPr kumimoji="1" lang="zh-CN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A5751082-43D1-1F72-BE5E-D54326E580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151" y="4822164"/>
                <a:ext cx="2560607" cy="595223"/>
              </a:xfrm>
              <a:prstGeom prst="roundRect">
                <a:avLst/>
              </a:prstGeom>
              <a:blipFill>
                <a:blip r:embed="rId5"/>
                <a:stretch>
                  <a:fillRect t="-8163" b="-183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9BB693EF-E3C9-591D-B1A1-E93AA9C2A4C7}"/>
              </a:ext>
            </a:extLst>
          </p:cNvPr>
          <p:cNvSpPr txBox="1"/>
          <p:nvPr/>
        </p:nvSpPr>
        <p:spPr>
          <a:xfrm>
            <a:off x="641234" y="4935109"/>
            <a:ext cx="1774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final proof:</a:t>
            </a:r>
            <a:endParaRPr kumimoji="1"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62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32289-3E15-644B-32ED-E6B4CAD9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spc="0">
                <a:latin typeface="Consolas" panose="020B0609020204030204" pitchFamily="49" charset="0"/>
                <a:cs typeface="Consolas" panose="020B0609020204030204" pitchFamily="49" charset="0"/>
              </a:rPr>
              <a:t>PCP of Proximity </a:t>
            </a:r>
            <a:endParaRPr kumimoji="1" lang="zh-CN" altLang="en-US" sz="3600" spc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FC66F383-3C72-CAD6-37FC-EB9DB4AD34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Suppose Alice wants to convince you that a </a:t>
                </a:r>
                <a:r>
                  <a:rPr lang="en-US" altLang="zh-CN" sz="1600" spc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VecCSP</a:t>
                </a:r>
                <a:r>
                  <a:rPr lang="en-US" altLang="zh-CN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instance is satisfiable.</a:t>
                </a:r>
              </a:p>
              <a:p>
                <a:r>
                  <a:rPr lang="en-US" altLang="zh-CN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She could give you a proof that the </a:t>
                </a:r>
                <a:r>
                  <a:rPr lang="en-US" altLang="zh-CN" sz="1600" spc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parallel</a:t>
                </a:r>
                <a:r>
                  <a:rPr lang="en-US" altLang="zh-CN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part is satisfiable, and a proof that the </a:t>
                </a:r>
                <a:r>
                  <a:rPr lang="en-US" altLang="zh-CN" sz="1600" spc="0">
                    <a:solidFill>
                      <a:srgbClr val="00B0F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linear</a:t>
                </a:r>
                <a:r>
                  <a:rPr lang="en-US" altLang="zh-CN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part is satisfiable.</a:t>
                </a:r>
              </a:p>
              <a:p>
                <a:r>
                  <a:rPr lang="en-US" altLang="zh-CN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Wait! How to ensure the two parts share </a:t>
                </a:r>
                <a:r>
                  <a:rPr lang="en-US" altLang="zh-CN" sz="1600" spc="0">
                    <a:solidFill>
                      <a:srgbClr val="7030A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the same solution</a:t>
                </a:r>
                <a:r>
                  <a:rPr lang="en-US" altLang="zh-CN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?</a:t>
                </a:r>
              </a:p>
              <a:p>
                <a:r>
                  <a:rPr lang="en-US" altLang="zh-CN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We need PCP of proximity! The statement to prove is not 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160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Γ</m:t>
                    </m:r>
                  </m:oMath>
                </a14:m>
                <a:r>
                  <a:rPr lang="en-US" altLang="zh-CN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is satisfiable”, but “</a:t>
                </a:r>
                <a14:m>
                  <m:oMath xmlns:m="http://schemas.openxmlformats.org/officeDocument/2006/math">
                    <m:r>
                      <a:rPr lang="en-US" altLang="zh-CN" sz="1600" b="0" i="1" spc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𝑥</m:t>
                    </m:r>
                  </m:oMath>
                </a14:m>
                <a:r>
                  <a:rPr lang="en-US" altLang="zh-CN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is (the encoding of) a solution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1600" i="1" spc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Γ</m:t>
                    </m:r>
                  </m:oMath>
                </a14:m>
                <a:r>
                  <a:rPr lang="en-US" altLang="zh-CN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”!</a:t>
                </a:r>
                <a:endParaRPr lang="zh-CN" altLang="en-US" sz="1600" spc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FC66F383-3C72-CAD6-37FC-EB9DB4AD34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" r="-4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圆角矩形 6">
                <a:extLst>
                  <a:ext uri="{FF2B5EF4-FFF2-40B4-BE49-F238E27FC236}">
                    <a16:creationId xmlns:a16="http://schemas.microsoft.com/office/drawing/2014/main" id="{BC0ABF4E-F286-4B6F-FC77-D67F27EEB903}"/>
                  </a:ext>
                </a:extLst>
              </p:cNvPr>
              <p:cNvSpPr/>
              <p:nvPr/>
            </p:nvSpPr>
            <p:spPr>
              <a:xfrm>
                <a:off x="2415396" y="4822165"/>
                <a:ext cx="2320506" cy="595223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>
                    <a:latin typeface="Consolas" panose="020B0609020204030204" pitchFamily="49" charset="0"/>
                    <a:cs typeface="Consolas" panose="020B0609020204030204" pitchFamily="49" charset="0"/>
                  </a:rPr>
                  <a:t>an encoding of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kumimoji="1" lang="zh-CN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" name="圆角矩形 6">
                <a:extLst>
                  <a:ext uri="{FF2B5EF4-FFF2-40B4-BE49-F238E27FC236}">
                    <a16:creationId xmlns:a16="http://schemas.microsoft.com/office/drawing/2014/main" id="{BC0ABF4E-F286-4B6F-FC77-D67F27EEB9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5396" y="4822165"/>
                <a:ext cx="2320506" cy="595223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圆角矩形 7">
                <a:extLst>
                  <a:ext uri="{FF2B5EF4-FFF2-40B4-BE49-F238E27FC236}">
                    <a16:creationId xmlns:a16="http://schemas.microsoft.com/office/drawing/2014/main" id="{F223E8F1-8167-73B0-2DAD-D19A9B9BD0BA}"/>
                  </a:ext>
                </a:extLst>
              </p:cNvPr>
              <p:cNvSpPr/>
              <p:nvPr/>
            </p:nvSpPr>
            <p:spPr>
              <a:xfrm>
                <a:off x="4797723" y="4822164"/>
                <a:ext cx="2560607" cy="595223"/>
              </a:xfrm>
              <a:prstGeom prst="roundRect">
                <a:avLst/>
              </a:prstGeom>
              <a:solidFill>
                <a:srgbClr val="FF0000">
                  <a:alpha val="70000"/>
                </a:srgb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>
                    <a:latin typeface="Consolas" panose="020B0609020204030204" pitchFamily="49" charset="0"/>
                    <a:cs typeface="Consolas" panose="020B0609020204030204" pitchFamily="49" charset="0"/>
                  </a:rPr>
                  <a:t>proof that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zh-CN">
                    <a:latin typeface="Consolas" panose="020B0609020204030204" pitchFamily="49" charset="0"/>
                    <a:cs typeface="Consolas" panose="020B0609020204030204" pitchFamily="49" charset="0"/>
                  </a:rPr>
                  <a:t> satisfies parallel</a:t>
                </a:r>
                <a:endParaRPr kumimoji="1" lang="zh-CN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" name="圆角矩形 7">
                <a:extLst>
                  <a:ext uri="{FF2B5EF4-FFF2-40B4-BE49-F238E27FC236}">
                    <a16:creationId xmlns:a16="http://schemas.microsoft.com/office/drawing/2014/main" id="{F223E8F1-8167-73B0-2DAD-D19A9B9BD0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723" y="4822164"/>
                <a:ext cx="2560607" cy="595223"/>
              </a:xfrm>
              <a:prstGeom prst="roundRect">
                <a:avLst/>
              </a:prstGeom>
              <a:blipFill>
                <a:blip r:embed="rId4"/>
                <a:stretch>
                  <a:fillRect t="-8163" b="-183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A5751082-43D1-1F72-BE5E-D54326E580F3}"/>
                  </a:ext>
                </a:extLst>
              </p:cNvPr>
              <p:cNvSpPr/>
              <p:nvPr/>
            </p:nvSpPr>
            <p:spPr>
              <a:xfrm>
                <a:off x="7420151" y="4822164"/>
                <a:ext cx="2560607" cy="595223"/>
              </a:xfrm>
              <a:prstGeom prst="roundRect">
                <a:avLst/>
              </a:prstGeom>
              <a:solidFill>
                <a:srgbClr val="00B0F0">
                  <a:alpha val="70000"/>
                </a:srgb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>
                    <a:latin typeface="Consolas" panose="020B0609020204030204" pitchFamily="49" charset="0"/>
                    <a:cs typeface="Consolas" panose="020B0609020204030204" pitchFamily="49" charset="0"/>
                  </a:rPr>
                  <a:t>proof that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zh-CN">
                    <a:latin typeface="Consolas" panose="020B0609020204030204" pitchFamily="49" charset="0"/>
                    <a:cs typeface="Consolas" panose="020B0609020204030204" pitchFamily="49" charset="0"/>
                  </a:rPr>
                  <a:t> satisfies linear</a:t>
                </a:r>
                <a:endParaRPr kumimoji="1" lang="zh-CN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A5751082-43D1-1F72-BE5E-D54326E580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151" y="4822164"/>
                <a:ext cx="2560607" cy="595223"/>
              </a:xfrm>
              <a:prstGeom prst="roundRect">
                <a:avLst/>
              </a:prstGeom>
              <a:blipFill>
                <a:blip r:embed="rId5"/>
                <a:stretch>
                  <a:fillRect t="-8163" b="-183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9BB693EF-E3C9-591D-B1A1-E93AA9C2A4C7}"/>
              </a:ext>
            </a:extLst>
          </p:cNvPr>
          <p:cNvSpPr txBox="1"/>
          <p:nvPr/>
        </p:nvSpPr>
        <p:spPr>
          <a:xfrm>
            <a:off x="641234" y="4935109"/>
            <a:ext cx="1774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final proof:</a:t>
            </a:r>
            <a:endParaRPr kumimoji="1"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11EC1C3-4ED1-78DF-3B21-77A9FD78EEEE}"/>
              </a:ext>
            </a:extLst>
          </p:cNvPr>
          <p:cNvSpPr/>
          <p:nvPr/>
        </p:nvSpPr>
        <p:spPr>
          <a:xfrm>
            <a:off x="3657787" y="5799365"/>
            <a:ext cx="3110760" cy="447261"/>
          </a:xfrm>
          <a:prstGeom prst="rect">
            <a:avLst/>
          </a:prstGeom>
          <a:solidFill>
            <a:schemeClr val="accent3"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PCPP verifier for parallel </a:t>
            </a:r>
            <a:endParaRPr kumimoji="1" lang="zh-CN" alt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5130836-8C81-A217-4699-EE05D6CF9A37}"/>
              </a:ext>
            </a:extLst>
          </p:cNvPr>
          <p:cNvSpPr/>
          <p:nvPr/>
        </p:nvSpPr>
        <p:spPr>
          <a:xfrm>
            <a:off x="5380570" y="3992925"/>
            <a:ext cx="3110760" cy="447261"/>
          </a:xfrm>
          <a:prstGeom prst="rect">
            <a:avLst/>
          </a:prstGeom>
          <a:solidFill>
            <a:schemeClr val="accent3"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PCPP verifier for linear </a:t>
            </a:r>
            <a:endParaRPr kumimoji="1" lang="zh-CN" alt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C6AE2E6D-6D16-A552-5138-CBE57B0F4346}"/>
              </a:ext>
            </a:extLst>
          </p:cNvPr>
          <p:cNvCxnSpPr/>
          <p:nvPr/>
        </p:nvCxnSpPr>
        <p:spPr>
          <a:xfrm flipH="1" flipV="1">
            <a:off x="3876261" y="5496339"/>
            <a:ext cx="159026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4F31BCE3-A3C5-E9A3-0BFB-8550AE49A663}"/>
              </a:ext>
            </a:extLst>
          </p:cNvPr>
          <p:cNvCxnSpPr>
            <a:cxnSpLocks/>
          </p:cNvCxnSpPr>
          <p:nvPr/>
        </p:nvCxnSpPr>
        <p:spPr>
          <a:xfrm flipV="1">
            <a:off x="5685183" y="5491814"/>
            <a:ext cx="178904" cy="233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8E676F77-46BC-4A7C-731E-9F8B98B4A0CC}"/>
              </a:ext>
            </a:extLst>
          </p:cNvPr>
          <p:cNvCxnSpPr>
            <a:cxnSpLocks/>
          </p:cNvCxnSpPr>
          <p:nvPr/>
        </p:nvCxnSpPr>
        <p:spPr>
          <a:xfrm flipH="1">
            <a:off x="3955774" y="4519137"/>
            <a:ext cx="2445026" cy="237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62E6F1F8-FA13-F4FB-CF73-21336893C4CD}"/>
              </a:ext>
            </a:extLst>
          </p:cNvPr>
          <p:cNvCxnSpPr>
            <a:cxnSpLocks/>
          </p:cNvCxnSpPr>
          <p:nvPr/>
        </p:nvCxnSpPr>
        <p:spPr>
          <a:xfrm>
            <a:off x="7456100" y="4512365"/>
            <a:ext cx="962343" cy="2308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9617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32289-3E15-644B-32ED-E6B4CAD9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spc="0">
                <a:latin typeface="Consolas" panose="020B0609020204030204" pitchFamily="49" charset="0"/>
                <a:cs typeface="Consolas" panose="020B0609020204030204" pitchFamily="49" charset="0"/>
              </a:rPr>
              <a:t>PCPP</a:t>
            </a:r>
            <a:r>
              <a:rPr kumimoji="1" lang="zh-CN" altLang="en-US" sz="3600" spc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3600" spc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1" lang="zh-CN" altLang="en-US" sz="3600" spc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3600" spc="0"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kumimoji="1" lang="zh-CN" altLang="en-US" sz="3600" spc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3600" spc="0">
                <a:latin typeface="Consolas" panose="020B0609020204030204" pitchFamily="49" charset="0"/>
                <a:cs typeface="Consolas" panose="020B0609020204030204" pitchFamily="49" charset="0"/>
              </a:rPr>
              <a:t>Parallel</a:t>
            </a:r>
            <a:r>
              <a:rPr kumimoji="1" lang="zh-CN" altLang="en-US" sz="3600" spc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3600" spc="0">
                <a:latin typeface="Consolas" panose="020B0609020204030204" pitchFamily="49" charset="0"/>
                <a:cs typeface="Consolas" panose="020B0609020204030204" pitchFamily="49" charset="0"/>
              </a:rPr>
              <a:t>Part</a:t>
            </a:r>
            <a:endParaRPr kumimoji="1" lang="zh-CN" altLang="en-US" sz="3600" spc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圆角矩形 5">
                <a:extLst>
                  <a:ext uri="{FF2B5EF4-FFF2-40B4-BE49-F238E27FC236}">
                    <a16:creationId xmlns:a16="http://schemas.microsoft.com/office/drawing/2014/main" id="{AAC08540-2C4C-ABC1-E261-83F2F027D909}"/>
                  </a:ext>
                </a:extLst>
              </p:cNvPr>
              <p:cNvSpPr/>
              <p:nvPr/>
            </p:nvSpPr>
            <p:spPr>
              <a:xfrm>
                <a:off x="6836228" y="2570386"/>
                <a:ext cx="1613919" cy="368311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>
                    <a:latin typeface="Consolas" panose="020B0609020204030204" pitchFamily="49" charset="0"/>
                    <a:cs typeface="Consolas" panose="020B0609020204030204" pitchFamily="49" charset="0"/>
                  </a:rPr>
                  <a:t>WH(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kumimoji="1" lang="en-US" altLang="zh-CN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  <a:endParaRPr kumimoji="1" lang="zh-CN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" name="圆角矩形 5">
                <a:extLst>
                  <a:ext uri="{FF2B5EF4-FFF2-40B4-BE49-F238E27FC236}">
                    <a16:creationId xmlns:a16="http://schemas.microsoft.com/office/drawing/2014/main" id="{AAC08540-2C4C-ABC1-E261-83F2F027D9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6228" y="2570386"/>
                <a:ext cx="1613919" cy="368311"/>
              </a:xfrm>
              <a:prstGeom prst="roundRect">
                <a:avLst/>
              </a:prstGeom>
              <a:blipFill>
                <a:blip r:embed="rId3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圆角矩形 6">
                <a:extLst>
                  <a:ext uri="{FF2B5EF4-FFF2-40B4-BE49-F238E27FC236}">
                    <a16:creationId xmlns:a16="http://schemas.microsoft.com/office/drawing/2014/main" id="{9D4D02AB-9736-1426-AFC8-6AC82F25B715}"/>
                  </a:ext>
                </a:extLst>
              </p:cNvPr>
              <p:cNvSpPr/>
              <p:nvPr/>
            </p:nvSpPr>
            <p:spPr>
              <a:xfrm>
                <a:off x="8736683" y="2570386"/>
                <a:ext cx="1798795" cy="368311"/>
              </a:xfrm>
              <a:prstGeom prst="roundRect">
                <a:avLst/>
              </a:prstGeom>
              <a:solidFill>
                <a:srgbClr val="FF0000">
                  <a:alpha val="70000"/>
                </a:srgb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>
                    <a:latin typeface="Consolas" panose="020B0609020204030204" pitchFamily="49" charset="0"/>
                    <a:cs typeface="Consolas" panose="020B0609020204030204" pitchFamily="49" charset="0"/>
                  </a:rPr>
                  <a:t>WH(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kumimoji="1" lang="en-US" altLang="zh-CN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  <a:endParaRPr kumimoji="1" lang="zh-CN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" name="圆角矩形 6">
                <a:extLst>
                  <a:ext uri="{FF2B5EF4-FFF2-40B4-BE49-F238E27FC236}">
                    <a16:creationId xmlns:a16="http://schemas.microsoft.com/office/drawing/2014/main" id="{9D4D02AB-9736-1426-AFC8-6AC82F25B7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6683" y="2570386"/>
                <a:ext cx="1798795" cy="368311"/>
              </a:xfrm>
              <a:prstGeom prst="roundRect">
                <a:avLst/>
              </a:prstGeom>
              <a:blipFill>
                <a:blip r:embed="rId4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 descr="蓝色的门&#10;&#10;中度可信度描述已自动生成">
            <a:extLst>
              <a:ext uri="{FF2B5EF4-FFF2-40B4-BE49-F238E27FC236}">
                <a16:creationId xmlns:a16="http://schemas.microsoft.com/office/drawing/2014/main" id="{F843551F-9722-AA15-02F0-ED14A554D6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1175" y="2570386"/>
            <a:ext cx="457382" cy="1379182"/>
          </a:xfrm>
          <a:prstGeom prst="rect">
            <a:avLst/>
          </a:prstGeom>
        </p:spPr>
      </p:pic>
      <p:pic>
        <p:nvPicPr>
          <p:cNvPr id="11" name="图片 10" descr="蓝色的门&#10;&#10;中度可信度描述已自动生成">
            <a:extLst>
              <a:ext uri="{FF2B5EF4-FFF2-40B4-BE49-F238E27FC236}">
                <a16:creationId xmlns:a16="http://schemas.microsoft.com/office/drawing/2014/main" id="{0EC7AF6C-AD1A-C98F-6D19-C9970AB163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7461" y="2570386"/>
            <a:ext cx="457382" cy="1379182"/>
          </a:xfrm>
          <a:prstGeom prst="rect">
            <a:avLst/>
          </a:prstGeom>
        </p:spPr>
      </p:pic>
      <p:pic>
        <p:nvPicPr>
          <p:cNvPr id="12" name="图片 11" descr="蓝色的门&#10;&#10;中度可信度描述已自动生成">
            <a:extLst>
              <a:ext uri="{FF2B5EF4-FFF2-40B4-BE49-F238E27FC236}">
                <a16:creationId xmlns:a16="http://schemas.microsoft.com/office/drawing/2014/main" id="{8075E6E1-F961-3039-5BAB-1978B3324C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4589" y="2570386"/>
            <a:ext cx="457382" cy="13791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A54527F-5D97-49E2-5381-75FB8AE560C1}"/>
                  </a:ext>
                </a:extLst>
              </p:cNvPr>
              <p:cNvSpPr txBox="1"/>
              <p:nvPr/>
            </p:nvSpPr>
            <p:spPr>
              <a:xfrm>
                <a:off x="1418123" y="2201054"/>
                <a:ext cx="4767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A54527F-5D97-49E2-5381-75FB8AE56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23" y="2201054"/>
                <a:ext cx="4767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4016E16-6E05-4712-8AF1-1E09D1B775D6}"/>
                  </a:ext>
                </a:extLst>
              </p:cNvPr>
              <p:cNvSpPr txBox="1"/>
              <p:nvPr/>
            </p:nvSpPr>
            <p:spPr>
              <a:xfrm>
                <a:off x="2047461" y="2201054"/>
                <a:ext cx="4821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4016E16-6E05-4712-8AF1-1E09D1B77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461" y="2201054"/>
                <a:ext cx="48212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80341F5-D114-64B3-3C74-DDC649E53321}"/>
                  </a:ext>
                </a:extLst>
              </p:cNvPr>
              <p:cNvSpPr txBox="1"/>
              <p:nvPr/>
            </p:nvSpPr>
            <p:spPr>
              <a:xfrm>
                <a:off x="3544589" y="2201054"/>
                <a:ext cx="491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80341F5-D114-64B3-3C74-DDC649E53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589" y="2201054"/>
                <a:ext cx="49186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9EE1D13-8F7F-5F29-6F97-35814C7446C5}"/>
                  </a:ext>
                </a:extLst>
              </p:cNvPr>
              <p:cNvSpPr txBox="1"/>
              <p:nvPr/>
            </p:nvSpPr>
            <p:spPr>
              <a:xfrm>
                <a:off x="2683747" y="3059668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9EE1D13-8F7F-5F29-6F97-35814C744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747" y="3059668"/>
                <a:ext cx="42672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FAD3DC4-2910-B142-207F-64191F19FADA}"/>
                  </a:ext>
                </a:extLst>
              </p:cNvPr>
              <p:cNvSpPr txBox="1"/>
              <p:nvPr/>
            </p:nvSpPr>
            <p:spPr>
              <a:xfrm>
                <a:off x="1379421" y="4078154"/>
                <a:ext cx="480067" cy="342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𝔽</m:t>
                          </m:r>
                        </m:e>
                        <m:sup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kumimoji="1" lang="zh-CN" altLang="en-US" sz="160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FAD3DC4-2910-B142-207F-64191F19F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421" y="4078154"/>
                <a:ext cx="480067" cy="34297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D361841-5566-C838-7DB5-54052709CF6B}"/>
                  </a:ext>
                </a:extLst>
              </p:cNvPr>
              <p:cNvSpPr txBox="1"/>
              <p:nvPr/>
            </p:nvSpPr>
            <p:spPr>
              <a:xfrm rot="5400000">
                <a:off x="1432545" y="3893457"/>
                <a:ext cx="37382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kumimoji="1" lang="zh-CN" altLang="en-US" sz="160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D361841-5566-C838-7DB5-54052709C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432545" y="3893457"/>
                <a:ext cx="373820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206820D-47C3-474C-A859-028D38869B70}"/>
                  </a:ext>
                </a:extLst>
              </p:cNvPr>
              <p:cNvSpPr txBox="1"/>
              <p:nvPr/>
            </p:nvSpPr>
            <p:spPr>
              <a:xfrm>
                <a:off x="2049574" y="4078154"/>
                <a:ext cx="480067" cy="342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𝔽</m:t>
                          </m:r>
                        </m:e>
                        <m:sup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kumimoji="1" lang="zh-CN" altLang="en-US" sz="160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206820D-47C3-474C-A859-028D38869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574" y="4078154"/>
                <a:ext cx="480067" cy="34297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46B0099-64FB-1197-911B-E61CB58E0CDD}"/>
                  </a:ext>
                </a:extLst>
              </p:cNvPr>
              <p:cNvSpPr txBox="1"/>
              <p:nvPr/>
            </p:nvSpPr>
            <p:spPr>
              <a:xfrm rot="5400000">
                <a:off x="2102698" y="3893457"/>
                <a:ext cx="37382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kumimoji="1" lang="zh-CN" altLang="en-US" sz="160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46B0099-64FB-1197-911B-E61CB58E0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102698" y="3893457"/>
                <a:ext cx="373820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7B1B0DA-0541-BFA4-CCBF-77E7720B6B54}"/>
                  </a:ext>
                </a:extLst>
              </p:cNvPr>
              <p:cNvSpPr txBox="1"/>
              <p:nvPr/>
            </p:nvSpPr>
            <p:spPr>
              <a:xfrm>
                <a:off x="3548627" y="4078154"/>
                <a:ext cx="480067" cy="342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𝔽</m:t>
                          </m:r>
                        </m:e>
                        <m:sup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kumimoji="1" lang="zh-CN" altLang="en-US" sz="160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7B1B0DA-0541-BFA4-CCBF-77E7720B6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627" y="4078154"/>
                <a:ext cx="480067" cy="34297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AC68B8F-B9A8-784F-AD33-BF33934FD688}"/>
                  </a:ext>
                </a:extLst>
              </p:cNvPr>
              <p:cNvSpPr txBox="1"/>
              <p:nvPr/>
            </p:nvSpPr>
            <p:spPr>
              <a:xfrm rot="5400000">
                <a:off x="3601751" y="3893457"/>
                <a:ext cx="37382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kumimoji="1" lang="zh-CN" altLang="en-US" sz="160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AC68B8F-B9A8-784F-AD33-BF33934FD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601751" y="3893457"/>
                <a:ext cx="373820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圆角矩形 26">
            <a:extLst>
              <a:ext uri="{FF2B5EF4-FFF2-40B4-BE49-F238E27FC236}">
                <a16:creationId xmlns:a16="http://schemas.microsoft.com/office/drawing/2014/main" id="{06FAC537-20B8-A737-83FA-93D8A3C8F779}"/>
              </a:ext>
            </a:extLst>
          </p:cNvPr>
          <p:cNvSpPr/>
          <p:nvPr/>
        </p:nvSpPr>
        <p:spPr>
          <a:xfrm>
            <a:off x="1418123" y="2595690"/>
            <a:ext cx="2622550" cy="368311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4DBFF8B8-2487-5FC1-D065-81C4784E0E57}"/>
              </a:ext>
            </a:extLst>
          </p:cNvPr>
          <p:cNvSpPr/>
          <p:nvPr/>
        </p:nvSpPr>
        <p:spPr>
          <a:xfrm>
            <a:off x="1418123" y="3542854"/>
            <a:ext cx="2622550" cy="368311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573E65FB-FC5F-A76C-72BE-7E7A299BE8CD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4040673" y="2779846"/>
            <a:ext cx="247833" cy="2721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46E92661-112C-F49B-7EA5-0D2753A12A60}"/>
              </a:ext>
            </a:extLst>
          </p:cNvPr>
          <p:cNvCxnSpPr>
            <a:cxnSpLocks/>
          </p:cNvCxnSpPr>
          <p:nvPr/>
        </p:nvCxnSpPr>
        <p:spPr>
          <a:xfrm flipV="1">
            <a:off x="4047621" y="3429000"/>
            <a:ext cx="240885" cy="3469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526A8607-AE3A-475A-92A3-5EDFE2F81C0F}"/>
              </a:ext>
            </a:extLst>
          </p:cNvPr>
          <p:cNvSpPr txBox="1"/>
          <p:nvPr/>
        </p:nvSpPr>
        <p:spPr>
          <a:xfrm>
            <a:off x="4221769" y="3090445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the same circuit!</a:t>
            </a:r>
            <a:endParaRPr kumimoji="1" lang="zh-CN" alt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AEFA6836-54DF-3AAE-E3F1-5C13DBC97AB6}"/>
                  </a:ext>
                </a:extLst>
              </p:cNvPr>
              <p:cNvSpPr txBox="1"/>
              <p:nvPr/>
            </p:nvSpPr>
            <p:spPr>
              <a:xfrm>
                <a:off x="417310" y="2595690"/>
                <a:ext cx="8714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AEFA6836-54DF-3AAE-E3F1-5C13DBC97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10" y="2595690"/>
                <a:ext cx="87144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028846B2-EC4B-A3E2-2EFE-7C0890B0EF21}"/>
                  </a:ext>
                </a:extLst>
              </p:cNvPr>
              <p:cNvSpPr txBox="1"/>
              <p:nvPr/>
            </p:nvSpPr>
            <p:spPr>
              <a:xfrm>
                <a:off x="429785" y="3541833"/>
                <a:ext cx="871442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028846B2-EC4B-A3E2-2EFE-7C0890B0E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85" y="3541833"/>
                <a:ext cx="871442" cy="37427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64808F9A-AB7B-EAED-11F0-D66ECAE6C748}"/>
                  </a:ext>
                </a:extLst>
              </p:cNvPr>
              <p:cNvSpPr txBox="1"/>
              <p:nvPr/>
            </p:nvSpPr>
            <p:spPr>
              <a:xfrm>
                <a:off x="639671" y="302889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64808F9A-AB7B-EAED-11F0-D66ECAE6C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71" y="3028890"/>
                <a:ext cx="42672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E5C48ECE-E726-DC7D-8993-860EBB35FB69}"/>
                  </a:ext>
                </a:extLst>
              </p:cNvPr>
              <p:cNvSpPr txBox="1"/>
              <p:nvPr/>
            </p:nvSpPr>
            <p:spPr>
              <a:xfrm>
                <a:off x="7429827" y="302889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E5C48ECE-E726-DC7D-8993-860EBB35F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827" y="3028890"/>
                <a:ext cx="42672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26ACDA9C-605B-3B14-E809-53036A6D433A}"/>
                  </a:ext>
                </a:extLst>
              </p:cNvPr>
              <p:cNvSpPr txBox="1"/>
              <p:nvPr/>
            </p:nvSpPr>
            <p:spPr>
              <a:xfrm>
                <a:off x="9310496" y="302889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26ACDA9C-605B-3B14-E809-53036A6D4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0496" y="3028890"/>
                <a:ext cx="42672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圆角矩形 39">
                <a:extLst>
                  <a:ext uri="{FF2B5EF4-FFF2-40B4-BE49-F238E27FC236}">
                    <a16:creationId xmlns:a16="http://schemas.microsoft.com/office/drawing/2014/main" id="{1B7789D7-92A1-FB22-057F-1B8E07109109}"/>
                  </a:ext>
                </a:extLst>
              </p:cNvPr>
              <p:cNvSpPr/>
              <p:nvPr/>
            </p:nvSpPr>
            <p:spPr>
              <a:xfrm>
                <a:off x="6836228" y="3591823"/>
                <a:ext cx="1613919" cy="368311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>
                    <a:latin typeface="Consolas" panose="020B0609020204030204" pitchFamily="49" charset="0"/>
                    <a:cs typeface="Consolas" panose="020B0609020204030204" pitchFamily="49" charset="0"/>
                  </a:rPr>
                  <a:t>WH(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kumimoji="1" lang="en-US" altLang="zh-CN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  <a:endParaRPr kumimoji="1" lang="zh-CN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0" name="圆角矩形 39">
                <a:extLst>
                  <a:ext uri="{FF2B5EF4-FFF2-40B4-BE49-F238E27FC236}">
                    <a16:creationId xmlns:a16="http://schemas.microsoft.com/office/drawing/2014/main" id="{1B7789D7-92A1-FB22-057F-1B8E071091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6228" y="3591823"/>
                <a:ext cx="1613919" cy="368311"/>
              </a:xfrm>
              <a:prstGeom prst="roundRect">
                <a:avLst/>
              </a:prstGeom>
              <a:blipFill>
                <a:blip r:embed="rId19"/>
                <a:stretch>
                  <a:fillRect t="-6452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圆角矩形 40">
                <a:extLst>
                  <a:ext uri="{FF2B5EF4-FFF2-40B4-BE49-F238E27FC236}">
                    <a16:creationId xmlns:a16="http://schemas.microsoft.com/office/drawing/2014/main" id="{C7F016F7-2996-6D38-448C-2E7E8DB14B67}"/>
                  </a:ext>
                </a:extLst>
              </p:cNvPr>
              <p:cNvSpPr/>
              <p:nvPr/>
            </p:nvSpPr>
            <p:spPr>
              <a:xfrm>
                <a:off x="8736683" y="3591823"/>
                <a:ext cx="1798795" cy="368311"/>
              </a:xfrm>
              <a:prstGeom prst="roundRect">
                <a:avLst/>
              </a:prstGeom>
              <a:solidFill>
                <a:srgbClr val="FF0000">
                  <a:alpha val="70000"/>
                </a:srgb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>
                    <a:latin typeface="Consolas" panose="020B0609020204030204" pitchFamily="49" charset="0"/>
                    <a:cs typeface="Consolas" panose="020B0609020204030204" pitchFamily="49" charset="0"/>
                  </a:rPr>
                  <a:t>WH(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𝑑</m:t>
                        </m:r>
                      </m:sup>
                    </m:sSup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𝑑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kumimoji="1" lang="en-US" altLang="zh-CN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  <a:endParaRPr kumimoji="1" lang="zh-CN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1" name="圆角矩形 40">
                <a:extLst>
                  <a:ext uri="{FF2B5EF4-FFF2-40B4-BE49-F238E27FC236}">
                    <a16:creationId xmlns:a16="http://schemas.microsoft.com/office/drawing/2014/main" id="{C7F016F7-2996-6D38-448C-2E7E8DB14B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6683" y="3591823"/>
                <a:ext cx="1798795" cy="368311"/>
              </a:xfrm>
              <a:prstGeom prst="roundRect">
                <a:avLst/>
              </a:prstGeom>
              <a:blipFill>
                <a:blip r:embed="rId20"/>
                <a:stretch>
                  <a:fillRect b="-322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2E352CFF-21DA-C489-6438-A95C69688DC1}"/>
              </a:ext>
            </a:extLst>
          </p:cNvPr>
          <p:cNvCxnSpPr>
            <a:cxnSpLocks/>
          </p:cNvCxnSpPr>
          <p:nvPr/>
        </p:nvCxnSpPr>
        <p:spPr>
          <a:xfrm>
            <a:off x="4327209" y="2779845"/>
            <a:ext cx="234480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49EBDE1D-2308-8129-1322-C3E072A2C48F}"/>
              </a:ext>
            </a:extLst>
          </p:cNvPr>
          <p:cNvCxnSpPr>
            <a:cxnSpLocks/>
          </p:cNvCxnSpPr>
          <p:nvPr/>
        </p:nvCxnSpPr>
        <p:spPr>
          <a:xfrm>
            <a:off x="4327209" y="3733174"/>
            <a:ext cx="234480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626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32289-3E15-644B-32ED-E6B4CAD9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spc="0">
                <a:latin typeface="Consolas" panose="020B0609020204030204" pitchFamily="49" charset="0"/>
                <a:cs typeface="Consolas" panose="020B0609020204030204" pitchFamily="49" charset="0"/>
              </a:rPr>
              <a:t>Vector-Valued</a:t>
            </a:r>
            <a:r>
              <a:rPr kumimoji="1" lang="zh-CN" altLang="en-US" sz="3600" spc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3600" spc="0">
                <a:latin typeface="Consolas" panose="020B0609020204030204" pitchFamily="49" charset="0"/>
                <a:cs typeface="Consolas" panose="020B0609020204030204" pitchFamily="49" charset="0"/>
              </a:rPr>
              <a:t>CSP</a:t>
            </a:r>
            <a:endParaRPr kumimoji="1" lang="zh-CN" altLang="en-US" sz="3600" spc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9F9E39-C75E-5BE4-AE7B-6F992FDD5B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929384"/>
                <a:ext cx="10674531" cy="4251960"/>
              </a:xfrm>
            </p:spPr>
            <p:txBody>
              <a:bodyPr>
                <a:normAutofit/>
              </a:bodyPr>
              <a:lstStyle/>
              <a:p>
                <a:pPr marL="285750" indent="-285750">
                  <a:lnSpc>
                    <a:spcPct val="100000"/>
                  </a:lnSpc>
                </a:pPr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A</a:t>
                </a:r>
                <a:r>
                  <a:rPr kumimoji="1" lang="zh-CN" altLang="en-US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CSP</a:t>
                </a:r>
                <a:r>
                  <a:rPr kumimoji="1" lang="zh-CN" altLang="en-US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instance</a:t>
                </a:r>
                <a:r>
                  <a:rPr kumimoji="1" lang="zh-CN" altLang="en-US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8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  <m:r>
                          <a:rPr lang="en-US" altLang="zh-CN" sz="18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8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Σ</m:t>
                        </m:r>
                        <m:r>
                          <a:rPr lang="en-US" altLang="zh-CN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8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Φ</m:t>
                        </m:r>
                        <m:r>
                          <a:rPr lang="en-US" altLang="zh-CN" sz="1800" b="0" i="0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800" b="0" i="1" kern="1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800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altLang="zh-CN" sz="1800" b="0" i="1" kern="1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kumimoji="1" lang="en-US" altLang="zh-CN" sz="18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altLang="zh-CN" sz="1800" b="0" i="1" kern="10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800" kern="10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altLang="zh-CN" sz="1800" b="0" i="1" kern="10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,</a:t>
                </a:r>
                <a:r>
                  <a:rPr kumimoji="1" lang="zh-CN" altLang="en-US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where</a:t>
                </a:r>
              </a:p>
              <a:p>
                <a:pPr marL="742950" lvl="1" indent="-285750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𝑉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1600" b="0" i="1" spc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0" i="1" spc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1600" b="0" i="1" spc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sz="1600" b="0" i="1" spc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0" i="1" spc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1600" b="0" i="1" spc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1600" b="0" i="1" spc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0" i="1" spc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sz="1600" b="0" i="1" spc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sz="1600" b="0" i="1" spc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0" i="1" spc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sz="1600" b="0" i="1" spc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.</m:t>
                    </m:r>
                  </m:oMath>
                </a14:m>
                <a:endParaRPr kumimoji="1" lang="en-US" altLang="zh-CN" sz="1600" spc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742950" lvl="1" indent="-285750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sz="160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Σ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𝔽</m:t>
                        </m:r>
                      </m:e>
                      <m:sup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𝑑</m:t>
                        </m:r>
                      </m:sup>
                    </m:sSup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  </m:t>
                    </m:r>
                  </m:oMath>
                </a14:m>
                <a:r>
                  <a:rPr kumimoji="1" lang="en-US" altLang="zh-CN" sz="1600" b="0" spc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- alphabet:</a:t>
                </a:r>
                <a:r>
                  <a:rPr kumimoji="1" lang="en-US" altLang="zh-CN" sz="1600" b="0" i="1" spc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𝑑</m:t>
                    </m:r>
                  </m:oMath>
                </a14:m>
                <a:r>
                  <a:rPr kumimoji="1" lang="en-US" altLang="zh-CN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-dimensional</a:t>
                </a:r>
                <a:r>
                  <a:rPr kumimoji="1" lang="zh-CN" altLang="en-US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vectors</a:t>
                </a:r>
                <a:r>
                  <a:rPr kumimoji="1" lang="zh-CN" altLang="en-US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over</a:t>
                </a:r>
                <a:r>
                  <a:rPr kumimoji="1" lang="zh-CN" altLang="en-US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a</a:t>
                </a:r>
                <a:r>
                  <a:rPr kumimoji="1" lang="zh-CN" altLang="en-US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finite</a:t>
                </a:r>
                <a:r>
                  <a:rPr kumimoji="1" lang="zh-CN" altLang="en-US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field</a:t>
                </a:r>
                <a:r>
                  <a:rPr kumimoji="1" lang="zh-CN" altLang="en-US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600" i="1" spc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𝔽</m:t>
                    </m:r>
                  </m:oMath>
                </a14:m>
                <a:r>
                  <a:rPr kumimoji="1" lang="en-US" altLang="zh-CN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.</a:t>
                </a:r>
              </a:p>
              <a:p>
                <a:pPr marL="742950" lvl="1" indent="-285750">
                  <a:lnSpc>
                    <a:spcPct val="100000"/>
                  </a:lnSpc>
                </a:pPr>
                <a:r>
                  <a:rPr kumimoji="1" lang="en-US" altLang="zh-CN" sz="1600" spc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(Parallel Constraints)</a:t>
                </a:r>
                <a:r>
                  <a:rPr kumimoji="1" lang="en-US" altLang="zh-CN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For each constraint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𝑢</m:t>
                        </m:r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,</m:t>
                        </m:r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𝑣</m:t>
                        </m:r>
                      </m:e>
                    </m:d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∈</m:t>
                    </m:r>
                    <m:sSub>
                      <m:sSubPr>
                        <m:ctrlPr>
                          <a:rPr lang="en-US" altLang="zh-CN" sz="16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zh-CN" sz="16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kumimoji="1" lang="en-US" altLang="zh-CN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, there</a:t>
                </a:r>
                <a:r>
                  <a:rPr kumimoji="1" lang="zh-CN" altLang="en-US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is</a:t>
                </a:r>
                <a:r>
                  <a:rPr kumimoji="1" lang="zh-CN" altLang="en-US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a</a:t>
                </a:r>
                <a:r>
                  <a:rPr kumimoji="1" lang="zh-CN" altLang="en-US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sub-constraint</a:t>
                </a:r>
                <a:r>
                  <a:rPr kumimoji="1" lang="zh-CN" altLang="en-US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16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kumimoji="1" lang="el-GR" altLang="zh-CN" sz="16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Π</m:t>
                        </m:r>
                      </m:e>
                      <m:sub>
                        <m:r>
                          <a:rPr kumimoji="1" lang="en-US" altLang="zh-CN" sz="16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𝑒</m:t>
                        </m:r>
                      </m:sub>
                      <m:sup>
                        <m:r>
                          <a:rPr kumimoji="1" lang="en-US" altLang="zh-CN" sz="16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𝑠𝑢𝑏</m:t>
                        </m:r>
                      </m:sup>
                    </m:sSubSup>
                    <m:r>
                      <a:rPr kumimoji="1" lang="en-US" altLang="zh-CN" sz="1600" i="1" spc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:</m:t>
                    </m:r>
                    <m:r>
                      <a:rPr kumimoji="1" lang="en-US" altLang="zh-CN" sz="1600" i="1" spc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𝔽</m:t>
                    </m:r>
                    <m:r>
                      <a:rPr kumimoji="1" lang="en-US" altLang="zh-CN" sz="1600" i="1" spc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×</m:t>
                    </m:r>
                    <m:r>
                      <a:rPr kumimoji="1" lang="en-US" altLang="zh-CN" sz="1600" i="1" spc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𝔽</m:t>
                    </m:r>
                    <m:r>
                      <a:rPr kumimoji="1" lang="en-US" altLang="zh-CN" sz="1600" i="1" spc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→{0,1}</m:t>
                    </m:r>
                  </m:oMath>
                </a14:m>
                <a:r>
                  <a:rPr kumimoji="1" lang="en-US" altLang="zh-CN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,</a:t>
                </a:r>
                <a:r>
                  <a:rPr kumimoji="1" lang="zh-CN" altLang="en-US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such</a:t>
                </a:r>
                <a:r>
                  <a:rPr kumimoji="1" lang="zh-CN" altLang="en-US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that</a:t>
                </a:r>
                <a:r>
                  <a:rPr kumimoji="1" lang="zh-CN" altLang="en-US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l-GR" altLang="zh-CN" sz="16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Π</m:t>
                        </m:r>
                      </m:e>
                      <m:sub>
                        <m:r>
                          <a:rPr kumimoji="1" lang="en-US" altLang="zh-CN" sz="16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𝑒</m:t>
                        </m:r>
                      </m:sub>
                    </m:sSub>
                    <m:r>
                      <a:rPr kumimoji="1" lang="en-US" altLang="zh-CN" sz="1600" i="1" spc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(</m:t>
                    </m:r>
                    <m:r>
                      <a:rPr kumimoji="1" lang="en-US" altLang="zh-CN" sz="1600" i="1" spc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𝑢</m:t>
                    </m:r>
                    <m:r>
                      <a:rPr kumimoji="1" lang="en-US" altLang="zh-CN" sz="1600" i="1" spc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,</m:t>
                    </m:r>
                    <m:r>
                      <a:rPr kumimoji="1" lang="en-US" altLang="zh-CN" sz="1600" i="1" spc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𝑤</m:t>
                    </m:r>
                    <m:r>
                      <a:rPr kumimoji="1" lang="en-US" altLang="zh-CN" sz="1600" i="1" spc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r>
                  <a:rPr kumimoji="1" lang="zh-CN" altLang="en-US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checks</a:t>
                </a:r>
                <a:r>
                  <a:rPr kumimoji="1" lang="zh-CN" altLang="en-US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16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kumimoji="1" lang="el-GR" altLang="zh-CN" sz="16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Π</m:t>
                        </m:r>
                      </m:e>
                      <m:sub>
                        <m:r>
                          <a:rPr kumimoji="1" lang="en-US" altLang="zh-CN" sz="16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𝑒</m:t>
                        </m:r>
                      </m:sub>
                      <m:sup>
                        <m:r>
                          <a:rPr kumimoji="1" lang="en-US" altLang="zh-CN" sz="16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𝑠𝑢𝑏</m:t>
                        </m:r>
                      </m:sup>
                    </m:sSubSup>
                  </m:oMath>
                </a14:m>
                <a:r>
                  <a:rPr kumimoji="1" lang="zh-CN" altLang="en-US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in</a:t>
                </a:r>
                <a:r>
                  <a:rPr kumimoji="1" lang="zh-CN" altLang="en-US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parallel</a:t>
                </a:r>
                <a:r>
                  <a:rPr kumimoji="1" lang="zh-CN" altLang="en-US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on</a:t>
                </a:r>
                <a:r>
                  <a:rPr kumimoji="1" lang="zh-CN" altLang="en-US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all</a:t>
                </a:r>
                <a:r>
                  <a:rPr kumimoji="1" lang="zh-CN" altLang="en-US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600" i="1" spc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𝑑</m:t>
                    </m:r>
                  </m:oMath>
                </a14:m>
                <a:r>
                  <a:rPr kumimoji="1" lang="zh-CN" altLang="en-US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coordinates.</a:t>
                </a:r>
              </a:p>
              <a:p>
                <a:pPr marL="742950" lvl="1" indent="-285750">
                  <a:lnSpc>
                    <a:spcPct val="100000"/>
                  </a:lnSpc>
                </a:pPr>
                <a:r>
                  <a:rPr kumimoji="1" lang="en-US" altLang="zh-CN" sz="1600" spc="0">
                    <a:solidFill>
                      <a:srgbClr val="00B0F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(Linear Constraints)</a:t>
                </a:r>
                <a:r>
                  <a:rPr kumimoji="1" lang="en-US" altLang="zh-CN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kern="1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kern="1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zh-CN" sz="1600" i="1" kern="1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sz="16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={(</m:t>
                    </m:r>
                    <m:sSub>
                      <m:sSubPr>
                        <m:ctrlPr>
                          <a:rPr lang="en-US" altLang="zh-CN" sz="16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)|</m:t>
                    </m:r>
                    <m:r>
                      <a:rPr lang="en-US" altLang="zh-CN" sz="16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16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∈[</m:t>
                    </m:r>
                    <m:r>
                      <a:rPr lang="en-US" altLang="zh-CN" sz="16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16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]}</m:t>
                    </m:r>
                  </m:oMath>
                </a14:m>
                <a:r>
                  <a:rPr kumimoji="1" lang="en-US" altLang="zh-CN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. For each </a:t>
                </a:r>
                <a14:m>
                  <m:oMath xmlns:m="http://schemas.openxmlformats.org/officeDocument/2006/math"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𝑖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∈[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𝑘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]</m:t>
                    </m:r>
                  </m:oMath>
                </a14:m>
                <a:r>
                  <a:rPr kumimoji="1" lang="en-US" altLang="zh-CN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, there is a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16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1600" i="1" spc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∈</m:t>
                    </m:r>
                  </m:oMath>
                </a14:m>
                <a:r>
                  <a:rPr kumimoji="1" lang="en-US" altLang="zh-CN" sz="1600" spc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6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kumimoji="1" lang="en-US" altLang="zh-CN" sz="16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𝔽</m:t>
                        </m:r>
                      </m:e>
                      <m:sup>
                        <m:r>
                          <a:rPr kumimoji="1" lang="en-US" altLang="zh-CN" sz="16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𝑑</m:t>
                        </m:r>
                        <m:r>
                          <a:rPr kumimoji="1" lang="en-US" altLang="zh-CN" sz="16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×</m:t>
                        </m:r>
                        <m:r>
                          <a:rPr kumimoji="1" lang="en-US" altLang="zh-CN" sz="16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kumimoji="1" lang="en-US" altLang="zh-CN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such that the constraint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l-GR" altLang="zh-CN" sz="16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Π</m:t>
                        </m:r>
                      </m:e>
                      <m:sub>
                        <m:r>
                          <a:rPr kumimoji="1" lang="en-US" altLang="zh-CN" sz="16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𝑖</m:t>
                        </m:r>
                      </m:sub>
                    </m:sSub>
                    <m:r>
                      <a:rPr lang="en-US" altLang="zh-CN" sz="1600" i="1" kern="10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i="1" kern="10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i="1" kern="10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kumimoji="1" lang="en-US" altLang="zh-CN" sz="1600" b="0" spc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checks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sz="1600" b="0" spc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9F9E39-C75E-5BE4-AE7B-6F992FDD5B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929384"/>
                <a:ext cx="10674531" cy="4251960"/>
              </a:xfrm>
              <a:blipFill>
                <a:blip r:embed="rId3"/>
                <a:stretch>
                  <a:fillRect l="-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2DB91DA1-767F-4575-3A03-5FEB910E0648}"/>
              </a:ext>
            </a:extLst>
          </p:cNvPr>
          <p:cNvSpPr/>
          <p:nvPr/>
        </p:nvSpPr>
        <p:spPr>
          <a:xfrm>
            <a:off x="3029262" y="4521877"/>
            <a:ext cx="2147147" cy="16594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E092CFC-9E03-9B32-B995-0D47950AFF06}"/>
                  </a:ext>
                </a:extLst>
              </p:cNvPr>
              <p:cNvSpPr txBox="1"/>
              <p:nvPr/>
            </p:nvSpPr>
            <p:spPr>
              <a:xfrm>
                <a:off x="3037637" y="4556232"/>
                <a:ext cx="220778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050">
                    <a:latin typeface="Palatino" pitchFamily="2" charset="0"/>
                    <a:ea typeface="Palatino" pitchFamily="2" charset="0"/>
                  </a:rPr>
                  <a:t>A</a:t>
                </a:r>
                <a:r>
                  <a:rPr kumimoji="1" lang="zh-CN" altLang="en-US" sz="105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105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parallel</a:t>
                </a:r>
                <a:r>
                  <a:rPr kumimoji="1" lang="zh-CN" altLang="en-US" sz="105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105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constraint</a:t>
                </a:r>
                <a:r>
                  <a:rPr kumimoji="1" lang="zh-CN" altLang="en-US" sz="105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1050">
                    <a:latin typeface="Palatino" pitchFamily="2" charset="0"/>
                    <a:ea typeface="Palatino" pitchFamily="2" charset="0"/>
                  </a:rPr>
                  <a:t>on</a:t>
                </a:r>
                <a:r>
                  <a:rPr kumimoji="1" lang="zh-CN" altLang="en-US" sz="105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05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zh-CN" sz="105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kumimoji="1" lang="en-US" altLang="zh-CN" sz="105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zh-CN" sz="105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105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kumimoji="1" lang="en-US" altLang="zh-CN" sz="105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sz="1050">
                  <a:latin typeface="Palatino" pitchFamily="2" charset="0"/>
                  <a:ea typeface="Palatino" pitchFamily="2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E092CFC-9E03-9B32-B995-0D47950AF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637" y="4556232"/>
                <a:ext cx="2207784" cy="253916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 descr="蓝色的门&#10;&#10;中度可信度描述已自动生成">
            <a:extLst>
              <a:ext uri="{FF2B5EF4-FFF2-40B4-BE49-F238E27FC236}">
                <a16:creationId xmlns:a16="http://schemas.microsoft.com/office/drawing/2014/main" id="{DBD5378B-EE49-91A3-54C2-F8CAFB440D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9561" y="4870439"/>
            <a:ext cx="274332" cy="827216"/>
          </a:xfrm>
          <a:prstGeom prst="rect">
            <a:avLst/>
          </a:prstGeom>
        </p:spPr>
      </p:pic>
      <p:pic>
        <p:nvPicPr>
          <p:cNvPr id="7" name="图片 6" descr="蓝色的门&#10;&#10;中度可信度描述已自动生成">
            <a:extLst>
              <a:ext uri="{FF2B5EF4-FFF2-40B4-BE49-F238E27FC236}">
                <a16:creationId xmlns:a16="http://schemas.microsoft.com/office/drawing/2014/main" id="{966E0280-5791-6A9A-5245-3760E7C308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5216" y="4870439"/>
            <a:ext cx="274332" cy="827216"/>
          </a:xfrm>
          <a:prstGeom prst="rect">
            <a:avLst/>
          </a:prstGeom>
        </p:spPr>
      </p:pic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24E03535-6E5C-9E32-5F9A-C7419D931C3E}"/>
              </a:ext>
            </a:extLst>
          </p:cNvPr>
          <p:cNvCxnSpPr>
            <a:cxnSpLocks/>
          </p:cNvCxnSpPr>
          <p:nvPr/>
        </p:nvCxnSpPr>
        <p:spPr>
          <a:xfrm>
            <a:off x="3791170" y="5000860"/>
            <a:ext cx="504046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D8E1B4DF-72D4-171C-522B-C3635676E6B0}"/>
              </a:ext>
            </a:extLst>
          </p:cNvPr>
          <p:cNvCxnSpPr>
            <a:cxnSpLocks/>
          </p:cNvCxnSpPr>
          <p:nvPr/>
        </p:nvCxnSpPr>
        <p:spPr>
          <a:xfrm>
            <a:off x="3791170" y="5574174"/>
            <a:ext cx="504046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0D1C7C2-FF4A-6022-AA05-DDD825AE8321}"/>
                  </a:ext>
                </a:extLst>
              </p:cNvPr>
              <p:cNvSpPr txBox="1"/>
              <p:nvPr/>
            </p:nvSpPr>
            <p:spPr>
              <a:xfrm>
                <a:off x="3922904" y="4822510"/>
                <a:ext cx="315407" cy="1645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05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kumimoji="1" lang="en-US" altLang="zh-CN" sz="105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kumimoji="1" lang="en-US" altLang="zh-CN" sz="105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kumimoji="1" lang="en-US" altLang="zh-CN" sz="105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𝑠𝑢𝑏</m:t>
                          </m:r>
                        </m:sup>
                      </m:sSubSup>
                    </m:oMath>
                  </m:oMathPara>
                </a14:m>
                <a:endParaRPr kumimoji="1" lang="zh-CN" altLang="en-US" sz="105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0D1C7C2-FF4A-6022-AA05-DDD825AE8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904" y="4822510"/>
                <a:ext cx="315407" cy="164532"/>
              </a:xfrm>
              <a:prstGeom prst="rect">
                <a:avLst/>
              </a:prstGeom>
              <a:blipFill>
                <a:blip r:embed="rId6"/>
                <a:stretch>
                  <a:fillRect l="-9804" r="-5882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11AAFE7-238A-01B9-171A-D3DA4F6EAD08}"/>
                  </a:ext>
                </a:extLst>
              </p:cNvPr>
              <p:cNvSpPr txBox="1"/>
              <p:nvPr/>
            </p:nvSpPr>
            <p:spPr>
              <a:xfrm>
                <a:off x="3215729" y="5731703"/>
                <a:ext cx="1803978" cy="418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050">
                    <a:latin typeface="Palatino" pitchFamily="2" charset="0"/>
                    <a:ea typeface="Palatino" pitchFamily="2" charset="0"/>
                  </a:rPr>
                  <a:t>same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105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kumimoji="1" lang="en-US" altLang="zh-CN" sz="105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kumimoji="1" lang="en-US" altLang="zh-CN" sz="105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kumimoji="1" lang="en-US" altLang="zh-CN" sz="105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𝑠𝑢𝑏</m:t>
                        </m:r>
                      </m:sup>
                    </m:sSubSup>
                    <m:r>
                      <a:rPr kumimoji="1" lang="en-US" altLang="zh-CN" sz="105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kumimoji="1" lang="en-US" altLang="zh-CN" sz="105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𝔽</m:t>
                    </m:r>
                    <m:r>
                      <a:rPr kumimoji="1" lang="en-US" altLang="zh-CN" sz="105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zh-CN" sz="105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𝔽</m:t>
                    </m:r>
                  </m:oMath>
                </a14:m>
                <a:r>
                  <a:rPr kumimoji="1" lang="zh-CN" altLang="en-US" sz="105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1050">
                    <a:latin typeface="Palatino" pitchFamily="2" charset="0"/>
                    <a:ea typeface="Palatino" pitchFamily="2" charset="0"/>
                  </a:rPr>
                  <a:t>applied</a:t>
                </a:r>
                <a:r>
                  <a:rPr kumimoji="1" lang="zh-CN" altLang="en-US" sz="105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1050">
                    <a:latin typeface="Palatino" pitchFamily="2" charset="0"/>
                    <a:ea typeface="Palatino" pitchFamily="2" charset="0"/>
                  </a:rPr>
                  <a:t>on</a:t>
                </a:r>
                <a:r>
                  <a:rPr kumimoji="1" lang="zh-CN" altLang="en-US" sz="105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1050">
                    <a:latin typeface="Palatino" pitchFamily="2" charset="0"/>
                    <a:ea typeface="Palatino" pitchFamily="2" charset="0"/>
                  </a:rPr>
                  <a:t>a</a:t>
                </a:r>
                <a:r>
                  <a:rPr kumimoji="1" lang="zh-CN" altLang="en-US" sz="105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1050">
                    <a:latin typeface="Palatino" pitchFamily="2" charset="0"/>
                    <a:ea typeface="Palatino" pitchFamily="2" charset="0"/>
                  </a:rPr>
                  <a:t>subset</a:t>
                </a:r>
                <a:r>
                  <a:rPr kumimoji="1" lang="zh-CN" altLang="en-US" sz="105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1050">
                    <a:latin typeface="Palatino" pitchFamily="2" charset="0"/>
                    <a:ea typeface="Palatino" pitchFamily="2" charset="0"/>
                  </a:rPr>
                  <a:t>of</a:t>
                </a:r>
                <a:r>
                  <a:rPr kumimoji="1" lang="zh-CN" altLang="en-US" sz="105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1050">
                    <a:latin typeface="Palatino" pitchFamily="2" charset="0"/>
                    <a:ea typeface="Palatino" pitchFamily="2" charset="0"/>
                  </a:rPr>
                  <a:t>coordinates</a:t>
                </a:r>
                <a:endParaRPr kumimoji="1" lang="zh-CN" altLang="en-US" sz="1050">
                  <a:latin typeface="Palatino" pitchFamily="2" charset="0"/>
                  <a:ea typeface="Palatino" pitchFamily="2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11AAFE7-238A-01B9-171A-D3DA4F6EA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729" y="5731703"/>
                <a:ext cx="1803978" cy="418448"/>
              </a:xfrm>
              <a:prstGeom prst="rect">
                <a:avLst/>
              </a:prstGeom>
              <a:blipFill>
                <a:blip r:embed="rId7"/>
                <a:stretch>
                  <a:fillRect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CC680E5-F726-CCB2-DA5F-1D0169EDC98A}"/>
                  </a:ext>
                </a:extLst>
              </p:cNvPr>
              <p:cNvSpPr txBox="1"/>
              <p:nvPr/>
            </p:nvSpPr>
            <p:spPr>
              <a:xfrm>
                <a:off x="3129310" y="5191056"/>
                <a:ext cx="31123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105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kumimoji="1" lang="en-US" altLang="zh-CN" sz="105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105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zh-CN" sz="105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105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CC680E5-F726-CCB2-DA5F-1D0169EDC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310" y="5191056"/>
                <a:ext cx="311239" cy="161583"/>
              </a:xfrm>
              <a:prstGeom prst="rect">
                <a:avLst/>
              </a:prstGeom>
              <a:blipFill>
                <a:blip r:embed="rId8"/>
                <a:stretch>
                  <a:fillRect l="-3922" t="-3846" r="-15686" b="-4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12D995E-92BB-D1E5-A338-EE863FFE3376}"/>
                  </a:ext>
                </a:extLst>
              </p:cNvPr>
              <p:cNvSpPr txBox="1"/>
              <p:nvPr/>
            </p:nvSpPr>
            <p:spPr>
              <a:xfrm>
                <a:off x="4644049" y="5191056"/>
                <a:ext cx="33425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105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kumimoji="1" lang="en-US" altLang="zh-CN" sz="105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105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kumimoji="1" lang="en-US" altLang="zh-CN" sz="105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105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12D995E-92BB-D1E5-A338-EE863FFE3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49" y="5191056"/>
                <a:ext cx="334258" cy="161583"/>
              </a:xfrm>
              <a:prstGeom prst="rect">
                <a:avLst/>
              </a:prstGeom>
              <a:blipFill>
                <a:blip r:embed="rId9"/>
                <a:stretch>
                  <a:fillRect l="-5455" t="-3846" r="-12727" b="-4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9D4B613-F049-B6EA-4DA3-BE40F4EC93CF}"/>
                  </a:ext>
                </a:extLst>
              </p:cNvPr>
              <p:cNvSpPr txBox="1"/>
              <p:nvPr/>
            </p:nvSpPr>
            <p:spPr>
              <a:xfrm>
                <a:off x="3920147" y="5402903"/>
                <a:ext cx="315407" cy="1645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05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kumimoji="1" lang="en-US" altLang="zh-CN" sz="105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kumimoji="1" lang="en-US" altLang="zh-CN" sz="105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kumimoji="1" lang="en-US" altLang="zh-CN" sz="105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𝑠𝑢𝑏</m:t>
                          </m:r>
                        </m:sup>
                      </m:sSubSup>
                    </m:oMath>
                  </m:oMathPara>
                </a14:m>
                <a:endParaRPr kumimoji="1" lang="zh-CN" altLang="en-US" sz="105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9D4B613-F049-B6EA-4DA3-BE40F4EC9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147" y="5402903"/>
                <a:ext cx="315407" cy="164532"/>
              </a:xfrm>
              <a:prstGeom prst="rect">
                <a:avLst/>
              </a:prstGeom>
              <a:blipFill>
                <a:blip r:embed="rId6"/>
                <a:stretch>
                  <a:fillRect l="-9615" r="-3846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>
            <a:extLst>
              <a:ext uri="{FF2B5EF4-FFF2-40B4-BE49-F238E27FC236}">
                <a16:creationId xmlns:a16="http://schemas.microsoft.com/office/drawing/2014/main" id="{B52B6C1C-0399-F4EF-D2CF-65E22093463D}"/>
              </a:ext>
            </a:extLst>
          </p:cNvPr>
          <p:cNvSpPr/>
          <p:nvPr/>
        </p:nvSpPr>
        <p:spPr>
          <a:xfrm>
            <a:off x="6155022" y="4525266"/>
            <a:ext cx="2147147" cy="16594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7" name="图片 16" descr="蓝色的门&#10;&#10;中度可信度描述已自动生成">
            <a:extLst>
              <a:ext uri="{FF2B5EF4-FFF2-40B4-BE49-F238E27FC236}">
                <a16:creationId xmlns:a16="http://schemas.microsoft.com/office/drawing/2014/main" id="{88B63AAC-F6F7-4B50-B6C2-E1DA41E776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9174" y="4959141"/>
            <a:ext cx="274332" cy="8272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56BD841-1D5A-CA09-08C9-29ABA2670E93}"/>
                  </a:ext>
                </a:extLst>
              </p:cNvPr>
              <p:cNvSpPr txBox="1"/>
              <p:nvPr/>
            </p:nvSpPr>
            <p:spPr>
              <a:xfrm>
                <a:off x="6166899" y="5771103"/>
                <a:ext cx="21352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kumimoji="1" lang="en-US" altLang="zh-CN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zh-CN" alt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zh-CN" altLang="en-US" sz="1200" b="0" i="1" smtClean="0">
                        <a:latin typeface="Cambria Math" panose="02040503050406030204" pitchFamily="18" charset="0"/>
                      </a:rPr>
                      <m:t>         </m:t>
                    </m:r>
                    <m:sSub>
                      <m:sSubPr>
                        <m:ctrlPr>
                          <a:rPr kumimoji="1" lang="en-US" altLang="zh-CN" sz="1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zh-CN" sz="1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kumimoji="1" lang="zh-CN" altLang="en-US" sz="1200"/>
                  <a:t>       </a:t>
                </a:r>
                <a14:m>
                  <m:oMath xmlns:m="http://schemas.openxmlformats.org/officeDocument/2006/math">
                    <m:r>
                      <a:rPr kumimoji="1" lang="en-US" altLang="zh-CN" sz="1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zh-CN" altLang="en-US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sz="120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56BD841-1D5A-CA09-08C9-29ABA2670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899" y="5771103"/>
                <a:ext cx="2135270" cy="276999"/>
              </a:xfrm>
              <a:prstGeom prst="rect">
                <a:avLst/>
              </a:prstGeom>
              <a:blipFill>
                <a:blip r:embed="rId10"/>
                <a:stretch>
                  <a:fillRect b="-7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图片 19" descr="图片包含 形状&#10;&#10;描述已自动生成">
            <a:extLst>
              <a:ext uri="{FF2B5EF4-FFF2-40B4-BE49-F238E27FC236}">
                <a16:creationId xmlns:a16="http://schemas.microsoft.com/office/drawing/2014/main" id="{BAA5F788-0C70-F792-E31D-9CC752DADCC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33370" y="4937596"/>
            <a:ext cx="849153" cy="8703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B7D6770-E62B-0955-6484-3D9A0EA5FC38}"/>
                  </a:ext>
                </a:extLst>
              </p:cNvPr>
              <p:cNvSpPr txBox="1"/>
              <p:nvPr/>
            </p:nvSpPr>
            <p:spPr>
              <a:xfrm>
                <a:off x="6563027" y="5204146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zh-CN" altLang="en-US" sz="120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B7D6770-E62B-0955-6484-3D9A0EA5F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027" y="5204146"/>
                <a:ext cx="341760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0792605-2E44-2919-BF0F-5FFA31EA790E}"/>
                  </a:ext>
                </a:extLst>
              </p:cNvPr>
              <p:cNvSpPr txBox="1"/>
              <p:nvPr/>
            </p:nvSpPr>
            <p:spPr>
              <a:xfrm>
                <a:off x="7583135" y="5216499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zh-CN" altLang="en-US" sz="120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0792605-2E44-2919-BF0F-5FFA31EA7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135" y="5216499"/>
                <a:ext cx="341760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47BDFA6-9C32-AC41-0393-C1EF77FF599D}"/>
                  </a:ext>
                </a:extLst>
              </p:cNvPr>
              <p:cNvSpPr txBox="1"/>
              <p:nvPr/>
            </p:nvSpPr>
            <p:spPr>
              <a:xfrm>
                <a:off x="6227434" y="4568594"/>
                <a:ext cx="220496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050">
                    <a:latin typeface="Palatino" pitchFamily="2" charset="0"/>
                    <a:ea typeface="Palatino" pitchFamily="2" charset="0"/>
                  </a:rPr>
                  <a:t>A</a:t>
                </a:r>
                <a:r>
                  <a:rPr kumimoji="1" lang="zh-CN" altLang="en-US" sz="105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1050">
                    <a:solidFill>
                      <a:srgbClr val="00B0F0"/>
                    </a:solidFill>
                    <a:latin typeface="Palatino" pitchFamily="2" charset="0"/>
                    <a:ea typeface="Palatino" pitchFamily="2" charset="0"/>
                  </a:rPr>
                  <a:t>linear</a:t>
                </a:r>
                <a:r>
                  <a:rPr kumimoji="1" lang="zh-CN" altLang="en-US" sz="1050">
                    <a:solidFill>
                      <a:srgbClr val="00B0F0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1050">
                    <a:solidFill>
                      <a:srgbClr val="00B0F0"/>
                    </a:solidFill>
                    <a:latin typeface="Palatino" pitchFamily="2" charset="0"/>
                    <a:ea typeface="Palatino" pitchFamily="2" charset="0"/>
                  </a:rPr>
                  <a:t>constraint</a:t>
                </a:r>
                <a:r>
                  <a:rPr kumimoji="1" lang="zh-CN" altLang="en-US" sz="1050">
                    <a:solidFill>
                      <a:srgbClr val="00B0F0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1050">
                    <a:latin typeface="Palatino" pitchFamily="2" charset="0"/>
                    <a:ea typeface="Palatino" pitchFamily="2" charset="0"/>
                  </a:rPr>
                  <a:t>on</a:t>
                </a:r>
                <a:r>
                  <a:rPr kumimoji="1" lang="zh-CN" altLang="en-US" sz="105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05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zh-CN" sz="105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kumimoji="1" lang="en-US" altLang="zh-CN" sz="10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05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0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105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10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05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sz="10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105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sz="1050">
                  <a:latin typeface="Palatino" pitchFamily="2" charset="0"/>
                  <a:ea typeface="Palatino" pitchFamily="2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47BDFA6-9C32-AC41-0393-C1EF77FF5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434" y="4568594"/>
                <a:ext cx="2204963" cy="253916"/>
              </a:xfrm>
              <a:prstGeom prst="rect">
                <a:avLst/>
              </a:prstGeom>
              <a:blipFill>
                <a:blip r:embed="rId1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3DA7FF0-C919-7039-5260-B4520B5DC6A4}"/>
                  </a:ext>
                </a:extLst>
              </p:cNvPr>
              <p:cNvSpPr txBox="1"/>
              <p:nvPr/>
            </p:nvSpPr>
            <p:spPr>
              <a:xfrm>
                <a:off x="7847786" y="5268925"/>
                <a:ext cx="33425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105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kumimoji="1" lang="en-US" altLang="zh-CN" sz="105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105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kumimoji="1" lang="en-US" altLang="zh-CN" sz="105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105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3DA7FF0-C919-7039-5260-B4520B5DC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7786" y="5268925"/>
                <a:ext cx="334258" cy="161583"/>
              </a:xfrm>
              <a:prstGeom prst="rect">
                <a:avLst/>
              </a:prstGeom>
              <a:blipFill>
                <a:blip r:embed="rId15"/>
                <a:stretch>
                  <a:fillRect l="-3636" r="-12727" b="-3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5273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CA32289-3E15-644B-32ED-E6B4CAD94D1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zh-CN" sz="3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3SAT</a:t>
                </a:r>
                <a14:m>
                  <m:oMath xmlns:m="http://schemas.openxmlformats.org/officeDocument/2006/math">
                    <m:r>
                      <a:rPr kumimoji="1" lang="en-US" altLang="zh-CN" sz="3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→</m:t>
                    </m:r>
                  </m:oMath>
                </a14:m>
                <a:r>
                  <a:rPr kumimoji="1" lang="en-US" altLang="zh-CN" sz="3600" spc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VecCSP</a:t>
                </a:r>
                <a:endParaRPr kumimoji="1" lang="zh-CN" altLang="en-US" sz="3600" spc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CA32289-3E15-644B-32ED-E6B4CAD94D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9F9E39-C75E-5BE4-AE7B-6F992FDD5B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85750" indent="-285750">
                  <a:lnSpc>
                    <a:spcPct val="100000"/>
                  </a:lnSpc>
                </a:pPr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3SAT</a:t>
                </a:r>
                <a:r>
                  <a:rPr kumimoji="1" lang="en-US" altLang="zh-CN" sz="1800" spc="0"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i="0" spc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→</m:t>
                    </m:r>
                  </m:oMath>
                </a14:m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3-Coloring</a:t>
                </a:r>
                <a:r>
                  <a:rPr kumimoji="1" lang="en-US" altLang="zh-CN" sz="1800" spc="0"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spc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→</m:t>
                    </m:r>
                  </m:oMath>
                </a14:m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VecCSP</a:t>
                </a:r>
              </a:p>
              <a:p>
                <a:pPr marL="285750" indent="-285750">
                  <a:lnSpc>
                    <a:spcPct val="100000"/>
                  </a:lnSpc>
                </a:pPr>
                <a:endParaRPr kumimoji="1" lang="en-US" altLang="zh-CN" sz="1800" spc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285750" indent="-285750">
                  <a:lnSpc>
                    <a:spcPct val="100000"/>
                  </a:lnSpc>
                </a:pPr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Lemma (folklore):</a:t>
                </a:r>
                <a:r>
                  <a:rPr kumimoji="1" lang="zh-CN" altLang="en-US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3SAT is reducible to 3-Coloring, with a linear blow-up 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zh-CN" sz="18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zh-CN" sz="1800" i="0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G</m:t>
                        </m:r>
                      </m:e>
                    </m:d>
                    <m:r>
                      <a:rPr kumimoji="1" lang="en-US" altLang="zh-CN" sz="1800" i="0" spc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zh-CN" sz="1800" i="0" spc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O</m:t>
                    </m:r>
                    <m:r>
                      <a:rPr kumimoji="1" lang="en-US" altLang="zh-CN" sz="1800" i="0" spc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(|</m:t>
                    </m:r>
                    <m:r>
                      <m:rPr>
                        <m:sty m:val="p"/>
                      </m:rPr>
                      <a:rPr kumimoji="1" lang="en-US" altLang="zh-CN" sz="1800" i="0" spc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φ</m:t>
                    </m:r>
                    <m:r>
                      <a:rPr kumimoji="1" lang="en-US" altLang="zh-CN" sz="1800" i="0" spc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|)</m:t>
                    </m:r>
                  </m:oMath>
                </a14:m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).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9F9E39-C75E-5BE4-AE7B-6F992FDD5B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1128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55474D87-4C19-8DE8-5FD8-1523E0C69065}"/>
              </a:ext>
            </a:extLst>
          </p:cNvPr>
          <p:cNvCxnSpPr>
            <a:cxnSpLocks/>
            <a:stCxn id="57" idx="3"/>
            <a:endCxn id="59" idx="1"/>
          </p:cNvCxnSpPr>
          <p:nvPr/>
        </p:nvCxnSpPr>
        <p:spPr>
          <a:xfrm>
            <a:off x="7178041" y="5856890"/>
            <a:ext cx="714596" cy="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弧 74">
            <a:extLst>
              <a:ext uri="{FF2B5EF4-FFF2-40B4-BE49-F238E27FC236}">
                <a16:creationId xmlns:a16="http://schemas.microsoft.com/office/drawing/2014/main" id="{51751708-FA64-714A-22F0-F6D316AFB014}"/>
              </a:ext>
            </a:extLst>
          </p:cNvPr>
          <p:cNvSpPr/>
          <p:nvPr/>
        </p:nvSpPr>
        <p:spPr>
          <a:xfrm rot="16200000">
            <a:off x="6762198" y="5553223"/>
            <a:ext cx="258962" cy="611328"/>
          </a:xfrm>
          <a:prstGeom prst="arc">
            <a:avLst>
              <a:gd name="adj1" fmla="val 14050221"/>
              <a:gd name="adj2" fmla="val 18313937"/>
            </a:avLst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弧 75">
            <a:extLst>
              <a:ext uri="{FF2B5EF4-FFF2-40B4-BE49-F238E27FC236}">
                <a16:creationId xmlns:a16="http://schemas.microsoft.com/office/drawing/2014/main" id="{5FDFDD15-E9BB-9891-2EF2-F8ACD93F2548}"/>
              </a:ext>
            </a:extLst>
          </p:cNvPr>
          <p:cNvSpPr/>
          <p:nvPr/>
        </p:nvSpPr>
        <p:spPr>
          <a:xfrm rot="5400000">
            <a:off x="8050682" y="5559342"/>
            <a:ext cx="258962" cy="611328"/>
          </a:xfrm>
          <a:prstGeom prst="arc">
            <a:avLst>
              <a:gd name="adj1" fmla="val 14050221"/>
              <a:gd name="adj2" fmla="val 18313937"/>
            </a:avLst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CA32289-3E15-644B-32ED-E6B4CAD94D1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zh-CN" sz="3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3-Coloring</a:t>
                </a:r>
                <a14:m>
                  <m:oMath xmlns:m="http://schemas.openxmlformats.org/officeDocument/2006/math">
                    <m:r>
                      <a:rPr kumimoji="1" lang="en-US" altLang="zh-CN" sz="3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→</m:t>
                    </m:r>
                  </m:oMath>
                </a14:m>
                <a:r>
                  <a:rPr kumimoji="1" lang="en-US" altLang="zh-CN" sz="3600" spc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VecCSP</a:t>
                </a:r>
                <a:endParaRPr kumimoji="1" lang="zh-CN" altLang="en-US" sz="3600" spc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CA32289-3E15-644B-32ED-E6B4CAD94D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9F9E39-C75E-5BE4-AE7B-6F992FDD5B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Given</a:t>
                </a:r>
                <a:r>
                  <a:rPr kumimoji="1" lang="zh-CN" altLang="en-US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an undirected graph </a:t>
                </a:r>
                <a14:m>
                  <m:oMath xmlns:m="http://schemas.openxmlformats.org/officeDocument/2006/math"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𝐺</m:t>
                    </m:r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=(</m:t>
                    </m:r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𝑉</m:t>
                    </m:r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,</m:t>
                    </m:r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𝐸</m:t>
                    </m:r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, we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1.</a:t>
                </a:r>
                <a:r>
                  <a:rPr kumimoji="1" lang="zh-CN" altLang="en-US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Divide</a:t>
                </a:r>
                <a:r>
                  <a:rPr kumimoji="1" lang="zh-CN" altLang="en-US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the vertices into</a:t>
                </a:r>
                <a:r>
                  <a:rPr kumimoji="1" lang="zh-CN" altLang="en-US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𝑘</m:t>
                    </m:r>
                  </m:oMath>
                </a14:m>
                <a:r>
                  <a:rPr kumimoji="1" lang="zh-CN" altLang="en-US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parts </a:t>
                </a:r>
                <a14:m>
                  <m:oMath xmlns:m="http://schemas.openxmlformats.org/officeDocument/2006/math"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𝑉</m:t>
                    </m:r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̇"/>
                        <m:ctrlP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accPr>
                      <m:e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∪</m:t>
                        </m:r>
                      </m:e>
                    </m:acc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…</m:t>
                    </m:r>
                    <m:acc>
                      <m:accPr>
                        <m:chr m:val="̇"/>
                        <m:ctrlPr>
                          <a:rPr kumimoji="1" lang="en-US" altLang="zh-CN" sz="18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accPr>
                      <m:e>
                        <m:r>
                          <a:rPr kumimoji="1" lang="en-US" altLang="zh-CN" sz="18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∪</m:t>
                        </m:r>
                      </m:e>
                    </m:acc>
                    <m:sSub>
                      <m:sSubPr>
                        <m:ctrlPr>
                          <a:rPr kumimoji="1" lang="en-US" altLang="zh-CN" sz="18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2.</a:t>
                </a:r>
                <a:r>
                  <a:rPr kumimoji="1" lang="zh-CN" altLang="en-US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Build</a:t>
                </a:r>
                <a:r>
                  <a:rPr kumimoji="1" lang="zh-CN" altLang="en-US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kumimoji="1" lang="en-US" altLang="zh-CN" sz="1800" spc="0" dirty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m:t>vector</m:t>
                        </m:r>
                        <m:r>
                          <m:rPr>
                            <m:nor/>
                          </m:rPr>
                          <a:rPr kumimoji="1" lang="en-US" altLang="zh-CN" sz="1800" spc="0" dirty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kumimoji="1" lang="en-US" altLang="zh-CN" sz="1800" spc="0" dirty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m:t>valued</m:t>
                        </m:r>
                        <m:r>
                          <m:rPr>
                            <m:nor/>
                          </m:rPr>
                          <a:rPr kumimoji="1" lang="zh-CN" altLang="en-US" sz="1800" spc="0" dirty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sz="1800" spc="0" dirty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m:t>variable</m:t>
                        </m:r>
                        <m:r>
                          <m:rPr>
                            <m:nor/>
                          </m:rPr>
                          <a:rPr kumimoji="1" lang="en-US" altLang="zh-CN" sz="1800" spc="0" dirty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m:t> </m:t>
                        </m:r>
                        <m:sSub>
                          <m:sSubPr>
                            <m:ctrlPr>
                              <a:rPr kumimoji="1" lang="en-US" altLang="zh-CN" sz="1800" i="1" spc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800" i="1" spc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1800" i="1" spc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kumimoji="1" lang="en-US" altLang="zh-CN" sz="1800" spc="0" dirty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sz="1800" spc="0" dirty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m:t>for</m:t>
                        </m:r>
                        <m:r>
                          <m:rPr>
                            <m:nor/>
                          </m:rPr>
                          <a:rPr kumimoji="1" lang="en-US" altLang="zh-CN" sz="1800" spc="0" dirty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sz="1800" spc="0" dirty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m:t>each</m:t>
                        </m:r>
                        <m:r>
                          <m:rPr>
                            <m:nor/>
                          </m:rPr>
                          <a:rPr kumimoji="1" lang="en-US" altLang="zh-CN" sz="1800" spc="0" dirty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sz="1800" spc="0" dirty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m:t>part</m:t>
                        </m:r>
                        <m:r>
                          <m:rPr>
                            <m:nor/>
                          </m:rPr>
                          <a:rPr kumimoji="1" lang="en-US" altLang="zh-CN" sz="1800" b="0" i="0" spc="0" dirty="0" smtClean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m:t> </m:t>
                        </m:r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, which is supposed to store the colors of vertices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3.</a:t>
                </a:r>
                <a:r>
                  <a:rPr kumimoji="1" lang="zh-CN" altLang="en-US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For every </a:t>
                </a:r>
                <a14:m>
                  <m:oMath xmlns:m="http://schemas.openxmlformats.org/officeDocument/2006/math"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𝑗</m:t>
                        </m:r>
                      </m:sub>
                    </m:sSub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, add a constraint checking whether </a:t>
                </a:r>
                <a14:m>
                  <m:oMath xmlns:m="http://schemas.openxmlformats.org/officeDocument/2006/math">
                    <m:r>
                      <a:rPr kumimoji="1" lang="en-US" altLang="zh-CN" sz="180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∀</m:t>
                    </m:r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𝑢</m:t>
                    </m:r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∈</m:t>
                    </m:r>
                    <m:sSub>
                      <m:sSubPr>
                        <m:ctrlPr>
                          <a:rPr kumimoji="1" lang="en-US" altLang="zh-CN" sz="18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,</m:t>
                    </m:r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𝑣</m:t>
                    </m:r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∈</m:t>
                    </m:r>
                    <m:sSub>
                      <m:sSubPr>
                        <m:ctrlPr>
                          <a:rPr kumimoji="1" lang="en-US" altLang="zh-CN" sz="18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𝑗</m:t>
                        </m:r>
                      </m:sub>
                    </m:sSub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,(</m:t>
                    </m:r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𝑢</m:t>
                    </m:r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,</m:t>
                    </m:r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𝑣</m:t>
                    </m:r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)∈</m:t>
                    </m:r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𝐸</m:t>
                    </m:r>
                  </m:oMath>
                </a14:m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, we have </a:t>
                </a:r>
                <a14:m>
                  <m:oMath xmlns:m="http://schemas.openxmlformats.org/officeDocument/2006/math"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𝑣𝑎𝑙</m:t>
                    </m:r>
                    <m:d>
                      <m:dPr>
                        <m:ctrlP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1800" b="0" i="1" spc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800" b="0" i="1" spc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1800" b="0" i="1" spc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𝑢</m:t>
                        </m:r>
                      </m:e>
                    </m:d>
                    <m:r>
                      <a:rPr kumimoji="1" lang="en-US" altLang="zh-CN" sz="1800" i="1" spc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≠</m:t>
                    </m:r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𝑣𝑎𝑙</m:t>
                    </m:r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sz="18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𝑗</m:t>
                        </m:r>
                      </m:sub>
                    </m:sSub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)[</m:t>
                    </m:r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𝑣</m:t>
                    </m:r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]</m:t>
                    </m:r>
                  </m:oMath>
                </a14:m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9F9E39-C75E-5BE4-AE7B-6F992FDD5B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组合 24">
            <a:extLst>
              <a:ext uri="{FF2B5EF4-FFF2-40B4-BE49-F238E27FC236}">
                <a16:creationId xmlns:a16="http://schemas.microsoft.com/office/drawing/2014/main" id="{AC7AB3C2-B25E-B120-C477-5ADFDF928EFB}"/>
              </a:ext>
            </a:extLst>
          </p:cNvPr>
          <p:cNvGrpSpPr/>
          <p:nvPr/>
        </p:nvGrpSpPr>
        <p:grpSpPr>
          <a:xfrm>
            <a:off x="2523370" y="4520224"/>
            <a:ext cx="2677359" cy="1336665"/>
            <a:chOff x="2154772" y="4764590"/>
            <a:chExt cx="1891657" cy="948190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429B07F9-B0D5-F3C0-B84C-1BF771EF4F29}"/>
                </a:ext>
              </a:extLst>
            </p:cNvPr>
            <p:cNvSpPr/>
            <p:nvPr/>
          </p:nvSpPr>
          <p:spPr>
            <a:xfrm>
              <a:off x="2154772" y="4764590"/>
              <a:ext cx="321257" cy="3288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52A7DBB-1939-26E8-9B05-E8DF3CFA204E}"/>
                </a:ext>
              </a:extLst>
            </p:cNvPr>
            <p:cNvSpPr/>
            <p:nvPr/>
          </p:nvSpPr>
          <p:spPr>
            <a:xfrm>
              <a:off x="2154772" y="5383917"/>
              <a:ext cx="321257" cy="3288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21ED77E2-77C1-F851-49B6-5270735AD1FF}"/>
                </a:ext>
              </a:extLst>
            </p:cNvPr>
            <p:cNvSpPr/>
            <p:nvPr/>
          </p:nvSpPr>
          <p:spPr>
            <a:xfrm>
              <a:off x="2962167" y="4765856"/>
              <a:ext cx="321257" cy="3288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371C2FE-BBD7-E0DF-F179-20ADDD027A36}"/>
                </a:ext>
              </a:extLst>
            </p:cNvPr>
            <p:cNvSpPr/>
            <p:nvPr/>
          </p:nvSpPr>
          <p:spPr>
            <a:xfrm>
              <a:off x="2962167" y="5378698"/>
              <a:ext cx="321257" cy="3288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EE9340B5-700C-C952-6926-8F1FE3EE2354}"/>
                </a:ext>
              </a:extLst>
            </p:cNvPr>
            <p:cNvSpPr/>
            <p:nvPr/>
          </p:nvSpPr>
          <p:spPr>
            <a:xfrm>
              <a:off x="3725172" y="4765856"/>
              <a:ext cx="321257" cy="3288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9C1B28A2-66EA-5BBF-A8AC-6F67CEBFA31F}"/>
                </a:ext>
              </a:extLst>
            </p:cNvPr>
            <p:cNvSpPr/>
            <p:nvPr/>
          </p:nvSpPr>
          <p:spPr>
            <a:xfrm>
              <a:off x="3725172" y="5379964"/>
              <a:ext cx="321257" cy="3288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0" name="直线连接符 9">
              <a:extLst>
                <a:ext uri="{FF2B5EF4-FFF2-40B4-BE49-F238E27FC236}">
                  <a16:creationId xmlns:a16="http://schemas.microsoft.com/office/drawing/2014/main" id="{883C90EB-9ADC-94DC-DC3A-B6EA4B7887C6}"/>
                </a:ext>
              </a:extLst>
            </p:cNvPr>
            <p:cNvCxnSpPr>
              <a:cxnSpLocks/>
              <a:stCxn id="4" idx="6"/>
              <a:endCxn id="6" idx="2"/>
            </p:cNvCxnSpPr>
            <p:nvPr/>
          </p:nvCxnSpPr>
          <p:spPr>
            <a:xfrm>
              <a:off x="2476029" y="4929022"/>
              <a:ext cx="486138" cy="126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10">
              <a:extLst>
                <a:ext uri="{FF2B5EF4-FFF2-40B4-BE49-F238E27FC236}">
                  <a16:creationId xmlns:a16="http://schemas.microsoft.com/office/drawing/2014/main" id="{9C9F2E61-9640-A420-74B0-083A9F70D404}"/>
                </a:ext>
              </a:extLst>
            </p:cNvPr>
            <p:cNvCxnSpPr>
              <a:cxnSpLocks/>
              <a:stCxn id="4" idx="5"/>
              <a:endCxn id="7" idx="1"/>
            </p:cNvCxnSpPr>
            <p:nvPr/>
          </p:nvCxnSpPr>
          <p:spPr>
            <a:xfrm>
              <a:off x="2428982" y="5045292"/>
              <a:ext cx="580232" cy="38156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11">
              <a:extLst>
                <a:ext uri="{FF2B5EF4-FFF2-40B4-BE49-F238E27FC236}">
                  <a16:creationId xmlns:a16="http://schemas.microsoft.com/office/drawing/2014/main" id="{F903B9D6-3D35-0ECA-D60C-9674F63C562E}"/>
                </a:ext>
              </a:extLst>
            </p:cNvPr>
            <p:cNvCxnSpPr>
              <a:cxnSpLocks/>
              <a:stCxn id="5" idx="7"/>
              <a:endCxn id="6" idx="3"/>
            </p:cNvCxnSpPr>
            <p:nvPr/>
          </p:nvCxnSpPr>
          <p:spPr>
            <a:xfrm flipV="1">
              <a:off x="2428982" y="5046558"/>
              <a:ext cx="580232" cy="38552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12">
              <a:extLst>
                <a:ext uri="{FF2B5EF4-FFF2-40B4-BE49-F238E27FC236}">
                  <a16:creationId xmlns:a16="http://schemas.microsoft.com/office/drawing/2014/main" id="{9EFBC85B-2D6A-FBDA-92C7-DF89C1A805F2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 flipV="1">
              <a:off x="2476029" y="5543130"/>
              <a:ext cx="486138" cy="521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381A468A-B8B9-38C3-0CEA-36116F8C30B5}"/>
                </a:ext>
              </a:extLst>
            </p:cNvPr>
            <p:cNvCxnSpPr>
              <a:cxnSpLocks/>
              <a:stCxn id="8" idx="2"/>
              <a:endCxn id="6" idx="6"/>
            </p:cNvCxnSpPr>
            <p:nvPr/>
          </p:nvCxnSpPr>
          <p:spPr>
            <a:xfrm flipH="1">
              <a:off x="3283424" y="4930288"/>
              <a:ext cx="44174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15">
              <a:extLst>
                <a:ext uri="{FF2B5EF4-FFF2-40B4-BE49-F238E27FC236}">
                  <a16:creationId xmlns:a16="http://schemas.microsoft.com/office/drawing/2014/main" id="{A3626376-9E04-99BD-87FC-8F117F2F87B7}"/>
                </a:ext>
              </a:extLst>
            </p:cNvPr>
            <p:cNvCxnSpPr>
              <a:cxnSpLocks/>
              <a:stCxn id="9" idx="2"/>
              <a:endCxn id="7" idx="6"/>
            </p:cNvCxnSpPr>
            <p:nvPr/>
          </p:nvCxnSpPr>
          <p:spPr>
            <a:xfrm flipH="1" flipV="1">
              <a:off x="3283424" y="5543130"/>
              <a:ext cx="441748" cy="126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6">
              <a:extLst>
                <a:ext uri="{FF2B5EF4-FFF2-40B4-BE49-F238E27FC236}">
                  <a16:creationId xmlns:a16="http://schemas.microsoft.com/office/drawing/2014/main" id="{216053CB-D32F-984C-3527-A767288F2A9A}"/>
                </a:ext>
              </a:extLst>
            </p:cNvPr>
            <p:cNvCxnSpPr>
              <a:cxnSpLocks/>
              <a:stCxn id="8" idx="4"/>
              <a:endCxn id="9" idx="0"/>
            </p:cNvCxnSpPr>
            <p:nvPr/>
          </p:nvCxnSpPr>
          <p:spPr>
            <a:xfrm>
              <a:off x="3885801" y="5094719"/>
              <a:ext cx="0" cy="28524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E7403E98-2DA3-0F95-8EF6-87A3612B3D11}"/>
                    </a:ext>
                  </a:extLst>
                </p:cNvPr>
                <p:cNvSpPr txBox="1"/>
                <p:nvPr/>
              </p:nvSpPr>
              <p:spPr>
                <a:xfrm>
                  <a:off x="2243083" y="4815887"/>
                  <a:ext cx="157864" cy="17466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/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E7403E98-2DA3-0F95-8EF6-87A3612B3D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3083" y="4815887"/>
                  <a:ext cx="157864" cy="174662"/>
                </a:xfrm>
                <a:prstGeom prst="rect">
                  <a:avLst/>
                </a:prstGeom>
                <a:blipFill>
                  <a:blip r:embed="rId5"/>
                  <a:stretch>
                    <a:fillRect l="-13514" r="-5405" b="-14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636B48ED-F1FF-A061-0BB8-3D53E6C3D017}"/>
                    </a:ext>
                  </a:extLst>
                </p:cNvPr>
                <p:cNvSpPr txBox="1"/>
                <p:nvPr/>
              </p:nvSpPr>
              <p:spPr>
                <a:xfrm>
                  <a:off x="3039696" y="4825177"/>
                  <a:ext cx="161005" cy="17466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/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636B48ED-F1FF-A061-0BB8-3D53E6C3D0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696" y="4825177"/>
                  <a:ext cx="161005" cy="174662"/>
                </a:xfrm>
                <a:prstGeom prst="rect">
                  <a:avLst/>
                </a:prstGeom>
                <a:blipFill>
                  <a:blip r:embed="rId6"/>
                  <a:stretch>
                    <a:fillRect l="-13158" r="-5263" b="-1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3933BA65-65AC-9A1F-2C24-3B21D94187B0}"/>
                    </a:ext>
                  </a:extLst>
                </p:cNvPr>
                <p:cNvSpPr txBox="1"/>
                <p:nvPr/>
              </p:nvSpPr>
              <p:spPr>
                <a:xfrm>
                  <a:off x="2237437" y="5455158"/>
                  <a:ext cx="161005" cy="17466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3933BA65-65AC-9A1F-2C24-3B21D94187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7437" y="5455158"/>
                  <a:ext cx="161005" cy="174662"/>
                </a:xfrm>
                <a:prstGeom prst="rect">
                  <a:avLst/>
                </a:prstGeom>
                <a:blipFill>
                  <a:blip r:embed="rId7"/>
                  <a:stretch>
                    <a:fillRect l="-13158" r="-5263" b="-14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73D27B0E-5DFE-D5BD-6ABF-3E3BF7B0C637}"/>
                    </a:ext>
                  </a:extLst>
                </p:cNvPr>
                <p:cNvSpPr txBox="1"/>
                <p:nvPr/>
              </p:nvSpPr>
              <p:spPr>
                <a:xfrm>
                  <a:off x="3044071" y="5457763"/>
                  <a:ext cx="161005" cy="17466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73D27B0E-5DFE-D5BD-6ABF-3E3BF7B0C6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4071" y="5457763"/>
                  <a:ext cx="161005" cy="174662"/>
                </a:xfrm>
                <a:prstGeom prst="rect">
                  <a:avLst/>
                </a:prstGeom>
                <a:blipFill>
                  <a:blip r:embed="rId8"/>
                  <a:stretch>
                    <a:fillRect l="-13158" r="-7895" b="-1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6353E0D5-943D-EB59-FC2B-95B98A4B754E}"/>
                    </a:ext>
                  </a:extLst>
                </p:cNvPr>
                <p:cNvSpPr txBox="1"/>
                <p:nvPr/>
              </p:nvSpPr>
              <p:spPr>
                <a:xfrm>
                  <a:off x="3799559" y="4832589"/>
                  <a:ext cx="161005" cy="17466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6353E0D5-943D-EB59-FC2B-95B98A4B75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9559" y="4832589"/>
                  <a:ext cx="161005" cy="174662"/>
                </a:xfrm>
                <a:prstGeom prst="rect">
                  <a:avLst/>
                </a:prstGeom>
                <a:blipFill>
                  <a:blip r:embed="rId9"/>
                  <a:stretch>
                    <a:fillRect l="-16216" r="-8108" b="-14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A1273E0A-9C03-7965-3D8E-6EBD4B5ADB46}"/>
                    </a:ext>
                  </a:extLst>
                </p:cNvPr>
                <p:cNvSpPr txBox="1"/>
                <p:nvPr/>
              </p:nvSpPr>
              <p:spPr>
                <a:xfrm>
                  <a:off x="3799559" y="5455158"/>
                  <a:ext cx="161005" cy="17466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A1273E0A-9C03-7965-3D8E-6EBD4B5ADB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9559" y="5455158"/>
                  <a:ext cx="161005" cy="174662"/>
                </a:xfrm>
                <a:prstGeom prst="rect">
                  <a:avLst/>
                </a:prstGeom>
                <a:blipFill>
                  <a:blip r:embed="rId10"/>
                  <a:stretch>
                    <a:fillRect l="-16216" r="-8108" b="-14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C4C1131D-34CD-8245-6AD4-A561A08E888D}"/>
                </a:ext>
              </a:extLst>
            </p:cNvPr>
            <p:cNvCxnSpPr>
              <a:cxnSpLocks/>
              <a:stCxn id="4" idx="5"/>
              <a:endCxn id="9" idx="1"/>
            </p:cNvCxnSpPr>
            <p:nvPr/>
          </p:nvCxnSpPr>
          <p:spPr>
            <a:xfrm>
              <a:off x="2428982" y="5045292"/>
              <a:ext cx="1343237" cy="3828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表格 43">
                <a:extLst>
                  <a:ext uri="{FF2B5EF4-FFF2-40B4-BE49-F238E27FC236}">
                    <a16:creationId xmlns:a16="http://schemas.microsoft.com/office/drawing/2014/main" id="{BE074FA8-BAD7-5581-98A9-40DA953AFA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328689"/>
                  </p:ext>
                </p:extLst>
              </p:nvPr>
            </p:nvGraphicFramePr>
            <p:xfrm>
              <a:off x="6743793" y="4291917"/>
              <a:ext cx="434248" cy="12018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4248">
                      <a:extLst>
                        <a:ext uri="{9D8B030D-6E8A-4147-A177-3AD203B41FA5}">
                          <a16:colId xmlns:a16="http://schemas.microsoft.com/office/drawing/2014/main" val="3173489665"/>
                        </a:ext>
                      </a:extLst>
                    </a:gridCol>
                  </a:tblGrid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650717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400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1874652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400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36048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表格 43">
                <a:extLst>
                  <a:ext uri="{FF2B5EF4-FFF2-40B4-BE49-F238E27FC236}">
                    <a16:creationId xmlns:a16="http://schemas.microsoft.com/office/drawing/2014/main" id="{BE074FA8-BAD7-5581-98A9-40DA953AFA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328689"/>
                  </p:ext>
                </p:extLst>
              </p:nvPr>
            </p:nvGraphicFramePr>
            <p:xfrm>
              <a:off x="6743793" y="4291917"/>
              <a:ext cx="434248" cy="12018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4248">
                      <a:extLst>
                        <a:ext uri="{9D8B030D-6E8A-4147-A177-3AD203B41FA5}">
                          <a16:colId xmlns:a16="http://schemas.microsoft.com/office/drawing/2014/main" val="3173489665"/>
                        </a:ext>
                      </a:extLst>
                    </a:gridCol>
                  </a:tblGrid>
                  <a:tr h="4006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389" t="-1515" r="-2778" b="-20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650717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389" t="-101515" r="-2778" b="-10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1874652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389" t="-201515" r="-2778" b="-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048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6" name="表格 45">
                <a:extLst>
                  <a:ext uri="{FF2B5EF4-FFF2-40B4-BE49-F238E27FC236}">
                    <a16:creationId xmlns:a16="http://schemas.microsoft.com/office/drawing/2014/main" id="{BB59B9D8-2A03-5306-A363-554DC18973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7182006"/>
                  </p:ext>
                </p:extLst>
              </p:nvPr>
            </p:nvGraphicFramePr>
            <p:xfrm>
              <a:off x="7892637" y="4291916"/>
              <a:ext cx="434248" cy="12018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4248">
                      <a:extLst>
                        <a:ext uri="{9D8B030D-6E8A-4147-A177-3AD203B41FA5}">
                          <a16:colId xmlns:a16="http://schemas.microsoft.com/office/drawing/2014/main" val="3173489665"/>
                        </a:ext>
                      </a:extLst>
                    </a:gridCol>
                  </a:tblGrid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650717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400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1874652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400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36048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6" name="表格 45">
                <a:extLst>
                  <a:ext uri="{FF2B5EF4-FFF2-40B4-BE49-F238E27FC236}">
                    <a16:creationId xmlns:a16="http://schemas.microsoft.com/office/drawing/2014/main" id="{BB59B9D8-2A03-5306-A363-554DC18973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7182006"/>
                  </p:ext>
                </p:extLst>
              </p:nvPr>
            </p:nvGraphicFramePr>
            <p:xfrm>
              <a:off x="7892637" y="4291916"/>
              <a:ext cx="434248" cy="12018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4248">
                      <a:extLst>
                        <a:ext uri="{9D8B030D-6E8A-4147-A177-3AD203B41FA5}">
                          <a16:colId xmlns:a16="http://schemas.microsoft.com/office/drawing/2014/main" val="3173489665"/>
                        </a:ext>
                      </a:extLst>
                    </a:gridCol>
                  </a:tblGrid>
                  <a:tr h="4006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389" t="-1515" r="-4167" b="-20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650717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389" t="-101515" r="-4167" b="-10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1874652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389" t="-201515" r="-4167" b="-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0486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25B5E1CF-D954-7FBA-F1F9-810D232C29CD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7180449" y="4518439"/>
            <a:ext cx="712188" cy="37437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E3746940-7669-6669-67FD-DB0EE2641830}"/>
              </a:ext>
            </a:extLst>
          </p:cNvPr>
          <p:cNvCxnSpPr>
            <a:cxnSpLocks/>
          </p:cNvCxnSpPr>
          <p:nvPr/>
        </p:nvCxnSpPr>
        <p:spPr>
          <a:xfrm>
            <a:off x="7178041" y="4518439"/>
            <a:ext cx="708499" cy="7850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>
            <a:extLst>
              <a:ext uri="{FF2B5EF4-FFF2-40B4-BE49-F238E27FC236}">
                <a16:creationId xmlns:a16="http://schemas.microsoft.com/office/drawing/2014/main" id="{9486FC30-C0CB-16DA-31B5-E353DAB4EA7F}"/>
              </a:ext>
            </a:extLst>
          </p:cNvPr>
          <p:cNvSpPr/>
          <p:nvPr/>
        </p:nvSpPr>
        <p:spPr>
          <a:xfrm>
            <a:off x="6743793" y="5625090"/>
            <a:ext cx="434248" cy="463599"/>
          </a:xfrm>
          <a:prstGeom prst="round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D23711F2-DB1E-C240-FCE0-FB9FB881E3E4}"/>
                  </a:ext>
                </a:extLst>
              </p:cNvPr>
              <p:cNvSpPr txBox="1"/>
              <p:nvPr/>
            </p:nvSpPr>
            <p:spPr>
              <a:xfrm>
                <a:off x="6884002" y="5732416"/>
                <a:ext cx="16940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140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D23711F2-DB1E-C240-FCE0-FB9FB881E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002" y="5732416"/>
                <a:ext cx="169408" cy="215444"/>
              </a:xfrm>
              <a:prstGeom prst="rect">
                <a:avLst/>
              </a:prstGeom>
              <a:blipFill>
                <a:blip r:embed="rId13"/>
                <a:stretch>
                  <a:fillRect l="-25000" r="-17857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圆角矩形 58">
            <a:extLst>
              <a:ext uri="{FF2B5EF4-FFF2-40B4-BE49-F238E27FC236}">
                <a16:creationId xmlns:a16="http://schemas.microsoft.com/office/drawing/2014/main" id="{EF7AE022-7F34-5382-4415-CD2C0C69131A}"/>
              </a:ext>
            </a:extLst>
          </p:cNvPr>
          <p:cNvSpPr/>
          <p:nvPr/>
        </p:nvSpPr>
        <p:spPr>
          <a:xfrm>
            <a:off x="7892637" y="5625090"/>
            <a:ext cx="434248" cy="463599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6478F132-E1D2-CC8D-9658-EC37A297BF13}"/>
                  </a:ext>
                </a:extLst>
              </p:cNvPr>
              <p:cNvSpPr txBox="1"/>
              <p:nvPr/>
            </p:nvSpPr>
            <p:spPr>
              <a:xfrm>
                <a:off x="8032846" y="5732416"/>
                <a:ext cx="16940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140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6478F132-E1D2-CC8D-9658-EC37A297B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846" y="5732416"/>
                <a:ext cx="169408" cy="215444"/>
              </a:xfrm>
              <a:prstGeom prst="rect">
                <a:avLst/>
              </a:prstGeom>
              <a:blipFill>
                <a:blip r:embed="rId14"/>
                <a:stretch>
                  <a:fillRect l="-28571" r="-21429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1EAE44DF-673B-B60B-7AA0-309C2153403D}"/>
              </a:ext>
            </a:extLst>
          </p:cNvPr>
          <p:cNvCxnSpPr>
            <a:cxnSpLocks/>
            <a:stCxn id="44" idx="3"/>
            <a:endCxn id="46" idx="1"/>
          </p:cNvCxnSpPr>
          <p:nvPr/>
        </p:nvCxnSpPr>
        <p:spPr>
          <a:xfrm flipV="1">
            <a:off x="7178041" y="4892817"/>
            <a:ext cx="714596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5C46FFF3-3F63-A8FA-5825-CD75E318BE1A}"/>
              </a:ext>
            </a:extLst>
          </p:cNvPr>
          <p:cNvCxnSpPr>
            <a:cxnSpLocks/>
          </p:cNvCxnSpPr>
          <p:nvPr/>
        </p:nvCxnSpPr>
        <p:spPr>
          <a:xfrm flipV="1">
            <a:off x="7171944" y="4482115"/>
            <a:ext cx="714596" cy="82140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弧 69">
            <a:extLst>
              <a:ext uri="{FF2B5EF4-FFF2-40B4-BE49-F238E27FC236}">
                <a16:creationId xmlns:a16="http://schemas.microsoft.com/office/drawing/2014/main" id="{EFB1F3A7-7B56-A01C-FA40-383E57DBE377}"/>
              </a:ext>
            </a:extLst>
          </p:cNvPr>
          <p:cNvSpPr/>
          <p:nvPr/>
        </p:nvSpPr>
        <p:spPr>
          <a:xfrm rot="16200000">
            <a:off x="6741739" y="4136553"/>
            <a:ext cx="1036320" cy="1538755"/>
          </a:xfrm>
          <a:prstGeom prst="arc">
            <a:avLst>
              <a:gd name="adj1" fmla="val 14050221"/>
              <a:gd name="adj2" fmla="val 18313937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弧 70">
            <a:extLst>
              <a:ext uri="{FF2B5EF4-FFF2-40B4-BE49-F238E27FC236}">
                <a16:creationId xmlns:a16="http://schemas.microsoft.com/office/drawing/2014/main" id="{D6E15463-58AF-F77A-B2F7-E502639D9564}"/>
              </a:ext>
            </a:extLst>
          </p:cNvPr>
          <p:cNvSpPr/>
          <p:nvPr/>
        </p:nvSpPr>
        <p:spPr>
          <a:xfrm rot="5400000">
            <a:off x="7274873" y="4136553"/>
            <a:ext cx="1036320" cy="1538755"/>
          </a:xfrm>
          <a:prstGeom prst="arc">
            <a:avLst>
              <a:gd name="adj1" fmla="val 14050221"/>
              <a:gd name="adj2" fmla="val 18313937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弧 71">
            <a:extLst>
              <a:ext uri="{FF2B5EF4-FFF2-40B4-BE49-F238E27FC236}">
                <a16:creationId xmlns:a16="http://schemas.microsoft.com/office/drawing/2014/main" id="{3A45593A-63A4-801D-95BE-EA69BD48B462}"/>
              </a:ext>
            </a:extLst>
          </p:cNvPr>
          <p:cNvSpPr/>
          <p:nvPr/>
        </p:nvSpPr>
        <p:spPr>
          <a:xfrm rot="16200000">
            <a:off x="6775433" y="4557942"/>
            <a:ext cx="445517" cy="1062102"/>
          </a:xfrm>
          <a:prstGeom prst="arc">
            <a:avLst>
              <a:gd name="adj1" fmla="val 14050221"/>
              <a:gd name="adj2" fmla="val 18313937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弧 72">
            <a:extLst>
              <a:ext uri="{FF2B5EF4-FFF2-40B4-BE49-F238E27FC236}">
                <a16:creationId xmlns:a16="http://schemas.microsoft.com/office/drawing/2014/main" id="{103D32DB-71F1-7EAA-9ABF-C04B06E7E104}"/>
              </a:ext>
            </a:extLst>
          </p:cNvPr>
          <p:cNvSpPr/>
          <p:nvPr/>
        </p:nvSpPr>
        <p:spPr>
          <a:xfrm rot="5400000">
            <a:off x="7843043" y="4567117"/>
            <a:ext cx="445517" cy="1062102"/>
          </a:xfrm>
          <a:prstGeom prst="arc">
            <a:avLst>
              <a:gd name="adj1" fmla="val 14050221"/>
              <a:gd name="adj2" fmla="val 18313937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下箭头 76">
            <a:extLst>
              <a:ext uri="{FF2B5EF4-FFF2-40B4-BE49-F238E27FC236}">
                <a16:creationId xmlns:a16="http://schemas.microsoft.com/office/drawing/2014/main" id="{519B1421-DBEE-5E27-EC9B-FBE346C6095A}"/>
              </a:ext>
            </a:extLst>
          </p:cNvPr>
          <p:cNvSpPr/>
          <p:nvPr/>
        </p:nvSpPr>
        <p:spPr>
          <a:xfrm rot="16200000">
            <a:off x="5734780" y="4963537"/>
            <a:ext cx="179487" cy="313641"/>
          </a:xfrm>
          <a:prstGeom prst="downArrow">
            <a:avLst/>
          </a:prstGeom>
          <a:noFill/>
          <a:ln w="158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39678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9C276E90-0213-C08F-A8FF-27E6063A687D}"/>
              </a:ext>
            </a:extLst>
          </p:cNvPr>
          <p:cNvCxnSpPr>
            <a:cxnSpLocks/>
            <a:stCxn id="57" idx="3"/>
            <a:endCxn id="59" idx="1"/>
          </p:cNvCxnSpPr>
          <p:nvPr/>
        </p:nvCxnSpPr>
        <p:spPr>
          <a:xfrm>
            <a:off x="7178041" y="5690634"/>
            <a:ext cx="714596" cy="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弧 26">
            <a:extLst>
              <a:ext uri="{FF2B5EF4-FFF2-40B4-BE49-F238E27FC236}">
                <a16:creationId xmlns:a16="http://schemas.microsoft.com/office/drawing/2014/main" id="{43B57039-2D46-4F3D-3188-F128E9DFABB6}"/>
              </a:ext>
            </a:extLst>
          </p:cNvPr>
          <p:cNvSpPr/>
          <p:nvPr/>
        </p:nvSpPr>
        <p:spPr>
          <a:xfrm rot="16200000">
            <a:off x="6762198" y="5386967"/>
            <a:ext cx="258962" cy="611328"/>
          </a:xfrm>
          <a:prstGeom prst="arc">
            <a:avLst>
              <a:gd name="adj1" fmla="val 14050221"/>
              <a:gd name="adj2" fmla="val 18313937"/>
            </a:avLst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弧 27">
            <a:extLst>
              <a:ext uri="{FF2B5EF4-FFF2-40B4-BE49-F238E27FC236}">
                <a16:creationId xmlns:a16="http://schemas.microsoft.com/office/drawing/2014/main" id="{7DD3C233-7E57-B882-F586-0615C037D0CA}"/>
              </a:ext>
            </a:extLst>
          </p:cNvPr>
          <p:cNvSpPr/>
          <p:nvPr/>
        </p:nvSpPr>
        <p:spPr>
          <a:xfrm rot="5400000">
            <a:off x="8050682" y="5393086"/>
            <a:ext cx="258962" cy="611328"/>
          </a:xfrm>
          <a:prstGeom prst="arc">
            <a:avLst>
              <a:gd name="adj1" fmla="val 14050221"/>
              <a:gd name="adj2" fmla="val 18313937"/>
            </a:avLst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CA32289-3E15-644B-32ED-E6B4CAD94D1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zh-CN" sz="3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3-Coloring</a:t>
                </a:r>
                <a14:m>
                  <m:oMath xmlns:m="http://schemas.openxmlformats.org/officeDocument/2006/math">
                    <m:r>
                      <a:rPr kumimoji="1" lang="en-US" altLang="zh-CN" sz="3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→</m:t>
                    </m:r>
                  </m:oMath>
                </a14:m>
                <a:r>
                  <a:rPr kumimoji="1" lang="en-US" altLang="zh-CN" sz="3600" spc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VecCSP</a:t>
                </a:r>
                <a:r>
                  <a:rPr kumimoji="1" lang="en-US" altLang="zh-CN" sz="3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:</a:t>
                </a:r>
                <a:r>
                  <a:rPr kumimoji="1" lang="zh-CN" altLang="en-US" sz="3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3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Initial</a:t>
                </a:r>
                <a:r>
                  <a:rPr kumimoji="1" lang="zh-CN" altLang="en-US" sz="3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3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Step</a:t>
                </a:r>
                <a:endParaRPr kumimoji="1" lang="zh-CN" altLang="en-US" sz="3600" spc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CA32289-3E15-644B-32ED-E6B4CAD94D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9F9E39-C75E-5BE4-AE7B-6F992FDD5B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Given</a:t>
                </a:r>
                <a:r>
                  <a:rPr kumimoji="1" lang="zh-CN" altLang="en-US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an undirected graph </a:t>
                </a:r>
                <a14:m>
                  <m:oMath xmlns:m="http://schemas.openxmlformats.org/officeDocument/2006/math"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𝐺</m:t>
                    </m:r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=(</m:t>
                    </m:r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𝑉</m:t>
                    </m:r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,</m:t>
                    </m:r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𝐸</m:t>
                    </m:r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, we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1.</a:t>
                </a:r>
                <a:r>
                  <a:rPr kumimoji="1" lang="zh-CN" altLang="en-US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Divide</a:t>
                </a:r>
                <a:r>
                  <a:rPr kumimoji="1" lang="zh-CN" altLang="en-US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the vertices into</a:t>
                </a:r>
                <a:r>
                  <a:rPr kumimoji="1" lang="zh-CN" altLang="en-US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𝑘</m:t>
                    </m:r>
                  </m:oMath>
                </a14:m>
                <a:r>
                  <a:rPr kumimoji="1" lang="zh-CN" altLang="en-US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parts </a:t>
                </a:r>
                <a14:m>
                  <m:oMath xmlns:m="http://schemas.openxmlformats.org/officeDocument/2006/math"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𝑉</m:t>
                    </m:r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̇"/>
                        <m:ctrlP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accPr>
                      <m:e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∪</m:t>
                        </m:r>
                      </m:e>
                    </m:acc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…</m:t>
                    </m:r>
                    <m:acc>
                      <m:accPr>
                        <m:chr m:val="̇"/>
                        <m:ctrlPr>
                          <a:rPr kumimoji="1" lang="en-US" altLang="zh-CN" sz="18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accPr>
                      <m:e>
                        <m:r>
                          <a:rPr kumimoji="1" lang="en-US" altLang="zh-CN" sz="18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∪</m:t>
                        </m:r>
                      </m:e>
                    </m:acc>
                    <m:sSub>
                      <m:sSubPr>
                        <m:ctrlPr>
                          <a:rPr kumimoji="1" lang="en-US" altLang="zh-CN" sz="18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2.</a:t>
                </a:r>
                <a:r>
                  <a:rPr kumimoji="1" lang="zh-CN" altLang="en-US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Build</a:t>
                </a:r>
                <a:r>
                  <a:rPr kumimoji="1" lang="zh-CN" altLang="en-US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kumimoji="1" lang="en-US" altLang="zh-CN" sz="1800" spc="0" dirty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m:t>vector</m:t>
                        </m:r>
                        <m:r>
                          <m:rPr>
                            <m:nor/>
                          </m:rPr>
                          <a:rPr kumimoji="1" lang="en-US" altLang="zh-CN" sz="1800" spc="0" dirty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kumimoji="1" lang="en-US" altLang="zh-CN" sz="1800" spc="0" dirty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m:t>valued</m:t>
                        </m:r>
                        <m:r>
                          <m:rPr>
                            <m:nor/>
                          </m:rPr>
                          <a:rPr kumimoji="1" lang="zh-CN" altLang="en-US" sz="1800" spc="0" dirty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sz="1800" spc="0" dirty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m:t>variable</m:t>
                        </m:r>
                        <m:r>
                          <m:rPr>
                            <m:nor/>
                          </m:rPr>
                          <a:rPr kumimoji="1" lang="en-US" altLang="zh-CN" sz="1800" spc="0" dirty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m:t> </m:t>
                        </m:r>
                        <m:sSub>
                          <m:sSubPr>
                            <m:ctrlPr>
                              <a:rPr kumimoji="1" lang="en-US" altLang="zh-CN" sz="1800" i="1" spc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800" i="1" spc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1800" i="1" spc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kumimoji="1" lang="en-US" altLang="zh-CN" sz="1800" spc="0" dirty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sz="1800" spc="0" dirty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m:t>for</m:t>
                        </m:r>
                        <m:r>
                          <m:rPr>
                            <m:nor/>
                          </m:rPr>
                          <a:rPr kumimoji="1" lang="en-US" altLang="zh-CN" sz="1800" spc="0" dirty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sz="1800" spc="0" dirty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m:t>each</m:t>
                        </m:r>
                        <m:r>
                          <m:rPr>
                            <m:nor/>
                          </m:rPr>
                          <a:rPr kumimoji="1" lang="en-US" altLang="zh-CN" sz="1800" spc="0" dirty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zh-CN" sz="1800" spc="0" dirty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m:t>part</m:t>
                        </m:r>
                        <m:r>
                          <m:rPr>
                            <m:nor/>
                          </m:rPr>
                          <a:rPr kumimoji="1" lang="en-US" altLang="zh-CN" sz="1800" b="0" i="0" spc="0" dirty="0" smtClean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m:t> </m:t>
                        </m:r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, which is supposed to store the colors of vertices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3.</a:t>
                </a:r>
                <a:r>
                  <a:rPr kumimoji="1" lang="zh-CN" altLang="en-US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For every </a:t>
                </a:r>
                <a14:m>
                  <m:oMath xmlns:m="http://schemas.openxmlformats.org/officeDocument/2006/math"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𝑗</m:t>
                        </m:r>
                      </m:sub>
                    </m:sSub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, add a constraint checking</a:t>
                </a:r>
                <a:r>
                  <a:rPr kumimoji="1" lang="zh-CN" altLang="en-US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3-color</a:t>
                </a:r>
                <a:r>
                  <a:rPr kumimoji="1" lang="zh-CN" altLang="en-US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constraints</a:t>
                </a:r>
                <a:r>
                  <a:rPr kumimoji="1" lang="zh-CN" altLang="en-US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among</a:t>
                </a:r>
                <a:r>
                  <a:rPr kumimoji="1" lang="zh-CN" altLang="en-US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8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18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CN" sz="18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∪</m:t>
                    </m:r>
                    <m:sSub>
                      <m:sSubPr>
                        <m:ctrlP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𝑗</m:t>
                        </m:r>
                      </m:sub>
                    </m:sSub>
                  </m:oMath>
                </a14:m>
                <a:endParaRPr kumimoji="1" lang="en-US" altLang="zh-CN" sz="1800" spc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9F9E39-C75E-5BE4-AE7B-6F992FDD5B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组合 24">
            <a:extLst>
              <a:ext uri="{FF2B5EF4-FFF2-40B4-BE49-F238E27FC236}">
                <a16:creationId xmlns:a16="http://schemas.microsoft.com/office/drawing/2014/main" id="{AC7AB3C2-B25E-B120-C477-5ADFDF928EFB}"/>
              </a:ext>
            </a:extLst>
          </p:cNvPr>
          <p:cNvGrpSpPr/>
          <p:nvPr/>
        </p:nvGrpSpPr>
        <p:grpSpPr>
          <a:xfrm>
            <a:off x="2504548" y="4354705"/>
            <a:ext cx="2677359" cy="1336665"/>
            <a:chOff x="2154772" y="4764590"/>
            <a:chExt cx="1891657" cy="948190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429B07F9-B0D5-F3C0-B84C-1BF771EF4F29}"/>
                </a:ext>
              </a:extLst>
            </p:cNvPr>
            <p:cNvSpPr/>
            <p:nvPr/>
          </p:nvSpPr>
          <p:spPr>
            <a:xfrm>
              <a:off x="2154772" y="4764590"/>
              <a:ext cx="321257" cy="328863"/>
            </a:xfrm>
            <a:prstGeom prst="ellipse">
              <a:avLst/>
            </a:prstGeom>
            <a:solidFill>
              <a:srgbClr val="92D05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52A7DBB-1939-26E8-9B05-E8DF3CFA204E}"/>
                </a:ext>
              </a:extLst>
            </p:cNvPr>
            <p:cNvSpPr/>
            <p:nvPr/>
          </p:nvSpPr>
          <p:spPr>
            <a:xfrm>
              <a:off x="2154772" y="5383917"/>
              <a:ext cx="321257" cy="328863"/>
            </a:xfrm>
            <a:prstGeom prst="ellipse">
              <a:avLst/>
            </a:prstGeom>
            <a:solidFill>
              <a:srgbClr val="92D05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21ED77E2-77C1-F851-49B6-5270735AD1FF}"/>
                </a:ext>
              </a:extLst>
            </p:cNvPr>
            <p:cNvSpPr/>
            <p:nvPr/>
          </p:nvSpPr>
          <p:spPr>
            <a:xfrm>
              <a:off x="2962167" y="4765856"/>
              <a:ext cx="321257" cy="328863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371C2FE-BBD7-E0DF-F179-20ADDD027A36}"/>
                </a:ext>
              </a:extLst>
            </p:cNvPr>
            <p:cNvSpPr/>
            <p:nvPr/>
          </p:nvSpPr>
          <p:spPr>
            <a:xfrm>
              <a:off x="2962167" y="5378698"/>
              <a:ext cx="321257" cy="328863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EE9340B5-700C-C952-6926-8F1FE3EE2354}"/>
                </a:ext>
              </a:extLst>
            </p:cNvPr>
            <p:cNvSpPr/>
            <p:nvPr/>
          </p:nvSpPr>
          <p:spPr>
            <a:xfrm>
              <a:off x="3725172" y="4765856"/>
              <a:ext cx="321257" cy="328863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9C1B28A2-66EA-5BBF-A8AC-6F67CEBFA31F}"/>
                </a:ext>
              </a:extLst>
            </p:cNvPr>
            <p:cNvSpPr/>
            <p:nvPr/>
          </p:nvSpPr>
          <p:spPr>
            <a:xfrm>
              <a:off x="3725172" y="5379964"/>
              <a:ext cx="321257" cy="328863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0" name="直线连接符 9">
              <a:extLst>
                <a:ext uri="{FF2B5EF4-FFF2-40B4-BE49-F238E27FC236}">
                  <a16:creationId xmlns:a16="http://schemas.microsoft.com/office/drawing/2014/main" id="{883C90EB-9ADC-94DC-DC3A-B6EA4B7887C6}"/>
                </a:ext>
              </a:extLst>
            </p:cNvPr>
            <p:cNvCxnSpPr>
              <a:cxnSpLocks/>
              <a:stCxn id="4" idx="6"/>
              <a:endCxn id="6" idx="2"/>
            </p:cNvCxnSpPr>
            <p:nvPr/>
          </p:nvCxnSpPr>
          <p:spPr>
            <a:xfrm>
              <a:off x="2476029" y="4929022"/>
              <a:ext cx="486138" cy="126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10">
              <a:extLst>
                <a:ext uri="{FF2B5EF4-FFF2-40B4-BE49-F238E27FC236}">
                  <a16:creationId xmlns:a16="http://schemas.microsoft.com/office/drawing/2014/main" id="{9C9F2E61-9640-A420-74B0-083A9F70D404}"/>
                </a:ext>
              </a:extLst>
            </p:cNvPr>
            <p:cNvCxnSpPr>
              <a:cxnSpLocks/>
              <a:stCxn id="4" idx="5"/>
              <a:endCxn id="7" idx="1"/>
            </p:cNvCxnSpPr>
            <p:nvPr/>
          </p:nvCxnSpPr>
          <p:spPr>
            <a:xfrm>
              <a:off x="2428982" y="5045292"/>
              <a:ext cx="580232" cy="38156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11">
              <a:extLst>
                <a:ext uri="{FF2B5EF4-FFF2-40B4-BE49-F238E27FC236}">
                  <a16:creationId xmlns:a16="http://schemas.microsoft.com/office/drawing/2014/main" id="{F903B9D6-3D35-0ECA-D60C-9674F63C562E}"/>
                </a:ext>
              </a:extLst>
            </p:cNvPr>
            <p:cNvCxnSpPr>
              <a:cxnSpLocks/>
              <a:stCxn id="5" idx="7"/>
              <a:endCxn id="6" idx="3"/>
            </p:cNvCxnSpPr>
            <p:nvPr/>
          </p:nvCxnSpPr>
          <p:spPr>
            <a:xfrm flipV="1">
              <a:off x="2428982" y="5046558"/>
              <a:ext cx="580232" cy="38552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12">
              <a:extLst>
                <a:ext uri="{FF2B5EF4-FFF2-40B4-BE49-F238E27FC236}">
                  <a16:creationId xmlns:a16="http://schemas.microsoft.com/office/drawing/2014/main" id="{9EFBC85B-2D6A-FBDA-92C7-DF89C1A805F2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 flipV="1">
              <a:off x="2476029" y="5543130"/>
              <a:ext cx="486138" cy="521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381A468A-B8B9-38C3-0CEA-36116F8C30B5}"/>
                </a:ext>
              </a:extLst>
            </p:cNvPr>
            <p:cNvCxnSpPr>
              <a:cxnSpLocks/>
              <a:stCxn id="8" idx="2"/>
              <a:endCxn id="6" idx="6"/>
            </p:cNvCxnSpPr>
            <p:nvPr/>
          </p:nvCxnSpPr>
          <p:spPr>
            <a:xfrm flipH="1">
              <a:off x="3283424" y="4930288"/>
              <a:ext cx="44174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15">
              <a:extLst>
                <a:ext uri="{FF2B5EF4-FFF2-40B4-BE49-F238E27FC236}">
                  <a16:creationId xmlns:a16="http://schemas.microsoft.com/office/drawing/2014/main" id="{A3626376-9E04-99BD-87FC-8F117F2F87B7}"/>
                </a:ext>
              </a:extLst>
            </p:cNvPr>
            <p:cNvCxnSpPr>
              <a:cxnSpLocks/>
              <a:stCxn id="9" idx="2"/>
              <a:endCxn id="7" idx="6"/>
            </p:cNvCxnSpPr>
            <p:nvPr/>
          </p:nvCxnSpPr>
          <p:spPr>
            <a:xfrm flipH="1" flipV="1">
              <a:off x="3283424" y="5543130"/>
              <a:ext cx="441748" cy="126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6">
              <a:extLst>
                <a:ext uri="{FF2B5EF4-FFF2-40B4-BE49-F238E27FC236}">
                  <a16:creationId xmlns:a16="http://schemas.microsoft.com/office/drawing/2014/main" id="{216053CB-D32F-984C-3527-A767288F2A9A}"/>
                </a:ext>
              </a:extLst>
            </p:cNvPr>
            <p:cNvCxnSpPr>
              <a:cxnSpLocks/>
              <a:stCxn id="8" idx="4"/>
              <a:endCxn id="9" idx="0"/>
            </p:cNvCxnSpPr>
            <p:nvPr/>
          </p:nvCxnSpPr>
          <p:spPr>
            <a:xfrm>
              <a:off x="3885801" y="5094719"/>
              <a:ext cx="0" cy="28524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E7403E98-2DA3-0F95-8EF6-87A3612B3D11}"/>
                    </a:ext>
                  </a:extLst>
                </p:cNvPr>
                <p:cNvSpPr txBox="1"/>
                <p:nvPr/>
              </p:nvSpPr>
              <p:spPr>
                <a:xfrm>
                  <a:off x="2243083" y="4815887"/>
                  <a:ext cx="157864" cy="17466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/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E7403E98-2DA3-0F95-8EF6-87A3612B3D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3083" y="4815887"/>
                  <a:ext cx="157864" cy="174662"/>
                </a:xfrm>
                <a:prstGeom prst="rect">
                  <a:avLst/>
                </a:prstGeom>
                <a:blipFill>
                  <a:blip r:embed="rId5"/>
                  <a:stretch>
                    <a:fillRect l="-13514" r="-5405" b="-14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636B48ED-F1FF-A061-0BB8-3D53E6C3D017}"/>
                    </a:ext>
                  </a:extLst>
                </p:cNvPr>
                <p:cNvSpPr txBox="1"/>
                <p:nvPr/>
              </p:nvSpPr>
              <p:spPr>
                <a:xfrm>
                  <a:off x="3039696" y="4825177"/>
                  <a:ext cx="161005" cy="17466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/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636B48ED-F1FF-A061-0BB8-3D53E6C3D0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696" y="4825177"/>
                  <a:ext cx="161005" cy="174662"/>
                </a:xfrm>
                <a:prstGeom prst="rect">
                  <a:avLst/>
                </a:prstGeom>
                <a:blipFill>
                  <a:blip r:embed="rId6"/>
                  <a:stretch>
                    <a:fillRect l="-13158" r="-5263" b="-14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3933BA65-65AC-9A1F-2C24-3B21D94187B0}"/>
                    </a:ext>
                  </a:extLst>
                </p:cNvPr>
                <p:cNvSpPr txBox="1"/>
                <p:nvPr/>
              </p:nvSpPr>
              <p:spPr>
                <a:xfrm>
                  <a:off x="2237437" y="5455158"/>
                  <a:ext cx="161005" cy="17466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3933BA65-65AC-9A1F-2C24-3B21D94187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7437" y="5455158"/>
                  <a:ext cx="161005" cy="174662"/>
                </a:xfrm>
                <a:prstGeom prst="rect">
                  <a:avLst/>
                </a:prstGeom>
                <a:blipFill>
                  <a:blip r:embed="rId7"/>
                  <a:stretch>
                    <a:fillRect l="-13514" r="-8108" b="-1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73D27B0E-5DFE-D5BD-6ABF-3E3BF7B0C637}"/>
                    </a:ext>
                  </a:extLst>
                </p:cNvPr>
                <p:cNvSpPr txBox="1"/>
                <p:nvPr/>
              </p:nvSpPr>
              <p:spPr>
                <a:xfrm>
                  <a:off x="3044071" y="5457763"/>
                  <a:ext cx="161005" cy="17466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73D27B0E-5DFE-D5BD-6ABF-3E3BF7B0C6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4071" y="5457763"/>
                  <a:ext cx="161005" cy="174662"/>
                </a:xfrm>
                <a:prstGeom prst="rect">
                  <a:avLst/>
                </a:prstGeom>
                <a:blipFill>
                  <a:blip r:embed="rId8"/>
                  <a:stretch>
                    <a:fillRect l="-13158" r="-7895" b="-1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6353E0D5-943D-EB59-FC2B-95B98A4B754E}"/>
                    </a:ext>
                  </a:extLst>
                </p:cNvPr>
                <p:cNvSpPr txBox="1"/>
                <p:nvPr/>
              </p:nvSpPr>
              <p:spPr>
                <a:xfrm>
                  <a:off x="3799559" y="4832589"/>
                  <a:ext cx="161005" cy="17466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6353E0D5-943D-EB59-FC2B-95B98A4B75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9559" y="4832589"/>
                  <a:ext cx="161005" cy="174662"/>
                </a:xfrm>
                <a:prstGeom prst="rect">
                  <a:avLst/>
                </a:prstGeom>
                <a:blipFill>
                  <a:blip r:embed="rId9"/>
                  <a:stretch>
                    <a:fillRect l="-16216" r="-8108" b="-1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A1273E0A-9C03-7965-3D8E-6EBD4B5ADB46}"/>
                    </a:ext>
                  </a:extLst>
                </p:cNvPr>
                <p:cNvSpPr txBox="1"/>
                <p:nvPr/>
              </p:nvSpPr>
              <p:spPr>
                <a:xfrm>
                  <a:off x="3799559" y="5455158"/>
                  <a:ext cx="161005" cy="17466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A1273E0A-9C03-7965-3D8E-6EBD4B5ADB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9559" y="5455158"/>
                  <a:ext cx="161005" cy="174662"/>
                </a:xfrm>
                <a:prstGeom prst="rect">
                  <a:avLst/>
                </a:prstGeom>
                <a:blipFill>
                  <a:blip r:embed="rId10"/>
                  <a:stretch>
                    <a:fillRect l="-16216" r="-8108" b="-1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C4C1131D-34CD-8245-6AD4-A561A08E888D}"/>
                </a:ext>
              </a:extLst>
            </p:cNvPr>
            <p:cNvCxnSpPr>
              <a:cxnSpLocks/>
              <a:stCxn id="4" idx="5"/>
              <a:endCxn id="9" idx="1"/>
            </p:cNvCxnSpPr>
            <p:nvPr/>
          </p:nvCxnSpPr>
          <p:spPr>
            <a:xfrm>
              <a:off x="2428982" y="5045292"/>
              <a:ext cx="1343237" cy="3828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表格 43">
                <a:extLst>
                  <a:ext uri="{FF2B5EF4-FFF2-40B4-BE49-F238E27FC236}">
                    <a16:creationId xmlns:a16="http://schemas.microsoft.com/office/drawing/2014/main" id="{BE074FA8-BAD7-5581-98A9-40DA953AFA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935906"/>
                  </p:ext>
                </p:extLst>
              </p:nvPr>
            </p:nvGraphicFramePr>
            <p:xfrm>
              <a:off x="6743793" y="4125661"/>
              <a:ext cx="434248" cy="12018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4248">
                      <a:extLst>
                        <a:ext uri="{9D8B030D-6E8A-4147-A177-3AD203B41FA5}">
                          <a16:colId xmlns:a16="http://schemas.microsoft.com/office/drawing/2014/main" val="3173489665"/>
                        </a:ext>
                      </a:extLst>
                    </a:gridCol>
                  </a:tblGrid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650717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400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1874652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400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048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表格 43">
                <a:extLst>
                  <a:ext uri="{FF2B5EF4-FFF2-40B4-BE49-F238E27FC236}">
                    <a16:creationId xmlns:a16="http://schemas.microsoft.com/office/drawing/2014/main" id="{BE074FA8-BAD7-5581-98A9-40DA953AFA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935906"/>
                  </p:ext>
                </p:extLst>
              </p:nvPr>
            </p:nvGraphicFramePr>
            <p:xfrm>
              <a:off x="6743793" y="4125661"/>
              <a:ext cx="434248" cy="12018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4248">
                      <a:extLst>
                        <a:ext uri="{9D8B030D-6E8A-4147-A177-3AD203B41FA5}">
                          <a16:colId xmlns:a16="http://schemas.microsoft.com/office/drawing/2014/main" val="3173489665"/>
                        </a:ext>
                      </a:extLst>
                    </a:gridCol>
                  </a:tblGrid>
                  <a:tr h="4006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389" t="-1515" r="-2778" b="-20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650717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389" t="-101515" r="-2778" b="-10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1874652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389" t="-201515" r="-2778" b="-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048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6" name="表格 45">
                <a:extLst>
                  <a:ext uri="{FF2B5EF4-FFF2-40B4-BE49-F238E27FC236}">
                    <a16:creationId xmlns:a16="http://schemas.microsoft.com/office/drawing/2014/main" id="{BB59B9D8-2A03-5306-A363-554DC18973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1418231"/>
                  </p:ext>
                </p:extLst>
              </p:nvPr>
            </p:nvGraphicFramePr>
            <p:xfrm>
              <a:off x="7892637" y="4125660"/>
              <a:ext cx="434248" cy="12018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4248">
                      <a:extLst>
                        <a:ext uri="{9D8B030D-6E8A-4147-A177-3AD203B41FA5}">
                          <a16:colId xmlns:a16="http://schemas.microsoft.com/office/drawing/2014/main" val="3173489665"/>
                        </a:ext>
                      </a:extLst>
                    </a:gridCol>
                  </a:tblGrid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650717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400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1874652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400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048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6" name="表格 45">
                <a:extLst>
                  <a:ext uri="{FF2B5EF4-FFF2-40B4-BE49-F238E27FC236}">
                    <a16:creationId xmlns:a16="http://schemas.microsoft.com/office/drawing/2014/main" id="{BB59B9D8-2A03-5306-A363-554DC18973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1418231"/>
                  </p:ext>
                </p:extLst>
              </p:nvPr>
            </p:nvGraphicFramePr>
            <p:xfrm>
              <a:off x="7892637" y="4125660"/>
              <a:ext cx="434248" cy="12018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4248">
                      <a:extLst>
                        <a:ext uri="{9D8B030D-6E8A-4147-A177-3AD203B41FA5}">
                          <a16:colId xmlns:a16="http://schemas.microsoft.com/office/drawing/2014/main" val="3173489665"/>
                        </a:ext>
                      </a:extLst>
                    </a:gridCol>
                  </a:tblGrid>
                  <a:tr h="4006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389" t="-1515" r="-4167" b="-20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650717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389" t="-101515" r="-4167" b="-10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1874652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389" t="-201515" r="-4167" b="-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0486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25B5E1CF-D954-7FBA-F1F9-810D232C29CD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7180449" y="4352183"/>
            <a:ext cx="712188" cy="37437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E3746940-7669-6669-67FD-DB0EE2641830}"/>
              </a:ext>
            </a:extLst>
          </p:cNvPr>
          <p:cNvCxnSpPr>
            <a:cxnSpLocks/>
          </p:cNvCxnSpPr>
          <p:nvPr/>
        </p:nvCxnSpPr>
        <p:spPr>
          <a:xfrm>
            <a:off x="7178041" y="4352183"/>
            <a:ext cx="708499" cy="7850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>
            <a:extLst>
              <a:ext uri="{FF2B5EF4-FFF2-40B4-BE49-F238E27FC236}">
                <a16:creationId xmlns:a16="http://schemas.microsoft.com/office/drawing/2014/main" id="{9486FC30-C0CB-16DA-31B5-E353DAB4EA7F}"/>
              </a:ext>
            </a:extLst>
          </p:cNvPr>
          <p:cNvSpPr/>
          <p:nvPr/>
        </p:nvSpPr>
        <p:spPr>
          <a:xfrm>
            <a:off x="6743793" y="5458834"/>
            <a:ext cx="434248" cy="463599"/>
          </a:xfrm>
          <a:prstGeom prst="round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D23711F2-DB1E-C240-FCE0-FB9FB881E3E4}"/>
                  </a:ext>
                </a:extLst>
              </p:cNvPr>
              <p:cNvSpPr txBox="1"/>
              <p:nvPr/>
            </p:nvSpPr>
            <p:spPr>
              <a:xfrm>
                <a:off x="6884002" y="5566160"/>
                <a:ext cx="16940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140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D23711F2-DB1E-C240-FCE0-FB9FB881E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002" y="5566160"/>
                <a:ext cx="169408" cy="215444"/>
              </a:xfrm>
              <a:prstGeom prst="rect">
                <a:avLst/>
              </a:prstGeom>
              <a:blipFill>
                <a:blip r:embed="rId13"/>
                <a:stretch>
                  <a:fillRect l="-25000" r="-17857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圆角矩形 58">
            <a:extLst>
              <a:ext uri="{FF2B5EF4-FFF2-40B4-BE49-F238E27FC236}">
                <a16:creationId xmlns:a16="http://schemas.microsoft.com/office/drawing/2014/main" id="{EF7AE022-7F34-5382-4415-CD2C0C69131A}"/>
              </a:ext>
            </a:extLst>
          </p:cNvPr>
          <p:cNvSpPr/>
          <p:nvPr/>
        </p:nvSpPr>
        <p:spPr>
          <a:xfrm>
            <a:off x="7892637" y="5458834"/>
            <a:ext cx="434248" cy="463599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6478F132-E1D2-CC8D-9658-EC37A297BF13}"/>
                  </a:ext>
                </a:extLst>
              </p:cNvPr>
              <p:cNvSpPr txBox="1"/>
              <p:nvPr/>
            </p:nvSpPr>
            <p:spPr>
              <a:xfrm>
                <a:off x="8032846" y="5566160"/>
                <a:ext cx="16940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140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6478F132-E1D2-CC8D-9658-EC37A297B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846" y="5566160"/>
                <a:ext cx="169408" cy="215444"/>
              </a:xfrm>
              <a:prstGeom prst="rect">
                <a:avLst/>
              </a:prstGeom>
              <a:blipFill>
                <a:blip r:embed="rId14"/>
                <a:stretch>
                  <a:fillRect l="-28571" r="-21429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1EAE44DF-673B-B60B-7AA0-309C2153403D}"/>
              </a:ext>
            </a:extLst>
          </p:cNvPr>
          <p:cNvCxnSpPr>
            <a:cxnSpLocks/>
            <a:stCxn id="44" idx="3"/>
            <a:endCxn id="46" idx="1"/>
          </p:cNvCxnSpPr>
          <p:nvPr/>
        </p:nvCxnSpPr>
        <p:spPr>
          <a:xfrm flipV="1">
            <a:off x="7178041" y="4726561"/>
            <a:ext cx="714596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5C46FFF3-3F63-A8FA-5825-CD75E318BE1A}"/>
              </a:ext>
            </a:extLst>
          </p:cNvPr>
          <p:cNvCxnSpPr>
            <a:cxnSpLocks/>
          </p:cNvCxnSpPr>
          <p:nvPr/>
        </p:nvCxnSpPr>
        <p:spPr>
          <a:xfrm flipV="1">
            <a:off x="7171944" y="4315859"/>
            <a:ext cx="714596" cy="82140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弧 69">
            <a:extLst>
              <a:ext uri="{FF2B5EF4-FFF2-40B4-BE49-F238E27FC236}">
                <a16:creationId xmlns:a16="http://schemas.microsoft.com/office/drawing/2014/main" id="{EFB1F3A7-7B56-A01C-FA40-383E57DBE377}"/>
              </a:ext>
            </a:extLst>
          </p:cNvPr>
          <p:cNvSpPr/>
          <p:nvPr/>
        </p:nvSpPr>
        <p:spPr>
          <a:xfrm rot="16200000">
            <a:off x="6741739" y="3970297"/>
            <a:ext cx="1036320" cy="1538755"/>
          </a:xfrm>
          <a:prstGeom prst="arc">
            <a:avLst>
              <a:gd name="adj1" fmla="val 14050221"/>
              <a:gd name="adj2" fmla="val 18313937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弧 70">
            <a:extLst>
              <a:ext uri="{FF2B5EF4-FFF2-40B4-BE49-F238E27FC236}">
                <a16:creationId xmlns:a16="http://schemas.microsoft.com/office/drawing/2014/main" id="{D6E15463-58AF-F77A-B2F7-E502639D9564}"/>
              </a:ext>
            </a:extLst>
          </p:cNvPr>
          <p:cNvSpPr/>
          <p:nvPr/>
        </p:nvSpPr>
        <p:spPr>
          <a:xfrm rot="5400000">
            <a:off x="7274873" y="3970297"/>
            <a:ext cx="1036320" cy="1538755"/>
          </a:xfrm>
          <a:prstGeom prst="arc">
            <a:avLst>
              <a:gd name="adj1" fmla="val 14050221"/>
              <a:gd name="adj2" fmla="val 18313937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弧 71">
            <a:extLst>
              <a:ext uri="{FF2B5EF4-FFF2-40B4-BE49-F238E27FC236}">
                <a16:creationId xmlns:a16="http://schemas.microsoft.com/office/drawing/2014/main" id="{3A45593A-63A4-801D-95BE-EA69BD48B462}"/>
              </a:ext>
            </a:extLst>
          </p:cNvPr>
          <p:cNvSpPr/>
          <p:nvPr/>
        </p:nvSpPr>
        <p:spPr>
          <a:xfrm rot="16200000">
            <a:off x="6775433" y="4391686"/>
            <a:ext cx="445517" cy="1062102"/>
          </a:xfrm>
          <a:prstGeom prst="arc">
            <a:avLst>
              <a:gd name="adj1" fmla="val 14050221"/>
              <a:gd name="adj2" fmla="val 18313937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弧 72">
            <a:extLst>
              <a:ext uri="{FF2B5EF4-FFF2-40B4-BE49-F238E27FC236}">
                <a16:creationId xmlns:a16="http://schemas.microsoft.com/office/drawing/2014/main" id="{103D32DB-71F1-7EAA-9ABF-C04B06E7E104}"/>
              </a:ext>
            </a:extLst>
          </p:cNvPr>
          <p:cNvSpPr/>
          <p:nvPr/>
        </p:nvSpPr>
        <p:spPr>
          <a:xfrm rot="5400000">
            <a:off x="7843043" y="4400861"/>
            <a:ext cx="445517" cy="1062102"/>
          </a:xfrm>
          <a:prstGeom prst="arc">
            <a:avLst>
              <a:gd name="adj1" fmla="val 14050221"/>
              <a:gd name="adj2" fmla="val 18313937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下箭头 29">
            <a:extLst>
              <a:ext uri="{FF2B5EF4-FFF2-40B4-BE49-F238E27FC236}">
                <a16:creationId xmlns:a16="http://schemas.microsoft.com/office/drawing/2014/main" id="{CADF5535-772D-5EDB-EAE7-52B8DAA07C94}"/>
              </a:ext>
            </a:extLst>
          </p:cNvPr>
          <p:cNvSpPr/>
          <p:nvPr/>
        </p:nvSpPr>
        <p:spPr>
          <a:xfrm rot="16200000">
            <a:off x="5734780" y="4963537"/>
            <a:ext cx="179487" cy="313641"/>
          </a:xfrm>
          <a:prstGeom prst="downArrow">
            <a:avLst/>
          </a:prstGeom>
          <a:noFill/>
          <a:ln w="158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4AC1191C-A5B2-85AD-B9FA-6092E0078F30}"/>
                  </a:ext>
                </a:extLst>
              </p:cNvPr>
              <p:cNvSpPr txBox="1"/>
              <p:nvPr/>
            </p:nvSpPr>
            <p:spPr>
              <a:xfrm>
                <a:off x="2532564" y="5968562"/>
                <a:ext cx="236912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𝐺</m:t>
                    </m:r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=({</m:t>
                    </m:r>
                    <m:sSub>
                      <m:sSubPr>
                        <m:ctrlP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𝑧</m:t>
                        </m:r>
                      </m:e>
                      <m:sub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𝑧</m:t>
                        </m:r>
                      </m:e>
                      <m:sub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2</m:t>
                        </m:r>
                      </m:sub>
                    </m:sSub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,…,</m:t>
                    </m:r>
                    <m:sSub>
                      <m:sSubPr>
                        <m:ctrlP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𝑧</m:t>
                        </m:r>
                      </m:e>
                      <m:sub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6</m:t>
                        </m:r>
                      </m:sub>
                    </m:sSub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},</m:t>
                    </m:r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𝐸</m:t>
                    </m:r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endParaRPr lang="zh-CN" altLang="en-US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4AC1191C-A5B2-85AD-B9FA-6092E0078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564" y="5968562"/>
                <a:ext cx="2369127" cy="369332"/>
              </a:xfrm>
              <a:prstGeom prst="rect">
                <a:avLst/>
              </a:prstGeom>
              <a:blipFill>
                <a:blip r:embed="rId1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本框 31">
            <a:extLst>
              <a:ext uri="{FF2B5EF4-FFF2-40B4-BE49-F238E27FC236}">
                <a16:creationId xmlns:a16="http://schemas.microsoft.com/office/drawing/2014/main" id="{7833AB85-A1DD-EED9-DDBF-D7D85B2A60F0}"/>
              </a:ext>
            </a:extLst>
          </p:cNvPr>
          <p:cNvSpPr txBox="1"/>
          <p:nvPr/>
        </p:nvSpPr>
        <p:spPr>
          <a:xfrm>
            <a:off x="6351979" y="6052540"/>
            <a:ext cx="23691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Initial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CSP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195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CA32289-3E15-644B-32ED-E6B4CAD94D1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zh-CN" sz="3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3-Coloring</a:t>
                </a:r>
                <a14:m>
                  <m:oMath xmlns:m="http://schemas.openxmlformats.org/officeDocument/2006/math">
                    <m:r>
                      <a:rPr kumimoji="1" lang="en-US" altLang="zh-CN" sz="3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→</m:t>
                    </m:r>
                  </m:oMath>
                </a14:m>
                <a:r>
                  <a:rPr kumimoji="1" lang="en-US" altLang="zh-CN" sz="3600" spc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VecCSP</a:t>
                </a:r>
                <a:endParaRPr kumimoji="1" lang="zh-CN" altLang="en-US" sz="3600" spc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CA32289-3E15-644B-32ED-E6B4CAD94D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9F9E39-C75E-5BE4-AE7B-6F992FDD5B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4.</a:t>
                </a:r>
                <a:r>
                  <a:rPr kumimoji="1" lang="zh-CN" altLang="en-US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Make</a:t>
                </a:r>
                <a:r>
                  <a:rPr kumimoji="1" lang="zh-CN" altLang="en-US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many</a:t>
                </a:r>
                <a:r>
                  <a:rPr kumimoji="1" lang="zh-CN" altLang="en-US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copies</a:t>
                </a:r>
                <a:r>
                  <a:rPr kumimoji="1" lang="zh-CN" altLang="en-US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of</a:t>
                </a:r>
                <a:r>
                  <a:rPr kumimoji="1" lang="zh-CN" altLang="en-US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each</a:t>
                </a:r>
                <a:r>
                  <a:rPr kumimoji="1" lang="zh-CN" altLang="en-US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variable,</a:t>
                </a:r>
                <a:r>
                  <a:rPr kumimoji="1" lang="zh-CN" altLang="en-US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and split the constraints onto different copies, such</a:t>
                </a:r>
                <a:r>
                  <a:rPr kumimoji="1" lang="zh-CN" altLang="en-US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that</a:t>
                </a:r>
              </a:p>
              <a:p>
                <a:pPr marL="742950" lvl="1" indent="-285750">
                  <a:lnSpc>
                    <a:spcPct val="100000"/>
                  </a:lnSpc>
                </a:pPr>
                <a:r>
                  <a:rPr kumimoji="1" lang="en-US" altLang="zh-CN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each</a:t>
                </a:r>
                <a:r>
                  <a:rPr kumimoji="1" lang="zh-CN" altLang="en-US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copy</a:t>
                </a:r>
                <a:r>
                  <a:rPr kumimoji="1" lang="zh-CN" altLang="en-US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is</a:t>
                </a:r>
                <a:r>
                  <a:rPr kumimoji="1" lang="zh-CN" altLang="en-US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adjacent to only one constraint</a:t>
                </a:r>
              </a:p>
              <a:p>
                <a:pPr marL="742950" lvl="1" indent="-285750">
                  <a:lnSpc>
                    <a:spcPct val="100000"/>
                  </a:lnSpc>
                </a:pPr>
                <a:r>
                  <a:rPr kumimoji="1" lang="en-US" altLang="zh-CN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the only constraint is</a:t>
                </a:r>
                <a:r>
                  <a:rPr kumimoji="1" lang="zh-CN" altLang="en-US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a</a:t>
                </a:r>
                <a:r>
                  <a:rPr kumimoji="1" lang="zh-CN" altLang="en-US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(partial)</a:t>
                </a:r>
                <a:r>
                  <a:rPr kumimoji="1" lang="zh-CN" altLang="en-US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matching</a:t>
                </a:r>
                <a:r>
                  <a:rPr kumimoji="1" lang="zh-CN" altLang="en-US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on</a:t>
                </a:r>
                <a:r>
                  <a:rPr kumimoji="1" lang="zh-CN" altLang="en-US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the</a:t>
                </a:r>
                <a:r>
                  <a:rPr kumimoji="1" lang="zh-CN" altLang="en-US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𝑑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×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𝑑</m:t>
                    </m:r>
                  </m:oMath>
                </a14:m>
                <a:r>
                  <a:rPr kumimoji="1" lang="zh-CN" altLang="en-US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entries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9F9E39-C75E-5BE4-AE7B-6F992FDD5B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12BC0FD7-666E-3626-E1DB-DE65E0626DAE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1746505" y="5390546"/>
            <a:ext cx="714596" cy="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弧 4">
            <a:extLst>
              <a:ext uri="{FF2B5EF4-FFF2-40B4-BE49-F238E27FC236}">
                <a16:creationId xmlns:a16="http://schemas.microsoft.com/office/drawing/2014/main" id="{A0860D52-ACF5-4242-231A-DDE916AE6E79}"/>
              </a:ext>
            </a:extLst>
          </p:cNvPr>
          <p:cNvSpPr/>
          <p:nvPr/>
        </p:nvSpPr>
        <p:spPr>
          <a:xfrm rot="16200000">
            <a:off x="1330662" y="5086879"/>
            <a:ext cx="258962" cy="611328"/>
          </a:xfrm>
          <a:prstGeom prst="arc">
            <a:avLst>
              <a:gd name="adj1" fmla="val 14050221"/>
              <a:gd name="adj2" fmla="val 18313937"/>
            </a:avLst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弧 6">
            <a:extLst>
              <a:ext uri="{FF2B5EF4-FFF2-40B4-BE49-F238E27FC236}">
                <a16:creationId xmlns:a16="http://schemas.microsoft.com/office/drawing/2014/main" id="{2B8DE1BA-08B2-F744-2620-95AFD991C729}"/>
              </a:ext>
            </a:extLst>
          </p:cNvPr>
          <p:cNvSpPr/>
          <p:nvPr/>
        </p:nvSpPr>
        <p:spPr>
          <a:xfrm rot="5400000">
            <a:off x="2619146" y="5092998"/>
            <a:ext cx="258962" cy="611328"/>
          </a:xfrm>
          <a:prstGeom prst="arc">
            <a:avLst>
              <a:gd name="adj1" fmla="val 14050221"/>
              <a:gd name="adj2" fmla="val 18313937"/>
            </a:avLst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7A7F24E5-2FA3-8191-170F-53769948FF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7716224"/>
                  </p:ext>
                </p:extLst>
              </p:nvPr>
            </p:nvGraphicFramePr>
            <p:xfrm>
              <a:off x="1312257" y="3825573"/>
              <a:ext cx="434248" cy="12018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4248">
                      <a:extLst>
                        <a:ext uri="{9D8B030D-6E8A-4147-A177-3AD203B41FA5}">
                          <a16:colId xmlns:a16="http://schemas.microsoft.com/office/drawing/2014/main" val="3173489665"/>
                        </a:ext>
                      </a:extLst>
                    </a:gridCol>
                  </a:tblGrid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650717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400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1874652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400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36048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7A7F24E5-2FA3-8191-170F-53769948FF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7716224"/>
                  </p:ext>
                </p:extLst>
              </p:nvPr>
            </p:nvGraphicFramePr>
            <p:xfrm>
              <a:off x="1312257" y="3825573"/>
              <a:ext cx="434248" cy="12018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4248">
                      <a:extLst>
                        <a:ext uri="{9D8B030D-6E8A-4147-A177-3AD203B41FA5}">
                          <a16:colId xmlns:a16="http://schemas.microsoft.com/office/drawing/2014/main" val="3173489665"/>
                        </a:ext>
                      </a:extLst>
                    </a:gridCol>
                  </a:tblGrid>
                  <a:tr h="4006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389" t="-1515" r="-2778" b="-20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650717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389" t="-101515" r="-2778" b="-10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1874652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389" t="-201515" r="-2778" b="-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048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DA0162A0-BBED-BB86-0B5E-53D9FDC132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5982702"/>
                  </p:ext>
                </p:extLst>
              </p:nvPr>
            </p:nvGraphicFramePr>
            <p:xfrm>
              <a:off x="2461101" y="3825572"/>
              <a:ext cx="434248" cy="12018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4248">
                      <a:extLst>
                        <a:ext uri="{9D8B030D-6E8A-4147-A177-3AD203B41FA5}">
                          <a16:colId xmlns:a16="http://schemas.microsoft.com/office/drawing/2014/main" val="3173489665"/>
                        </a:ext>
                      </a:extLst>
                    </a:gridCol>
                  </a:tblGrid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650717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400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1874652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400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36048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DA0162A0-BBED-BB86-0B5E-53D9FDC132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5982702"/>
                  </p:ext>
                </p:extLst>
              </p:nvPr>
            </p:nvGraphicFramePr>
            <p:xfrm>
              <a:off x="2461101" y="3825572"/>
              <a:ext cx="434248" cy="12018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4248">
                      <a:extLst>
                        <a:ext uri="{9D8B030D-6E8A-4147-A177-3AD203B41FA5}">
                          <a16:colId xmlns:a16="http://schemas.microsoft.com/office/drawing/2014/main" val="3173489665"/>
                        </a:ext>
                      </a:extLst>
                    </a:gridCol>
                  </a:tblGrid>
                  <a:tr h="4006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389" t="-1515" r="-4167" b="-20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650717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389" t="-101515" r="-4167" b="-10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1874652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389" t="-201515" r="-4167" b="-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0486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65C788EF-3CB8-2055-27A6-DFAD067F6995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748913" y="4052095"/>
            <a:ext cx="712188" cy="37437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819648DB-CA33-2612-84CF-A92A455F3F3E}"/>
              </a:ext>
            </a:extLst>
          </p:cNvPr>
          <p:cNvCxnSpPr>
            <a:cxnSpLocks/>
          </p:cNvCxnSpPr>
          <p:nvPr/>
        </p:nvCxnSpPr>
        <p:spPr>
          <a:xfrm>
            <a:off x="1746505" y="4052095"/>
            <a:ext cx="708499" cy="7850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A891BDEB-3DD1-F163-A932-6420A48B035F}"/>
              </a:ext>
            </a:extLst>
          </p:cNvPr>
          <p:cNvSpPr/>
          <p:nvPr/>
        </p:nvSpPr>
        <p:spPr>
          <a:xfrm>
            <a:off x="1312257" y="5158746"/>
            <a:ext cx="434248" cy="463599"/>
          </a:xfrm>
          <a:prstGeom prst="round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1F7D651-F210-341E-7DF9-226CB75AAB15}"/>
                  </a:ext>
                </a:extLst>
              </p:cNvPr>
              <p:cNvSpPr txBox="1"/>
              <p:nvPr/>
            </p:nvSpPr>
            <p:spPr>
              <a:xfrm>
                <a:off x="1452466" y="5266072"/>
                <a:ext cx="16940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140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1F7D651-F210-341E-7DF9-226CB75AA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466" y="5266072"/>
                <a:ext cx="169408" cy="215444"/>
              </a:xfrm>
              <a:prstGeom prst="rect">
                <a:avLst/>
              </a:prstGeom>
              <a:blipFill>
                <a:blip r:embed="rId7"/>
                <a:stretch>
                  <a:fillRect l="-25000" r="-17857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圆角矩形 13">
            <a:extLst>
              <a:ext uri="{FF2B5EF4-FFF2-40B4-BE49-F238E27FC236}">
                <a16:creationId xmlns:a16="http://schemas.microsoft.com/office/drawing/2014/main" id="{1DA701D8-4FE5-3F1D-014D-9AC7B4F7C03A}"/>
              </a:ext>
            </a:extLst>
          </p:cNvPr>
          <p:cNvSpPr/>
          <p:nvPr/>
        </p:nvSpPr>
        <p:spPr>
          <a:xfrm>
            <a:off x="2461101" y="5158746"/>
            <a:ext cx="434248" cy="463599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EF6731F-6A55-3BC5-7F8C-CFA66BAE17B7}"/>
                  </a:ext>
                </a:extLst>
              </p:cNvPr>
              <p:cNvSpPr txBox="1"/>
              <p:nvPr/>
            </p:nvSpPr>
            <p:spPr>
              <a:xfrm>
                <a:off x="2601310" y="5266072"/>
                <a:ext cx="16940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140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EF6731F-6A55-3BC5-7F8C-CFA66BAE1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310" y="5266072"/>
                <a:ext cx="169408" cy="215444"/>
              </a:xfrm>
              <a:prstGeom prst="rect">
                <a:avLst/>
              </a:prstGeom>
              <a:blipFill>
                <a:blip r:embed="rId8"/>
                <a:stretch>
                  <a:fillRect l="-28571" r="-21429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27795340-D038-A896-215B-6D9FF7801E57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1746505" y="4426473"/>
            <a:ext cx="714596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ACA7F65E-90C1-BE81-A160-C64D697C1631}"/>
              </a:ext>
            </a:extLst>
          </p:cNvPr>
          <p:cNvCxnSpPr>
            <a:cxnSpLocks/>
          </p:cNvCxnSpPr>
          <p:nvPr/>
        </p:nvCxnSpPr>
        <p:spPr>
          <a:xfrm flipV="1">
            <a:off x="1740408" y="4015771"/>
            <a:ext cx="714596" cy="82140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弧 18">
            <a:extLst>
              <a:ext uri="{FF2B5EF4-FFF2-40B4-BE49-F238E27FC236}">
                <a16:creationId xmlns:a16="http://schemas.microsoft.com/office/drawing/2014/main" id="{1373BE67-0AC3-A353-DEDC-7285E40E2821}"/>
              </a:ext>
            </a:extLst>
          </p:cNvPr>
          <p:cNvSpPr/>
          <p:nvPr/>
        </p:nvSpPr>
        <p:spPr>
          <a:xfrm rot="16200000">
            <a:off x="1310203" y="3670209"/>
            <a:ext cx="1036320" cy="1538755"/>
          </a:xfrm>
          <a:prstGeom prst="arc">
            <a:avLst>
              <a:gd name="adj1" fmla="val 14050221"/>
              <a:gd name="adj2" fmla="val 18313937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弧 19">
            <a:extLst>
              <a:ext uri="{FF2B5EF4-FFF2-40B4-BE49-F238E27FC236}">
                <a16:creationId xmlns:a16="http://schemas.microsoft.com/office/drawing/2014/main" id="{61BB288D-2F0C-ED39-176B-B2AB6835AF15}"/>
              </a:ext>
            </a:extLst>
          </p:cNvPr>
          <p:cNvSpPr/>
          <p:nvPr/>
        </p:nvSpPr>
        <p:spPr>
          <a:xfrm rot="5400000">
            <a:off x="1843337" y="3670209"/>
            <a:ext cx="1036320" cy="1538755"/>
          </a:xfrm>
          <a:prstGeom prst="arc">
            <a:avLst>
              <a:gd name="adj1" fmla="val 14050221"/>
              <a:gd name="adj2" fmla="val 18313937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弧 20">
            <a:extLst>
              <a:ext uri="{FF2B5EF4-FFF2-40B4-BE49-F238E27FC236}">
                <a16:creationId xmlns:a16="http://schemas.microsoft.com/office/drawing/2014/main" id="{7150D5D1-86A2-89BA-9E83-F52838726DA4}"/>
              </a:ext>
            </a:extLst>
          </p:cNvPr>
          <p:cNvSpPr/>
          <p:nvPr/>
        </p:nvSpPr>
        <p:spPr>
          <a:xfrm rot="16200000">
            <a:off x="1343897" y="4091598"/>
            <a:ext cx="445517" cy="1062102"/>
          </a:xfrm>
          <a:prstGeom prst="arc">
            <a:avLst>
              <a:gd name="adj1" fmla="val 14050221"/>
              <a:gd name="adj2" fmla="val 18313937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弧 21">
            <a:extLst>
              <a:ext uri="{FF2B5EF4-FFF2-40B4-BE49-F238E27FC236}">
                <a16:creationId xmlns:a16="http://schemas.microsoft.com/office/drawing/2014/main" id="{EF0F6C6D-5999-6A15-55E7-7B49343CE9C3}"/>
              </a:ext>
            </a:extLst>
          </p:cNvPr>
          <p:cNvSpPr/>
          <p:nvPr/>
        </p:nvSpPr>
        <p:spPr>
          <a:xfrm rot="5400000">
            <a:off x="2411507" y="4100773"/>
            <a:ext cx="445517" cy="1062102"/>
          </a:xfrm>
          <a:prstGeom prst="arc">
            <a:avLst>
              <a:gd name="adj1" fmla="val 14050221"/>
              <a:gd name="adj2" fmla="val 18313937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543A4DC5-26E2-D7E4-8207-C5AFCE5B3023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>
            <a:off x="4553994" y="5399691"/>
            <a:ext cx="531716" cy="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表格 25">
                <a:extLst>
                  <a:ext uri="{FF2B5EF4-FFF2-40B4-BE49-F238E27FC236}">
                    <a16:creationId xmlns:a16="http://schemas.microsoft.com/office/drawing/2014/main" id="{727998D3-DD57-F274-15F2-F447A67CA2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0185774"/>
                  </p:ext>
                </p:extLst>
              </p:nvPr>
            </p:nvGraphicFramePr>
            <p:xfrm>
              <a:off x="4119746" y="3834718"/>
              <a:ext cx="434248" cy="12018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4248">
                      <a:extLst>
                        <a:ext uri="{9D8B030D-6E8A-4147-A177-3AD203B41FA5}">
                          <a16:colId xmlns:a16="http://schemas.microsoft.com/office/drawing/2014/main" val="3173489665"/>
                        </a:ext>
                      </a:extLst>
                    </a:gridCol>
                  </a:tblGrid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650717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400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1874652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400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36048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表格 25">
                <a:extLst>
                  <a:ext uri="{FF2B5EF4-FFF2-40B4-BE49-F238E27FC236}">
                    <a16:creationId xmlns:a16="http://schemas.microsoft.com/office/drawing/2014/main" id="{727998D3-DD57-F274-15F2-F447A67CA2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0185774"/>
                  </p:ext>
                </p:extLst>
              </p:nvPr>
            </p:nvGraphicFramePr>
            <p:xfrm>
              <a:off x="4119746" y="3834718"/>
              <a:ext cx="434248" cy="12018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4248">
                      <a:extLst>
                        <a:ext uri="{9D8B030D-6E8A-4147-A177-3AD203B41FA5}">
                          <a16:colId xmlns:a16="http://schemas.microsoft.com/office/drawing/2014/main" val="3173489665"/>
                        </a:ext>
                      </a:extLst>
                    </a:gridCol>
                  </a:tblGrid>
                  <a:tr h="4006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370" t="-1515" r="-2740" b="-20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650717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370" t="-101515" r="-2740" b="-10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1874652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370" t="-201515" r="-2740" b="-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048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表格 26">
                <a:extLst>
                  <a:ext uri="{FF2B5EF4-FFF2-40B4-BE49-F238E27FC236}">
                    <a16:creationId xmlns:a16="http://schemas.microsoft.com/office/drawing/2014/main" id="{5EEB5F3E-7FB2-F87C-9862-9E2BFCE049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9560012"/>
                  </p:ext>
                </p:extLst>
              </p:nvPr>
            </p:nvGraphicFramePr>
            <p:xfrm>
              <a:off x="5085710" y="3834717"/>
              <a:ext cx="434248" cy="12018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4248">
                      <a:extLst>
                        <a:ext uri="{9D8B030D-6E8A-4147-A177-3AD203B41FA5}">
                          <a16:colId xmlns:a16="http://schemas.microsoft.com/office/drawing/2014/main" val="3173489665"/>
                        </a:ext>
                      </a:extLst>
                    </a:gridCol>
                  </a:tblGrid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650717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400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1874652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400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36048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表格 26">
                <a:extLst>
                  <a:ext uri="{FF2B5EF4-FFF2-40B4-BE49-F238E27FC236}">
                    <a16:creationId xmlns:a16="http://schemas.microsoft.com/office/drawing/2014/main" id="{5EEB5F3E-7FB2-F87C-9862-9E2BFCE049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9560012"/>
                  </p:ext>
                </p:extLst>
              </p:nvPr>
            </p:nvGraphicFramePr>
            <p:xfrm>
              <a:off x="5085710" y="3834717"/>
              <a:ext cx="434248" cy="12018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4248">
                      <a:extLst>
                        <a:ext uri="{9D8B030D-6E8A-4147-A177-3AD203B41FA5}">
                          <a16:colId xmlns:a16="http://schemas.microsoft.com/office/drawing/2014/main" val="3173489665"/>
                        </a:ext>
                      </a:extLst>
                    </a:gridCol>
                  </a:tblGrid>
                  <a:tr h="4006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389" t="-1515" r="-2778" b="-20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650717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389" t="-101515" r="-2778" b="-10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1874652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389" t="-201515" r="-2778" b="-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0486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78477B0E-CFE5-B698-A09C-C708A63A56AE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4553994" y="4052095"/>
            <a:ext cx="531716" cy="38352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C8844BE2-2ADD-5F35-B492-00B9CD4FC60A}"/>
              </a:ext>
            </a:extLst>
          </p:cNvPr>
          <p:cNvSpPr/>
          <p:nvPr/>
        </p:nvSpPr>
        <p:spPr>
          <a:xfrm>
            <a:off x="4119746" y="5167891"/>
            <a:ext cx="434248" cy="463599"/>
          </a:xfrm>
          <a:prstGeom prst="round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150621AE-AD23-42B3-D733-8E6B8BD0682D}"/>
                  </a:ext>
                </a:extLst>
              </p:cNvPr>
              <p:cNvSpPr txBox="1"/>
              <p:nvPr/>
            </p:nvSpPr>
            <p:spPr>
              <a:xfrm>
                <a:off x="4259955" y="5275217"/>
                <a:ext cx="169408" cy="217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zh-CN" altLang="en-US" sz="140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150621AE-AD23-42B3-D733-8E6B8BD06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955" y="5275217"/>
                <a:ext cx="169408" cy="217432"/>
              </a:xfrm>
              <a:prstGeom prst="rect">
                <a:avLst/>
              </a:prstGeom>
              <a:blipFill>
                <a:blip r:embed="rId11"/>
                <a:stretch>
                  <a:fillRect l="-28571" r="-2500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圆角矩形 31">
            <a:extLst>
              <a:ext uri="{FF2B5EF4-FFF2-40B4-BE49-F238E27FC236}">
                <a16:creationId xmlns:a16="http://schemas.microsoft.com/office/drawing/2014/main" id="{89EBD775-A6B0-6A2C-EB92-25FCE5C6FCDF}"/>
              </a:ext>
            </a:extLst>
          </p:cNvPr>
          <p:cNvSpPr/>
          <p:nvPr/>
        </p:nvSpPr>
        <p:spPr>
          <a:xfrm>
            <a:off x="5085710" y="5167891"/>
            <a:ext cx="434248" cy="463599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CDE1CDEF-5C70-FD5F-EAD9-8F976453A710}"/>
                  </a:ext>
                </a:extLst>
              </p:cNvPr>
              <p:cNvSpPr txBox="1"/>
              <p:nvPr/>
            </p:nvSpPr>
            <p:spPr>
              <a:xfrm>
                <a:off x="5225919" y="5275217"/>
                <a:ext cx="169408" cy="2178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zh-CN" altLang="en-US" sz="140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CDE1CDEF-5C70-FD5F-EAD9-8F976453A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19" y="5275217"/>
                <a:ext cx="169408" cy="217817"/>
              </a:xfrm>
              <a:prstGeom prst="rect">
                <a:avLst/>
              </a:prstGeom>
              <a:blipFill>
                <a:blip r:embed="rId12"/>
                <a:stretch>
                  <a:fillRect l="-25000" r="-25000" b="-1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330EDE8F-EED4-6CD6-27BF-D4510A1345F4}"/>
              </a:ext>
            </a:extLst>
          </p:cNvPr>
          <p:cNvCxnSpPr>
            <a:cxnSpLocks/>
          </p:cNvCxnSpPr>
          <p:nvPr/>
        </p:nvCxnSpPr>
        <p:spPr>
          <a:xfrm flipV="1">
            <a:off x="4547897" y="4030718"/>
            <a:ext cx="531605" cy="81560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C5010F88-E7BF-295B-1726-7F0F94959BEF}"/>
              </a:ext>
            </a:extLst>
          </p:cNvPr>
          <p:cNvCxnSpPr>
            <a:cxnSpLocks/>
            <a:stCxn id="48" idx="3"/>
            <a:endCxn id="50" idx="1"/>
          </p:cNvCxnSpPr>
          <p:nvPr/>
        </p:nvCxnSpPr>
        <p:spPr>
          <a:xfrm>
            <a:off x="6394140" y="5369169"/>
            <a:ext cx="522572" cy="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表格 43">
                <a:extLst>
                  <a:ext uri="{FF2B5EF4-FFF2-40B4-BE49-F238E27FC236}">
                    <a16:creationId xmlns:a16="http://schemas.microsoft.com/office/drawing/2014/main" id="{26C87722-B557-5753-25A1-905BFA691C9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5848315"/>
                  </p:ext>
                </p:extLst>
              </p:nvPr>
            </p:nvGraphicFramePr>
            <p:xfrm>
              <a:off x="5959892" y="3804196"/>
              <a:ext cx="434248" cy="12018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4248">
                      <a:extLst>
                        <a:ext uri="{9D8B030D-6E8A-4147-A177-3AD203B41FA5}">
                          <a16:colId xmlns:a16="http://schemas.microsoft.com/office/drawing/2014/main" val="3173489665"/>
                        </a:ext>
                      </a:extLst>
                    </a:gridCol>
                  </a:tblGrid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650717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400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1874652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400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36048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表格 43">
                <a:extLst>
                  <a:ext uri="{FF2B5EF4-FFF2-40B4-BE49-F238E27FC236}">
                    <a16:creationId xmlns:a16="http://schemas.microsoft.com/office/drawing/2014/main" id="{26C87722-B557-5753-25A1-905BFA691C9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5848315"/>
                  </p:ext>
                </p:extLst>
              </p:nvPr>
            </p:nvGraphicFramePr>
            <p:xfrm>
              <a:off x="5959892" y="3804196"/>
              <a:ext cx="434248" cy="12018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4248">
                      <a:extLst>
                        <a:ext uri="{9D8B030D-6E8A-4147-A177-3AD203B41FA5}">
                          <a16:colId xmlns:a16="http://schemas.microsoft.com/office/drawing/2014/main" val="3173489665"/>
                        </a:ext>
                      </a:extLst>
                    </a:gridCol>
                  </a:tblGrid>
                  <a:tr h="4006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389" t="-1515" r="-2778" b="-20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650717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389" t="-101515" r="-2778" b="-10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1874652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389" t="-201515" r="-2778" b="-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048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5" name="表格 44">
                <a:extLst>
                  <a:ext uri="{FF2B5EF4-FFF2-40B4-BE49-F238E27FC236}">
                    <a16:creationId xmlns:a16="http://schemas.microsoft.com/office/drawing/2014/main" id="{5D768309-48D9-E87E-2A5B-E460FE324A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1347353"/>
                  </p:ext>
                </p:extLst>
              </p:nvPr>
            </p:nvGraphicFramePr>
            <p:xfrm>
              <a:off x="6916712" y="3804195"/>
              <a:ext cx="434248" cy="12018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4248">
                      <a:extLst>
                        <a:ext uri="{9D8B030D-6E8A-4147-A177-3AD203B41FA5}">
                          <a16:colId xmlns:a16="http://schemas.microsoft.com/office/drawing/2014/main" val="3173489665"/>
                        </a:ext>
                      </a:extLst>
                    </a:gridCol>
                  </a:tblGrid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650717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400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1874652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400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36048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5" name="表格 44">
                <a:extLst>
                  <a:ext uri="{FF2B5EF4-FFF2-40B4-BE49-F238E27FC236}">
                    <a16:creationId xmlns:a16="http://schemas.microsoft.com/office/drawing/2014/main" id="{5D768309-48D9-E87E-2A5B-E460FE324A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1347353"/>
                  </p:ext>
                </p:extLst>
              </p:nvPr>
            </p:nvGraphicFramePr>
            <p:xfrm>
              <a:off x="6916712" y="3804195"/>
              <a:ext cx="434248" cy="12018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4248">
                      <a:extLst>
                        <a:ext uri="{9D8B030D-6E8A-4147-A177-3AD203B41FA5}">
                          <a16:colId xmlns:a16="http://schemas.microsoft.com/office/drawing/2014/main" val="3173489665"/>
                        </a:ext>
                      </a:extLst>
                    </a:gridCol>
                  </a:tblGrid>
                  <a:tr h="4006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1389" t="-1515" r="-2778" b="-20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650717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1389" t="-101515" r="-2778" b="-10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1874652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1389" t="-201515" r="-2778" b="-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0486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3869DF6B-8F9A-4F2C-97A7-258A4352B63C}"/>
              </a:ext>
            </a:extLst>
          </p:cNvPr>
          <p:cNvCxnSpPr>
            <a:cxnSpLocks/>
          </p:cNvCxnSpPr>
          <p:nvPr/>
        </p:nvCxnSpPr>
        <p:spPr>
          <a:xfrm>
            <a:off x="6394140" y="4030718"/>
            <a:ext cx="522281" cy="78307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>
            <a:extLst>
              <a:ext uri="{FF2B5EF4-FFF2-40B4-BE49-F238E27FC236}">
                <a16:creationId xmlns:a16="http://schemas.microsoft.com/office/drawing/2014/main" id="{D26FDD6A-8593-801E-AA42-FD77703C76F7}"/>
              </a:ext>
            </a:extLst>
          </p:cNvPr>
          <p:cNvSpPr/>
          <p:nvPr/>
        </p:nvSpPr>
        <p:spPr>
          <a:xfrm>
            <a:off x="5959892" y="5137369"/>
            <a:ext cx="434248" cy="463599"/>
          </a:xfrm>
          <a:prstGeom prst="round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30BECF8D-D20D-717C-41C0-6DA75B0673F6}"/>
                  </a:ext>
                </a:extLst>
              </p:cNvPr>
              <p:cNvSpPr txBox="1"/>
              <p:nvPr/>
            </p:nvSpPr>
            <p:spPr>
              <a:xfrm>
                <a:off x="6100101" y="5244695"/>
                <a:ext cx="169408" cy="2178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zh-CN" altLang="en-US" sz="140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30BECF8D-D20D-717C-41C0-6DA75B067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101" y="5244695"/>
                <a:ext cx="169408" cy="217880"/>
              </a:xfrm>
              <a:prstGeom prst="rect">
                <a:avLst/>
              </a:prstGeom>
              <a:blipFill>
                <a:blip r:embed="rId15"/>
                <a:stretch>
                  <a:fillRect l="-29630" r="-33333" b="-1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圆角矩形 49">
            <a:extLst>
              <a:ext uri="{FF2B5EF4-FFF2-40B4-BE49-F238E27FC236}">
                <a16:creationId xmlns:a16="http://schemas.microsoft.com/office/drawing/2014/main" id="{F127143E-33CE-81DD-BD0B-26CB2616EF0F}"/>
              </a:ext>
            </a:extLst>
          </p:cNvPr>
          <p:cNvSpPr/>
          <p:nvPr/>
        </p:nvSpPr>
        <p:spPr>
          <a:xfrm>
            <a:off x="6916712" y="5137369"/>
            <a:ext cx="434248" cy="463599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C5046A87-6F4C-94B9-6CA4-15BE8DEA2B44}"/>
                  </a:ext>
                </a:extLst>
              </p:cNvPr>
              <p:cNvSpPr txBox="1"/>
              <p:nvPr/>
            </p:nvSpPr>
            <p:spPr>
              <a:xfrm>
                <a:off x="7056921" y="5244695"/>
                <a:ext cx="169408" cy="2182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zh-CN" altLang="en-US" sz="140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C5046A87-6F4C-94B9-6CA4-15BE8DEA2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921" y="5244695"/>
                <a:ext cx="169408" cy="218265"/>
              </a:xfrm>
              <a:prstGeom prst="rect">
                <a:avLst/>
              </a:prstGeom>
              <a:blipFill>
                <a:blip r:embed="rId16"/>
                <a:stretch>
                  <a:fillRect l="-29630" r="-33333" b="-1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80F25FEA-4A08-C75D-C098-76F8275D4D79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 flipV="1">
            <a:off x="6394140" y="4405096"/>
            <a:ext cx="522572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1" name="表格 60">
                <a:extLst>
                  <a:ext uri="{FF2B5EF4-FFF2-40B4-BE49-F238E27FC236}">
                    <a16:creationId xmlns:a16="http://schemas.microsoft.com/office/drawing/2014/main" id="{DBEB8DB1-F5BF-CA66-E300-0FC4E5AD59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7730266"/>
                  </p:ext>
                </p:extLst>
              </p:nvPr>
            </p:nvGraphicFramePr>
            <p:xfrm>
              <a:off x="7894924" y="3785876"/>
              <a:ext cx="434248" cy="12018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4248">
                      <a:extLst>
                        <a:ext uri="{9D8B030D-6E8A-4147-A177-3AD203B41FA5}">
                          <a16:colId xmlns:a16="http://schemas.microsoft.com/office/drawing/2014/main" val="3173489665"/>
                        </a:ext>
                      </a:extLst>
                    </a:gridCol>
                  </a:tblGrid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650717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400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1874652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400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36048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1" name="表格 60">
                <a:extLst>
                  <a:ext uri="{FF2B5EF4-FFF2-40B4-BE49-F238E27FC236}">
                    <a16:creationId xmlns:a16="http://schemas.microsoft.com/office/drawing/2014/main" id="{DBEB8DB1-F5BF-CA66-E300-0FC4E5AD59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7730266"/>
                  </p:ext>
                </p:extLst>
              </p:nvPr>
            </p:nvGraphicFramePr>
            <p:xfrm>
              <a:off x="7894924" y="3785876"/>
              <a:ext cx="434248" cy="12018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4248">
                      <a:extLst>
                        <a:ext uri="{9D8B030D-6E8A-4147-A177-3AD203B41FA5}">
                          <a16:colId xmlns:a16="http://schemas.microsoft.com/office/drawing/2014/main" val="3173489665"/>
                        </a:ext>
                      </a:extLst>
                    </a:gridCol>
                  </a:tblGrid>
                  <a:tr h="4006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1389" t="-1515" r="-2778" b="-20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650717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1389" t="-101515" r="-2778" b="-10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1874652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1389" t="-201515" r="-2778" b="-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048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2" name="表格 61">
                <a:extLst>
                  <a:ext uri="{FF2B5EF4-FFF2-40B4-BE49-F238E27FC236}">
                    <a16:creationId xmlns:a16="http://schemas.microsoft.com/office/drawing/2014/main" id="{36591970-4306-8E6E-83B7-5F44734E42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4686095"/>
                  </p:ext>
                </p:extLst>
              </p:nvPr>
            </p:nvGraphicFramePr>
            <p:xfrm>
              <a:off x="9740551" y="3793671"/>
              <a:ext cx="434248" cy="12018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4248">
                      <a:extLst>
                        <a:ext uri="{9D8B030D-6E8A-4147-A177-3AD203B41FA5}">
                          <a16:colId xmlns:a16="http://schemas.microsoft.com/office/drawing/2014/main" val="3173489665"/>
                        </a:ext>
                      </a:extLst>
                    </a:gridCol>
                  </a:tblGrid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650717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400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1874652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400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36048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2" name="表格 61">
                <a:extLst>
                  <a:ext uri="{FF2B5EF4-FFF2-40B4-BE49-F238E27FC236}">
                    <a16:creationId xmlns:a16="http://schemas.microsoft.com/office/drawing/2014/main" id="{36591970-4306-8E6E-83B7-5F44734E42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4686095"/>
                  </p:ext>
                </p:extLst>
              </p:nvPr>
            </p:nvGraphicFramePr>
            <p:xfrm>
              <a:off x="9740551" y="3793671"/>
              <a:ext cx="434248" cy="12018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4248">
                      <a:extLst>
                        <a:ext uri="{9D8B030D-6E8A-4147-A177-3AD203B41FA5}">
                          <a16:colId xmlns:a16="http://schemas.microsoft.com/office/drawing/2014/main" val="3173489665"/>
                        </a:ext>
                      </a:extLst>
                    </a:gridCol>
                  </a:tblGrid>
                  <a:tr h="4006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1370" t="-1515" r="-2740" b="-20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650717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1370" t="-101515" r="-2740" b="-10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1874652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1370" t="-201515" r="-2740" b="-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0486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5" name="圆角矩形 64">
            <a:extLst>
              <a:ext uri="{FF2B5EF4-FFF2-40B4-BE49-F238E27FC236}">
                <a16:creationId xmlns:a16="http://schemas.microsoft.com/office/drawing/2014/main" id="{DDFC1EC1-7243-9588-D35F-E1BF69D0439A}"/>
              </a:ext>
            </a:extLst>
          </p:cNvPr>
          <p:cNvSpPr/>
          <p:nvPr/>
        </p:nvSpPr>
        <p:spPr>
          <a:xfrm>
            <a:off x="7894924" y="5128193"/>
            <a:ext cx="434248" cy="463599"/>
          </a:xfrm>
          <a:prstGeom prst="round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2A45A4B9-EC09-3885-6805-15B009348CF2}"/>
                  </a:ext>
                </a:extLst>
              </p:cNvPr>
              <p:cNvSpPr txBox="1"/>
              <p:nvPr/>
            </p:nvSpPr>
            <p:spPr>
              <a:xfrm>
                <a:off x="8035133" y="5235519"/>
                <a:ext cx="169408" cy="2189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kumimoji="1" lang="zh-CN" altLang="en-US" sz="140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2A45A4B9-EC09-3885-6805-15B009348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5133" y="5235519"/>
                <a:ext cx="169408" cy="218906"/>
              </a:xfrm>
              <a:prstGeom prst="rect">
                <a:avLst/>
              </a:prstGeom>
              <a:blipFill>
                <a:blip r:embed="rId19"/>
                <a:stretch>
                  <a:fillRect l="-25000" r="-28571" b="-1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圆角矩形 66">
            <a:extLst>
              <a:ext uri="{FF2B5EF4-FFF2-40B4-BE49-F238E27FC236}">
                <a16:creationId xmlns:a16="http://schemas.microsoft.com/office/drawing/2014/main" id="{1B286B6B-172B-73E8-03BC-A81068F7E477}"/>
              </a:ext>
            </a:extLst>
          </p:cNvPr>
          <p:cNvSpPr/>
          <p:nvPr/>
        </p:nvSpPr>
        <p:spPr>
          <a:xfrm>
            <a:off x="9740551" y="5126845"/>
            <a:ext cx="434248" cy="463599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034E1555-3434-8B40-3C18-8102B59DE025}"/>
                  </a:ext>
                </a:extLst>
              </p:cNvPr>
              <p:cNvSpPr txBox="1"/>
              <p:nvPr/>
            </p:nvSpPr>
            <p:spPr>
              <a:xfrm>
                <a:off x="9880760" y="5234171"/>
                <a:ext cx="169408" cy="2193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kumimoji="1" lang="zh-CN" altLang="en-US" sz="140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034E1555-3434-8B40-3C18-8102B59DE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0760" y="5234171"/>
                <a:ext cx="169408" cy="219355"/>
              </a:xfrm>
              <a:prstGeom prst="rect">
                <a:avLst/>
              </a:prstGeom>
              <a:blipFill>
                <a:blip r:embed="rId20"/>
                <a:stretch>
                  <a:fillRect l="-28571" r="-28571" b="-1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下箭头 76">
            <a:extLst>
              <a:ext uri="{FF2B5EF4-FFF2-40B4-BE49-F238E27FC236}">
                <a16:creationId xmlns:a16="http://schemas.microsoft.com/office/drawing/2014/main" id="{AB7ABB8A-0E7E-799A-475B-ADB54EDE3D02}"/>
              </a:ext>
            </a:extLst>
          </p:cNvPr>
          <p:cNvSpPr/>
          <p:nvPr/>
        </p:nvSpPr>
        <p:spPr>
          <a:xfrm rot="16200000">
            <a:off x="3594952" y="4443101"/>
            <a:ext cx="179487" cy="313641"/>
          </a:xfrm>
          <a:prstGeom prst="downArrow">
            <a:avLst/>
          </a:prstGeom>
          <a:noFill/>
          <a:ln w="158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9" name="表格 78">
                <a:extLst>
                  <a:ext uri="{FF2B5EF4-FFF2-40B4-BE49-F238E27FC236}">
                    <a16:creationId xmlns:a16="http://schemas.microsoft.com/office/drawing/2014/main" id="{9F4F3F8C-307E-ECD1-21AF-6E4973D3B0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1719348"/>
                  </p:ext>
                </p:extLst>
              </p:nvPr>
            </p:nvGraphicFramePr>
            <p:xfrm>
              <a:off x="8807232" y="3795051"/>
              <a:ext cx="434248" cy="12018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4248">
                      <a:extLst>
                        <a:ext uri="{9D8B030D-6E8A-4147-A177-3AD203B41FA5}">
                          <a16:colId xmlns:a16="http://schemas.microsoft.com/office/drawing/2014/main" val="3173489665"/>
                        </a:ext>
                      </a:extLst>
                    </a:gridCol>
                  </a:tblGrid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650717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400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1874652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400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36048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9" name="表格 78">
                <a:extLst>
                  <a:ext uri="{FF2B5EF4-FFF2-40B4-BE49-F238E27FC236}">
                    <a16:creationId xmlns:a16="http://schemas.microsoft.com/office/drawing/2014/main" id="{9F4F3F8C-307E-ECD1-21AF-6E4973D3B0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1719348"/>
                  </p:ext>
                </p:extLst>
              </p:nvPr>
            </p:nvGraphicFramePr>
            <p:xfrm>
              <a:off x="8807232" y="3795051"/>
              <a:ext cx="434248" cy="12018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4248">
                      <a:extLst>
                        <a:ext uri="{9D8B030D-6E8A-4147-A177-3AD203B41FA5}">
                          <a16:colId xmlns:a16="http://schemas.microsoft.com/office/drawing/2014/main" val="3173489665"/>
                        </a:ext>
                      </a:extLst>
                    </a:gridCol>
                  </a:tblGrid>
                  <a:tr h="4006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1"/>
                          <a:stretch>
                            <a:fillRect l="-1389" t="-1515" r="-4167" b="-20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650717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1"/>
                          <a:stretch>
                            <a:fillRect l="-1389" t="-101515" r="-4167" b="-10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1874652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1"/>
                          <a:stretch>
                            <a:fillRect l="-1389" t="-201515" r="-4167" b="-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0486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0" name="圆角矩形 79">
            <a:extLst>
              <a:ext uri="{FF2B5EF4-FFF2-40B4-BE49-F238E27FC236}">
                <a16:creationId xmlns:a16="http://schemas.microsoft.com/office/drawing/2014/main" id="{B377CF61-9080-99ED-AD32-F02DAD6AEF3F}"/>
              </a:ext>
            </a:extLst>
          </p:cNvPr>
          <p:cNvSpPr/>
          <p:nvPr/>
        </p:nvSpPr>
        <p:spPr>
          <a:xfrm>
            <a:off x="8807232" y="5128224"/>
            <a:ext cx="434248" cy="463599"/>
          </a:xfrm>
          <a:prstGeom prst="round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C8FD856-F8DD-DDFE-0253-44E24D811D73}"/>
                  </a:ext>
                </a:extLst>
              </p:cNvPr>
              <p:cNvSpPr txBox="1"/>
              <p:nvPr/>
            </p:nvSpPr>
            <p:spPr>
              <a:xfrm>
                <a:off x="8947441" y="5235550"/>
                <a:ext cx="169408" cy="2169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kumimoji="1" lang="zh-CN" altLang="en-US" sz="140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C8FD856-F8DD-DDFE-0253-44E24D811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441" y="5235550"/>
                <a:ext cx="169408" cy="216982"/>
              </a:xfrm>
              <a:prstGeom prst="rect">
                <a:avLst/>
              </a:prstGeom>
              <a:blipFill>
                <a:blip r:embed="rId22"/>
                <a:stretch>
                  <a:fillRect l="-28571" r="-2857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0" name="表格 89">
                <a:extLst>
                  <a:ext uri="{FF2B5EF4-FFF2-40B4-BE49-F238E27FC236}">
                    <a16:creationId xmlns:a16="http://schemas.microsoft.com/office/drawing/2014/main" id="{5689D7A7-0F16-8FB5-3C8F-7D841C435A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8418605"/>
                  </p:ext>
                </p:extLst>
              </p:nvPr>
            </p:nvGraphicFramePr>
            <p:xfrm>
              <a:off x="10724434" y="3784786"/>
              <a:ext cx="434248" cy="12018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4248">
                      <a:extLst>
                        <a:ext uri="{9D8B030D-6E8A-4147-A177-3AD203B41FA5}">
                          <a16:colId xmlns:a16="http://schemas.microsoft.com/office/drawing/2014/main" val="3173489665"/>
                        </a:ext>
                      </a:extLst>
                    </a:gridCol>
                  </a:tblGrid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650717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400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1874652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400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36048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0" name="表格 89">
                <a:extLst>
                  <a:ext uri="{FF2B5EF4-FFF2-40B4-BE49-F238E27FC236}">
                    <a16:creationId xmlns:a16="http://schemas.microsoft.com/office/drawing/2014/main" id="{5689D7A7-0F16-8FB5-3C8F-7D841C435A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8418605"/>
                  </p:ext>
                </p:extLst>
              </p:nvPr>
            </p:nvGraphicFramePr>
            <p:xfrm>
              <a:off x="10724434" y="3784786"/>
              <a:ext cx="434248" cy="12018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4248">
                      <a:extLst>
                        <a:ext uri="{9D8B030D-6E8A-4147-A177-3AD203B41FA5}">
                          <a16:colId xmlns:a16="http://schemas.microsoft.com/office/drawing/2014/main" val="3173489665"/>
                        </a:ext>
                      </a:extLst>
                    </a:gridCol>
                  </a:tblGrid>
                  <a:tr h="4006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3"/>
                          <a:stretch>
                            <a:fillRect l="-1389" t="-1515" r="-2778" b="-20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650717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3"/>
                          <a:stretch>
                            <a:fillRect l="-1389" t="-100000" r="-2778" b="-1014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1874652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3"/>
                          <a:stretch>
                            <a:fillRect l="-1389" t="-203030" r="-2778" b="-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0486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1" name="圆角矩形 90">
            <a:extLst>
              <a:ext uri="{FF2B5EF4-FFF2-40B4-BE49-F238E27FC236}">
                <a16:creationId xmlns:a16="http://schemas.microsoft.com/office/drawing/2014/main" id="{F79FBB4A-5182-B00B-4832-F725EAB55910}"/>
              </a:ext>
            </a:extLst>
          </p:cNvPr>
          <p:cNvSpPr/>
          <p:nvPr/>
        </p:nvSpPr>
        <p:spPr>
          <a:xfrm>
            <a:off x="10724434" y="5127104"/>
            <a:ext cx="434248" cy="463599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5D95AE20-F62D-024D-F3CA-E2FFB2A16BBD}"/>
                  </a:ext>
                </a:extLst>
              </p:cNvPr>
              <p:cNvSpPr txBox="1"/>
              <p:nvPr/>
            </p:nvSpPr>
            <p:spPr>
              <a:xfrm>
                <a:off x="10864643" y="5234430"/>
                <a:ext cx="169408" cy="2173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kumimoji="1" lang="zh-CN" altLang="en-US" sz="1400"/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5D95AE20-F62D-024D-F3CA-E2FFB2A16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4643" y="5234430"/>
                <a:ext cx="169408" cy="217367"/>
              </a:xfrm>
              <a:prstGeom prst="rect">
                <a:avLst/>
              </a:prstGeom>
              <a:blipFill>
                <a:blip r:embed="rId24"/>
                <a:stretch>
                  <a:fillRect l="-25000" r="-2857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BE4316B2-6E40-D736-3853-5580932C9F69}"/>
              </a:ext>
            </a:extLst>
          </p:cNvPr>
          <p:cNvCxnSpPr>
            <a:cxnSpLocks/>
            <a:stCxn id="65" idx="3"/>
            <a:endCxn id="80" idx="1"/>
          </p:cNvCxnSpPr>
          <p:nvPr/>
        </p:nvCxnSpPr>
        <p:spPr>
          <a:xfrm>
            <a:off x="8329172" y="5359993"/>
            <a:ext cx="478060" cy="31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线连接符 100">
            <a:extLst>
              <a:ext uri="{FF2B5EF4-FFF2-40B4-BE49-F238E27FC236}">
                <a16:creationId xmlns:a16="http://schemas.microsoft.com/office/drawing/2014/main" id="{D2D21D57-F3A4-BDE4-0CD7-F3ED6198FBB4}"/>
              </a:ext>
            </a:extLst>
          </p:cNvPr>
          <p:cNvCxnSpPr>
            <a:cxnSpLocks/>
            <a:stCxn id="67" idx="3"/>
            <a:endCxn id="91" idx="1"/>
          </p:cNvCxnSpPr>
          <p:nvPr/>
        </p:nvCxnSpPr>
        <p:spPr>
          <a:xfrm>
            <a:off x="10174799" y="5358645"/>
            <a:ext cx="549635" cy="259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669747E0-81CD-5116-0DD7-7802E6DEC4E9}"/>
              </a:ext>
            </a:extLst>
          </p:cNvPr>
          <p:cNvCxnSpPr>
            <a:cxnSpLocks/>
          </p:cNvCxnSpPr>
          <p:nvPr/>
        </p:nvCxnSpPr>
        <p:spPr>
          <a:xfrm>
            <a:off x="8326223" y="4015771"/>
            <a:ext cx="481009" cy="80520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线连接符 106">
            <a:extLst>
              <a:ext uri="{FF2B5EF4-FFF2-40B4-BE49-F238E27FC236}">
                <a16:creationId xmlns:a16="http://schemas.microsoft.com/office/drawing/2014/main" id="{52A27D60-AB60-EA5C-2A7F-A7A8FB33C852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8320668" y="4395952"/>
            <a:ext cx="486564" cy="41784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线连接符 111">
            <a:extLst>
              <a:ext uri="{FF2B5EF4-FFF2-40B4-BE49-F238E27FC236}">
                <a16:creationId xmlns:a16="http://schemas.microsoft.com/office/drawing/2014/main" id="{B8FE375D-FCCD-F6E1-5D6C-D4298746233C}"/>
              </a:ext>
            </a:extLst>
          </p:cNvPr>
          <p:cNvCxnSpPr>
            <a:cxnSpLocks/>
          </p:cNvCxnSpPr>
          <p:nvPr/>
        </p:nvCxnSpPr>
        <p:spPr>
          <a:xfrm>
            <a:off x="10174799" y="4005460"/>
            <a:ext cx="559249" cy="80833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26E4535A-18BD-861B-B57E-11770E8B6C4D}"/>
              </a:ext>
            </a:extLst>
          </p:cNvPr>
          <p:cNvCxnSpPr>
            <a:cxnSpLocks/>
            <a:endCxn id="90" idx="1"/>
          </p:cNvCxnSpPr>
          <p:nvPr/>
        </p:nvCxnSpPr>
        <p:spPr>
          <a:xfrm flipV="1">
            <a:off x="10169992" y="4385687"/>
            <a:ext cx="554442" cy="42811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5989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CA32289-3E15-644B-32ED-E6B4CAD94D1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zh-CN" sz="3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3-Coloring</a:t>
                </a:r>
                <a14:m>
                  <m:oMath xmlns:m="http://schemas.openxmlformats.org/officeDocument/2006/math">
                    <m:r>
                      <a:rPr kumimoji="1" lang="en-US" altLang="zh-CN" sz="3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→</m:t>
                    </m:r>
                  </m:oMath>
                </a14:m>
                <a:r>
                  <a:rPr kumimoji="1" lang="en-US" altLang="zh-CN" sz="3600" spc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VecCSP</a:t>
                </a:r>
                <a:endParaRPr kumimoji="1" lang="zh-CN" altLang="en-US" sz="3600" spc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CA32289-3E15-644B-32ED-E6B4CAD94D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9F9E39-C75E-5BE4-AE7B-6F992FDD5B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5. Then, permute</a:t>
                </a:r>
                <a:r>
                  <a:rPr kumimoji="1" lang="zh-CN" altLang="en-US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the</a:t>
                </a:r>
                <a:r>
                  <a:rPr kumimoji="1" lang="zh-CN" altLang="en-US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𝑑</m:t>
                    </m:r>
                  </m:oMath>
                </a14:m>
                <a:r>
                  <a:rPr kumimoji="1" lang="zh-CN" altLang="en-US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coordinates</a:t>
                </a:r>
                <a:r>
                  <a:rPr kumimoji="1" lang="zh-CN" altLang="en-US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of</a:t>
                </a:r>
                <a:r>
                  <a:rPr kumimoji="1" lang="zh-CN" altLang="en-US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each</a:t>
                </a:r>
                <a:r>
                  <a:rPr kumimoji="1" lang="zh-CN" altLang="en-US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variable according to its only constraint,</a:t>
                </a:r>
                <a:r>
                  <a:rPr kumimoji="1" lang="zh-CN" altLang="en-US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such</a:t>
                </a:r>
                <a:r>
                  <a:rPr kumimoji="1" lang="zh-CN" altLang="en-US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that</a:t>
                </a:r>
                <a:r>
                  <a:rPr kumimoji="1" lang="zh-CN" altLang="en-US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the</a:t>
                </a:r>
                <a:r>
                  <a:rPr kumimoji="1" lang="zh-CN" altLang="en-US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constraints</a:t>
                </a:r>
                <a:r>
                  <a:rPr kumimoji="1" lang="zh-CN" altLang="en-US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are</a:t>
                </a:r>
                <a:r>
                  <a:rPr kumimoji="1" lang="zh-CN" altLang="en-US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all</a:t>
                </a:r>
                <a:r>
                  <a:rPr kumimoji="1" lang="zh-CN" altLang="en-US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parallel</a:t>
                </a:r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6. We</a:t>
                </a:r>
                <a:r>
                  <a:rPr kumimoji="1" lang="zh-CN" altLang="en-US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also</a:t>
                </a:r>
                <a:r>
                  <a:rPr kumimoji="1" lang="zh-CN" altLang="en-US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need</a:t>
                </a:r>
                <a:r>
                  <a:rPr kumimoji="1" lang="zh-CN" altLang="en-US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to</a:t>
                </a:r>
                <a:r>
                  <a:rPr kumimoji="1" lang="zh-CN" altLang="en-US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check</a:t>
                </a:r>
                <a:r>
                  <a:rPr kumimoji="1" lang="zh-CN" altLang="en-US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the</a:t>
                </a:r>
                <a:r>
                  <a:rPr kumimoji="1" lang="zh-CN" altLang="en-US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consistency</a:t>
                </a:r>
                <a:r>
                  <a:rPr kumimoji="1" lang="zh-CN" altLang="en-US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between</a:t>
                </a:r>
                <a:r>
                  <a:rPr kumimoji="1" lang="zh-CN" altLang="en-US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different</a:t>
                </a:r>
                <a:r>
                  <a:rPr kumimoji="1" lang="zh-CN" altLang="en-US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copies,</a:t>
                </a:r>
                <a:r>
                  <a:rPr kumimoji="1" lang="zh-CN" altLang="en-US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which</a:t>
                </a:r>
                <a:r>
                  <a:rPr kumimoji="1" lang="zh-CN" altLang="en-US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is a </a:t>
                </a:r>
                <a:r>
                  <a:rPr kumimoji="1" lang="en-US" altLang="zh-CN" sz="1800" i="1" spc="0">
                    <a:solidFill>
                      <a:srgbClr val="00B0F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permuted equality</a:t>
                </a:r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, which</a:t>
                </a:r>
                <a:r>
                  <a:rPr kumimoji="1" lang="zh-CN" altLang="en-US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are</a:t>
                </a:r>
                <a:r>
                  <a:rPr kumimoji="1" lang="zh-CN" altLang="en-US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>
                    <a:solidFill>
                      <a:srgbClr val="00B0F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linear</a:t>
                </a:r>
                <a:r>
                  <a:rPr kumimoji="1" lang="zh-CN" altLang="en-US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constraints.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9F9E39-C75E-5BE4-AE7B-6F992FDD5B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6FAB6E2D-4E01-2934-BD96-CB45D6F2006A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3081810" y="5693092"/>
            <a:ext cx="531716" cy="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AFBBD96E-E4EA-1F42-5744-59096F98D4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9400629"/>
                  </p:ext>
                </p:extLst>
              </p:nvPr>
            </p:nvGraphicFramePr>
            <p:xfrm>
              <a:off x="2647562" y="3597804"/>
              <a:ext cx="434248" cy="12018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4248">
                      <a:extLst>
                        <a:ext uri="{9D8B030D-6E8A-4147-A177-3AD203B41FA5}">
                          <a16:colId xmlns:a16="http://schemas.microsoft.com/office/drawing/2014/main" val="3173489665"/>
                        </a:ext>
                      </a:extLst>
                    </a:gridCol>
                  </a:tblGrid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650717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400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1874652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400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36048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AFBBD96E-E4EA-1F42-5744-59096F98D4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9400629"/>
                  </p:ext>
                </p:extLst>
              </p:nvPr>
            </p:nvGraphicFramePr>
            <p:xfrm>
              <a:off x="2647562" y="3597804"/>
              <a:ext cx="434248" cy="12018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4248">
                      <a:extLst>
                        <a:ext uri="{9D8B030D-6E8A-4147-A177-3AD203B41FA5}">
                          <a16:colId xmlns:a16="http://schemas.microsoft.com/office/drawing/2014/main" val="3173489665"/>
                        </a:ext>
                      </a:extLst>
                    </a:gridCol>
                  </a:tblGrid>
                  <a:tr h="4006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389" t="-1515" r="-2778" b="-20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650717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389" t="-101515" r="-2778" b="-10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1874652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389" t="-201515" r="-2778" b="-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048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1C3F417B-792B-B13F-AEC2-F3B90C305C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8606668"/>
                  </p:ext>
                </p:extLst>
              </p:nvPr>
            </p:nvGraphicFramePr>
            <p:xfrm>
              <a:off x="3613526" y="3597803"/>
              <a:ext cx="434248" cy="12018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4248">
                      <a:extLst>
                        <a:ext uri="{9D8B030D-6E8A-4147-A177-3AD203B41FA5}">
                          <a16:colId xmlns:a16="http://schemas.microsoft.com/office/drawing/2014/main" val="3173489665"/>
                        </a:ext>
                      </a:extLst>
                    </a:gridCol>
                  </a:tblGrid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650717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400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1874652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400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36048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1C3F417B-792B-B13F-AEC2-F3B90C305C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8606668"/>
                  </p:ext>
                </p:extLst>
              </p:nvPr>
            </p:nvGraphicFramePr>
            <p:xfrm>
              <a:off x="3613526" y="3597803"/>
              <a:ext cx="434248" cy="12018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4248">
                      <a:extLst>
                        <a:ext uri="{9D8B030D-6E8A-4147-A177-3AD203B41FA5}">
                          <a16:colId xmlns:a16="http://schemas.microsoft.com/office/drawing/2014/main" val="3173489665"/>
                        </a:ext>
                      </a:extLst>
                    </a:gridCol>
                  </a:tblGrid>
                  <a:tr h="4006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370" t="-1515" r="-2740" b="-20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650717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370" t="-101515" r="-2740" b="-10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1874652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370" t="-201515" r="-2740" b="-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0486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CC7783C0-D4BB-8420-1853-AECCAF950E9F}"/>
              </a:ext>
            </a:extLst>
          </p:cNvPr>
          <p:cNvCxnSpPr>
            <a:cxnSpLocks/>
          </p:cNvCxnSpPr>
          <p:nvPr/>
        </p:nvCxnSpPr>
        <p:spPr>
          <a:xfrm>
            <a:off x="3081810" y="3815181"/>
            <a:ext cx="54396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圆角矩形 9">
            <a:extLst>
              <a:ext uri="{FF2B5EF4-FFF2-40B4-BE49-F238E27FC236}">
                <a16:creationId xmlns:a16="http://schemas.microsoft.com/office/drawing/2014/main" id="{9C2BD787-F629-E734-20FB-54E4C98D9247}"/>
              </a:ext>
            </a:extLst>
          </p:cNvPr>
          <p:cNvSpPr/>
          <p:nvPr/>
        </p:nvSpPr>
        <p:spPr>
          <a:xfrm>
            <a:off x="2647562" y="5461292"/>
            <a:ext cx="434248" cy="463599"/>
          </a:xfrm>
          <a:prstGeom prst="round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1B31E36-AAAA-9B7D-B04C-2468AF7C60CF}"/>
                  </a:ext>
                </a:extLst>
              </p:cNvPr>
              <p:cNvSpPr txBox="1"/>
              <p:nvPr/>
            </p:nvSpPr>
            <p:spPr>
              <a:xfrm>
                <a:off x="2787771" y="5568618"/>
                <a:ext cx="169408" cy="217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zh-CN" altLang="en-US" sz="140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1B31E36-AAAA-9B7D-B04C-2468AF7C6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771" y="5568618"/>
                <a:ext cx="169408" cy="217432"/>
              </a:xfrm>
              <a:prstGeom prst="rect">
                <a:avLst/>
              </a:prstGeom>
              <a:blipFill>
                <a:blip r:embed="rId7"/>
                <a:stretch>
                  <a:fillRect l="-25000" r="-2500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圆角矩形 11">
            <a:extLst>
              <a:ext uri="{FF2B5EF4-FFF2-40B4-BE49-F238E27FC236}">
                <a16:creationId xmlns:a16="http://schemas.microsoft.com/office/drawing/2014/main" id="{3AD36A3C-71CE-AD3C-EF09-FBE7BC2F0614}"/>
              </a:ext>
            </a:extLst>
          </p:cNvPr>
          <p:cNvSpPr/>
          <p:nvPr/>
        </p:nvSpPr>
        <p:spPr>
          <a:xfrm>
            <a:off x="3613526" y="5461292"/>
            <a:ext cx="434248" cy="463599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4C932D1-AD96-65D1-02E3-3B71D92E3E71}"/>
                  </a:ext>
                </a:extLst>
              </p:cNvPr>
              <p:cNvSpPr txBox="1"/>
              <p:nvPr/>
            </p:nvSpPr>
            <p:spPr>
              <a:xfrm>
                <a:off x="3753735" y="5568618"/>
                <a:ext cx="169408" cy="2178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zh-CN" altLang="en-US" sz="140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4C932D1-AD96-65D1-02E3-3B71D92E3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735" y="5568618"/>
                <a:ext cx="169408" cy="217817"/>
              </a:xfrm>
              <a:prstGeom prst="rect">
                <a:avLst/>
              </a:prstGeom>
              <a:blipFill>
                <a:blip r:embed="rId8"/>
                <a:stretch>
                  <a:fillRect l="-28571" r="-25000" b="-1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7C0CFFEE-B5E0-AA4E-F521-E89008F22736}"/>
              </a:ext>
            </a:extLst>
          </p:cNvPr>
          <p:cNvCxnSpPr>
            <a:cxnSpLocks/>
          </p:cNvCxnSpPr>
          <p:nvPr/>
        </p:nvCxnSpPr>
        <p:spPr>
          <a:xfrm>
            <a:off x="3075713" y="4609407"/>
            <a:ext cx="545399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62027400-1933-2978-2372-484EE2C5F38A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4921956" y="5662570"/>
            <a:ext cx="522572" cy="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表格 15">
                <a:extLst>
                  <a:ext uri="{FF2B5EF4-FFF2-40B4-BE49-F238E27FC236}">
                    <a16:creationId xmlns:a16="http://schemas.microsoft.com/office/drawing/2014/main" id="{57C09CBB-2342-3E76-1F1D-58CF48CF76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9921804"/>
                  </p:ext>
                </p:extLst>
              </p:nvPr>
            </p:nvGraphicFramePr>
            <p:xfrm>
              <a:off x="4487708" y="3567282"/>
              <a:ext cx="434248" cy="12018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4248">
                      <a:extLst>
                        <a:ext uri="{9D8B030D-6E8A-4147-A177-3AD203B41FA5}">
                          <a16:colId xmlns:a16="http://schemas.microsoft.com/office/drawing/2014/main" val="3173489665"/>
                        </a:ext>
                      </a:extLst>
                    </a:gridCol>
                  </a:tblGrid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650717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400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1874652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400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36048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表格 15">
                <a:extLst>
                  <a:ext uri="{FF2B5EF4-FFF2-40B4-BE49-F238E27FC236}">
                    <a16:creationId xmlns:a16="http://schemas.microsoft.com/office/drawing/2014/main" id="{57C09CBB-2342-3E76-1F1D-58CF48CF76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9921804"/>
                  </p:ext>
                </p:extLst>
              </p:nvPr>
            </p:nvGraphicFramePr>
            <p:xfrm>
              <a:off x="4487708" y="3567282"/>
              <a:ext cx="434248" cy="12018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4248">
                      <a:extLst>
                        <a:ext uri="{9D8B030D-6E8A-4147-A177-3AD203B41FA5}">
                          <a16:colId xmlns:a16="http://schemas.microsoft.com/office/drawing/2014/main" val="3173489665"/>
                        </a:ext>
                      </a:extLst>
                    </a:gridCol>
                  </a:tblGrid>
                  <a:tr h="4006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389" t="-1515" r="-2778" b="-20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650717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389" t="-101515" r="-2778" b="-10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1874652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389" t="-201515" r="-2778" b="-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048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表格 16">
                <a:extLst>
                  <a:ext uri="{FF2B5EF4-FFF2-40B4-BE49-F238E27FC236}">
                    <a16:creationId xmlns:a16="http://schemas.microsoft.com/office/drawing/2014/main" id="{1231BE15-2A0F-9E0A-5935-B187EFEF2C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4345174"/>
                  </p:ext>
                </p:extLst>
              </p:nvPr>
            </p:nvGraphicFramePr>
            <p:xfrm>
              <a:off x="5444528" y="3567281"/>
              <a:ext cx="434248" cy="12018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4248">
                      <a:extLst>
                        <a:ext uri="{9D8B030D-6E8A-4147-A177-3AD203B41FA5}">
                          <a16:colId xmlns:a16="http://schemas.microsoft.com/office/drawing/2014/main" val="3173489665"/>
                        </a:ext>
                      </a:extLst>
                    </a:gridCol>
                  </a:tblGrid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650717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400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1874652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400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36048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表格 16">
                <a:extLst>
                  <a:ext uri="{FF2B5EF4-FFF2-40B4-BE49-F238E27FC236}">
                    <a16:creationId xmlns:a16="http://schemas.microsoft.com/office/drawing/2014/main" id="{1231BE15-2A0F-9E0A-5935-B187EFEF2C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4345174"/>
                  </p:ext>
                </p:extLst>
              </p:nvPr>
            </p:nvGraphicFramePr>
            <p:xfrm>
              <a:off x="5444528" y="3567281"/>
              <a:ext cx="434248" cy="12018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4248">
                      <a:extLst>
                        <a:ext uri="{9D8B030D-6E8A-4147-A177-3AD203B41FA5}">
                          <a16:colId xmlns:a16="http://schemas.microsoft.com/office/drawing/2014/main" val="3173489665"/>
                        </a:ext>
                      </a:extLst>
                    </a:gridCol>
                  </a:tblGrid>
                  <a:tr h="4006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389" t="-1515" r="-2778" b="-20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650717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389" t="-101515" r="-2778" b="-10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1874652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389" t="-201515" r="-2778" b="-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0486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67B654B8-D3EB-1374-D728-A5D240E5AE74}"/>
              </a:ext>
            </a:extLst>
          </p:cNvPr>
          <p:cNvCxnSpPr>
            <a:cxnSpLocks/>
          </p:cNvCxnSpPr>
          <p:nvPr/>
        </p:nvCxnSpPr>
        <p:spPr>
          <a:xfrm>
            <a:off x="4921956" y="3793804"/>
            <a:ext cx="522572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B80031A1-D850-FB7F-B132-E8F3AB26D223}"/>
              </a:ext>
            </a:extLst>
          </p:cNvPr>
          <p:cNvSpPr/>
          <p:nvPr/>
        </p:nvSpPr>
        <p:spPr>
          <a:xfrm>
            <a:off x="4487708" y="5430770"/>
            <a:ext cx="434248" cy="463599"/>
          </a:xfrm>
          <a:prstGeom prst="round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CB2B5F6-AFD7-AB2A-63A3-AD2E07C6F9C5}"/>
                  </a:ext>
                </a:extLst>
              </p:cNvPr>
              <p:cNvSpPr txBox="1"/>
              <p:nvPr/>
            </p:nvSpPr>
            <p:spPr>
              <a:xfrm>
                <a:off x="4627917" y="5538096"/>
                <a:ext cx="169408" cy="2178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zh-CN" altLang="en-US" sz="140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CB2B5F6-AFD7-AB2A-63A3-AD2E07C6F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917" y="5538096"/>
                <a:ext cx="169408" cy="217880"/>
              </a:xfrm>
              <a:prstGeom prst="rect">
                <a:avLst/>
              </a:prstGeom>
              <a:blipFill>
                <a:blip r:embed="rId11"/>
                <a:stretch>
                  <a:fillRect l="-25000" r="-28571" b="-1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圆角矩形 20">
            <a:extLst>
              <a:ext uri="{FF2B5EF4-FFF2-40B4-BE49-F238E27FC236}">
                <a16:creationId xmlns:a16="http://schemas.microsoft.com/office/drawing/2014/main" id="{2F6540E3-2D46-975E-FF13-6FFC7B9971E7}"/>
              </a:ext>
            </a:extLst>
          </p:cNvPr>
          <p:cNvSpPr/>
          <p:nvPr/>
        </p:nvSpPr>
        <p:spPr>
          <a:xfrm>
            <a:off x="5444528" y="5430770"/>
            <a:ext cx="434248" cy="463599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6865702-3ECE-7AD3-05FA-6475B65BBCB1}"/>
                  </a:ext>
                </a:extLst>
              </p:cNvPr>
              <p:cNvSpPr txBox="1"/>
              <p:nvPr/>
            </p:nvSpPr>
            <p:spPr>
              <a:xfrm>
                <a:off x="5584737" y="5538096"/>
                <a:ext cx="169408" cy="2182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zh-CN" altLang="en-US" sz="140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6865702-3ECE-7AD3-05FA-6475B65B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737" y="5538096"/>
                <a:ext cx="169408" cy="218265"/>
              </a:xfrm>
              <a:prstGeom prst="rect">
                <a:avLst/>
              </a:prstGeom>
              <a:blipFill>
                <a:blip r:embed="rId12"/>
                <a:stretch>
                  <a:fillRect l="-25000" r="-28571" b="-1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87C9E8D9-719F-9E2A-07CF-0477F5508707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4921956" y="4168182"/>
            <a:ext cx="522572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表格 23">
                <a:extLst>
                  <a:ext uri="{FF2B5EF4-FFF2-40B4-BE49-F238E27FC236}">
                    <a16:creationId xmlns:a16="http://schemas.microsoft.com/office/drawing/2014/main" id="{66D20D93-447F-0994-F011-A0B49AFED7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6979840"/>
                  </p:ext>
                </p:extLst>
              </p:nvPr>
            </p:nvGraphicFramePr>
            <p:xfrm>
              <a:off x="6422740" y="3548962"/>
              <a:ext cx="434248" cy="12018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4248">
                      <a:extLst>
                        <a:ext uri="{9D8B030D-6E8A-4147-A177-3AD203B41FA5}">
                          <a16:colId xmlns:a16="http://schemas.microsoft.com/office/drawing/2014/main" val="3173489665"/>
                        </a:ext>
                      </a:extLst>
                    </a:gridCol>
                  </a:tblGrid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650717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400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1874652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400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36048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表格 23">
                <a:extLst>
                  <a:ext uri="{FF2B5EF4-FFF2-40B4-BE49-F238E27FC236}">
                    <a16:creationId xmlns:a16="http://schemas.microsoft.com/office/drawing/2014/main" id="{66D20D93-447F-0994-F011-A0B49AFED7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6979840"/>
                  </p:ext>
                </p:extLst>
              </p:nvPr>
            </p:nvGraphicFramePr>
            <p:xfrm>
              <a:off x="6422740" y="3548962"/>
              <a:ext cx="434248" cy="12018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4248">
                      <a:extLst>
                        <a:ext uri="{9D8B030D-6E8A-4147-A177-3AD203B41FA5}">
                          <a16:colId xmlns:a16="http://schemas.microsoft.com/office/drawing/2014/main" val="3173489665"/>
                        </a:ext>
                      </a:extLst>
                    </a:gridCol>
                  </a:tblGrid>
                  <a:tr h="4006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389" t="-1515" r="-2778" b="-20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650717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389" t="-101515" r="-2778" b="-10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1874652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389" t="-201515" r="-2778" b="-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048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表格 24">
                <a:extLst>
                  <a:ext uri="{FF2B5EF4-FFF2-40B4-BE49-F238E27FC236}">
                    <a16:creationId xmlns:a16="http://schemas.microsoft.com/office/drawing/2014/main" id="{24F7BEA6-DF10-C003-126D-3F9C626A3C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7941362"/>
                  </p:ext>
                </p:extLst>
              </p:nvPr>
            </p:nvGraphicFramePr>
            <p:xfrm>
              <a:off x="8268367" y="3556757"/>
              <a:ext cx="434248" cy="12018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4248">
                      <a:extLst>
                        <a:ext uri="{9D8B030D-6E8A-4147-A177-3AD203B41FA5}">
                          <a16:colId xmlns:a16="http://schemas.microsoft.com/office/drawing/2014/main" val="3173489665"/>
                        </a:ext>
                      </a:extLst>
                    </a:gridCol>
                  </a:tblGrid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650717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400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1874652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400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36048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表格 24">
                <a:extLst>
                  <a:ext uri="{FF2B5EF4-FFF2-40B4-BE49-F238E27FC236}">
                    <a16:creationId xmlns:a16="http://schemas.microsoft.com/office/drawing/2014/main" id="{24F7BEA6-DF10-C003-126D-3F9C626A3C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7941362"/>
                  </p:ext>
                </p:extLst>
              </p:nvPr>
            </p:nvGraphicFramePr>
            <p:xfrm>
              <a:off x="8268367" y="3556757"/>
              <a:ext cx="434248" cy="12018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4248">
                      <a:extLst>
                        <a:ext uri="{9D8B030D-6E8A-4147-A177-3AD203B41FA5}">
                          <a16:colId xmlns:a16="http://schemas.microsoft.com/office/drawing/2014/main" val="3173489665"/>
                        </a:ext>
                      </a:extLst>
                    </a:gridCol>
                  </a:tblGrid>
                  <a:tr h="4006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1389" t="-1515" r="-2778" b="-20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650717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1389" t="-101515" r="-2778" b="-10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1874652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1389" t="-201515" r="-2778" b="-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0486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6" name="圆角矩形 25">
            <a:extLst>
              <a:ext uri="{FF2B5EF4-FFF2-40B4-BE49-F238E27FC236}">
                <a16:creationId xmlns:a16="http://schemas.microsoft.com/office/drawing/2014/main" id="{EEBAC70D-463B-7CB8-D79A-DA84D2541A17}"/>
              </a:ext>
            </a:extLst>
          </p:cNvPr>
          <p:cNvSpPr/>
          <p:nvPr/>
        </p:nvSpPr>
        <p:spPr>
          <a:xfrm>
            <a:off x="6422740" y="5421594"/>
            <a:ext cx="434248" cy="463599"/>
          </a:xfrm>
          <a:prstGeom prst="round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693185E-9B9B-E1C9-22A0-D4EB27FA154A}"/>
                  </a:ext>
                </a:extLst>
              </p:cNvPr>
              <p:cNvSpPr txBox="1"/>
              <p:nvPr/>
            </p:nvSpPr>
            <p:spPr>
              <a:xfrm>
                <a:off x="6562949" y="5528920"/>
                <a:ext cx="169408" cy="2189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kumimoji="1" lang="zh-CN" altLang="en-US" sz="140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693185E-9B9B-E1C9-22A0-D4EB27FA1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2949" y="5528920"/>
                <a:ext cx="169408" cy="218906"/>
              </a:xfrm>
              <a:prstGeom prst="rect">
                <a:avLst/>
              </a:prstGeom>
              <a:blipFill>
                <a:blip r:embed="rId15"/>
                <a:stretch>
                  <a:fillRect l="-29630" r="-33333" b="-1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圆角矩形 27">
            <a:extLst>
              <a:ext uri="{FF2B5EF4-FFF2-40B4-BE49-F238E27FC236}">
                <a16:creationId xmlns:a16="http://schemas.microsoft.com/office/drawing/2014/main" id="{FC4ADC29-0F20-87AC-50F9-BCF26C23739A}"/>
              </a:ext>
            </a:extLst>
          </p:cNvPr>
          <p:cNvSpPr/>
          <p:nvPr/>
        </p:nvSpPr>
        <p:spPr>
          <a:xfrm>
            <a:off x="8268367" y="5420246"/>
            <a:ext cx="434248" cy="463599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E91586F2-BBE5-383F-1C12-95B9F7CD0862}"/>
                  </a:ext>
                </a:extLst>
              </p:cNvPr>
              <p:cNvSpPr txBox="1"/>
              <p:nvPr/>
            </p:nvSpPr>
            <p:spPr>
              <a:xfrm>
                <a:off x="8408576" y="5527572"/>
                <a:ext cx="169408" cy="2193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kumimoji="1" lang="zh-CN" altLang="en-US" sz="140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E91586F2-BBE5-383F-1C12-95B9F7CD0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576" y="5527572"/>
                <a:ext cx="169408" cy="219355"/>
              </a:xfrm>
              <a:prstGeom prst="rect">
                <a:avLst/>
              </a:prstGeom>
              <a:blipFill>
                <a:blip r:embed="rId16"/>
                <a:stretch>
                  <a:fillRect l="-25000" r="-28571" b="-1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表格 29">
                <a:extLst>
                  <a:ext uri="{FF2B5EF4-FFF2-40B4-BE49-F238E27FC236}">
                    <a16:creationId xmlns:a16="http://schemas.microsoft.com/office/drawing/2014/main" id="{7071DEBD-E4E8-F092-DEE3-A1167CA8D1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8201989"/>
                  </p:ext>
                </p:extLst>
              </p:nvPr>
            </p:nvGraphicFramePr>
            <p:xfrm>
              <a:off x="7335048" y="3558137"/>
              <a:ext cx="434248" cy="12018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4248">
                      <a:extLst>
                        <a:ext uri="{9D8B030D-6E8A-4147-A177-3AD203B41FA5}">
                          <a16:colId xmlns:a16="http://schemas.microsoft.com/office/drawing/2014/main" val="3173489665"/>
                        </a:ext>
                      </a:extLst>
                    </a:gridCol>
                  </a:tblGrid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650717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400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1874652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400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36048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表格 29">
                <a:extLst>
                  <a:ext uri="{FF2B5EF4-FFF2-40B4-BE49-F238E27FC236}">
                    <a16:creationId xmlns:a16="http://schemas.microsoft.com/office/drawing/2014/main" id="{7071DEBD-E4E8-F092-DEE3-A1167CA8D1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8201989"/>
                  </p:ext>
                </p:extLst>
              </p:nvPr>
            </p:nvGraphicFramePr>
            <p:xfrm>
              <a:off x="7335048" y="3558137"/>
              <a:ext cx="434248" cy="12018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4248">
                      <a:extLst>
                        <a:ext uri="{9D8B030D-6E8A-4147-A177-3AD203B41FA5}">
                          <a16:colId xmlns:a16="http://schemas.microsoft.com/office/drawing/2014/main" val="3173489665"/>
                        </a:ext>
                      </a:extLst>
                    </a:gridCol>
                  </a:tblGrid>
                  <a:tr h="4006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1389" t="-1515" r="-2778" b="-20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650717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1389" t="-101515" r="-2778" b="-10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1874652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1389" t="-201515" r="-2778" b="-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0486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1" name="圆角矩形 30">
            <a:extLst>
              <a:ext uri="{FF2B5EF4-FFF2-40B4-BE49-F238E27FC236}">
                <a16:creationId xmlns:a16="http://schemas.microsoft.com/office/drawing/2014/main" id="{514FC394-9D25-2196-2DC2-2072BEB45982}"/>
              </a:ext>
            </a:extLst>
          </p:cNvPr>
          <p:cNvSpPr/>
          <p:nvPr/>
        </p:nvSpPr>
        <p:spPr>
          <a:xfrm>
            <a:off x="7335048" y="5421625"/>
            <a:ext cx="434248" cy="463599"/>
          </a:xfrm>
          <a:prstGeom prst="round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9E854D3-AF7A-E4D2-601A-2BD359893F80}"/>
                  </a:ext>
                </a:extLst>
              </p:cNvPr>
              <p:cNvSpPr txBox="1"/>
              <p:nvPr/>
            </p:nvSpPr>
            <p:spPr>
              <a:xfrm>
                <a:off x="7475257" y="5528951"/>
                <a:ext cx="169408" cy="2169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kumimoji="1" lang="zh-CN" altLang="en-US" sz="140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9E854D3-AF7A-E4D2-601A-2BD359893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257" y="5528951"/>
                <a:ext cx="169408" cy="216982"/>
              </a:xfrm>
              <a:prstGeom prst="rect">
                <a:avLst/>
              </a:prstGeom>
              <a:blipFill>
                <a:blip r:embed="rId18"/>
                <a:stretch>
                  <a:fillRect l="-25000" r="-2857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表格 32">
                <a:extLst>
                  <a:ext uri="{FF2B5EF4-FFF2-40B4-BE49-F238E27FC236}">
                    <a16:creationId xmlns:a16="http://schemas.microsoft.com/office/drawing/2014/main" id="{45A53E52-246F-E03A-2A7B-F57BBA59F1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1496596"/>
                  </p:ext>
                </p:extLst>
              </p:nvPr>
            </p:nvGraphicFramePr>
            <p:xfrm>
              <a:off x="9252250" y="3547872"/>
              <a:ext cx="434248" cy="12018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4248">
                      <a:extLst>
                        <a:ext uri="{9D8B030D-6E8A-4147-A177-3AD203B41FA5}">
                          <a16:colId xmlns:a16="http://schemas.microsoft.com/office/drawing/2014/main" val="3173489665"/>
                        </a:ext>
                      </a:extLst>
                    </a:gridCol>
                  </a:tblGrid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650717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400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1874652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400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36048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表格 32">
                <a:extLst>
                  <a:ext uri="{FF2B5EF4-FFF2-40B4-BE49-F238E27FC236}">
                    <a16:creationId xmlns:a16="http://schemas.microsoft.com/office/drawing/2014/main" id="{45A53E52-246F-E03A-2A7B-F57BBA59F1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1496596"/>
                  </p:ext>
                </p:extLst>
              </p:nvPr>
            </p:nvGraphicFramePr>
            <p:xfrm>
              <a:off x="9252250" y="3547872"/>
              <a:ext cx="434248" cy="12018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4248">
                      <a:extLst>
                        <a:ext uri="{9D8B030D-6E8A-4147-A177-3AD203B41FA5}">
                          <a16:colId xmlns:a16="http://schemas.microsoft.com/office/drawing/2014/main" val="3173489665"/>
                        </a:ext>
                      </a:extLst>
                    </a:gridCol>
                  </a:tblGrid>
                  <a:tr h="4006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9"/>
                          <a:stretch>
                            <a:fillRect l="-1389" t="-3030" r="-4167" b="-20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650717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9"/>
                          <a:stretch>
                            <a:fillRect l="-1389" t="-103030" r="-4167" b="-10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1874652"/>
                      </a:ext>
                    </a:extLst>
                  </a:tr>
                  <a:tr h="4006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9"/>
                          <a:stretch>
                            <a:fillRect l="-1389" t="-203030" r="-4167" b="-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0486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4" name="圆角矩形 33">
            <a:extLst>
              <a:ext uri="{FF2B5EF4-FFF2-40B4-BE49-F238E27FC236}">
                <a16:creationId xmlns:a16="http://schemas.microsoft.com/office/drawing/2014/main" id="{E541712B-FC6B-7C26-AE4F-ECF04E23BE00}"/>
              </a:ext>
            </a:extLst>
          </p:cNvPr>
          <p:cNvSpPr/>
          <p:nvPr/>
        </p:nvSpPr>
        <p:spPr>
          <a:xfrm>
            <a:off x="9252250" y="5420505"/>
            <a:ext cx="434248" cy="463599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182D339-6DE1-0DEE-E293-6DD7E2154B35}"/>
                  </a:ext>
                </a:extLst>
              </p:cNvPr>
              <p:cNvSpPr txBox="1"/>
              <p:nvPr/>
            </p:nvSpPr>
            <p:spPr>
              <a:xfrm>
                <a:off x="9392459" y="5527831"/>
                <a:ext cx="169408" cy="2173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kumimoji="1" lang="zh-CN" altLang="en-US" sz="140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182D339-6DE1-0DEE-E293-6DD7E2154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459" y="5527831"/>
                <a:ext cx="169408" cy="217367"/>
              </a:xfrm>
              <a:prstGeom prst="rect">
                <a:avLst/>
              </a:prstGeom>
              <a:blipFill>
                <a:blip r:embed="rId20"/>
                <a:stretch>
                  <a:fillRect l="-28571" r="-2857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1F86EB1E-6132-48B9-37DB-4AB5C51634EE}"/>
              </a:ext>
            </a:extLst>
          </p:cNvPr>
          <p:cNvCxnSpPr>
            <a:cxnSpLocks/>
            <a:stCxn id="26" idx="3"/>
            <a:endCxn id="31" idx="1"/>
          </p:cNvCxnSpPr>
          <p:nvPr/>
        </p:nvCxnSpPr>
        <p:spPr>
          <a:xfrm>
            <a:off x="6856988" y="5653394"/>
            <a:ext cx="478060" cy="31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B099C065-CB6B-100B-E2CA-BC828EF0854E}"/>
              </a:ext>
            </a:extLst>
          </p:cNvPr>
          <p:cNvCxnSpPr>
            <a:cxnSpLocks/>
            <a:stCxn id="28" idx="3"/>
            <a:endCxn id="34" idx="1"/>
          </p:cNvCxnSpPr>
          <p:nvPr/>
        </p:nvCxnSpPr>
        <p:spPr>
          <a:xfrm>
            <a:off x="8702615" y="5652046"/>
            <a:ext cx="549635" cy="259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6D8DD6EF-E242-258F-B25A-6DE12360FED9}"/>
              </a:ext>
            </a:extLst>
          </p:cNvPr>
          <p:cNvCxnSpPr>
            <a:cxnSpLocks/>
          </p:cNvCxnSpPr>
          <p:nvPr/>
        </p:nvCxnSpPr>
        <p:spPr>
          <a:xfrm>
            <a:off x="6854039" y="3778857"/>
            <a:ext cx="481009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06A17E92-4AC4-4D65-C8B2-1D244EF81354}"/>
              </a:ext>
            </a:extLst>
          </p:cNvPr>
          <p:cNvCxnSpPr>
            <a:cxnSpLocks/>
          </p:cNvCxnSpPr>
          <p:nvPr/>
        </p:nvCxnSpPr>
        <p:spPr>
          <a:xfrm>
            <a:off x="6848484" y="4576883"/>
            <a:ext cx="48656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BECE1CB5-C4D8-BA34-28E4-EFD930EA9858}"/>
              </a:ext>
            </a:extLst>
          </p:cNvPr>
          <p:cNvCxnSpPr>
            <a:cxnSpLocks/>
          </p:cNvCxnSpPr>
          <p:nvPr/>
        </p:nvCxnSpPr>
        <p:spPr>
          <a:xfrm>
            <a:off x="8702615" y="3768546"/>
            <a:ext cx="54963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017FAC2C-9DD7-E826-5FF4-D8308272B2DF}"/>
              </a:ext>
            </a:extLst>
          </p:cNvPr>
          <p:cNvCxnSpPr>
            <a:cxnSpLocks/>
          </p:cNvCxnSpPr>
          <p:nvPr/>
        </p:nvCxnSpPr>
        <p:spPr>
          <a:xfrm>
            <a:off x="8697808" y="4576883"/>
            <a:ext cx="554442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弧 49">
            <a:extLst>
              <a:ext uri="{FF2B5EF4-FFF2-40B4-BE49-F238E27FC236}">
                <a16:creationId xmlns:a16="http://schemas.microsoft.com/office/drawing/2014/main" id="{24E0369D-98E4-7FEC-826C-85D449D5157F}"/>
              </a:ext>
            </a:extLst>
          </p:cNvPr>
          <p:cNvSpPr/>
          <p:nvPr/>
        </p:nvSpPr>
        <p:spPr>
          <a:xfrm rot="10800000">
            <a:off x="2787771" y="5372696"/>
            <a:ext cx="1988649" cy="802625"/>
          </a:xfrm>
          <a:prstGeom prst="arc">
            <a:avLst>
              <a:gd name="adj1" fmla="val 11408000"/>
              <a:gd name="adj2" fmla="val 20919955"/>
            </a:avLst>
          </a:prstGeom>
          <a:ln w="254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弧 52">
            <a:extLst>
              <a:ext uri="{FF2B5EF4-FFF2-40B4-BE49-F238E27FC236}">
                <a16:creationId xmlns:a16="http://schemas.microsoft.com/office/drawing/2014/main" id="{5FBDBC4F-CC57-224E-324C-51298D2AD37A}"/>
              </a:ext>
            </a:extLst>
          </p:cNvPr>
          <p:cNvSpPr/>
          <p:nvPr/>
        </p:nvSpPr>
        <p:spPr>
          <a:xfrm>
            <a:off x="3766732" y="5173107"/>
            <a:ext cx="1988649" cy="695912"/>
          </a:xfrm>
          <a:prstGeom prst="arc">
            <a:avLst>
              <a:gd name="adj1" fmla="val 11121533"/>
              <a:gd name="adj2" fmla="val 21245238"/>
            </a:avLst>
          </a:prstGeom>
          <a:ln w="254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弧 55">
            <a:extLst>
              <a:ext uri="{FF2B5EF4-FFF2-40B4-BE49-F238E27FC236}">
                <a16:creationId xmlns:a16="http://schemas.microsoft.com/office/drawing/2014/main" id="{AC919358-3B25-06F7-EDB4-66E9F0497963}"/>
              </a:ext>
            </a:extLst>
          </p:cNvPr>
          <p:cNvSpPr/>
          <p:nvPr/>
        </p:nvSpPr>
        <p:spPr>
          <a:xfrm rot="10800000">
            <a:off x="4657775" y="5375564"/>
            <a:ext cx="1988649" cy="813404"/>
          </a:xfrm>
          <a:prstGeom prst="arc">
            <a:avLst>
              <a:gd name="adj1" fmla="val 11281856"/>
              <a:gd name="adj2" fmla="val 21118100"/>
            </a:avLst>
          </a:prstGeom>
          <a:ln w="254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弧 56">
            <a:extLst>
              <a:ext uri="{FF2B5EF4-FFF2-40B4-BE49-F238E27FC236}">
                <a16:creationId xmlns:a16="http://schemas.microsoft.com/office/drawing/2014/main" id="{BFF28A47-FD2C-106B-EC70-1E37C5DF5FB4}"/>
              </a:ext>
            </a:extLst>
          </p:cNvPr>
          <p:cNvSpPr/>
          <p:nvPr/>
        </p:nvSpPr>
        <p:spPr>
          <a:xfrm rot="10800000">
            <a:off x="6647653" y="5527572"/>
            <a:ext cx="965516" cy="584828"/>
          </a:xfrm>
          <a:prstGeom prst="arc">
            <a:avLst>
              <a:gd name="adj1" fmla="val 11408000"/>
              <a:gd name="adj2" fmla="val 20919955"/>
            </a:avLst>
          </a:prstGeom>
          <a:ln w="254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弧 57">
            <a:extLst>
              <a:ext uri="{FF2B5EF4-FFF2-40B4-BE49-F238E27FC236}">
                <a16:creationId xmlns:a16="http://schemas.microsoft.com/office/drawing/2014/main" id="{2F75E9CD-6F13-A55C-3320-5D3D5DABD5FC}"/>
              </a:ext>
            </a:extLst>
          </p:cNvPr>
          <p:cNvSpPr/>
          <p:nvPr/>
        </p:nvSpPr>
        <p:spPr>
          <a:xfrm>
            <a:off x="5611377" y="5156859"/>
            <a:ext cx="2976070" cy="823518"/>
          </a:xfrm>
          <a:prstGeom prst="arc">
            <a:avLst>
              <a:gd name="adj1" fmla="val 11199730"/>
              <a:gd name="adj2" fmla="val 21160805"/>
            </a:avLst>
          </a:prstGeom>
          <a:ln w="254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弧 59">
            <a:extLst>
              <a:ext uri="{FF2B5EF4-FFF2-40B4-BE49-F238E27FC236}">
                <a16:creationId xmlns:a16="http://schemas.microsoft.com/office/drawing/2014/main" id="{7B8AEF1C-3B28-B670-4A69-F1E4F0163C33}"/>
              </a:ext>
            </a:extLst>
          </p:cNvPr>
          <p:cNvSpPr/>
          <p:nvPr/>
        </p:nvSpPr>
        <p:spPr>
          <a:xfrm>
            <a:off x="8493280" y="5247714"/>
            <a:ext cx="965516" cy="463600"/>
          </a:xfrm>
          <a:prstGeom prst="arc">
            <a:avLst>
              <a:gd name="adj1" fmla="val 11408000"/>
              <a:gd name="adj2" fmla="val 21117393"/>
            </a:avLst>
          </a:prstGeom>
          <a:ln w="254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5275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32289-3E15-644B-32ED-E6B4CAD9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spc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Parameterized Complexity</a:t>
            </a:r>
            <a:endParaRPr kumimoji="1" lang="zh-CN" altLang="en-US" sz="3600" spc="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1B83A4B-3882-1A06-F15C-5B4AC0E918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442573"/>
                <a:ext cx="10515600" cy="4251960"/>
              </a:xfrm>
            </p:spPr>
            <p:txBody>
              <a:bodyPr>
                <a:normAutofit/>
              </a:bodyPr>
              <a:lstStyle/>
              <a:p>
                <a:pPr marL="285750" indent="-285750">
                  <a:lnSpc>
                    <a:spcPct val="100000"/>
                  </a:lnSpc>
                </a:pPr>
                <a:r>
                  <a:rPr kumimoji="1" lang="en-US" altLang="zh-CN" sz="20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Associate</a:t>
                </a:r>
                <a:r>
                  <a:rPr kumimoji="1" lang="zh-CN" altLang="en-US" sz="2000" spc="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each instance </a:t>
                </a:r>
                <a14:m>
                  <m:oMath xmlns:m="http://schemas.openxmlformats.org/officeDocument/2006/math">
                    <m:r>
                      <a:rPr kumimoji="1" lang="en-US" altLang="zh-CN" sz="2000" spc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zh-CN" sz="20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with a parameter </a:t>
                </a:r>
                <a14:m>
                  <m:oMath xmlns:m="http://schemas.openxmlformats.org/officeDocument/2006/math">
                    <m:r>
                      <a:rPr kumimoji="1" lang="en-US" altLang="zh-CN" sz="2000" spc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kumimoji="1" lang="en-US" altLang="zh-CN" sz="2000" spc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zh-CN" sz="2000" spc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kumimoji="1" lang="en-US" altLang="zh-CN" sz="2000" spc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kumimoji="1" lang="en-US" altLang="zh-CN" sz="1800" spc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≪|</m:t>
                    </m:r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kumimoji="1" lang="zh-CN" altLang="en-US" sz="1800" spc="0" dirty="0">
                    <a:latin typeface="Cambria Math" panose="02040503050406030204" pitchFamily="18" charset="0"/>
                  </a:rPr>
                  <a:t> </a:t>
                </a:r>
                <a:endParaRPr kumimoji="1" lang="en-US" altLang="zh-CN" sz="1800" spc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00000"/>
                  </a:lnSpc>
                </a:pPr>
                <a:r>
                  <a:rPr kumimoji="1" lang="en-US" altLang="zh-CN" sz="1800" spc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Measure complexity over </a:t>
                </a:r>
                <a14:m>
                  <m:oMath xmlns:m="http://schemas.openxmlformats.org/officeDocument/2006/math">
                    <m:r>
                      <a:rPr kumimoji="1" lang="en-US" altLang="zh-CN" sz="1800" i="1" spc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1800" b="0" i="0" spc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zh-CN" sz="1800" i="1" spc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1800" i="1" spc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zh-CN" altLang="en-US" sz="1800" spc="0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sz="1800" spc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</a:t>
                </a:r>
                <a:r>
                  <a:rPr kumimoji="1" lang="zh-CN" altLang="en-US" sz="1800" spc="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spc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kumimoji="1" lang="en-US" altLang="zh-CN" sz="1800" spc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lnSpc>
                    <a:spcPct val="100000"/>
                  </a:lnSpc>
                </a:pPr>
                <a:r>
                  <a:rPr kumimoji="1" lang="en-US" altLang="zh-CN" sz="2000" b="1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FPT</a:t>
                </a:r>
                <a:r>
                  <a:rPr kumimoji="1" lang="en-US" altLang="zh-CN" sz="20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(</a:t>
                </a:r>
                <a:r>
                  <a:rPr kumimoji="1" lang="en-US" altLang="zh-CN" sz="2000" b="1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F</a:t>
                </a:r>
                <a:r>
                  <a:rPr kumimoji="1" lang="en-US" altLang="zh-CN" sz="20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ixed-</a:t>
                </a:r>
                <a:r>
                  <a:rPr kumimoji="1" lang="en-US" altLang="zh-CN" sz="2000" b="1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P</a:t>
                </a:r>
                <a:r>
                  <a:rPr kumimoji="1" lang="en-US" altLang="zh-CN" sz="20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arameter </a:t>
                </a:r>
                <a:r>
                  <a:rPr kumimoji="1" lang="en-US" altLang="zh-CN" sz="2000" b="1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T</a:t>
                </a:r>
                <a:r>
                  <a:rPr kumimoji="1" lang="en-US" altLang="zh-CN" sz="20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ractable,</a:t>
                </a:r>
                <a:r>
                  <a:rPr kumimoji="1" lang="zh-CN" altLang="en-US" sz="2000" spc="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Analogue</a:t>
                </a:r>
                <a:r>
                  <a:rPr kumimoji="1" lang="zh-CN" altLang="en-US" sz="2000" spc="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of</a:t>
                </a:r>
                <a:r>
                  <a:rPr kumimoji="1" lang="zh-CN" altLang="en-US" sz="2000" spc="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b="1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P</a:t>
                </a:r>
                <a:r>
                  <a:rPr kumimoji="1" lang="en-US" altLang="zh-CN" sz="20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):</a:t>
                </a:r>
              </a:p>
              <a:p>
                <a:pPr marL="742950" lvl="1" indent="-285750">
                  <a:lnSpc>
                    <a:spcPct val="100000"/>
                  </a:lnSpc>
                </a:pPr>
                <a:r>
                  <a:rPr kumimoji="1" lang="en-US" altLang="zh-CN" sz="18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Problems that</a:t>
                </a:r>
                <a:r>
                  <a:rPr kumimoji="1" lang="zh-CN" altLang="en-US" sz="1800" spc="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admit </a:t>
                </a:r>
                <a14:m>
                  <m:oMath xmlns:m="http://schemas.openxmlformats.org/officeDocument/2006/math">
                    <m:r>
                      <a:rPr kumimoji="1" lang="en-US" altLang="zh-CN" sz="1800" b="0" i="1" spc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kumimoji="1" lang="en-US" altLang="zh-CN" sz="1800" b="0" i="1" spc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1800" b="0" i="1" spc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kumimoji="1" lang="en-US" altLang="zh-CN" sz="1800" b="0" i="1" spc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)∙</m:t>
                    </m:r>
                    <m:sSup>
                      <m:sSupPr>
                        <m:ctrlPr>
                          <a:rPr kumimoji="1" lang="en-US" altLang="zh-CN" sz="1800" b="0" i="1" spc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800" b="0" i="1" spc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kumimoji="1" lang="en-US" altLang="zh-CN" sz="1800" b="0" i="1" spc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  <m:r>
                          <a:rPr kumimoji="1" lang="en-US" altLang="zh-CN" sz="1800" b="0" i="1" spc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kumimoji="1" lang="en-US" altLang="zh-CN" sz="18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time algorithms for some computable function </a:t>
                </a:r>
                <a14:m>
                  <m:oMath xmlns:m="http://schemas.openxmlformats.org/officeDocument/2006/math"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endParaRPr kumimoji="1" lang="zh-CN" altLang="en-US" sz="1800" spc="0" dirty="0">
                  <a:latin typeface="Cambria Math" panose="02040503050406030204" pitchFamily="18" charset="0"/>
                  <a:cs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1B83A4B-3882-1A06-F15C-5B4AC0E918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442573"/>
                <a:ext cx="10515600" cy="4251960"/>
              </a:xfrm>
              <a:blipFill>
                <a:blip r:embed="rId3"/>
                <a:stretch>
                  <a:fillRect l="-3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34972BF-67FA-E725-0187-24A07A0C336F}"/>
                  </a:ext>
                </a:extLst>
              </p:cNvPr>
              <p:cNvSpPr txBox="1"/>
              <p:nvPr/>
            </p:nvSpPr>
            <p:spPr>
              <a:xfrm>
                <a:off x="5999846" y="4739235"/>
                <a:ext cx="5693663" cy="380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has an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enumeration algorithm</a:t>
                </a:r>
                <a:endParaRPr kumimoji="1" lang="zh-CN" altLang="en-US" dirty="0">
                  <a:solidFill>
                    <a:schemeClr val="tx1"/>
                  </a:solidFill>
                  <a:latin typeface="Cambria Math" panose="02040503050406030204" pitchFamily="18" charset="0"/>
                  <a:cs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34972BF-67FA-E725-0187-24A07A0C3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9846" y="4739235"/>
                <a:ext cx="5693663" cy="380810"/>
              </a:xfrm>
              <a:prstGeom prst="rect">
                <a:avLst/>
              </a:prstGeom>
              <a:blipFill>
                <a:blip r:embed="rId4"/>
                <a:stretch>
                  <a:fillRect l="-891" b="-21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A80E8844-2302-B5FA-4A2B-3C8E286E737A}"/>
              </a:ext>
            </a:extLst>
          </p:cNvPr>
          <p:cNvSpPr txBox="1"/>
          <p:nvPr/>
        </p:nvSpPr>
        <p:spPr>
          <a:xfrm>
            <a:off x="3132796" y="1886994"/>
            <a:ext cx="5338344" cy="461665"/>
          </a:xfrm>
          <a:prstGeom prst="rect">
            <a:avLst/>
          </a:prstGeom>
          <a:solidFill>
            <a:schemeClr val="bg1">
              <a:lumMod val="85000"/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400" b="0" dirty="0">
                <a:latin typeface="Cambria Math" panose="02040503050406030204" pitchFamily="18" charset="0"/>
                <a:ea typeface="Cambria Math" panose="02040503050406030204" pitchFamily="18" charset="0"/>
                <a:cs typeface="Consolas" panose="020B0609020204030204" pitchFamily="49" charset="0"/>
              </a:rPr>
              <a:t>How</a:t>
            </a:r>
            <a:r>
              <a:rPr kumimoji="1" lang="zh-CN" altLang="en-US" sz="2400" b="0" dirty="0">
                <a:latin typeface="Cambria Math" panose="02040503050406030204" pitchFamily="18" charset="0"/>
                <a:cs typeface="Consolas" panose="020B0609020204030204" pitchFamily="49" charset="0"/>
              </a:rPr>
              <a:t> </a:t>
            </a:r>
            <a:r>
              <a:rPr kumimoji="1" lang="en-US" altLang="zh-CN" sz="2400" b="0" dirty="0">
                <a:latin typeface="Cambria Math" panose="02040503050406030204" pitchFamily="18" charset="0"/>
                <a:ea typeface="Cambria Math" panose="02040503050406030204" pitchFamily="18" charset="0"/>
                <a:cs typeface="Consolas" panose="020B0609020204030204" pitchFamily="49" charset="0"/>
              </a:rPr>
              <a:t>to</a:t>
            </a:r>
            <a:r>
              <a:rPr kumimoji="1" lang="zh-CN" altLang="en-US" sz="2400" b="0" dirty="0">
                <a:latin typeface="Cambria Math" panose="02040503050406030204" pitchFamily="18" charset="0"/>
                <a:cs typeface="Consolas" panose="020B0609020204030204" pitchFamily="49" charset="0"/>
              </a:rPr>
              <a:t> </a:t>
            </a:r>
            <a:r>
              <a:rPr kumimoji="1" lang="en-US" altLang="zh-CN" sz="2400" b="0" dirty="0">
                <a:latin typeface="Cambria Math" panose="02040503050406030204" pitchFamily="18" charset="0"/>
                <a:ea typeface="Cambria Math" panose="02040503050406030204" pitchFamily="18" charset="0"/>
                <a:cs typeface="Consolas" panose="020B0609020204030204" pitchFamily="49" charset="0"/>
              </a:rPr>
              <a:t>cope</a:t>
            </a:r>
            <a:r>
              <a:rPr kumimoji="1" lang="zh-CN" altLang="en-US" sz="2400" b="0" dirty="0">
                <a:latin typeface="Cambria Math" panose="02040503050406030204" pitchFamily="18" charset="0"/>
                <a:cs typeface="Consolas" panose="020B0609020204030204" pitchFamily="49" charset="0"/>
              </a:rPr>
              <a:t> </a:t>
            </a:r>
            <a:r>
              <a:rPr kumimoji="1" lang="en-US" altLang="zh-CN" sz="2400" b="0" dirty="0">
                <a:latin typeface="Cambria Math" panose="02040503050406030204" pitchFamily="18" charset="0"/>
                <a:ea typeface="Cambria Math" panose="02040503050406030204" pitchFamily="18" charset="0"/>
                <a:cs typeface="Consolas" panose="020B0609020204030204" pitchFamily="49" charset="0"/>
              </a:rPr>
              <a:t>with</a:t>
            </a:r>
            <a:r>
              <a:rPr kumimoji="1" lang="zh-CN" altLang="en-US" sz="2400" b="0" dirty="0">
                <a:latin typeface="Cambria Math" panose="02040503050406030204" pitchFamily="18" charset="0"/>
                <a:cs typeface="Consolas" panose="020B0609020204030204" pitchFamily="49" charset="0"/>
              </a:rPr>
              <a:t> </a:t>
            </a:r>
            <a:r>
              <a:rPr kumimoji="1" lang="en-US" altLang="zh-CN" sz="2400" b="0" dirty="0">
                <a:latin typeface="Cambria Math" panose="02040503050406030204" pitchFamily="18" charset="0"/>
                <a:ea typeface="Cambria Math" panose="02040503050406030204" pitchFamily="18" charset="0"/>
                <a:cs typeface="Consolas" panose="020B0609020204030204" pitchFamily="49" charset="0"/>
              </a:rPr>
              <a:t>an</a:t>
            </a:r>
            <a:r>
              <a:rPr kumimoji="1" lang="zh-CN" altLang="en-US" sz="2400" b="0" dirty="0">
                <a:latin typeface="Cambria Math" panose="02040503050406030204" pitchFamily="18" charset="0"/>
                <a:cs typeface="Consolas" panose="020B0609020204030204" pitchFamily="49" charset="0"/>
              </a:rPr>
              <a:t> </a:t>
            </a:r>
            <a:r>
              <a:rPr kumimoji="1" lang="en-US" altLang="zh-CN" sz="2400" b="0" dirty="0">
                <a:latin typeface="Cambria Math" panose="02040503050406030204" pitchFamily="18" charset="0"/>
                <a:ea typeface="Cambria Math" panose="02040503050406030204" pitchFamily="18" charset="0"/>
                <a:cs typeface="Consolas" panose="020B0609020204030204" pitchFamily="49" charset="0"/>
              </a:rPr>
              <a:t>NP-hard</a:t>
            </a:r>
            <a:r>
              <a:rPr kumimoji="1" lang="zh-CN" altLang="en-US" sz="2400" b="0" dirty="0">
                <a:latin typeface="Cambria Math" panose="02040503050406030204" pitchFamily="18" charset="0"/>
                <a:cs typeface="Consolas" panose="020B0609020204030204" pitchFamily="49" charset="0"/>
              </a:rPr>
              <a:t> </a:t>
            </a:r>
            <a:r>
              <a:rPr kumimoji="1" lang="en-US" altLang="zh-CN" sz="2400" b="0" dirty="0">
                <a:latin typeface="Cambria Math" panose="02040503050406030204" pitchFamily="18" charset="0"/>
                <a:ea typeface="Cambria Math" panose="02040503050406030204" pitchFamily="18" charset="0"/>
                <a:cs typeface="Consolas" panose="020B0609020204030204" pitchFamily="49" charset="0"/>
              </a:rPr>
              <a:t>problem?</a:t>
            </a:r>
            <a:r>
              <a:rPr kumimoji="1" lang="zh-CN" altLang="en-US" sz="2400" b="0" dirty="0">
                <a:latin typeface="Cambria Math" panose="02040503050406030204" pitchFamily="18" charset="0"/>
                <a:cs typeface="Consolas" panose="020B0609020204030204" pitchFamily="49" charset="0"/>
              </a:rPr>
              <a:t> </a:t>
            </a:r>
            <a:endParaRPr kumimoji="1" lang="zh-CN" altLang="en-US" sz="2400" dirty="0">
              <a:latin typeface="Cambria Math" panose="02040503050406030204" pitchFamily="18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2C30C43-935B-2AFC-F236-9AF8C911F8B9}"/>
                  </a:ext>
                </a:extLst>
              </p:cNvPr>
              <p:cNvSpPr txBox="1"/>
              <p:nvPr/>
            </p:nvSpPr>
            <p:spPr>
              <a:xfrm>
                <a:off x="5475868" y="5113505"/>
                <a:ext cx="56936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0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Efficient</a:t>
                </a:r>
                <a:r>
                  <a:rPr kumimoji="1" lang="zh-CN" altLang="en-US" sz="2000" b="0" dirty="0">
                    <a:solidFill>
                      <a:schemeClr val="tx1"/>
                    </a:solidFill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for</a:t>
                </a:r>
                <a:r>
                  <a:rPr kumimoji="1" lang="zh-CN" altLang="en-US" sz="2000" b="0" dirty="0">
                    <a:solidFill>
                      <a:schemeClr val="tx1"/>
                    </a:solidFill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b="0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small</a:t>
                </a:r>
                <a:r>
                  <a:rPr kumimoji="1" lang="zh-CN" altLang="en-US" sz="2000" b="0" dirty="0">
                    <a:solidFill>
                      <a:srgbClr val="00B050"/>
                    </a:solidFill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𝑘</m:t>
                    </m:r>
                  </m:oMath>
                </a14:m>
                <a:r>
                  <a:rPr kumimoji="1" lang="en-US" altLang="zh-CN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!</a:t>
                </a:r>
                <a:endParaRPr kumimoji="1" lang="zh-CN" altLang="en-US" sz="2000" dirty="0">
                  <a:solidFill>
                    <a:schemeClr val="tx1"/>
                  </a:solidFill>
                  <a:latin typeface="Cambria Math" panose="02040503050406030204" pitchFamily="18" charset="0"/>
                  <a:cs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2C30C43-935B-2AFC-F236-9AF8C911F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868" y="5113505"/>
                <a:ext cx="5693663" cy="400110"/>
              </a:xfrm>
              <a:prstGeom prst="rect">
                <a:avLst/>
              </a:prstGeom>
              <a:blipFill>
                <a:blip r:embed="rId5"/>
                <a:stretch>
                  <a:fillRect t="-9375" b="-28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圆角矩形 5">
                <a:extLst>
                  <a:ext uri="{FF2B5EF4-FFF2-40B4-BE49-F238E27FC236}">
                    <a16:creationId xmlns:a16="http://schemas.microsoft.com/office/drawing/2014/main" id="{F9E8D54B-5242-24D7-8D8E-1ABD229E5AFB}"/>
                  </a:ext>
                </a:extLst>
              </p:cNvPr>
              <p:cNvSpPr/>
              <p:nvPr/>
            </p:nvSpPr>
            <p:spPr>
              <a:xfrm>
                <a:off x="1537301" y="4433928"/>
                <a:ext cx="3854207" cy="1935859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20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en-US" altLang="zh-CN" sz="20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-Vertex</a:t>
                </a:r>
                <a:r>
                  <a:rPr kumimoji="1" lang="zh-CN" altLang="en-US" sz="2000" dirty="0">
                    <a:solidFill>
                      <a:srgbClr val="0070C0"/>
                    </a:solidFill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Cover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800" kern="1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Input:</a:t>
                </a:r>
                <a:r>
                  <a:rPr lang="zh-CN" altLang="en-US" sz="1800" kern="1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 </a:t>
                </a:r>
                <a:endParaRPr lang="en-US" altLang="zh-CN" sz="1800" kern="100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zh-CN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  <m:r>
                          <a:rPr lang="en-US" altLang="zh-CN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zh-CN" altLang="en-US" i="1" kern="1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lang="en-US" altLang="zh-CN" kern="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and</a:t>
                </a:r>
                <a:r>
                  <a:rPr lang="zh-CN" altLang="en-US" kern="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lang="en-US" altLang="zh-CN" kern="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parameter</a:t>
                </a:r>
                <a:r>
                  <a:rPr lang="zh-CN" altLang="en-US" kern="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𝑘</m:t>
                    </m:r>
                  </m:oMath>
                </a14:m>
                <a:endParaRPr lang="en-US" altLang="zh-CN" i="1" kern="100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Output: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endParaRPr kumimoji="1" lang="en-US" altLang="zh-CN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…, </m:t>
                    </m:r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covering</a:t>
                </a: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all</a:t>
                </a: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the</a:t>
                </a: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edges?</a:t>
                </a:r>
                <a:endParaRPr kumimoji="1" lang="zh-CN" altLang="en-US" dirty="0">
                  <a:solidFill>
                    <a:schemeClr val="tx1"/>
                  </a:solidFill>
                  <a:latin typeface="Cambria Math" panose="02040503050406030204" pitchFamily="18" charset="0"/>
                  <a:cs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" name="圆角矩形 5">
                <a:extLst>
                  <a:ext uri="{FF2B5EF4-FFF2-40B4-BE49-F238E27FC236}">
                    <a16:creationId xmlns:a16="http://schemas.microsoft.com/office/drawing/2014/main" id="{F9E8D54B-5242-24D7-8D8E-1ABD229E5A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301" y="4433928"/>
                <a:ext cx="3854207" cy="1935859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圆角矩形 6">
            <a:extLst>
              <a:ext uri="{FF2B5EF4-FFF2-40B4-BE49-F238E27FC236}">
                <a16:creationId xmlns:a16="http://schemas.microsoft.com/office/drawing/2014/main" id="{F7BEC69D-8545-9A47-0AE0-935670A5D5B1}"/>
              </a:ext>
            </a:extLst>
          </p:cNvPr>
          <p:cNvSpPr/>
          <p:nvPr/>
        </p:nvSpPr>
        <p:spPr>
          <a:xfrm>
            <a:off x="7829213" y="5567130"/>
            <a:ext cx="1283854" cy="609600"/>
          </a:xfrm>
          <a:prstGeom prst="roundRect">
            <a:avLst/>
          </a:prstGeom>
          <a:solidFill>
            <a:srgbClr val="38D3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FPT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D252B54-3F5B-468A-0009-4EC1246B5EE9}"/>
                  </a:ext>
                </a:extLst>
              </p:cNvPr>
              <p:cNvSpPr txBox="1"/>
              <p:nvPr/>
            </p:nvSpPr>
            <p:spPr>
              <a:xfrm>
                <a:off x="7210728" y="5681948"/>
                <a:ext cx="44282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D252B54-3F5B-468A-0009-4EC1246B5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728" y="5681948"/>
                <a:ext cx="442823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732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4" grpId="0" animBg="1"/>
      <p:bldP spid="5" grpId="0"/>
      <p:bldP spid="6" grpId="0" animBg="1"/>
      <p:bldP spid="7" grpId="0" animBg="1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CA32289-3E15-644B-32ED-E6B4CAD94D1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zh-CN" sz="3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3-Coloring</a:t>
                </a:r>
                <a14:m>
                  <m:oMath xmlns:m="http://schemas.openxmlformats.org/officeDocument/2006/math">
                    <m:r>
                      <a:rPr kumimoji="1" lang="en-US" altLang="zh-CN" sz="3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→</m:t>
                    </m:r>
                  </m:oMath>
                </a14:m>
                <a:r>
                  <a:rPr kumimoji="1" lang="en-US" altLang="zh-CN" sz="3600" spc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VecCSP</a:t>
                </a:r>
                <a:endParaRPr kumimoji="1" lang="zh-CN" altLang="en-US" sz="3600" spc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CA32289-3E15-644B-32ED-E6B4CAD94D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9F9E39-C75E-5BE4-AE7B-6F992FDD5B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4"/>
                <a:ext cx="10652185" cy="4251960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7. Need one trick to ensure the sub-constraint is applied</a:t>
                </a:r>
                <a:r>
                  <a:rPr kumimoji="1" lang="zh-CN" altLang="en-US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on</a:t>
                </a:r>
                <a:r>
                  <a:rPr kumimoji="1" lang="zh-CN" altLang="en-US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u="sng" spc="0">
                    <a:latin typeface="Consolas" panose="020B0609020204030204" pitchFamily="49" charset="0"/>
                    <a:cs typeface="Consolas" panose="020B0609020204030204" pitchFamily="49" charset="0"/>
                  </a:rPr>
                  <a:t>all</a:t>
                </a:r>
                <a:r>
                  <a:rPr kumimoji="1" lang="zh-CN" altLang="en-US" sz="1800" u="sng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b="0" i="1" u="sng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𝑑</m:t>
                    </m:r>
                  </m:oMath>
                </a14:m>
                <a:r>
                  <a:rPr kumimoji="1" lang="zh-CN" altLang="en-US" sz="1800" u="sng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u="sng" spc="0">
                    <a:latin typeface="Consolas" panose="020B0609020204030204" pitchFamily="49" charset="0"/>
                    <a:cs typeface="Consolas" panose="020B0609020204030204" pitchFamily="49" charset="0"/>
                  </a:rPr>
                  <a:t>coordinates</a:t>
                </a:r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,</a:t>
                </a:r>
                <a:r>
                  <a:rPr kumimoji="1" lang="zh-CN" altLang="en-US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rather</a:t>
                </a:r>
                <a:r>
                  <a:rPr kumimoji="1" lang="zh-CN" altLang="en-US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than</a:t>
                </a:r>
                <a:r>
                  <a:rPr kumimoji="1" lang="zh-CN" altLang="en-US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u="sng" spc="0">
                    <a:latin typeface="Consolas" panose="020B0609020204030204" pitchFamily="49" charset="0"/>
                    <a:cs typeface="Consolas" panose="020B0609020204030204" pitchFamily="49" charset="0"/>
                  </a:rPr>
                  <a:t>a</a:t>
                </a:r>
                <a:r>
                  <a:rPr kumimoji="1" lang="zh-CN" altLang="en-US" sz="1800" u="sng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u="sng" spc="0">
                    <a:latin typeface="Consolas" panose="020B0609020204030204" pitchFamily="49" charset="0"/>
                    <a:cs typeface="Consolas" panose="020B0609020204030204" pitchFamily="49" charset="0"/>
                  </a:rPr>
                  <a:t>subset</a:t>
                </a:r>
                <a:r>
                  <a:rPr kumimoji="1" lang="zh-CN" altLang="en-US" sz="1800" u="sng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u="sng" spc="0">
                    <a:latin typeface="Consolas" panose="020B0609020204030204" pitchFamily="49" charset="0"/>
                    <a:cs typeface="Consolas" panose="020B0609020204030204" pitchFamily="49" charset="0"/>
                  </a:rPr>
                  <a:t>of</a:t>
                </a:r>
                <a:r>
                  <a:rPr kumimoji="1" lang="zh-CN" altLang="en-US" sz="1800" u="sng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u="sng" spc="0">
                    <a:latin typeface="Consolas" panose="020B0609020204030204" pitchFamily="49" charset="0"/>
                    <a:cs typeface="Consolas" panose="020B0609020204030204" pitchFamily="49" charset="0"/>
                  </a:rPr>
                  <a:t>coordinates</a:t>
                </a:r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. This can be done by introducing a </a:t>
                </a:r>
                <a:r>
                  <a:rPr kumimoji="1" lang="en-US" altLang="zh-CN" sz="1800" spc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parallel</a:t>
                </a:r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copy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and a </a:t>
                </a:r>
                <a:r>
                  <a:rPr kumimoji="1" lang="en-US" altLang="zh-CN" sz="1800" spc="0">
                    <a:solidFill>
                      <a:srgbClr val="00B0F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linear</a:t>
                </a:r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copy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for each variable </a:t>
                </a:r>
                <a14:m>
                  <m:oMath xmlns:m="http://schemas.openxmlformats.org/officeDocument/2006/math"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𝑥</m:t>
                    </m:r>
                  </m:oMath>
                </a14:m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, and </a:t>
                </a:r>
              </a:p>
              <a:p>
                <a:pPr marL="742950" lvl="1" indent="-285750">
                  <a:lnSpc>
                    <a:spcPct val="100000"/>
                  </a:lnSpc>
                </a:pPr>
                <a:r>
                  <a:rPr kumimoji="1" lang="en-US" altLang="zh-CN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put the (extended) </a:t>
                </a:r>
                <a:r>
                  <a:rPr kumimoji="1" lang="en-US" altLang="zh-CN" sz="1600" spc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parallel</a:t>
                </a:r>
                <a:r>
                  <a:rPr kumimoji="1" lang="en-US" altLang="zh-CN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constraint between the parallel copies;</a:t>
                </a:r>
              </a:p>
              <a:p>
                <a:pPr marL="742950" lvl="1" indent="-285750">
                  <a:lnSpc>
                    <a:spcPct val="100000"/>
                  </a:lnSpc>
                </a:pPr>
                <a:r>
                  <a:rPr kumimoji="1" lang="en-US" altLang="zh-CN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put the </a:t>
                </a:r>
                <a:r>
                  <a:rPr kumimoji="1" lang="en-US" altLang="zh-CN" sz="1600" spc="0">
                    <a:solidFill>
                      <a:srgbClr val="00B0F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linear</a:t>
                </a:r>
                <a:r>
                  <a:rPr kumimoji="1" lang="en-US" altLang="zh-CN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constraints between the linear copies;</a:t>
                </a:r>
              </a:p>
              <a:p>
                <a:pPr marL="742950" lvl="1" indent="-285750">
                  <a:lnSpc>
                    <a:spcPct val="100000"/>
                  </a:lnSpc>
                </a:pPr>
                <a:r>
                  <a:rPr kumimoji="1" lang="en-US" altLang="zh-CN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check partial equality between a parallel copy and a linear copy via an auxiliary “bridge” variable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kumimoji="1" lang="en-US" altLang="zh-CN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and two </a:t>
                </a:r>
                <a:r>
                  <a:rPr kumimoji="1" lang="en-US" altLang="zh-CN" sz="1600" spc="0">
                    <a:solidFill>
                      <a:srgbClr val="00B0F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linear</a:t>
                </a:r>
                <a:r>
                  <a:rPr kumimoji="1" lang="en-US" altLang="zh-CN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constraints</a:t>
                </a:r>
                <a:r>
                  <a:rPr kumimoji="1" lang="en-US" altLang="zh-CN" sz="1600" spc="0"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6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kumimoji="1" lang="en-US" altLang="zh-CN" sz="16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zh-CN" sz="16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𝑎</m:t>
                        </m:r>
                      </m:sup>
                    </m:sSup>
                    <m:r>
                      <a:rPr kumimoji="1" lang="en-US" altLang="zh-CN" sz="1600" i="1" spc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16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16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zh-CN" sz="16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𝑆</m:t>
                        </m:r>
                      </m:sub>
                    </m:sSub>
                    <m:sSup>
                      <m:sSupPr>
                        <m:ctrlPr>
                          <a:rPr kumimoji="1" lang="en-US" altLang="zh-CN" sz="16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kumimoji="1" lang="en-US" altLang="zh-CN" sz="16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zh-CN" sz="16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kumimoji="1" lang="en-US" altLang="zh-CN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6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kumimoji="1" lang="en-US" altLang="zh-CN" sz="16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zh-CN" sz="16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𝑎</m:t>
                        </m:r>
                      </m:sup>
                    </m:sSup>
                    <m:r>
                      <a:rPr kumimoji="1" lang="en-US" altLang="zh-CN" sz="1600" i="1" spc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16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16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zh-CN" sz="16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𝑆</m:t>
                        </m:r>
                      </m:sub>
                    </m:sSub>
                    <m:sSup>
                      <m:sSupPr>
                        <m:ctrlPr>
                          <a:rPr kumimoji="1" lang="en-US" altLang="zh-CN" sz="16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kumimoji="1" lang="en-US" altLang="zh-CN" sz="16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zh-CN" sz="16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kumimoji="1" lang="en-US" altLang="zh-CN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en-US" altLang="zh-CN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is the subset projection matrix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kumimoji="1" lang="en-US" altLang="zh-CN" sz="1800" spc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9F9E39-C75E-5BE4-AE7B-6F992FDD5B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4"/>
                <a:ext cx="10652185" cy="4251960"/>
              </a:xfrm>
              <a:blipFill>
                <a:blip r:embed="rId4"/>
                <a:stretch>
                  <a:fillRect l="-343" r="-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6FEFF3FC-B409-FB8C-18C6-491A543EAB11}"/>
              </a:ext>
            </a:extLst>
          </p:cNvPr>
          <p:cNvCxnSpPr>
            <a:cxnSpLocks/>
            <a:stCxn id="83" idx="2"/>
            <a:endCxn id="92" idx="0"/>
          </p:cNvCxnSpPr>
          <p:nvPr/>
        </p:nvCxnSpPr>
        <p:spPr>
          <a:xfrm>
            <a:off x="7096238" y="4712949"/>
            <a:ext cx="0" cy="241128"/>
          </a:xfrm>
          <a:prstGeom prst="line">
            <a:avLst/>
          </a:prstGeom>
          <a:ln w="25400" cmpd="dbl">
            <a:solidFill>
              <a:srgbClr val="00B0F0"/>
            </a:solidFill>
            <a:prstDash val="solid"/>
            <a:tailEnd type="stealth" w="lg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C9EBFCC8-0E03-32A9-48DA-3B27AA40D659}"/>
              </a:ext>
            </a:extLst>
          </p:cNvPr>
          <p:cNvCxnSpPr>
            <a:cxnSpLocks/>
          </p:cNvCxnSpPr>
          <p:nvPr/>
        </p:nvCxnSpPr>
        <p:spPr>
          <a:xfrm>
            <a:off x="7096238" y="5239321"/>
            <a:ext cx="0" cy="241128"/>
          </a:xfrm>
          <a:prstGeom prst="line">
            <a:avLst/>
          </a:prstGeom>
          <a:ln w="25400" cmpd="dbl">
            <a:solidFill>
              <a:srgbClr val="00B0F0"/>
            </a:solidFill>
            <a:prstDash val="solid"/>
            <a:headEnd type="stealth" w="lg" len="sm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39535103-0162-5711-7815-234FE7492053}"/>
              </a:ext>
            </a:extLst>
          </p:cNvPr>
          <p:cNvCxnSpPr>
            <a:cxnSpLocks/>
          </p:cNvCxnSpPr>
          <p:nvPr/>
        </p:nvCxnSpPr>
        <p:spPr>
          <a:xfrm>
            <a:off x="7804593" y="4714094"/>
            <a:ext cx="0" cy="241128"/>
          </a:xfrm>
          <a:prstGeom prst="line">
            <a:avLst/>
          </a:prstGeom>
          <a:ln w="25400" cmpd="dbl">
            <a:solidFill>
              <a:srgbClr val="00B0F0"/>
            </a:solidFill>
            <a:prstDash val="solid"/>
            <a:tailEnd type="stealth" w="lg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E2BA7F3E-FD5F-674A-EEC4-5C2250415610}"/>
              </a:ext>
            </a:extLst>
          </p:cNvPr>
          <p:cNvCxnSpPr>
            <a:cxnSpLocks/>
          </p:cNvCxnSpPr>
          <p:nvPr/>
        </p:nvCxnSpPr>
        <p:spPr>
          <a:xfrm>
            <a:off x="7793131" y="5253225"/>
            <a:ext cx="0" cy="241128"/>
          </a:xfrm>
          <a:prstGeom prst="line">
            <a:avLst/>
          </a:prstGeom>
          <a:ln w="25400" cmpd="dbl">
            <a:solidFill>
              <a:srgbClr val="00B0F0"/>
            </a:solidFill>
            <a:prstDash val="solid"/>
            <a:headEnd type="stealth" w="lg" len="sm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F708C2AA-D70C-76A5-509D-127AFD6CC557}"/>
              </a:ext>
            </a:extLst>
          </p:cNvPr>
          <p:cNvCxnSpPr>
            <a:cxnSpLocks/>
          </p:cNvCxnSpPr>
          <p:nvPr/>
        </p:nvCxnSpPr>
        <p:spPr>
          <a:xfrm>
            <a:off x="8512950" y="4712949"/>
            <a:ext cx="0" cy="241128"/>
          </a:xfrm>
          <a:prstGeom prst="line">
            <a:avLst/>
          </a:prstGeom>
          <a:ln w="25400" cmpd="dbl">
            <a:solidFill>
              <a:srgbClr val="00B0F0"/>
            </a:solidFill>
            <a:prstDash val="solid"/>
            <a:tailEnd type="stealth" w="lg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5B1CE159-FFF8-5C05-835F-5E2E52FFCEDA}"/>
              </a:ext>
            </a:extLst>
          </p:cNvPr>
          <p:cNvCxnSpPr>
            <a:cxnSpLocks/>
          </p:cNvCxnSpPr>
          <p:nvPr/>
        </p:nvCxnSpPr>
        <p:spPr>
          <a:xfrm>
            <a:off x="8512950" y="5239321"/>
            <a:ext cx="0" cy="241128"/>
          </a:xfrm>
          <a:prstGeom prst="line">
            <a:avLst/>
          </a:prstGeom>
          <a:ln w="25400" cmpd="dbl">
            <a:solidFill>
              <a:srgbClr val="00B0F0"/>
            </a:solidFill>
            <a:prstDash val="solid"/>
            <a:headEnd type="stealth" w="lg" len="sm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619CB9A6-C5C4-3545-8B28-65695DA69F6B}"/>
              </a:ext>
            </a:extLst>
          </p:cNvPr>
          <p:cNvCxnSpPr>
            <a:cxnSpLocks/>
          </p:cNvCxnSpPr>
          <p:nvPr/>
        </p:nvCxnSpPr>
        <p:spPr>
          <a:xfrm>
            <a:off x="7239280" y="4574438"/>
            <a:ext cx="418424" cy="2822"/>
          </a:xfrm>
          <a:prstGeom prst="line">
            <a:avLst/>
          </a:prstGeom>
          <a:ln w="25400" cmpd="dbl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9ABBCFBB-BF87-E958-3EF4-420206C6F491}"/>
              </a:ext>
            </a:extLst>
          </p:cNvPr>
          <p:cNvCxnSpPr>
            <a:cxnSpLocks/>
          </p:cNvCxnSpPr>
          <p:nvPr/>
        </p:nvCxnSpPr>
        <p:spPr>
          <a:xfrm>
            <a:off x="7949560" y="5623071"/>
            <a:ext cx="418424" cy="2822"/>
          </a:xfrm>
          <a:prstGeom prst="line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28195FFC-BEF4-027E-45FD-20D5D63057FC}"/>
              </a:ext>
            </a:extLst>
          </p:cNvPr>
          <p:cNvCxnSpPr>
            <a:cxnSpLocks/>
          </p:cNvCxnSpPr>
          <p:nvPr/>
        </p:nvCxnSpPr>
        <p:spPr>
          <a:xfrm>
            <a:off x="4265579" y="5115145"/>
            <a:ext cx="418424" cy="2822"/>
          </a:xfrm>
          <a:prstGeom prst="line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线连接符 70">
            <a:extLst>
              <a:ext uri="{FF2B5EF4-FFF2-40B4-BE49-F238E27FC236}">
                <a16:creationId xmlns:a16="http://schemas.microsoft.com/office/drawing/2014/main" id="{5CE491BF-7EC9-4B2E-7228-7480403C2650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3554924" y="5105040"/>
            <a:ext cx="418424" cy="282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BAB8DAEB-E27E-5476-EC8F-CB06029035B9}"/>
              </a:ext>
            </a:extLst>
          </p:cNvPr>
          <p:cNvGrpSpPr/>
          <p:nvPr/>
        </p:nvGrpSpPr>
        <p:grpSpPr>
          <a:xfrm>
            <a:off x="3264992" y="4965239"/>
            <a:ext cx="289932" cy="285245"/>
            <a:chOff x="4374969" y="1565903"/>
            <a:chExt cx="289932" cy="285245"/>
          </a:xfrm>
        </p:grpSpPr>
        <p:sp>
          <p:nvSpPr>
            <p:cNvPr id="73" name="圆角矩形 72">
              <a:extLst>
                <a:ext uri="{FF2B5EF4-FFF2-40B4-BE49-F238E27FC236}">
                  <a16:creationId xmlns:a16="http://schemas.microsoft.com/office/drawing/2014/main" id="{D34FB377-2822-272F-4633-4F884122D944}"/>
                </a:ext>
              </a:extLst>
            </p:cNvPr>
            <p:cNvSpPr/>
            <p:nvPr/>
          </p:nvSpPr>
          <p:spPr>
            <a:xfrm>
              <a:off x="4374969" y="1565903"/>
              <a:ext cx="289932" cy="28524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D8D28B67-58ED-BE99-1E30-AB6573A947BA}"/>
                    </a:ext>
                  </a:extLst>
                </p:cNvPr>
                <p:cNvSpPr txBox="1"/>
                <p:nvPr/>
              </p:nvSpPr>
              <p:spPr>
                <a:xfrm>
                  <a:off x="4455879" y="1616192"/>
                  <a:ext cx="128112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zh-CN" altLang="en-US" sz="1200"/>
                </a:p>
              </p:txBody>
            </p:sp>
          </mc:Choice>
          <mc:Fallback xmlns="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D8D28B67-58ED-BE99-1E30-AB6573A947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879" y="1616192"/>
                  <a:ext cx="128112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19048" r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02D78D92-4F48-00EE-E7D2-8E5DC40443F6}"/>
              </a:ext>
            </a:extLst>
          </p:cNvPr>
          <p:cNvGrpSpPr/>
          <p:nvPr/>
        </p:nvGrpSpPr>
        <p:grpSpPr>
          <a:xfrm>
            <a:off x="3973348" y="4965239"/>
            <a:ext cx="289932" cy="285245"/>
            <a:chOff x="4374969" y="1565903"/>
            <a:chExt cx="289932" cy="285245"/>
          </a:xfrm>
        </p:grpSpPr>
        <p:sp>
          <p:nvSpPr>
            <p:cNvPr id="76" name="圆角矩形 75">
              <a:extLst>
                <a:ext uri="{FF2B5EF4-FFF2-40B4-BE49-F238E27FC236}">
                  <a16:creationId xmlns:a16="http://schemas.microsoft.com/office/drawing/2014/main" id="{2CC7687F-FCF1-68CD-BD8F-94B0C7D162B3}"/>
                </a:ext>
              </a:extLst>
            </p:cNvPr>
            <p:cNvSpPr/>
            <p:nvPr/>
          </p:nvSpPr>
          <p:spPr>
            <a:xfrm>
              <a:off x="4374969" y="1565903"/>
              <a:ext cx="289932" cy="28524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0A99E96F-B221-3B83-4958-E3E6D5F4080E}"/>
                    </a:ext>
                  </a:extLst>
                </p:cNvPr>
                <p:cNvSpPr txBox="1"/>
                <p:nvPr/>
              </p:nvSpPr>
              <p:spPr>
                <a:xfrm>
                  <a:off x="4455879" y="1616192"/>
                  <a:ext cx="1308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zh-CN" altLang="en-US" sz="1200"/>
                </a:p>
              </p:txBody>
            </p:sp>
          </mc:Choice>
          <mc:Fallback xmlns="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0A99E96F-B221-3B83-4958-E3E6D5F408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879" y="1616192"/>
                  <a:ext cx="130870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27273" r="-18182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A5767C3B-E425-897A-D5E2-3739BDAF5935}"/>
              </a:ext>
            </a:extLst>
          </p:cNvPr>
          <p:cNvGrpSpPr/>
          <p:nvPr/>
        </p:nvGrpSpPr>
        <p:grpSpPr>
          <a:xfrm>
            <a:off x="4681704" y="4972522"/>
            <a:ext cx="289932" cy="285245"/>
            <a:chOff x="4374969" y="1565903"/>
            <a:chExt cx="289932" cy="285245"/>
          </a:xfrm>
        </p:grpSpPr>
        <p:sp>
          <p:nvSpPr>
            <p:cNvPr id="79" name="圆角矩形 78">
              <a:extLst>
                <a:ext uri="{FF2B5EF4-FFF2-40B4-BE49-F238E27FC236}">
                  <a16:creationId xmlns:a16="http://schemas.microsoft.com/office/drawing/2014/main" id="{5B454326-0F53-730E-81F3-0ECEBB078B7E}"/>
                </a:ext>
              </a:extLst>
            </p:cNvPr>
            <p:cNvSpPr/>
            <p:nvPr/>
          </p:nvSpPr>
          <p:spPr>
            <a:xfrm>
              <a:off x="4374969" y="1565903"/>
              <a:ext cx="289932" cy="28524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3CBDFEED-DEFA-16A3-AA96-F98EFCD83D1D}"/>
                    </a:ext>
                  </a:extLst>
                </p:cNvPr>
                <p:cNvSpPr txBox="1"/>
                <p:nvPr/>
              </p:nvSpPr>
              <p:spPr>
                <a:xfrm>
                  <a:off x="4455879" y="1616192"/>
                  <a:ext cx="118046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kumimoji="1" lang="zh-CN" altLang="en-US" sz="1200"/>
                </a:p>
              </p:txBody>
            </p:sp>
          </mc:Choice>
          <mc:Fallback xmlns="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3CBDFEED-DEFA-16A3-AA96-F98EFCD83D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879" y="1616192"/>
                  <a:ext cx="118046" cy="184666"/>
                </a:xfrm>
                <a:prstGeom prst="rect">
                  <a:avLst/>
                </a:prstGeom>
                <a:blipFill>
                  <a:blip r:embed="rId7"/>
                  <a:stretch>
                    <a:fillRect l="-15000" r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C3B45D6E-B37F-669A-B91A-A93F4CDD4B39}"/>
                  </a:ext>
                </a:extLst>
              </p:cNvPr>
              <p:cNvSpPr txBox="1"/>
              <p:nvPr/>
            </p:nvSpPr>
            <p:spPr>
              <a:xfrm>
                <a:off x="2454731" y="4951300"/>
                <a:ext cx="2185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C3B45D6E-B37F-669A-B91A-A93F4CDD4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731" y="4951300"/>
                <a:ext cx="218521" cy="276999"/>
              </a:xfrm>
              <a:prstGeom prst="rect">
                <a:avLst/>
              </a:prstGeom>
              <a:blipFill>
                <a:blip r:embed="rId8"/>
                <a:stretch>
                  <a:fillRect l="-25000" r="-1666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组合 81">
            <a:extLst>
              <a:ext uri="{FF2B5EF4-FFF2-40B4-BE49-F238E27FC236}">
                <a16:creationId xmlns:a16="http://schemas.microsoft.com/office/drawing/2014/main" id="{AA3EEB1B-9D45-F2BC-4B7F-35933AE6D79C}"/>
              </a:ext>
            </a:extLst>
          </p:cNvPr>
          <p:cNvGrpSpPr/>
          <p:nvPr/>
        </p:nvGrpSpPr>
        <p:grpSpPr>
          <a:xfrm>
            <a:off x="6951272" y="4427704"/>
            <a:ext cx="289932" cy="285245"/>
            <a:chOff x="4374969" y="1565903"/>
            <a:chExt cx="289932" cy="285245"/>
          </a:xfrm>
        </p:grpSpPr>
        <p:sp>
          <p:nvSpPr>
            <p:cNvPr id="83" name="圆角矩形 82">
              <a:extLst>
                <a:ext uri="{FF2B5EF4-FFF2-40B4-BE49-F238E27FC236}">
                  <a16:creationId xmlns:a16="http://schemas.microsoft.com/office/drawing/2014/main" id="{F77C51A1-348F-4DA2-6B70-C1510408450A}"/>
                </a:ext>
              </a:extLst>
            </p:cNvPr>
            <p:cNvSpPr/>
            <p:nvPr/>
          </p:nvSpPr>
          <p:spPr>
            <a:xfrm>
              <a:off x="4374969" y="1565903"/>
              <a:ext cx="289932" cy="28524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F22A9A5D-E783-CDD9-0CB0-4FDCFE08D3A9}"/>
                    </a:ext>
                  </a:extLst>
                </p:cNvPr>
                <p:cNvSpPr txBox="1"/>
                <p:nvPr/>
              </p:nvSpPr>
              <p:spPr>
                <a:xfrm>
                  <a:off x="4414842" y="1616191"/>
                  <a:ext cx="210186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1200"/>
                </a:p>
              </p:txBody>
            </p:sp>
          </mc:Choice>
          <mc:Fallback xmlns="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F22A9A5D-E783-CDD9-0CB0-4FDCFE08D3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4842" y="1616191"/>
                  <a:ext cx="210186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8824" r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ADC039B4-142E-77ED-9127-58394AC6A906}"/>
              </a:ext>
            </a:extLst>
          </p:cNvPr>
          <p:cNvGrpSpPr/>
          <p:nvPr/>
        </p:nvGrpSpPr>
        <p:grpSpPr>
          <a:xfrm>
            <a:off x="7659628" y="4427703"/>
            <a:ext cx="289932" cy="285245"/>
            <a:chOff x="4374969" y="1565903"/>
            <a:chExt cx="289932" cy="285245"/>
          </a:xfrm>
        </p:grpSpPr>
        <p:sp>
          <p:nvSpPr>
            <p:cNvPr id="86" name="圆角矩形 85">
              <a:extLst>
                <a:ext uri="{FF2B5EF4-FFF2-40B4-BE49-F238E27FC236}">
                  <a16:creationId xmlns:a16="http://schemas.microsoft.com/office/drawing/2014/main" id="{F54131E5-7D9A-BFE4-1DCC-3070D84EB561}"/>
                </a:ext>
              </a:extLst>
            </p:cNvPr>
            <p:cNvSpPr/>
            <p:nvPr/>
          </p:nvSpPr>
          <p:spPr>
            <a:xfrm>
              <a:off x="4374969" y="1565903"/>
              <a:ext cx="289932" cy="28524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051A3A0F-3DBF-F884-00C2-CBA72B5B0AF4}"/>
                    </a:ext>
                  </a:extLst>
                </p:cNvPr>
                <p:cNvSpPr txBox="1"/>
                <p:nvPr/>
              </p:nvSpPr>
              <p:spPr>
                <a:xfrm>
                  <a:off x="4412918" y="1616192"/>
                  <a:ext cx="21403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1200"/>
                </a:p>
              </p:txBody>
            </p:sp>
          </mc:Choice>
          <mc:Fallback xmlns="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051A3A0F-3DBF-F884-00C2-CBA72B5B0A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2918" y="1616192"/>
                  <a:ext cx="214033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1714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553D36D7-AFE8-7E2E-6E74-428F7646C022}"/>
              </a:ext>
            </a:extLst>
          </p:cNvPr>
          <p:cNvGrpSpPr/>
          <p:nvPr/>
        </p:nvGrpSpPr>
        <p:grpSpPr>
          <a:xfrm>
            <a:off x="8367984" y="4427703"/>
            <a:ext cx="289932" cy="285245"/>
            <a:chOff x="4374969" y="1565903"/>
            <a:chExt cx="289932" cy="285245"/>
          </a:xfrm>
        </p:grpSpPr>
        <p:sp>
          <p:nvSpPr>
            <p:cNvPr id="89" name="圆角矩形 88">
              <a:extLst>
                <a:ext uri="{FF2B5EF4-FFF2-40B4-BE49-F238E27FC236}">
                  <a16:creationId xmlns:a16="http://schemas.microsoft.com/office/drawing/2014/main" id="{21D0D240-F525-F348-2806-323F8A025859}"/>
                </a:ext>
              </a:extLst>
            </p:cNvPr>
            <p:cNvSpPr/>
            <p:nvPr/>
          </p:nvSpPr>
          <p:spPr>
            <a:xfrm>
              <a:off x="4374969" y="1565903"/>
              <a:ext cx="289932" cy="28524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76EE182A-0229-16DA-FC3A-C31B9704F2C0}"/>
                    </a:ext>
                  </a:extLst>
                </p:cNvPr>
                <p:cNvSpPr txBox="1"/>
                <p:nvPr/>
              </p:nvSpPr>
              <p:spPr>
                <a:xfrm>
                  <a:off x="4412918" y="1616192"/>
                  <a:ext cx="20120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1200"/>
                </a:p>
              </p:txBody>
            </p:sp>
          </mc:Choice>
          <mc:Fallback xmlns=""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76EE182A-0229-16DA-FC3A-C31B9704F2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2918" y="1616192"/>
                  <a:ext cx="201209" cy="184666"/>
                </a:xfrm>
                <a:prstGeom prst="rect">
                  <a:avLst/>
                </a:prstGeom>
                <a:blipFill>
                  <a:blip r:embed="rId11"/>
                  <a:stretch>
                    <a:fillRect l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F53CCC70-4A8B-D087-94A8-CC34B98119AB}"/>
              </a:ext>
            </a:extLst>
          </p:cNvPr>
          <p:cNvGrpSpPr/>
          <p:nvPr/>
        </p:nvGrpSpPr>
        <p:grpSpPr>
          <a:xfrm>
            <a:off x="6951272" y="4954077"/>
            <a:ext cx="289932" cy="285245"/>
            <a:chOff x="4374969" y="1565903"/>
            <a:chExt cx="289932" cy="285245"/>
          </a:xfrm>
        </p:grpSpPr>
        <p:sp>
          <p:nvSpPr>
            <p:cNvPr id="92" name="圆角矩形 91">
              <a:extLst>
                <a:ext uri="{FF2B5EF4-FFF2-40B4-BE49-F238E27FC236}">
                  <a16:creationId xmlns:a16="http://schemas.microsoft.com/office/drawing/2014/main" id="{0EF4372E-6D96-E225-0379-F0D849E07634}"/>
                </a:ext>
              </a:extLst>
            </p:cNvPr>
            <p:cNvSpPr/>
            <p:nvPr/>
          </p:nvSpPr>
          <p:spPr>
            <a:xfrm>
              <a:off x="4374969" y="1565903"/>
              <a:ext cx="289932" cy="28524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685766BE-11F2-FB1F-44E5-C33141125AD5}"/>
                    </a:ext>
                  </a:extLst>
                </p:cNvPr>
                <p:cNvSpPr txBox="1"/>
                <p:nvPr/>
              </p:nvSpPr>
              <p:spPr>
                <a:xfrm>
                  <a:off x="4414842" y="1616191"/>
                  <a:ext cx="210186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1200"/>
                </a:p>
              </p:txBody>
            </p:sp>
          </mc:Choice>
          <mc:Fallback xmlns=""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685766BE-11F2-FB1F-44E5-C33141125A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4842" y="1616191"/>
                  <a:ext cx="210186" cy="184666"/>
                </a:xfrm>
                <a:prstGeom prst="rect">
                  <a:avLst/>
                </a:prstGeom>
                <a:blipFill>
                  <a:blip r:embed="rId12"/>
                  <a:stretch>
                    <a:fillRect l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8F9282F3-DDC1-A795-5264-1702131A2A02}"/>
              </a:ext>
            </a:extLst>
          </p:cNvPr>
          <p:cNvGrpSpPr/>
          <p:nvPr/>
        </p:nvGrpSpPr>
        <p:grpSpPr>
          <a:xfrm>
            <a:off x="7659628" y="4954076"/>
            <a:ext cx="289932" cy="285245"/>
            <a:chOff x="4374969" y="1565903"/>
            <a:chExt cx="289932" cy="285245"/>
          </a:xfrm>
        </p:grpSpPr>
        <p:sp>
          <p:nvSpPr>
            <p:cNvPr id="95" name="圆角矩形 94">
              <a:extLst>
                <a:ext uri="{FF2B5EF4-FFF2-40B4-BE49-F238E27FC236}">
                  <a16:creationId xmlns:a16="http://schemas.microsoft.com/office/drawing/2014/main" id="{A51ACCA0-9420-54C1-2761-FA88CE1B51C7}"/>
                </a:ext>
              </a:extLst>
            </p:cNvPr>
            <p:cNvSpPr/>
            <p:nvPr/>
          </p:nvSpPr>
          <p:spPr>
            <a:xfrm>
              <a:off x="4374969" y="1565903"/>
              <a:ext cx="289932" cy="28524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F26A8552-B06C-5674-92D7-A35F0E05470A}"/>
                    </a:ext>
                  </a:extLst>
                </p:cNvPr>
                <p:cNvSpPr txBox="1"/>
                <p:nvPr/>
              </p:nvSpPr>
              <p:spPr>
                <a:xfrm>
                  <a:off x="4412918" y="1616192"/>
                  <a:ext cx="21403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1200"/>
                </a:p>
              </p:txBody>
            </p:sp>
          </mc:Choice>
          <mc:Fallback xmlns=""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F26A8552-B06C-5674-92D7-A35F0E0547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2918" y="1616192"/>
                  <a:ext cx="214033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1714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29031020-B1E1-5581-69C9-08927EC9557F}"/>
              </a:ext>
            </a:extLst>
          </p:cNvPr>
          <p:cNvGrpSpPr/>
          <p:nvPr/>
        </p:nvGrpSpPr>
        <p:grpSpPr>
          <a:xfrm>
            <a:off x="8367984" y="4954076"/>
            <a:ext cx="289932" cy="285245"/>
            <a:chOff x="4374969" y="1565903"/>
            <a:chExt cx="289932" cy="285245"/>
          </a:xfrm>
        </p:grpSpPr>
        <p:sp>
          <p:nvSpPr>
            <p:cNvPr id="98" name="圆角矩形 97">
              <a:extLst>
                <a:ext uri="{FF2B5EF4-FFF2-40B4-BE49-F238E27FC236}">
                  <a16:creationId xmlns:a16="http://schemas.microsoft.com/office/drawing/2014/main" id="{2A685D93-2A0E-0513-0E09-5A0589838F6F}"/>
                </a:ext>
              </a:extLst>
            </p:cNvPr>
            <p:cNvSpPr/>
            <p:nvPr/>
          </p:nvSpPr>
          <p:spPr>
            <a:xfrm>
              <a:off x="4374969" y="1565903"/>
              <a:ext cx="289932" cy="28524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2B67F11D-10BD-4DB2-B709-75F36EA41EA4}"/>
                    </a:ext>
                  </a:extLst>
                </p:cNvPr>
                <p:cNvSpPr txBox="1"/>
                <p:nvPr/>
              </p:nvSpPr>
              <p:spPr>
                <a:xfrm>
                  <a:off x="4412918" y="1616192"/>
                  <a:ext cx="20262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1200"/>
                </a:p>
              </p:txBody>
            </p:sp>
          </mc:Choice>
          <mc:Fallback xmlns=""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2B67F11D-10BD-4DB2-B709-75F36EA41E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2918" y="1616192"/>
                  <a:ext cx="202620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A47A1E0B-36A4-B95C-BE37-9C39C8F1013A}"/>
              </a:ext>
            </a:extLst>
          </p:cNvPr>
          <p:cNvGrpSpPr/>
          <p:nvPr/>
        </p:nvGrpSpPr>
        <p:grpSpPr>
          <a:xfrm>
            <a:off x="6951272" y="5480450"/>
            <a:ext cx="289932" cy="285245"/>
            <a:chOff x="4374969" y="1565903"/>
            <a:chExt cx="289932" cy="285245"/>
          </a:xfrm>
        </p:grpSpPr>
        <p:sp>
          <p:nvSpPr>
            <p:cNvPr id="101" name="圆角矩形 100">
              <a:extLst>
                <a:ext uri="{FF2B5EF4-FFF2-40B4-BE49-F238E27FC236}">
                  <a16:creationId xmlns:a16="http://schemas.microsoft.com/office/drawing/2014/main" id="{0057A408-AA07-D767-CBF4-C6C6D299CEA9}"/>
                </a:ext>
              </a:extLst>
            </p:cNvPr>
            <p:cNvSpPr/>
            <p:nvPr/>
          </p:nvSpPr>
          <p:spPr>
            <a:xfrm>
              <a:off x="4374969" y="1565903"/>
              <a:ext cx="289932" cy="28524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3A10DA80-475B-131C-7BF0-00567B6F1559}"/>
                    </a:ext>
                  </a:extLst>
                </p:cNvPr>
                <p:cNvSpPr txBox="1"/>
                <p:nvPr/>
              </p:nvSpPr>
              <p:spPr>
                <a:xfrm>
                  <a:off x="4414842" y="1616191"/>
                  <a:ext cx="182229" cy="1880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1200"/>
                </a:p>
              </p:txBody>
            </p:sp>
          </mc:Choice>
          <mc:Fallback xmlns="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3A10DA80-475B-131C-7BF0-00567B6F15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4842" y="1616191"/>
                  <a:ext cx="182229" cy="188000"/>
                </a:xfrm>
                <a:prstGeom prst="rect">
                  <a:avLst/>
                </a:prstGeom>
                <a:blipFill>
                  <a:blip r:embed="rId15"/>
                  <a:stretch>
                    <a:fillRect l="-13333" b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2D8FAE8C-A636-F9FC-4BD6-76B3C7E648DD}"/>
              </a:ext>
            </a:extLst>
          </p:cNvPr>
          <p:cNvGrpSpPr/>
          <p:nvPr/>
        </p:nvGrpSpPr>
        <p:grpSpPr>
          <a:xfrm>
            <a:off x="7659628" y="5480449"/>
            <a:ext cx="289932" cy="285245"/>
            <a:chOff x="4374969" y="1565903"/>
            <a:chExt cx="289932" cy="285245"/>
          </a:xfrm>
        </p:grpSpPr>
        <p:sp>
          <p:nvSpPr>
            <p:cNvPr id="104" name="圆角矩形 103">
              <a:extLst>
                <a:ext uri="{FF2B5EF4-FFF2-40B4-BE49-F238E27FC236}">
                  <a16:creationId xmlns:a16="http://schemas.microsoft.com/office/drawing/2014/main" id="{7F7B77C9-80A1-7635-5C08-7B98A7A4F98F}"/>
                </a:ext>
              </a:extLst>
            </p:cNvPr>
            <p:cNvSpPr/>
            <p:nvPr/>
          </p:nvSpPr>
          <p:spPr>
            <a:xfrm>
              <a:off x="4374969" y="1565903"/>
              <a:ext cx="289932" cy="28524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文本框 104">
                  <a:extLst>
                    <a:ext uri="{FF2B5EF4-FFF2-40B4-BE49-F238E27FC236}">
                      <a16:creationId xmlns:a16="http://schemas.microsoft.com/office/drawing/2014/main" id="{D8F0F7AD-B7AC-6F4A-21BA-4582EFA01DD3}"/>
                    </a:ext>
                  </a:extLst>
                </p:cNvPr>
                <p:cNvSpPr txBox="1"/>
                <p:nvPr/>
              </p:nvSpPr>
              <p:spPr>
                <a:xfrm>
                  <a:off x="4412918" y="1616192"/>
                  <a:ext cx="186077" cy="1880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1200"/>
                </a:p>
              </p:txBody>
            </p:sp>
          </mc:Choice>
          <mc:Fallback xmlns="">
            <p:sp>
              <p:nvSpPr>
                <p:cNvPr id="105" name="文本框 104">
                  <a:extLst>
                    <a:ext uri="{FF2B5EF4-FFF2-40B4-BE49-F238E27FC236}">
                      <a16:creationId xmlns:a16="http://schemas.microsoft.com/office/drawing/2014/main" id="{D8F0F7AD-B7AC-6F4A-21BA-4582EFA01D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2918" y="1616192"/>
                  <a:ext cx="186077" cy="188000"/>
                </a:xfrm>
                <a:prstGeom prst="rect">
                  <a:avLst/>
                </a:prstGeom>
                <a:blipFill>
                  <a:blip r:embed="rId16"/>
                  <a:stretch>
                    <a:fillRect l="-16667" r="-3333" b="-258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DF491716-8382-B42D-14C5-B225FB91FA9B}"/>
              </a:ext>
            </a:extLst>
          </p:cNvPr>
          <p:cNvGrpSpPr/>
          <p:nvPr/>
        </p:nvGrpSpPr>
        <p:grpSpPr>
          <a:xfrm>
            <a:off x="8367984" y="5480449"/>
            <a:ext cx="289932" cy="285245"/>
            <a:chOff x="4374969" y="1565903"/>
            <a:chExt cx="289932" cy="285245"/>
          </a:xfrm>
        </p:grpSpPr>
        <p:sp>
          <p:nvSpPr>
            <p:cNvPr id="107" name="圆角矩形 106">
              <a:extLst>
                <a:ext uri="{FF2B5EF4-FFF2-40B4-BE49-F238E27FC236}">
                  <a16:creationId xmlns:a16="http://schemas.microsoft.com/office/drawing/2014/main" id="{F6F5BFE7-EB89-5E2A-89E7-7E830C38996D}"/>
                </a:ext>
              </a:extLst>
            </p:cNvPr>
            <p:cNvSpPr/>
            <p:nvPr/>
          </p:nvSpPr>
          <p:spPr>
            <a:xfrm>
              <a:off x="4374969" y="1565903"/>
              <a:ext cx="289932" cy="28524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CE11B2CD-4F3B-CADC-618D-D3B593E04E8A}"/>
                    </a:ext>
                  </a:extLst>
                </p:cNvPr>
                <p:cNvSpPr txBox="1"/>
                <p:nvPr/>
              </p:nvSpPr>
              <p:spPr>
                <a:xfrm>
                  <a:off x="4412918" y="1616192"/>
                  <a:ext cx="173253" cy="1880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1200"/>
                </a:p>
              </p:txBody>
            </p:sp>
          </mc:Choice>
          <mc:Fallback xmlns="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CE11B2CD-4F3B-CADC-618D-D3B593E04E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2918" y="1616192"/>
                  <a:ext cx="173253" cy="188000"/>
                </a:xfrm>
                <a:prstGeom prst="rect">
                  <a:avLst/>
                </a:prstGeom>
                <a:blipFill>
                  <a:blip r:embed="rId17"/>
                  <a:stretch>
                    <a:fillRect l="-10714" r="-3571" b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7A322F67-F8CE-403A-7929-9C35706C141F}"/>
                  </a:ext>
                </a:extLst>
              </p:cNvPr>
              <p:cNvSpPr txBox="1"/>
              <p:nvPr/>
            </p:nvSpPr>
            <p:spPr>
              <a:xfrm>
                <a:off x="6157477" y="4972522"/>
                <a:ext cx="2741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7A322F67-F8CE-403A-7929-9C35706C1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477" y="4972522"/>
                <a:ext cx="274114" cy="276999"/>
              </a:xfrm>
              <a:prstGeom prst="rect">
                <a:avLst/>
              </a:prstGeom>
              <a:blipFill>
                <a:blip r:embed="rId18"/>
                <a:stretch>
                  <a:fillRect l="-20000" t="-2222" r="-22222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F8278152-B2FF-5A67-24F1-57039B39393F}"/>
              </a:ext>
            </a:extLst>
          </p:cNvPr>
          <p:cNvCxnSpPr>
            <a:cxnSpLocks/>
          </p:cNvCxnSpPr>
          <p:nvPr/>
        </p:nvCxnSpPr>
        <p:spPr>
          <a:xfrm>
            <a:off x="1541049" y="6105199"/>
            <a:ext cx="418424" cy="282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AFA39C80-815D-8E96-5478-A40D2C2E2F28}"/>
              </a:ext>
            </a:extLst>
          </p:cNvPr>
          <p:cNvSpPr txBox="1"/>
          <p:nvPr/>
        </p:nvSpPr>
        <p:spPr>
          <a:xfrm>
            <a:off x="1910922" y="5982088"/>
            <a:ext cx="3993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>
                <a:latin typeface="Palatino" pitchFamily="2" charset="0"/>
                <a:ea typeface="Palatino" pitchFamily="2" charset="0"/>
              </a:rPr>
              <a:t>: a</a:t>
            </a:r>
            <a:r>
              <a:rPr kumimoji="1" lang="zh-CN" altLang="en-US" sz="1400">
                <a:latin typeface="Palatino" pitchFamily="2" charset="0"/>
                <a:ea typeface="Palatino" pitchFamily="2" charset="0"/>
              </a:rPr>
              <a:t> </a:t>
            </a:r>
            <a:r>
              <a:rPr kumimoji="1" lang="en-US" altLang="zh-CN" sz="1400">
                <a:latin typeface="Palatino" pitchFamily="2" charset="0"/>
                <a:ea typeface="Palatino" pitchFamily="2" charset="0"/>
              </a:rPr>
              <a:t>parallel</a:t>
            </a:r>
            <a:r>
              <a:rPr kumimoji="1" lang="zh-CN" altLang="en-US" sz="1400">
                <a:latin typeface="Palatino" pitchFamily="2" charset="0"/>
                <a:ea typeface="Palatino" pitchFamily="2" charset="0"/>
              </a:rPr>
              <a:t> </a:t>
            </a:r>
            <a:r>
              <a:rPr kumimoji="1" lang="en-US" altLang="zh-CN" sz="1400">
                <a:latin typeface="Palatino" pitchFamily="2" charset="0"/>
                <a:ea typeface="Palatino" pitchFamily="2" charset="0"/>
              </a:rPr>
              <a:t>constraint,</a:t>
            </a:r>
            <a:r>
              <a:rPr kumimoji="1" lang="zh-CN" altLang="en-US" sz="1400">
                <a:latin typeface="Palatino" pitchFamily="2" charset="0"/>
                <a:ea typeface="Palatino" pitchFamily="2" charset="0"/>
              </a:rPr>
              <a:t> </a:t>
            </a:r>
            <a:r>
              <a:rPr kumimoji="1" lang="en-US" altLang="zh-CN" sz="1400">
                <a:latin typeface="Palatino" pitchFamily="2" charset="0"/>
                <a:ea typeface="Palatino" pitchFamily="2" charset="0"/>
              </a:rPr>
              <a:t>on</a:t>
            </a:r>
            <a:r>
              <a:rPr kumimoji="1" lang="zh-CN" altLang="en-US" sz="1400">
                <a:latin typeface="Palatino" pitchFamily="2" charset="0"/>
                <a:ea typeface="Palatino" pitchFamily="2" charset="0"/>
              </a:rPr>
              <a:t> </a:t>
            </a:r>
            <a:r>
              <a:rPr kumimoji="1" lang="en-US" altLang="zh-CN" sz="1400">
                <a:latin typeface="Palatino" pitchFamily="2" charset="0"/>
                <a:ea typeface="Palatino" pitchFamily="2" charset="0"/>
              </a:rPr>
              <a:t>a</a:t>
            </a:r>
            <a:r>
              <a:rPr kumimoji="1" lang="zh-CN" altLang="en-US" sz="1400">
                <a:latin typeface="Palatino" pitchFamily="2" charset="0"/>
                <a:ea typeface="Palatino" pitchFamily="2" charset="0"/>
              </a:rPr>
              <a:t> </a:t>
            </a:r>
            <a:r>
              <a:rPr kumimoji="1" lang="en-US" altLang="zh-CN" sz="1400">
                <a:latin typeface="Palatino" pitchFamily="2" charset="0"/>
                <a:ea typeface="Palatino" pitchFamily="2" charset="0"/>
              </a:rPr>
              <a:t>subset</a:t>
            </a:r>
            <a:r>
              <a:rPr kumimoji="1" lang="zh-CN" altLang="en-US" sz="1400">
                <a:latin typeface="Palatino" pitchFamily="2" charset="0"/>
                <a:ea typeface="Palatino" pitchFamily="2" charset="0"/>
              </a:rPr>
              <a:t> </a:t>
            </a:r>
            <a:r>
              <a:rPr kumimoji="1" lang="en-US" altLang="zh-CN" sz="1400">
                <a:latin typeface="Palatino" pitchFamily="2" charset="0"/>
                <a:ea typeface="Palatino" pitchFamily="2" charset="0"/>
              </a:rPr>
              <a:t>of</a:t>
            </a:r>
            <a:r>
              <a:rPr kumimoji="1" lang="zh-CN" altLang="en-US" sz="1400">
                <a:latin typeface="Palatino" pitchFamily="2" charset="0"/>
                <a:ea typeface="Palatino" pitchFamily="2" charset="0"/>
              </a:rPr>
              <a:t> </a:t>
            </a:r>
            <a:r>
              <a:rPr kumimoji="1" lang="en-US" altLang="zh-CN" sz="1400">
                <a:latin typeface="Palatino" pitchFamily="2" charset="0"/>
                <a:ea typeface="Palatino" pitchFamily="2" charset="0"/>
              </a:rPr>
              <a:t>coordinates</a:t>
            </a:r>
            <a:endParaRPr kumimoji="1" lang="zh-CN" altLang="en-US" sz="1400">
              <a:latin typeface="Palatino" pitchFamily="2" charset="0"/>
              <a:ea typeface="Palatino" pitchFamily="2" charset="0"/>
            </a:endParaRPr>
          </a:p>
        </p:txBody>
      </p: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B47B93EB-D1B9-44A1-457B-372F5AE7D140}"/>
              </a:ext>
            </a:extLst>
          </p:cNvPr>
          <p:cNvCxnSpPr>
            <a:cxnSpLocks/>
          </p:cNvCxnSpPr>
          <p:nvPr/>
        </p:nvCxnSpPr>
        <p:spPr>
          <a:xfrm>
            <a:off x="1541049" y="6410154"/>
            <a:ext cx="418424" cy="2822"/>
          </a:xfrm>
          <a:prstGeom prst="line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86E78B1A-846A-6C28-D928-2A185697FC40}"/>
              </a:ext>
            </a:extLst>
          </p:cNvPr>
          <p:cNvSpPr txBox="1"/>
          <p:nvPr/>
        </p:nvSpPr>
        <p:spPr>
          <a:xfrm>
            <a:off x="1910922" y="6235794"/>
            <a:ext cx="4160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>
                <a:latin typeface="Palatino" pitchFamily="2" charset="0"/>
                <a:ea typeface="Palatino" pitchFamily="2" charset="0"/>
              </a:rPr>
              <a:t>: a</a:t>
            </a:r>
            <a:r>
              <a:rPr kumimoji="1" lang="zh-CN" altLang="en-US" sz="1400">
                <a:latin typeface="Palatino" pitchFamily="2" charset="0"/>
                <a:ea typeface="Palatino" pitchFamily="2" charset="0"/>
              </a:rPr>
              <a:t> </a:t>
            </a:r>
            <a:r>
              <a:rPr kumimoji="1" lang="en-US" altLang="zh-CN" sz="1400">
                <a:latin typeface="Palatino" pitchFamily="2" charset="0"/>
                <a:ea typeface="Palatino" pitchFamily="2" charset="0"/>
              </a:rPr>
              <a:t>linear</a:t>
            </a:r>
            <a:r>
              <a:rPr kumimoji="1" lang="zh-CN" altLang="en-US" sz="1400">
                <a:latin typeface="Palatino" pitchFamily="2" charset="0"/>
                <a:ea typeface="Palatino" pitchFamily="2" charset="0"/>
              </a:rPr>
              <a:t> </a:t>
            </a:r>
            <a:r>
              <a:rPr kumimoji="1" lang="en-US" altLang="zh-CN" sz="1400">
                <a:latin typeface="Palatino" pitchFamily="2" charset="0"/>
                <a:ea typeface="Palatino" pitchFamily="2" charset="0"/>
              </a:rPr>
              <a:t>constraint,</a:t>
            </a:r>
            <a:r>
              <a:rPr kumimoji="1" lang="zh-CN" altLang="en-US" sz="1400">
                <a:latin typeface="Palatino" pitchFamily="2" charset="0"/>
                <a:ea typeface="Palatino" pitchFamily="2" charset="0"/>
              </a:rPr>
              <a:t> </a:t>
            </a:r>
            <a:r>
              <a:rPr kumimoji="1" lang="en-US" altLang="zh-CN" sz="1400">
                <a:latin typeface="Palatino" pitchFamily="2" charset="0"/>
                <a:ea typeface="Palatino" pitchFamily="2" charset="0"/>
              </a:rPr>
              <a:t>the</a:t>
            </a:r>
            <a:r>
              <a:rPr kumimoji="1" lang="zh-CN" altLang="en-US" sz="1400">
                <a:latin typeface="Palatino" pitchFamily="2" charset="0"/>
                <a:ea typeface="Palatino" pitchFamily="2" charset="0"/>
              </a:rPr>
              <a:t> </a:t>
            </a:r>
            <a:r>
              <a:rPr kumimoji="1" lang="en-US" altLang="zh-CN" sz="1400">
                <a:latin typeface="Palatino" pitchFamily="2" charset="0"/>
                <a:ea typeface="Palatino" pitchFamily="2" charset="0"/>
              </a:rPr>
              <a:t>arrow</a:t>
            </a:r>
            <a:r>
              <a:rPr kumimoji="1" lang="zh-CN" altLang="en-US" sz="1400">
                <a:latin typeface="Palatino" pitchFamily="2" charset="0"/>
                <a:ea typeface="Palatino" pitchFamily="2" charset="0"/>
              </a:rPr>
              <a:t> </a:t>
            </a:r>
            <a:r>
              <a:rPr kumimoji="1" lang="en-US" altLang="zh-CN" sz="1400">
                <a:latin typeface="Palatino" pitchFamily="2" charset="0"/>
                <a:ea typeface="Palatino" pitchFamily="2" charset="0"/>
              </a:rPr>
              <a:t>shows</a:t>
            </a:r>
            <a:r>
              <a:rPr kumimoji="1" lang="zh-CN" altLang="en-US" sz="1400">
                <a:latin typeface="Palatino" pitchFamily="2" charset="0"/>
                <a:ea typeface="Palatino" pitchFamily="2" charset="0"/>
              </a:rPr>
              <a:t> </a:t>
            </a:r>
            <a:r>
              <a:rPr kumimoji="1" lang="en-US" altLang="zh-CN" sz="1400">
                <a:latin typeface="Palatino" pitchFamily="2" charset="0"/>
                <a:ea typeface="Palatino" pitchFamily="2" charset="0"/>
              </a:rPr>
              <a:t>the</a:t>
            </a:r>
            <a:r>
              <a:rPr kumimoji="1" lang="zh-CN" altLang="en-US" sz="1400">
                <a:latin typeface="Palatino" pitchFamily="2" charset="0"/>
                <a:ea typeface="Palatino" pitchFamily="2" charset="0"/>
              </a:rPr>
              <a:t> </a:t>
            </a:r>
            <a:r>
              <a:rPr kumimoji="1" lang="en-US" altLang="zh-CN" sz="1400">
                <a:latin typeface="Palatino" pitchFamily="2" charset="0"/>
                <a:ea typeface="Palatino" pitchFamily="2" charset="0"/>
              </a:rPr>
              <a:t>direction</a:t>
            </a:r>
            <a:endParaRPr kumimoji="1" lang="zh-CN" altLang="en-US" sz="1400">
              <a:latin typeface="Palatino" pitchFamily="2" charset="0"/>
              <a:ea typeface="Palatino" pitchFamily="2" charset="0"/>
            </a:endParaRPr>
          </a:p>
        </p:txBody>
      </p: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4C87E2AB-B4BE-A4E8-9ABF-1DA9A674BCA4}"/>
              </a:ext>
            </a:extLst>
          </p:cNvPr>
          <p:cNvCxnSpPr>
            <a:cxnSpLocks/>
          </p:cNvCxnSpPr>
          <p:nvPr/>
        </p:nvCxnSpPr>
        <p:spPr>
          <a:xfrm>
            <a:off x="6255181" y="6117571"/>
            <a:ext cx="418424" cy="2822"/>
          </a:xfrm>
          <a:prstGeom prst="line">
            <a:avLst/>
          </a:prstGeom>
          <a:ln w="25400" cmpd="dbl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文本框 115">
            <a:extLst>
              <a:ext uri="{FF2B5EF4-FFF2-40B4-BE49-F238E27FC236}">
                <a16:creationId xmlns:a16="http://schemas.microsoft.com/office/drawing/2014/main" id="{170CFBC0-F119-08F2-9B12-FD9D72C22F9D}"/>
              </a:ext>
            </a:extLst>
          </p:cNvPr>
          <p:cNvSpPr txBox="1"/>
          <p:nvPr/>
        </p:nvSpPr>
        <p:spPr>
          <a:xfrm>
            <a:off x="6653541" y="5970633"/>
            <a:ext cx="3286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>
                <a:latin typeface="Palatino" pitchFamily="2" charset="0"/>
                <a:ea typeface="Palatino" pitchFamily="2" charset="0"/>
              </a:rPr>
              <a:t>: a</a:t>
            </a:r>
            <a:r>
              <a:rPr kumimoji="1" lang="zh-CN" altLang="en-US" sz="1400">
                <a:latin typeface="Palatino" pitchFamily="2" charset="0"/>
                <a:ea typeface="Palatino" pitchFamily="2" charset="0"/>
              </a:rPr>
              <a:t> </a:t>
            </a:r>
            <a:r>
              <a:rPr kumimoji="1" lang="en-US" altLang="zh-CN" sz="1400">
                <a:latin typeface="Palatino" pitchFamily="2" charset="0"/>
                <a:ea typeface="Palatino" pitchFamily="2" charset="0"/>
              </a:rPr>
              <a:t>parallel</a:t>
            </a:r>
            <a:r>
              <a:rPr kumimoji="1" lang="zh-CN" altLang="en-US" sz="1400">
                <a:latin typeface="Palatino" pitchFamily="2" charset="0"/>
                <a:ea typeface="Palatino" pitchFamily="2" charset="0"/>
              </a:rPr>
              <a:t> </a:t>
            </a:r>
            <a:r>
              <a:rPr kumimoji="1" lang="en-US" altLang="zh-CN" sz="1400">
                <a:latin typeface="Palatino" pitchFamily="2" charset="0"/>
                <a:ea typeface="Palatino" pitchFamily="2" charset="0"/>
              </a:rPr>
              <a:t>constraint</a:t>
            </a:r>
            <a:r>
              <a:rPr kumimoji="1" lang="zh-CN" altLang="en-US" sz="1400">
                <a:latin typeface="Palatino" pitchFamily="2" charset="0"/>
                <a:ea typeface="Palatino" pitchFamily="2" charset="0"/>
              </a:rPr>
              <a:t> </a:t>
            </a:r>
            <a:r>
              <a:rPr kumimoji="1" lang="en-US" altLang="zh-CN" sz="1400">
                <a:latin typeface="Palatino" pitchFamily="2" charset="0"/>
                <a:ea typeface="Palatino" pitchFamily="2" charset="0"/>
              </a:rPr>
              <a:t>on</a:t>
            </a:r>
            <a:r>
              <a:rPr kumimoji="1" lang="zh-CN" altLang="en-US" sz="1400">
                <a:latin typeface="Palatino" pitchFamily="2" charset="0"/>
                <a:ea typeface="Palatino" pitchFamily="2" charset="0"/>
              </a:rPr>
              <a:t> </a:t>
            </a:r>
            <a:r>
              <a:rPr kumimoji="1" lang="en-US" altLang="zh-CN" sz="1400" i="1">
                <a:latin typeface="Palatino" pitchFamily="2" charset="0"/>
                <a:ea typeface="Palatino" pitchFamily="2" charset="0"/>
              </a:rPr>
              <a:t>all</a:t>
            </a:r>
            <a:r>
              <a:rPr kumimoji="1" lang="zh-CN" altLang="en-US" sz="1400">
                <a:latin typeface="Palatino" pitchFamily="2" charset="0"/>
                <a:ea typeface="Palatino" pitchFamily="2" charset="0"/>
              </a:rPr>
              <a:t> </a:t>
            </a:r>
            <a:r>
              <a:rPr kumimoji="1" lang="en-US" altLang="zh-CN" sz="1400">
                <a:latin typeface="Palatino" pitchFamily="2" charset="0"/>
                <a:ea typeface="Palatino" pitchFamily="2" charset="0"/>
              </a:rPr>
              <a:t>coordinates</a:t>
            </a:r>
            <a:endParaRPr kumimoji="1" lang="zh-CN" altLang="en-US" sz="1400">
              <a:latin typeface="Palatino" pitchFamily="2" charset="0"/>
              <a:ea typeface="Palatino" pitchFamily="2" charset="0"/>
            </a:endParaRPr>
          </a:p>
        </p:txBody>
      </p:sp>
      <p:cxnSp>
        <p:nvCxnSpPr>
          <p:cNvPr id="117" name="直线连接符 116">
            <a:extLst>
              <a:ext uri="{FF2B5EF4-FFF2-40B4-BE49-F238E27FC236}">
                <a16:creationId xmlns:a16="http://schemas.microsoft.com/office/drawing/2014/main" id="{1108B06A-CF0F-8287-FA17-A0B6434CF427}"/>
              </a:ext>
            </a:extLst>
          </p:cNvPr>
          <p:cNvCxnSpPr>
            <a:cxnSpLocks/>
          </p:cNvCxnSpPr>
          <p:nvPr/>
        </p:nvCxnSpPr>
        <p:spPr>
          <a:xfrm>
            <a:off x="6255181" y="6401111"/>
            <a:ext cx="418424" cy="0"/>
          </a:xfrm>
          <a:prstGeom prst="line">
            <a:avLst/>
          </a:prstGeom>
          <a:ln w="25400" cmpd="dbl">
            <a:solidFill>
              <a:srgbClr val="00B0F0"/>
            </a:solidFill>
            <a:prstDash val="solid"/>
            <a:tailEnd type="stealth" w="lg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文本框 117">
            <a:extLst>
              <a:ext uri="{FF2B5EF4-FFF2-40B4-BE49-F238E27FC236}">
                <a16:creationId xmlns:a16="http://schemas.microsoft.com/office/drawing/2014/main" id="{D6C8A443-E2C7-1651-DE07-E1C32DA97027}"/>
              </a:ext>
            </a:extLst>
          </p:cNvPr>
          <p:cNvSpPr txBox="1"/>
          <p:nvPr/>
        </p:nvSpPr>
        <p:spPr>
          <a:xfrm>
            <a:off x="6642585" y="6237397"/>
            <a:ext cx="4193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>
                <a:latin typeface="Palatino" pitchFamily="2" charset="0"/>
                <a:ea typeface="Palatino" pitchFamily="2" charset="0"/>
              </a:rPr>
              <a:t>: a</a:t>
            </a:r>
            <a:r>
              <a:rPr kumimoji="1" lang="zh-CN" altLang="en-US" sz="1400">
                <a:latin typeface="Palatino" pitchFamily="2" charset="0"/>
                <a:ea typeface="Palatino" pitchFamily="2" charset="0"/>
              </a:rPr>
              <a:t> </a:t>
            </a:r>
            <a:r>
              <a:rPr kumimoji="1" lang="en-US" altLang="zh-CN" sz="1400">
                <a:latin typeface="Palatino" pitchFamily="2" charset="0"/>
                <a:ea typeface="Palatino" pitchFamily="2" charset="0"/>
              </a:rPr>
              <a:t>linear</a:t>
            </a:r>
            <a:r>
              <a:rPr kumimoji="1" lang="zh-CN" altLang="en-US" sz="1400">
                <a:latin typeface="Palatino" pitchFamily="2" charset="0"/>
                <a:ea typeface="Palatino" pitchFamily="2" charset="0"/>
              </a:rPr>
              <a:t> </a:t>
            </a:r>
            <a:r>
              <a:rPr kumimoji="1" lang="en-US" altLang="zh-CN" sz="1400">
                <a:latin typeface="Palatino" pitchFamily="2" charset="0"/>
                <a:ea typeface="Palatino" pitchFamily="2" charset="0"/>
              </a:rPr>
              <a:t>constraint</a:t>
            </a:r>
            <a:r>
              <a:rPr kumimoji="1" lang="zh-CN" altLang="en-US" sz="1400">
                <a:latin typeface="Palatino" pitchFamily="2" charset="0"/>
                <a:ea typeface="Palatino" pitchFamily="2" charset="0"/>
              </a:rPr>
              <a:t> </a:t>
            </a:r>
            <a:r>
              <a:rPr kumimoji="1" lang="en-US" altLang="zh-CN" sz="1400">
                <a:latin typeface="Palatino" pitchFamily="2" charset="0"/>
                <a:ea typeface="Palatino" pitchFamily="2" charset="0"/>
              </a:rPr>
              <a:t>which</a:t>
            </a:r>
            <a:r>
              <a:rPr kumimoji="1" lang="zh-CN" altLang="en-US" sz="1400">
                <a:latin typeface="Palatino" pitchFamily="2" charset="0"/>
                <a:ea typeface="Palatino" pitchFamily="2" charset="0"/>
              </a:rPr>
              <a:t> </a:t>
            </a:r>
            <a:r>
              <a:rPr kumimoji="1" lang="en-US" altLang="zh-CN" sz="1400">
                <a:latin typeface="Palatino" pitchFamily="2" charset="0"/>
                <a:ea typeface="Palatino" pitchFamily="2" charset="0"/>
              </a:rPr>
              <a:t>computes</a:t>
            </a:r>
            <a:r>
              <a:rPr kumimoji="1" lang="zh-CN" altLang="en-US" sz="1400">
                <a:latin typeface="Palatino" pitchFamily="2" charset="0"/>
                <a:ea typeface="Palatino" pitchFamily="2" charset="0"/>
              </a:rPr>
              <a:t> </a:t>
            </a:r>
            <a:r>
              <a:rPr kumimoji="1" lang="en-US" altLang="zh-CN" sz="1400">
                <a:latin typeface="Palatino" pitchFamily="2" charset="0"/>
                <a:ea typeface="Palatino" pitchFamily="2" charset="0"/>
              </a:rPr>
              <a:t>the</a:t>
            </a:r>
            <a:r>
              <a:rPr kumimoji="1" lang="zh-CN" altLang="en-US" sz="1400">
                <a:latin typeface="Palatino" pitchFamily="2" charset="0"/>
                <a:ea typeface="Palatino" pitchFamily="2" charset="0"/>
              </a:rPr>
              <a:t> </a:t>
            </a:r>
            <a:r>
              <a:rPr kumimoji="1" lang="en-US" altLang="zh-CN" sz="1400">
                <a:latin typeface="Palatino" pitchFamily="2" charset="0"/>
                <a:ea typeface="Palatino" pitchFamily="2" charset="0"/>
              </a:rPr>
              <a:t>projection</a:t>
            </a:r>
            <a:endParaRPr kumimoji="1" lang="zh-CN" altLang="en-US" sz="1400">
              <a:latin typeface="Palatino" pitchFamily="2" charset="0"/>
              <a:ea typeface="Palatino" pitchFamily="2" charset="0"/>
            </a:endParaRPr>
          </a:p>
        </p:txBody>
      </p:sp>
      <p:sp>
        <p:nvSpPr>
          <p:cNvPr id="119" name="下箭头 118">
            <a:extLst>
              <a:ext uri="{FF2B5EF4-FFF2-40B4-BE49-F238E27FC236}">
                <a16:creationId xmlns:a16="http://schemas.microsoft.com/office/drawing/2014/main" id="{50C2EE78-D4D8-E6B9-CE41-B3DD65AAB953}"/>
              </a:ext>
            </a:extLst>
          </p:cNvPr>
          <p:cNvSpPr/>
          <p:nvPr/>
        </p:nvSpPr>
        <p:spPr>
          <a:xfrm rot="16200000">
            <a:off x="5517532" y="4981735"/>
            <a:ext cx="179487" cy="313641"/>
          </a:xfrm>
          <a:prstGeom prst="downArrow">
            <a:avLst/>
          </a:prstGeom>
          <a:noFill/>
          <a:ln w="158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30984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CA32289-3E15-644B-32ED-E6B4CAD94D1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zh-CN" sz="3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3-Coloring</a:t>
                </a:r>
                <a14:m>
                  <m:oMath xmlns:m="http://schemas.openxmlformats.org/officeDocument/2006/math">
                    <m:r>
                      <a:rPr kumimoji="1" lang="en-US" altLang="zh-CN" sz="3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→</m:t>
                    </m:r>
                  </m:oMath>
                </a14:m>
                <a:r>
                  <a:rPr kumimoji="1" lang="en-US" altLang="zh-CN" sz="3600" spc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VecCSP</a:t>
                </a:r>
                <a:endParaRPr kumimoji="1" lang="zh-CN" altLang="en-US" sz="3600" spc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CA32289-3E15-644B-32ED-E6B4CAD94D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9F9E39-C75E-5BE4-AE7B-6F992FDD5B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4"/>
                <a:ext cx="11049000" cy="4251960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8. Finally, we want to get the </a:t>
                </a:r>
                <a:r>
                  <a:rPr kumimoji="1" lang="en-US" altLang="zh-CN" sz="1800" i="1" u="sng" spc="0">
                    <a:latin typeface="Consolas" panose="020B0609020204030204" pitchFamily="49" charset="0"/>
                    <a:cs typeface="Consolas" panose="020B0609020204030204" pitchFamily="49" charset="0"/>
                  </a:rPr>
                  <a:t>bipartite matching</a:t>
                </a:r>
                <a:r>
                  <a:rPr kumimoji="1" lang="en-US" altLang="zh-CN" sz="1800" i="1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structure for the linear constraints, i.e., the variable set 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1" lang="en-US" altLang="zh-CN" sz="18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1800" i="1" spc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800" i="1" spc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1800" i="1" spc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8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sz="1800" i="1" spc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800" i="1" spc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1800" i="1" spc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kumimoji="1" lang="en-US" altLang="zh-CN" sz="1800" i="1" spc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sz="18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1800" i="1" spc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800" i="1" spc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sz="1800" i="1" spc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8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sz="1800" i="1" spc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800" i="1" spc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sz="1800" i="1" spc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(</a:t>
                </a:r>
                <a14:m>
                  <m:oMath xmlns:m="http://schemas.openxmlformats.org/officeDocument/2006/math">
                    <m:r>
                      <a:rPr kumimoji="1" lang="en-US" altLang="zh-CN" sz="1800" b="0" i="1" spc="0" dirty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𝑋</m:t>
                    </m:r>
                    <m:r>
                      <a:rPr kumimoji="1" lang="en-US" altLang="zh-CN" sz="1800" b="0" i="1" spc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∪</m:t>
                    </m:r>
                    <m:r>
                      <a:rPr kumimoji="1" lang="en-US" altLang="zh-CN" sz="1800" b="0" i="1" spc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𝑌</m:t>
                    </m:r>
                  </m:oMath>
                </a14:m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in short), and the linear constraints are on each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1800" b="0" i="1" spc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800" b="0" i="1" spc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1800" b="0" i="1" spc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1800" b="0" i="1" spc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800" b="0" i="1" spc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sz="1800" b="0" i="1" spc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.</m:t>
                    </m:r>
                  </m:oMath>
                </a14:m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pPr marL="742950" lvl="1" indent="-285750">
                  <a:lnSpc>
                    <a:spcPct val="100000"/>
                  </a:lnSpc>
                </a:pPr>
                <a:r>
                  <a:rPr kumimoji="1" lang="en-US" altLang="zh-CN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Let the current variable set be </a:t>
                </a:r>
                <a14:m>
                  <m:oMath xmlns:m="http://schemas.openxmlformats.org/officeDocument/2006/math"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𝑍</m:t>
                    </m:r>
                  </m:oMath>
                </a14:m>
                <a:r>
                  <a:rPr kumimoji="1" lang="en-US" altLang="zh-CN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, we initialize </a:t>
                </a:r>
                <a14:m>
                  <m:oMath xmlns:m="http://schemas.openxmlformats.org/officeDocument/2006/math"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𝑋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,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𝑌</m:t>
                    </m:r>
                  </m:oMath>
                </a14:m>
                <a:r>
                  <a:rPr kumimoji="1" lang="en-US" altLang="zh-CN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as disjoint copies of </a:t>
                </a:r>
                <a14:m>
                  <m:oMath xmlns:m="http://schemas.openxmlformats.org/officeDocument/2006/math"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𝑍</m:t>
                    </m:r>
                  </m:oMath>
                </a14:m>
                <a:r>
                  <a:rPr kumimoji="1" lang="en-US" altLang="zh-CN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.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𝑢</m:t>
                        </m:r>
                      </m:sub>
                    </m:sSub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kumimoji="1" lang="en-US" altLang="zh-CN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to denote the </a:t>
                </a:r>
                <a14:m>
                  <m:oMath xmlns:m="http://schemas.openxmlformats.org/officeDocument/2006/math"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𝑋</m:t>
                    </m:r>
                  </m:oMath>
                </a14:m>
                <a:r>
                  <a:rPr kumimoji="1" lang="en-US" altLang="zh-CN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-copy and </a:t>
                </a:r>
                <a14:m>
                  <m:oMath xmlns:m="http://schemas.openxmlformats.org/officeDocument/2006/math"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𝑌</m:t>
                    </m:r>
                  </m:oMath>
                </a14:m>
                <a:r>
                  <a:rPr kumimoji="1" lang="en-US" altLang="zh-CN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-copy of a variable </a:t>
                </a:r>
                <a14:m>
                  <m:oMath xmlns:m="http://schemas.openxmlformats.org/officeDocument/2006/math"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𝑢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∈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𝑍</m:t>
                    </m:r>
                  </m:oMath>
                </a14:m>
                <a:r>
                  <a:rPr kumimoji="1" lang="en-US" altLang="zh-CN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, respectively.</a:t>
                </a:r>
              </a:p>
              <a:p>
                <a:pPr marL="742950" lvl="1" indent="-285750">
                  <a:lnSpc>
                    <a:spcPct val="100000"/>
                  </a:lnSpc>
                </a:pPr>
                <a:r>
                  <a:rPr kumimoji="1" lang="en-US" altLang="zh-CN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Add an equality, which is a valid linear constraint, between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.</a:t>
                </a:r>
              </a:p>
              <a:p>
                <a:pPr marL="742950" lvl="1" indent="-285750">
                  <a:lnSpc>
                    <a:spcPct val="100000"/>
                  </a:lnSpc>
                </a:pPr>
                <a:r>
                  <a:rPr kumimoji="1" lang="en-US" altLang="zh-CN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For each parallel constraint </a:t>
                </a:r>
                <a14:m>
                  <m:oMath xmlns:m="http://schemas.openxmlformats.org/officeDocument/2006/math"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(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𝑢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,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𝑣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r>
                  <a:rPr kumimoji="1" lang="en-US" altLang="zh-CN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, put it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kumimoji="1" lang="en-US" altLang="zh-CN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kumimoji="1" lang="en-US" altLang="zh-CN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.</a:t>
                </a:r>
              </a:p>
              <a:p>
                <a:pPr marL="742950" lvl="1" indent="-285750">
                  <a:lnSpc>
                    <a:spcPct val="100000"/>
                  </a:lnSpc>
                </a:pPr>
                <a:r>
                  <a:rPr kumimoji="1" lang="en-US" altLang="zh-CN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For each linear constraint </a:t>
                </a:r>
                <a14:m>
                  <m:oMath xmlns:m="http://schemas.openxmlformats.org/officeDocument/2006/math"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(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𝑢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,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𝑣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r>
                  <a:rPr kumimoji="1" lang="en-US" altLang="zh-CN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that checks </a:t>
                </a:r>
                <a14:m>
                  <m:oMath xmlns:m="http://schemas.openxmlformats.org/officeDocument/2006/math"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𝑢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𝑒</m:t>
                        </m:r>
                      </m:sub>
                    </m:sSub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𝑣</m:t>
                    </m:r>
                  </m:oMath>
                </a14:m>
                <a:r>
                  <a:rPr kumimoji="1" lang="en-US" altLang="zh-CN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, add new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kumimoji="1" lang="en-US" altLang="zh-CN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𝑋</m:t>
                    </m:r>
                  </m:oMath>
                </a14:m>
                <a:r>
                  <a:rPr kumimoji="1" lang="en-US" altLang="zh-CN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kumimoji="1" lang="en-US" altLang="zh-CN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𝑌</m:t>
                    </m:r>
                  </m:oMath>
                </a14:m>
                <a:r>
                  <a:rPr kumimoji="1" lang="en-US" altLang="zh-CN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, two equality constraints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𝑒</m:t>
                        </m:r>
                      </m:sub>
                    </m:sSub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𝑢</m:t>
                        </m:r>
                      </m:sub>
                    </m:sSub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,  </m:t>
                    </m:r>
                    <m:sSub>
                      <m:sSub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𝑒</m:t>
                        </m:r>
                      </m:sub>
                    </m:sSub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kumimoji="1" lang="en-US" altLang="zh-CN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, and impose a linear constraint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𝑒</m:t>
                        </m:r>
                      </m:sub>
                    </m:sSub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𝑒</m:t>
                        </m:r>
                      </m:sub>
                    </m:sSub>
                    <m:sSub>
                      <m:sSub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kumimoji="1" lang="en-US" altLang="zh-CN" sz="16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9F9E39-C75E-5BE4-AE7B-6F992FDD5B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4"/>
                <a:ext cx="11049000" cy="4251960"/>
              </a:xfrm>
              <a:blipFill>
                <a:blip r:embed="rId4"/>
                <a:stretch>
                  <a:fillRect l="-331" r="-2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DFF1563A-C73C-C58C-A89A-80F29B66597F}"/>
              </a:ext>
            </a:extLst>
          </p:cNvPr>
          <p:cNvCxnSpPr>
            <a:cxnSpLocks/>
          </p:cNvCxnSpPr>
          <p:nvPr/>
        </p:nvCxnSpPr>
        <p:spPr>
          <a:xfrm>
            <a:off x="3710715" y="5302283"/>
            <a:ext cx="418424" cy="2822"/>
          </a:xfrm>
          <a:prstGeom prst="line">
            <a:avLst/>
          </a:prstGeom>
          <a:ln w="25400" cmpd="dbl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7A6F818-05EF-DC3E-5129-37157119C22F}"/>
                  </a:ext>
                </a:extLst>
              </p:cNvPr>
              <p:cNvSpPr txBox="1"/>
              <p:nvPr/>
            </p:nvSpPr>
            <p:spPr>
              <a:xfrm>
                <a:off x="2709142" y="5161189"/>
                <a:ext cx="2741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7A6F818-05EF-DC3E-5129-37157119C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142" y="5161189"/>
                <a:ext cx="274114" cy="276999"/>
              </a:xfrm>
              <a:prstGeom prst="rect">
                <a:avLst/>
              </a:prstGeom>
              <a:blipFill>
                <a:blip r:embed="rId5"/>
                <a:stretch>
                  <a:fillRect l="-20000" t="-2222" r="-22222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7AF5774-77A8-F13A-D675-2735728C9E37}"/>
              </a:ext>
            </a:extLst>
          </p:cNvPr>
          <p:cNvCxnSpPr>
            <a:cxnSpLocks/>
          </p:cNvCxnSpPr>
          <p:nvPr/>
        </p:nvCxnSpPr>
        <p:spPr>
          <a:xfrm>
            <a:off x="4416474" y="5302284"/>
            <a:ext cx="418424" cy="2822"/>
          </a:xfrm>
          <a:prstGeom prst="line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69BF77B4-7206-782B-6919-7D3C9AAAB572}"/>
              </a:ext>
            </a:extLst>
          </p:cNvPr>
          <p:cNvGrpSpPr/>
          <p:nvPr/>
        </p:nvGrpSpPr>
        <p:grpSpPr>
          <a:xfrm>
            <a:off x="3415887" y="5152378"/>
            <a:ext cx="289932" cy="285245"/>
            <a:chOff x="4374969" y="1565903"/>
            <a:chExt cx="289932" cy="285245"/>
          </a:xfrm>
        </p:grpSpPr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F1F67225-7D89-D8C6-D15D-29321981C39F}"/>
                </a:ext>
              </a:extLst>
            </p:cNvPr>
            <p:cNvSpPr/>
            <p:nvPr/>
          </p:nvSpPr>
          <p:spPr>
            <a:xfrm>
              <a:off x="4374969" y="1565903"/>
              <a:ext cx="289932" cy="28524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89F4271D-22ED-DB49-2A15-C5B5765CB25E}"/>
                    </a:ext>
                  </a:extLst>
                </p:cNvPr>
                <p:cNvSpPr txBox="1"/>
                <p:nvPr/>
              </p:nvSpPr>
              <p:spPr>
                <a:xfrm>
                  <a:off x="4455879" y="1616192"/>
                  <a:ext cx="13375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zh-CN" altLang="en-US" sz="120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89F4271D-22ED-DB49-2A15-C5B5765CB2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879" y="1616192"/>
                  <a:ext cx="133755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18182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D1C2FF2-0A4A-4D79-3400-D1266BBB1611}"/>
              </a:ext>
            </a:extLst>
          </p:cNvPr>
          <p:cNvGrpSpPr/>
          <p:nvPr/>
        </p:nvGrpSpPr>
        <p:grpSpPr>
          <a:xfrm>
            <a:off x="4124243" y="5152378"/>
            <a:ext cx="289932" cy="285245"/>
            <a:chOff x="4374969" y="1565903"/>
            <a:chExt cx="289932" cy="285245"/>
          </a:xfrm>
        </p:grpSpPr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E1C3F89A-2A91-1F6F-FB9F-BCA2F002E63B}"/>
                </a:ext>
              </a:extLst>
            </p:cNvPr>
            <p:cNvSpPr/>
            <p:nvPr/>
          </p:nvSpPr>
          <p:spPr>
            <a:xfrm>
              <a:off x="4374969" y="1565903"/>
              <a:ext cx="289932" cy="28524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BC0EFD2D-EE4A-0D06-6790-B593A3CF8F64}"/>
                    </a:ext>
                  </a:extLst>
                </p:cNvPr>
                <p:cNvSpPr txBox="1"/>
                <p:nvPr/>
              </p:nvSpPr>
              <p:spPr>
                <a:xfrm>
                  <a:off x="4455879" y="1616192"/>
                  <a:ext cx="1308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kumimoji="1" lang="zh-CN" altLang="en-US" sz="120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BC0EFD2D-EE4A-0D06-6790-B593A3CF8F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879" y="1616192"/>
                  <a:ext cx="130870" cy="184666"/>
                </a:xfrm>
                <a:prstGeom prst="rect">
                  <a:avLst/>
                </a:prstGeom>
                <a:blipFill>
                  <a:blip r:embed="rId7"/>
                  <a:stretch>
                    <a:fillRect l="-14286" r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726572D-E839-4981-534A-118187A9FEA5}"/>
              </a:ext>
            </a:extLst>
          </p:cNvPr>
          <p:cNvGrpSpPr/>
          <p:nvPr/>
        </p:nvGrpSpPr>
        <p:grpSpPr>
          <a:xfrm>
            <a:off x="4832599" y="5159661"/>
            <a:ext cx="289932" cy="285245"/>
            <a:chOff x="4374969" y="1565903"/>
            <a:chExt cx="289932" cy="285245"/>
          </a:xfrm>
        </p:grpSpPr>
        <p:sp>
          <p:nvSpPr>
            <p:cNvPr id="14" name="圆角矩形 13">
              <a:extLst>
                <a:ext uri="{FF2B5EF4-FFF2-40B4-BE49-F238E27FC236}">
                  <a16:creationId xmlns:a16="http://schemas.microsoft.com/office/drawing/2014/main" id="{C5B6DCD1-11BE-F5F9-16E2-74CF14EA7830}"/>
                </a:ext>
              </a:extLst>
            </p:cNvPr>
            <p:cNvSpPr/>
            <p:nvPr/>
          </p:nvSpPr>
          <p:spPr>
            <a:xfrm>
              <a:off x="4374969" y="1565903"/>
              <a:ext cx="289932" cy="28524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C87CA0EE-F499-55FC-B69B-77E9C6368AFA}"/>
                    </a:ext>
                  </a:extLst>
                </p:cNvPr>
                <p:cNvSpPr txBox="1"/>
                <p:nvPr/>
              </p:nvSpPr>
              <p:spPr>
                <a:xfrm>
                  <a:off x="4455879" y="1616192"/>
                  <a:ext cx="15998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kumimoji="1" lang="zh-CN" altLang="en-US" sz="120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C87CA0EE-F499-55FC-B69B-77E9C6368A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879" y="1616192"/>
                  <a:ext cx="159980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11538"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81A9932-B63B-F00F-520B-E03ACC7BC409}"/>
                  </a:ext>
                </a:extLst>
              </p:cNvPr>
              <p:cNvSpPr txBox="1"/>
              <p:nvPr/>
            </p:nvSpPr>
            <p:spPr>
              <a:xfrm>
                <a:off x="3823692" y="5302283"/>
                <a:ext cx="18267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120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81A9932-B63B-F00F-520B-E03ACC7BC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692" y="5302283"/>
                <a:ext cx="182678" cy="184666"/>
              </a:xfrm>
              <a:prstGeom prst="rect">
                <a:avLst/>
              </a:prstGeom>
              <a:blipFill>
                <a:blip r:embed="rId9"/>
                <a:stretch>
                  <a:fillRect l="-6667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0B315E7-E8B8-42FE-E6CC-572EF2EE25A1}"/>
                  </a:ext>
                </a:extLst>
              </p:cNvPr>
              <p:cNvSpPr txBox="1"/>
              <p:nvPr/>
            </p:nvSpPr>
            <p:spPr>
              <a:xfrm>
                <a:off x="4509053" y="5293707"/>
                <a:ext cx="18626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120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0B315E7-E8B8-42FE-E6CC-572EF2EE2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9053" y="5293707"/>
                <a:ext cx="186269" cy="184666"/>
              </a:xfrm>
              <a:prstGeom prst="rect">
                <a:avLst/>
              </a:prstGeom>
              <a:blipFill>
                <a:blip r:embed="rId10"/>
                <a:stretch>
                  <a:fillRect l="-13333" r="-3333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>
            <a:extLst>
              <a:ext uri="{FF2B5EF4-FFF2-40B4-BE49-F238E27FC236}">
                <a16:creationId xmlns:a16="http://schemas.microsoft.com/office/drawing/2014/main" id="{5E083ED7-0EF5-5C91-CEB0-9BF7B7D1E6B9}"/>
              </a:ext>
            </a:extLst>
          </p:cNvPr>
          <p:cNvGrpSpPr/>
          <p:nvPr/>
        </p:nvGrpSpPr>
        <p:grpSpPr>
          <a:xfrm>
            <a:off x="6765980" y="4913177"/>
            <a:ext cx="289932" cy="285245"/>
            <a:chOff x="4374969" y="1565903"/>
            <a:chExt cx="289932" cy="285245"/>
          </a:xfrm>
        </p:grpSpPr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id="{7897AC72-C3CB-0A52-D44E-DDCD1F8CE68D}"/>
                </a:ext>
              </a:extLst>
            </p:cNvPr>
            <p:cNvSpPr/>
            <p:nvPr/>
          </p:nvSpPr>
          <p:spPr>
            <a:xfrm>
              <a:off x="4374969" y="1565903"/>
              <a:ext cx="289932" cy="28524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F1C21C47-38AA-5218-0513-E55B88D89980}"/>
                    </a:ext>
                  </a:extLst>
                </p:cNvPr>
                <p:cNvSpPr txBox="1"/>
                <p:nvPr/>
              </p:nvSpPr>
              <p:spPr>
                <a:xfrm>
                  <a:off x="4398298" y="1608241"/>
                  <a:ext cx="243272" cy="2005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120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F1C21C47-38AA-5218-0513-E55B88D899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8298" y="1608241"/>
                  <a:ext cx="243272" cy="200568"/>
                </a:xfrm>
                <a:prstGeom prst="rect">
                  <a:avLst/>
                </a:prstGeom>
                <a:blipFill>
                  <a:blip r:embed="rId11"/>
                  <a:stretch>
                    <a:fillRect l="-7500" b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AF88D6C9-3250-B5FC-5274-60402AD5D426}"/>
              </a:ext>
            </a:extLst>
          </p:cNvPr>
          <p:cNvGrpSpPr/>
          <p:nvPr/>
        </p:nvGrpSpPr>
        <p:grpSpPr>
          <a:xfrm>
            <a:off x="6765980" y="5453841"/>
            <a:ext cx="289932" cy="285245"/>
            <a:chOff x="4374969" y="1565903"/>
            <a:chExt cx="289932" cy="285245"/>
          </a:xfrm>
        </p:grpSpPr>
        <p:sp>
          <p:nvSpPr>
            <p:cNvPr id="22" name="圆角矩形 21">
              <a:extLst>
                <a:ext uri="{FF2B5EF4-FFF2-40B4-BE49-F238E27FC236}">
                  <a16:creationId xmlns:a16="http://schemas.microsoft.com/office/drawing/2014/main" id="{A840A3A6-3FB2-D55A-6CB5-2C0CB54F1BA6}"/>
                </a:ext>
              </a:extLst>
            </p:cNvPr>
            <p:cNvSpPr/>
            <p:nvPr/>
          </p:nvSpPr>
          <p:spPr>
            <a:xfrm>
              <a:off x="4374969" y="1565903"/>
              <a:ext cx="289932" cy="28524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6968B2FF-F90A-A018-E86E-7C06F1723363}"/>
                    </a:ext>
                  </a:extLst>
                </p:cNvPr>
                <p:cNvSpPr txBox="1"/>
                <p:nvPr/>
              </p:nvSpPr>
              <p:spPr>
                <a:xfrm>
                  <a:off x="4398298" y="1598731"/>
                  <a:ext cx="243272" cy="2005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kumimoji="1" lang="en-US" altLang="zh-CN" sz="1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120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6968B2FF-F90A-A018-E86E-7C06F17233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8298" y="1598731"/>
                  <a:ext cx="243272" cy="200568"/>
                </a:xfrm>
                <a:prstGeom prst="rect">
                  <a:avLst/>
                </a:prstGeom>
                <a:blipFill>
                  <a:blip r:embed="rId12"/>
                  <a:stretch>
                    <a:fillRect l="-12500" b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D055A62-E007-7828-7B2D-09197D9F6E1D}"/>
              </a:ext>
            </a:extLst>
          </p:cNvPr>
          <p:cNvGrpSpPr/>
          <p:nvPr/>
        </p:nvGrpSpPr>
        <p:grpSpPr>
          <a:xfrm>
            <a:off x="7391322" y="4918923"/>
            <a:ext cx="289932" cy="285245"/>
            <a:chOff x="4374969" y="1565903"/>
            <a:chExt cx="289932" cy="285245"/>
          </a:xfrm>
        </p:grpSpPr>
        <p:sp>
          <p:nvSpPr>
            <p:cNvPr id="25" name="圆角矩形 24">
              <a:extLst>
                <a:ext uri="{FF2B5EF4-FFF2-40B4-BE49-F238E27FC236}">
                  <a16:creationId xmlns:a16="http://schemas.microsoft.com/office/drawing/2014/main" id="{E06C05BA-4032-99C7-274E-2C828915EE07}"/>
                </a:ext>
              </a:extLst>
            </p:cNvPr>
            <p:cNvSpPr/>
            <p:nvPr/>
          </p:nvSpPr>
          <p:spPr>
            <a:xfrm>
              <a:off x="4374969" y="1565903"/>
              <a:ext cx="289932" cy="28524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BEC79907-12F5-4F24-4173-E043A51AAE93}"/>
                    </a:ext>
                  </a:extLst>
                </p:cNvPr>
                <p:cNvSpPr txBox="1"/>
                <p:nvPr/>
              </p:nvSpPr>
              <p:spPr>
                <a:xfrm>
                  <a:off x="4417919" y="1606088"/>
                  <a:ext cx="20403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BEC79907-12F5-4F24-4173-E043A51AAE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7919" y="1606088"/>
                  <a:ext cx="204030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12121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371DCD89-9292-EACB-11F6-28E3F0798D74}"/>
              </a:ext>
            </a:extLst>
          </p:cNvPr>
          <p:cNvGrpSpPr/>
          <p:nvPr/>
        </p:nvGrpSpPr>
        <p:grpSpPr>
          <a:xfrm>
            <a:off x="7391322" y="5468704"/>
            <a:ext cx="289932" cy="285245"/>
            <a:chOff x="4374969" y="1565903"/>
            <a:chExt cx="289932" cy="285245"/>
          </a:xfrm>
        </p:grpSpPr>
        <p:sp>
          <p:nvSpPr>
            <p:cNvPr id="28" name="圆角矩形 27">
              <a:extLst>
                <a:ext uri="{FF2B5EF4-FFF2-40B4-BE49-F238E27FC236}">
                  <a16:creationId xmlns:a16="http://schemas.microsoft.com/office/drawing/2014/main" id="{33176926-F28F-9D14-E337-DA5BF09CB577}"/>
                </a:ext>
              </a:extLst>
            </p:cNvPr>
            <p:cNvSpPr/>
            <p:nvPr/>
          </p:nvSpPr>
          <p:spPr>
            <a:xfrm>
              <a:off x="4374969" y="1565903"/>
              <a:ext cx="289932" cy="28524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43E49239-78F7-FF39-4724-2D3B44AF73FC}"/>
                    </a:ext>
                  </a:extLst>
                </p:cNvPr>
                <p:cNvSpPr txBox="1"/>
                <p:nvPr/>
              </p:nvSpPr>
              <p:spPr>
                <a:xfrm>
                  <a:off x="4417919" y="1606088"/>
                  <a:ext cx="20403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43E49239-78F7-FF39-4724-2D3B44AF73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7919" y="1606088"/>
                  <a:ext cx="204030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15152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D5ABECB9-B583-225E-C4FA-D36AD2F6F53F}"/>
              </a:ext>
            </a:extLst>
          </p:cNvPr>
          <p:cNvGrpSpPr/>
          <p:nvPr/>
        </p:nvGrpSpPr>
        <p:grpSpPr>
          <a:xfrm>
            <a:off x="8016664" y="4918923"/>
            <a:ext cx="289932" cy="285245"/>
            <a:chOff x="4374969" y="1565903"/>
            <a:chExt cx="289932" cy="285245"/>
          </a:xfrm>
        </p:grpSpPr>
        <p:sp>
          <p:nvSpPr>
            <p:cNvPr id="31" name="圆角矩形 30">
              <a:extLst>
                <a:ext uri="{FF2B5EF4-FFF2-40B4-BE49-F238E27FC236}">
                  <a16:creationId xmlns:a16="http://schemas.microsoft.com/office/drawing/2014/main" id="{8378E9F3-7F9D-6CAE-7D33-2F5AB2024A28}"/>
                </a:ext>
              </a:extLst>
            </p:cNvPr>
            <p:cNvSpPr/>
            <p:nvPr/>
          </p:nvSpPr>
          <p:spPr>
            <a:xfrm>
              <a:off x="4374969" y="1565903"/>
              <a:ext cx="289932" cy="28524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11772670-14C7-BA27-BB64-1A1B544D3150}"/>
                    </a:ext>
                  </a:extLst>
                </p:cNvPr>
                <p:cNvSpPr txBox="1"/>
                <p:nvPr/>
              </p:nvSpPr>
              <p:spPr>
                <a:xfrm>
                  <a:off x="4417919" y="1606088"/>
                  <a:ext cx="19531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/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11772670-14C7-BA27-BB64-1A1B544D31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7919" y="1606088"/>
                  <a:ext cx="195310" cy="184666"/>
                </a:xfrm>
                <a:prstGeom prst="rect">
                  <a:avLst/>
                </a:prstGeom>
                <a:blipFill>
                  <a:blip r:embed="rId15"/>
                  <a:stretch>
                    <a:fillRect l="-6250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8D54E08-3013-F046-020E-58C7DB2C0C04}"/>
              </a:ext>
            </a:extLst>
          </p:cNvPr>
          <p:cNvGrpSpPr/>
          <p:nvPr/>
        </p:nvGrpSpPr>
        <p:grpSpPr>
          <a:xfrm>
            <a:off x="8015379" y="5468699"/>
            <a:ext cx="289932" cy="285245"/>
            <a:chOff x="4374969" y="1565903"/>
            <a:chExt cx="289932" cy="285245"/>
          </a:xfrm>
        </p:grpSpPr>
        <p:sp>
          <p:nvSpPr>
            <p:cNvPr id="34" name="圆角矩形 33">
              <a:extLst>
                <a:ext uri="{FF2B5EF4-FFF2-40B4-BE49-F238E27FC236}">
                  <a16:creationId xmlns:a16="http://schemas.microsoft.com/office/drawing/2014/main" id="{3A05A71E-B861-6AF2-305F-4FCABF264E9B}"/>
                </a:ext>
              </a:extLst>
            </p:cNvPr>
            <p:cNvSpPr/>
            <p:nvPr/>
          </p:nvSpPr>
          <p:spPr>
            <a:xfrm>
              <a:off x="4374969" y="1565903"/>
              <a:ext cx="289932" cy="28524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98F7E877-A18C-33AE-AC13-98A281665B86}"/>
                    </a:ext>
                  </a:extLst>
                </p:cNvPr>
                <p:cNvSpPr txBox="1"/>
                <p:nvPr/>
              </p:nvSpPr>
              <p:spPr>
                <a:xfrm>
                  <a:off x="4417919" y="1606088"/>
                  <a:ext cx="18806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/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98F7E877-A18C-33AE-AC13-98A281665B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7919" y="1606088"/>
                  <a:ext cx="188064" cy="184666"/>
                </a:xfrm>
                <a:prstGeom prst="rect">
                  <a:avLst/>
                </a:prstGeom>
                <a:blipFill>
                  <a:blip r:embed="rId16"/>
                  <a:stretch>
                    <a:fillRect l="-193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9A291250-D5D8-A6CE-D6E6-E4DDDAA49A1A}"/>
              </a:ext>
            </a:extLst>
          </p:cNvPr>
          <p:cNvGrpSpPr/>
          <p:nvPr/>
        </p:nvGrpSpPr>
        <p:grpSpPr>
          <a:xfrm>
            <a:off x="8642006" y="4913177"/>
            <a:ext cx="289932" cy="285245"/>
            <a:chOff x="4374969" y="1565903"/>
            <a:chExt cx="289932" cy="285245"/>
          </a:xfrm>
        </p:grpSpPr>
        <p:sp>
          <p:nvSpPr>
            <p:cNvPr id="37" name="圆角矩形 36">
              <a:extLst>
                <a:ext uri="{FF2B5EF4-FFF2-40B4-BE49-F238E27FC236}">
                  <a16:creationId xmlns:a16="http://schemas.microsoft.com/office/drawing/2014/main" id="{0A78D66A-53F8-0A21-E0C1-37ADBDE3A347}"/>
                </a:ext>
              </a:extLst>
            </p:cNvPr>
            <p:cNvSpPr/>
            <p:nvPr/>
          </p:nvSpPr>
          <p:spPr>
            <a:xfrm>
              <a:off x="4374969" y="1565903"/>
              <a:ext cx="289932" cy="28524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F3AA0510-C6CB-D948-043D-C6DBA06B924B}"/>
                    </a:ext>
                  </a:extLst>
                </p:cNvPr>
                <p:cNvSpPr txBox="1"/>
                <p:nvPr/>
              </p:nvSpPr>
              <p:spPr>
                <a:xfrm>
                  <a:off x="4417919" y="1606088"/>
                  <a:ext cx="222561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/>
                </a:p>
              </p:txBody>
            </p:sp>
          </mc:Choice>
          <mc:Fallback xmlns="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F3AA0510-C6CB-D948-043D-C6DBA06B92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7919" y="1606088"/>
                  <a:ext cx="222561" cy="184666"/>
                </a:xfrm>
                <a:prstGeom prst="rect">
                  <a:avLst/>
                </a:prstGeom>
                <a:blipFill>
                  <a:blip r:embed="rId17"/>
                  <a:stretch>
                    <a:fillRect l="-8333" r="-2778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D99E0220-F991-E1EB-469A-E3107F31C453}"/>
              </a:ext>
            </a:extLst>
          </p:cNvPr>
          <p:cNvGrpSpPr/>
          <p:nvPr/>
        </p:nvGrpSpPr>
        <p:grpSpPr>
          <a:xfrm>
            <a:off x="8642006" y="5468698"/>
            <a:ext cx="289932" cy="285245"/>
            <a:chOff x="4374969" y="1565903"/>
            <a:chExt cx="289932" cy="285245"/>
          </a:xfrm>
        </p:grpSpPr>
        <p:sp>
          <p:nvSpPr>
            <p:cNvPr id="40" name="圆角矩形 39">
              <a:extLst>
                <a:ext uri="{FF2B5EF4-FFF2-40B4-BE49-F238E27FC236}">
                  <a16:creationId xmlns:a16="http://schemas.microsoft.com/office/drawing/2014/main" id="{AC50DAF9-C1EC-7F42-D808-93446A97B18B}"/>
                </a:ext>
              </a:extLst>
            </p:cNvPr>
            <p:cNvSpPr/>
            <p:nvPr/>
          </p:nvSpPr>
          <p:spPr>
            <a:xfrm>
              <a:off x="4374969" y="1565903"/>
              <a:ext cx="289932" cy="28524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2DEE7BFF-FF4A-CDC6-F8BE-A6C4013F151D}"/>
                    </a:ext>
                  </a:extLst>
                </p:cNvPr>
                <p:cNvSpPr txBox="1"/>
                <p:nvPr/>
              </p:nvSpPr>
              <p:spPr>
                <a:xfrm>
                  <a:off x="4417919" y="1606088"/>
                  <a:ext cx="21531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/>
                </a:p>
              </p:txBody>
            </p:sp>
          </mc:Choice>
          <mc:Fallback xmlns="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2DEE7BFF-FF4A-CDC6-F8BE-A6C4013F15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7919" y="1606088"/>
                  <a:ext cx="215315" cy="184666"/>
                </a:xfrm>
                <a:prstGeom prst="rect">
                  <a:avLst/>
                </a:prstGeom>
                <a:blipFill>
                  <a:blip r:embed="rId18"/>
                  <a:stretch>
                    <a:fillRect l="-1714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下箭头 41">
            <a:extLst>
              <a:ext uri="{FF2B5EF4-FFF2-40B4-BE49-F238E27FC236}">
                <a16:creationId xmlns:a16="http://schemas.microsoft.com/office/drawing/2014/main" id="{4ED6204D-ABE1-4F7D-A57E-F40A3C611F15}"/>
              </a:ext>
            </a:extLst>
          </p:cNvPr>
          <p:cNvSpPr/>
          <p:nvPr/>
        </p:nvSpPr>
        <p:spPr>
          <a:xfrm rot="16200000">
            <a:off x="5595803" y="5148052"/>
            <a:ext cx="179487" cy="313641"/>
          </a:xfrm>
          <a:prstGeom prst="downArrow">
            <a:avLst/>
          </a:prstGeom>
          <a:noFill/>
          <a:ln w="158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AFCB1B96-36CB-6AF4-362B-038C1D5487B4}"/>
                  </a:ext>
                </a:extLst>
              </p:cNvPr>
              <p:cNvSpPr txBox="1"/>
              <p:nvPr/>
            </p:nvSpPr>
            <p:spPr>
              <a:xfrm>
                <a:off x="6223872" y="5179087"/>
                <a:ext cx="3334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AFCB1B96-36CB-6AF4-362B-038C1D548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872" y="5179087"/>
                <a:ext cx="333425" cy="276999"/>
              </a:xfrm>
              <a:prstGeom prst="rect">
                <a:avLst/>
              </a:prstGeom>
              <a:blipFill>
                <a:blip r:embed="rId19"/>
                <a:stretch>
                  <a:fillRect l="-16364" t="-2222" r="-18182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282E1ADC-3405-70E2-A18F-A0D393890374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>
            <a:off x="6910946" y="5198422"/>
            <a:ext cx="0" cy="255419"/>
          </a:xfrm>
          <a:prstGeom prst="line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23663F87-38DF-4939-8A2E-8C84BBDA7281}"/>
              </a:ext>
            </a:extLst>
          </p:cNvPr>
          <p:cNvCxnSpPr>
            <a:cxnSpLocks/>
            <a:stCxn id="25" idx="3"/>
            <a:endCxn id="31" idx="1"/>
          </p:cNvCxnSpPr>
          <p:nvPr/>
        </p:nvCxnSpPr>
        <p:spPr>
          <a:xfrm>
            <a:off x="7681254" y="5061546"/>
            <a:ext cx="335410" cy="0"/>
          </a:xfrm>
          <a:prstGeom prst="line">
            <a:avLst/>
          </a:prstGeom>
          <a:ln w="25400" cmpd="dbl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弧 45">
            <a:extLst>
              <a:ext uri="{FF2B5EF4-FFF2-40B4-BE49-F238E27FC236}">
                <a16:creationId xmlns:a16="http://schemas.microsoft.com/office/drawing/2014/main" id="{75610DD9-18BA-6C75-3EA6-C14A0EA5AE2B}"/>
              </a:ext>
            </a:extLst>
          </p:cNvPr>
          <p:cNvSpPr/>
          <p:nvPr/>
        </p:nvSpPr>
        <p:spPr>
          <a:xfrm>
            <a:off x="6851950" y="4786422"/>
            <a:ext cx="1368673" cy="423528"/>
          </a:xfrm>
          <a:prstGeom prst="arc">
            <a:avLst>
              <a:gd name="adj1" fmla="val 11247562"/>
              <a:gd name="adj2" fmla="val 21215935"/>
            </a:avLst>
          </a:prstGeom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503E9BD0-0C03-8077-703B-20D18FA66127}"/>
              </a:ext>
            </a:extLst>
          </p:cNvPr>
          <p:cNvCxnSpPr>
            <a:cxnSpLocks/>
          </p:cNvCxnSpPr>
          <p:nvPr/>
        </p:nvCxnSpPr>
        <p:spPr>
          <a:xfrm>
            <a:off x="7536286" y="5227570"/>
            <a:ext cx="0" cy="241128"/>
          </a:xfrm>
          <a:prstGeom prst="line">
            <a:avLst/>
          </a:prstGeom>
          <a:ln w="12700">
            <a:solidFill>
              <a:srgbClr val="00B0F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DF4826CB-7318-6B2D-AC70-7FB26E10857C}"/>
              </a:ext>
            </a:extLst>
          </p:cNvPr>
          <p:cNvCxnSpPr>
            <a:cxnSpLocks/>
          </p:cNvCxnSpPr>
          <p:nvPr/>
        </p:nvCxnSpPr>
        <p:spPr>
          <a:xfrm>
            <a:off x="8152361" y="5222247"/>
            <a:ext cx="0" cy="241128"/>
          </a:xfrm>
          <a:prstGeom prst="line">
            <a:avLst/>
          </a:prstGeom>
          <a:ln w="12700">
            <a:solidFill>
              <a:srgbClr val="00B0F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3119502-3FF8-FB8A-05ED-F9BD039F3E09}"/>
              </a:ext>
            </a:extLst>
          </p:cNvPr>
          <p:cNvCxnSpPr>
            <a:cxnSpLocks/>
          </p:cNvCxnSpPr>
          <p:nvPr/>
        </p:nvCxnSpPr>
        <p:spPr>
          <a:xfrm>
            <a:off x="8786972" y="5212713"/>
            <a:ext cx="0" cy="241128"/>
          </a:xfrm>
          <a:prstGeom prst="line">
            <a:avLst/>
          </a:prstGeom>
          <a:ln w="12700">
            <a:solidFill>
              <a:srgbClr val="00B0F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弧 49">
            <a:extLst>
              <a:ext uri="{FF2B5EF4-FFF2-40B4-BE49-F238E27FC236}">
                <a16:creationId xmlns:a16="http://schemas.microsoft.com/office/drawing/2014/main" id="{E0DC1A54-C48A-F910-F5AB-0E2B4EBF7894}"/>
              </a:ext>
            </a:extLst>
          </p:cNvPr>
          <p:cNvSpPr/>
          <p:nvPr/>
        </p:nvSpPr>
        <p:spPr>
          <a:xfrm rot="10800000">
            <a:off x="6664594" y="4842609"/>
            <a:ext cx="2526856" cy="1141478"/>
          </a:xfrm>
          <a:prstGeom prst="arc">
            <a:avLst>
              <a:gd name="adj1" fmla="val 9727797"/>
              <a:gd name="adj2" fmla="val 20413654"/>
            </a:avLst>
          </a:prstGeom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8BE3D5C1-402F-0B63-65FD-ACB4F5AF31AB}"/>
              </a:ext>
            </a:extLst>
          </p:cNvPr>
          <p:cNvCxnSpPr>
            <a:cxnSpLocks/>
          </p:cNvCxnSpPr>
          <p:nvPr/>
        </p:nvCxnSpPr>
        <p:spPr>
          <a:xfrm>
            <a:off x="4128463" y="6298841"/>
            <a:ext cx="409115" cy="0"/>
          </a:xfrm>
          <a:prstGeom prst="line">
            <a:avLst/>
          </a:prstGeom>
          <a:ln w="12700">
            <a:solidFill>
              <a:srgbClr val="00B0F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4C98C2B1-08F0-CBC4-5FB1-047B4C99E569}"/>
              </a:ext>
            </a:extLst>
          </p:cNvPr>
          <p:cNvSpPr txBox="1"/>
          <p:nvPr/>
        </p:nvSpPr>
        <p:spPr>
          <a:xfrm>
            <a:off x="4479734" y="6157866"/>
            <a:ext cx="31518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>
                <a:latin typeface="Palatino" pitchFamily="2" charset="0"/>
                <a:ea typeface="Palatino" pitchFamily="2" charset="0"/>
              </a:rPr>
              <a:t>: a</a:t>
            </a:r>
            <a:r>
              <a:rPr kumimoji="1" lang="zh-CN" altLang="en-US" sz="1400">
                <a:latin typeface="Palatino" pitchFamily="2" charset="0"/>
                <a:ea typeface="Palatino" pitchFamily="2" charset="0"/>
              </a:rPr>
              <a:t> </a:t>
            </a:r>
            <a:r>
              <a:rPr kumimoji="1" lang="en-US" altLang="zh-CN" sz="1400">
                <a:latin typeface="Palatino" pitchFamily="2" charset="0"/>
                <a:ea typeface="Palatino" pitchFamily="2" charset="0"/>
              </a:rPr>
              <a:t>linear</a:t>
            </a:r>
            <a:r>
              <a:rPr kumimoji="1" lang="zh-CN" altLang="en-US" sz="1400">
                <a:latin typeface="Palatino" pitchFamily="2" charset="0"/>
                <a:ea typeface="Palatino" pitchFamily="2" charset="0"/>
              </a:rPr>
              <a:t> </a:t>
            </a:r>
            <a:r>
              <a:rPr kumimoji="1" lang="en-US" altLang="zh-CN" sz="1400">
                <a:latin typeface="Palatino" pitchFamily="2" charset="0"/>
                <a:ea typeface="Palatino" pitchFamily="2" charset="0"/>
              </a:rPr>
              <a:t>constraint</a:t>
            </a:r>
            <a:r>
              <a:rPr kumimoji="1" lang="zh-CN" altLang="en-US" sz="1400">
                <a:latin typeface="Palatino" pitchFamily="2" charset="0"/>
                <a:ea typeface="Palatino" pitchFamily="2" charset="0"/>
              </a:rPr>
              <a:t> </a:t>
            </a:r>
            <a:r>
              <a:rPr kumimoji="1" lang="en-US" altLang="zh-CN" sz="1400">
                <a:latin typeface="Palatino" pitchFamily="2" charset="0"/>
                <a:ea typeface="Palatino" pitchFamily="2" charset="0"/>
              </a:rPr>
              <a:t>checking</a:t>
            </a:r>
            <a:r>
              <a:rPr kumimoji="1" lang="zh-CN" altLang="en-US" sz="1400">
                <a:latin typeface="Palatino" pitchFamily="2" charset="0"/>
                <a:ea typeface="Palatino" pitchFamily="2" charset="0"/>
              </a:rPr>
              <a:t> </a:t>
            </a:r>
            <a:r>
              <a:rPr kumimoji="1" lang="en-US" altLang="zh-CN" sz="1400">
                <a:latin typeface="Palatino" pitchFamily="2" charset="0"/>
                <a:ea typeface="Palatino" pitchFamily="2" charset="0"/>
              </a:rPr>
              <a:t>equality</a:t>
            </a:r>
            <a:endParaRPr kumimoji="1" lang="zh-CN" altLang="en-US" sz="1400">
              <a:latin typeface="Palatino" pitchFamily="2" charset="0"/>
              <a:ea typeface="Palatino" pitchFamily="2" charset="0"/>
            </a:endParaRPr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B5F877FF-1108-9084-6AA3-D0ECE73E0E65}"/>
              </a:ext>
            </a:extLst>
          </p:cNvPr>
          <p:cNvCxnSpPr>
            <a:cxnSpLocks/>
          </p:cNvCxnSpPr>
          <p:nvPr/>
        </p:nvCxnSpPr>
        <p:spPr>
          <a:xfrm>
            <a:off x="4125100" y="6539482"/>
            <a:ext cx="409115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AF0930E5-3ECC-3201-7030-157E9C87E069}"/>
              </a:ext>
            </a:extLst>
          </p:cNvPr>
          <p:cNvSpPr txBox="1"/>
          <p:nvPr/>
        </p:nvSpPr>
        <p:spPr>
          <a:xfrm>
            <a:off x="4476371" y="6416372"/>
            <a:ext cx="3297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>
                <a:latin typeface="Palatino" pitchFamily="2" charset="0"/>
                <a:ea typeface="Palatino" pitchFamily="2" charset="0"/>
              </a:rPr>
              <a:t>:</a:t>
            </a:r>
            <a:r>
              <a:rPr kumimoji="1" lang="zh-CN" altLang="en-US" sz="1400">
                <a:latin typeface="Palatino" pitchFamily="2" charset="0"/>
                <a:ea typeface="Palatino" pitchFamily="2" charset="0"/>
              </a:rPr>
              <a:t> </a:t>
            </a:r>
            <a:r>
              <a:rPr kumimoji="1" lang="en-US" altLang="zh-CN" sz="1400">
                <a:latin typeface="Palatino" pitchFamily="2" charset="0"/>
                <a:ea typeface="Palatino" pitchFamily="2" charset="0"/>
              </a:rPr>
              <a:t>a</a:t>
            </a:r>
            <a:r>
              <a:rPr kumimoji="1" lang="zh-CN" altLang="en-US" sz="1400">
                <a:latin typeface="Palatino" pitchFamily="2" charset="0"/>
                <a:ea typeface="Palatino" pitchFamily="2" charset="0"/>
              </a:rPr>
              <a:t> </a:t>
            </a:r>
            <a:r>
              <a:rPr kumimoji="1" lang="en-US" altLang="zh-CN" sz="1400">
                <a:latin typeface="Palatino" pitchFamily="2" charset="0"/>
                <a:ea typeface="Palatino" pitchFamily="2" charset="0"/>
              </a:rPr>
              <a:t>parallel</a:t>
            </a:r>
            <a:r>
              <a:rPr kumimoji="1" lang="zh-CN" altLang="en-US" sz="1400">
                <a:latin typeface="Palatino" pitchFamily="2" charset="0"/>
                <a:ea typeface="Palatino" pitchFamily="2" charset="0"/>
              </a:rPr>
              <a:t> </a:t>
            </a:r>
            <a:r>
              <a:rPr kumimoji="1" lang="en-US" altLang="zh-CN" sz="1400">
                <a:latin typeface="Palatino" pitchFamily="2" charset="0"/>
                <a:ea typeface="Palatino" pitchFamily="2" charset="0"/>
              </a:rPr>
              <a:t>constraint</a:t>
            </a:r>
            <a:r>
              <a:rPr kumimoji="1" lang="zh-CN" altLang="en-US" sz="1400">
                <a:latin typeface="Palatino" pitchFamily="2" charset="0"/>
                <a:ea typeface="Palatino" pitchFamily="2" charset="0"/>
              </a:rPr>
              <a:t> </a:t>
            </a:r>
            <a:r>
              <a:rPr kumimoji="1" lang="en-US" altLang="zh-CN" sz="1400">
                <a:latin typeface="Palatino" pitchFamily="2" charset="0"/>
                <a:ea typeface="Palatino" pitchFamily="2" charset="0"/>
              </a:rPr>
              <a:t>checking</a:t>
            </a:r>
            <a:r>
              <a:rPr kumimoji="1" lang="zh-CN" altLang="en-US" sz="1400">
                <a:latin typeface="Palatino" pitchFamily="2" charset="0"/>
                <a:ea typeface="Palatino" pitchFamily="2" charset="0"/>
              </a:rPr>
              <a:t> </a:t>
            </a:r>
            <a:r>
              <a:rPr kumimoji="1" lang="en-US" altLang="zh-CN" sz="1400">
                <a:latin typeface="Palatino" pitchFamily="2" charset="0"/>
                <a:ea typeface="Palatino" pitchFamily="2" charset="0"/>
              </a:rPr>
              <a:t>equality</a:t>
            </a:r>
            <a:endParaRPr kumimoji="1" lang="zh-CN" altLang="en-US" sz="1400">
              <a:latin typeface="Palatino" pitchFamily="2" charset="0"/>
              <a:ea typeface="Palatin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7546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32289-3E15-644B-32ED-E6B4CAD9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spc="0">
                <a:latin typeface="Consolas" panose="020B0609020204030204" pitchFamily="49" charset="0"/>
                <a:cs typeface="Consolas" panose="020B0609020204030204" pitchFamily="49" charset="0"/>
              </a:rPr>
              <a:t>Hadamard Code Based PCPP</a:t>
            </a:r>
            <a:endParaRPr kumimoji="1" lang="zh-CN" altLang="en-US" sz="3600" spc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9F9E39-C75E-5BE4-AE7B-6F992FDD5B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zh-CN" sz="1800" b="1" spc="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QuadEq</a:t>
                </a: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Problem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quadratic equations on </a:t>
                </a:r>
                <a14:m>
                  <m:oMath xmlns:m="http://schemas.openxmlformats.org/officeDocument/2006/math"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binary variables</a:t>
                </a:r>
              </a:p>
              <a:p>
                <a:pPr lvl="1"/>
                <a:r>
                  <a:rPr kumimoji="1" lang="en-US" altLang="zh-CN" sz="1600" b="1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Input</a:t>
                </a:r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: </a:t>
                </a:r>
                <a14:m>
                  <m:oMath xmlns:m="http://schemas.openxmlformats.org/officeDocument/2006/math"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kumimoji="1" lang="en-US" altLang="zh-CN" sz="1600" i="1" spc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160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p>
                    </m:sSubSup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kumimoji="1" lang="en-US" altLang="zh-CN" sz="16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kumimoji="1" lang="en-US" altLang="zh-CN" sz="16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sz="1600" b="0" i="0" spc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kumimoji="1" lang="en-US" altLang="zh-CN" sz="1600" spc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lvl="1"/>
                <a:r>
                  <a:rPr kumimoji="1" lang="en-US" altLang="zh-CN" sz="1600" b="1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Output</a:t>
                </a:r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: whether </a:t>
                </a:r>
                <a14:m>
                  <m:oMath xmlns:m="http://schemas.openxmlformats.org/officeDocument/2006/math">
                    <m:r>
                      <a:rPr kumimoji="1" lang="en-US" altLang="zh-CN" sz="160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16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kumimoji="1" lang="en-US" altLang="zh-CN" sz="16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p>
                    </m:sSubSup>
                  </m:oMath>
                </a14:m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s.t.</a:t>
                </a:r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60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.</a:t>
                </a:r>
              </a:p>
              <a:p>
                <a:pPr lvl="1"/>
                <a:endParaRPr kumimoji="1" lang="en-US" altLang="zh-CN" sz="1600" spc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NP-hardness: reduce from </a:t>
                </a:r>
                <a:r>
                  <a:rPr kumimoji="1" lang="en-US" altLang="zh-CN" sz="1800" b="1" spc="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CircuitSAT</a:t>
                </a:r>
                <a:endParaRPr kumimoji="1" lang="en-US" altLang="zh-CN" sz="1800" b="1" spc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Let </a:t>
                </a:r>
                <a14:m>
                  <m:oMath xmlns:m="http://schemas.openxmlformats.org/officeDocument/2006/math"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𝑢</m:t>
                    </m:r>
                  </m:oMath>
                </a14:m>
                <a:r>
                  <a:rPr kumimoji="1" lang="en-US" altLang="zh-CN" sz="1100" spc="0" dirty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i="1" spc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∈</m:t>
                    </m:r>
                    <m:sSubSup>
                      <m:sSubSupPr>
                        <m:ctrlPr>
                          <a:rPr kumimoji="1" lang="en-US" altLang="zh-CN" sz="18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SupPr>
                      <m:e>
                        <m:r>
                          <a:rPr kumimoji="1" lang="en-US" altLang="zh-CN" sz="18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𝔽</m:t>
                        </m:r>
                      </m:e>
                      <m:sub>
                        <m:r>
                          <a:rPr kumimoji="1" lang="en-US" altLang="zh-CN" sz="18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2</m:t>
                        </m:r>
                      </m:sub>
                      <m:sup>
                        <m:r>
                          <a:rPr kumimoji="1" lang="en-US" altLang="zh-CN" sz="18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𝑐</m:t>
                        </m:r>
                      </m:sup>
                    </m:sSubSup>
                  </m:oMath>
                </a14:m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be a solution to </a:t>
                </a:r>
                <a:r>
                  <a:rPr kumimoji="1" lang="en-US" altLang="zh-CN" sz="1800" b="1" spc="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QuadEQ</a:t>
                </a: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and let </a:t>
                </a:r>
                <a14:m>
                  <m:oMath xmlns:m="http://schemas.openxmlformats.org/officeDocument/2006/math"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𝑤</m:t>
                    </m:r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𝑢</m:t>
                    </m:r>
                    <m:sSup>
                      <m:sSupPr>
                        <m:ctrlP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𝑢</m:t>
                        </m:r>
                      </m:e>
                      <m:sup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kumimoji="1" lang="en-US" altLang="zh-CN" sz="1800" spc="0" dirty="0"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i="1" spc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∈</m:t>
                    </m:r>
                    <m:sSubSup>
                      <m:sSubSupPr>
                        <m:ctrlPr>
                          <a:rPr kumimoji="1" lang="en-US" altLang="zh-CN" sz="18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SupPr>
                      <m:e>
                        <m:r>
                          <a:rPr kumimoji="1" lang="en-US" altLang="zh-CN" sz="18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𝔽</m:t>
                        </m:r>
                      </m:e>
                      <m:sub>
                        <m:r>
                          <a:rPr kumimoji="1" lang="en-US" altLang="zh-CN" sz="18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2</m:t>
                        </m:r>
                      </m:sub>
                      <m:sup>
                        <m:r>
                          <a:rPr kumimoji="1" lang="en-US" altLang="zh-CN" sz="18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𝑐</m:t>
                        </m:r>
                        <m:r>
                          <a:rPr kumimoji="1" lang="en-US" altLang="zh-CN" sz="180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×</m:t>
                        </m:r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𝑐</m:t>
                        </m:r>
                      </m:sup>
                    </m:sSubSup>
                  </m:oMath>
                </a14:m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. The proof consists of the Walsh-Hadamard encoding of </a:t>
                </a:r>
                <a14:m>
                  <m:oMath xmlns:m="http://schemas.openxmlformats.org/officeDocument/2006/math"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𝑢</m:t>
                    </m:r>
                  </m:oMath>
                </a14:m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and of </a:t>
                </a:r>
                <a14:m>
                  <m:oMath xmlns:m="http://schemas.openxmlformats.org/officeDocument/2006/math"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𝑤</m:t>
                    </m:r>
                  </m:oMath>
                </a14:m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9F9E39-C75E-5BE4-AE7B-6F992FDD5B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2C20822F-3E1E-FF7A-EA4E-0AB64BF0A0E8}"/>
                  </a:ext>
                </a:extLst>
              </p:cNvPr>
              <p:cNvSpPr/>
              <p:nvPr/>
            </p:nvSpPr>
            <p:spPr>
              <a:xfrm>
                <a:off x="3449065" y="4991131"/>
                <a:ext cx="2320506" cy="595223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>
                    <a:latin typeface="Consolas" panose="020B0609020204030204" pitchFamily="49" charset="0"/>
                    <a:cs typeface="Consolas" panose="020B0609020204030204" pitchFamily="49" charset="0"/>
                  </a:rPr>
                  <a:t>WH(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𝑢</m:t>
                    </m:r>
                  </m:oMath>
                </a14:m>
                <a:r>
                  <a:rPr kumimoji="1" lang="en-US" altLang="zh-CN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  <a:endParaRPr kumimoji="1" lang="zh-CN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2C20822F-3E1E-FF7A-EA4E-0AB64BF0A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065" y="4991131"/>
                <a:ext cx="2320506" cy="595223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圆角矩形 4">
                <a:extLst>
                  <a:ext uri="{FF2B5EF4-FFF2-40B4-BE49-F238E27FC236}">
                    <a16:creationId xmlns:a16="http://schemas.microsoft.com/office/drawing/2014/main" id="{E1A4CFB0-5B98-5252-EA82-7050109F2764}"/>
                  </a:ext>
                </a:extLst>
              </p:cNvPr>
              <p:cNvSpPr/>
              <p:nvPr/>
            </p:nvSpPr>
            <p:spPr>
              <a:xfrm>
                <a:off x="5831392" y="4991130"/>
                <a:ext cx="2560607" cy="595223"/>
              </a:xfrm>
              <a:prstGeom prst="roundRect">
                <a:avLst/>
              </a:prstGeom>
              <a:solidFill>
                <a:srgbClr val="FF0000">
                  <a:alpha val="70000"/>
                </a:srgb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>
                    <a:latin typeface="Consolas" panose="020B0609020204030204" pitchFamily="49" charset="0"/>
                    <a:cs typeface="Consolas" panose="020B0609020204030204" pitchFamily="49" charset="0"/>
                  </a:rPr>
                  <a:t>WH(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𝑤</m:t>
                    </m:r>
                  </m:oMath>
                </a14:m>
                <a:r>
                  <a:rPr kumimoji="1" lang="en-US" altLang="zh-CN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  <a:endParaRPr kumimoji="1" lang="zh-CN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圆角矩形 4">
                <a:extLst>
                  <a:ext uri="{FF2B5EF4-FFF2-40B4-BE49-F238E27FC236}">
                    <a16:creationId xmlns:a16="http://schemas.microsoft.com/office/drawing/2014/main" id="{E1A4CFB0-5B98-5252-EA82-7050109F27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392" y="4991130"/>
                <a:ext cx="2560607" cy="595223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左大括号 5">
            <a:extLst>
              <a:ext uri="{FF2B5EF4-FFF2-40B4-BE49-F238E27FC236}">
                <a16:creationId xmlns:a16="http://schemas.microsoft.com/office/drawing/2014/main" id="{E8CC6A0F-8D03-3B59-56D8-561CB4171FA5}"/>
              </a:ext>
            </a:extLst>
          </p:cNvPr>
          <p:cNvSpPr/>
          <p:nvPr/>
        </p:nvSpPr>
        <p:spPr>
          <a:xfrm rot="16200000">
            <a:off x="4501286" y="4670603"/>
            <a:ext cx="216063" cy="2320506"/>
          </a:xfrm>
          <a:prstGeom prst="leftBrace">
            <a:avLst>
              <a:gd name="adj1" fmla="val 8333"/>
              <a:gd name="adj2" fmla="val 4996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73FFE66-72D1-0CC2-2DEB-521AF6FC7B8F}"/>
                  </a:ext>
                </a:extLst>
              </p:cNvPr>
              <p:cNvSpPr txBox="1"/>
              <p:nvPr/>
            </p:nvSpPr>
            <p:spPr>
              <a:xfrm>
                <a:off x="4393593" y="5962158"/>
                <a:ext cx="215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73FFE66-72D1-0CC2-2DEB-521AF6FC7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593" y="5962158"/>
                <a:ext cx="215724" cy="369332"/>
              </a:xfrm>
              <a:prstGeom prst="rect">
                <a:avLst/>
              </a:prstGeom>
              <a:blipFill>
                <a:blip r:embed="rId6"/>
                <a:stretch>
                  <a:fillRect r="-64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左大括号 7">
            <a:extLst>
              <a:ext uri="{FF2B5EF4-FFF2-40B4-BE49-F238E27FC236}">
                <a16:creationId xmlns:a16="http://schemas.microsoft.com/office/drawing/2014/main" id="{4BC177FC-E675-7E85-E550-CC5D520A6E28}"/>
              </a:ext>
            </a:extLst>
          </p:cNvPr>
          <p:cNvSpPr/>
          <p:nvPr/>
        </p:nvSpPr>
        <p:spPr>
          <a:xfrm rot="16200000">
            <a:off x="7017536" y="4575989"/>
            <a:ext cx="216065" cy="2509735"/>
          </a:xfrm>
          <a:prstGeom prst="leftBrace">
            <a:avLst>
              <a:gd name="adj1" fmla="val 8333"/>
              <a:gd name="adj2" fmla="val 4996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8DE20AB-7079-C0DB-F86F-39EF5E644022}"/>
                  </a:ext>
                </a:extLst>
              </p:cNvPr>
              <p:cNvSpPr txBox="1"/>
              <p:nvPr/>
            </p:nvSpPr>
            <p:spPr>
              <a:xfrm>
                <a:off x="6906280" y="5938888"/>
                <a:ext cx="233315" cy="407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8DE20AB-7079-C0DB-F86F-39EF5E644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6280" y="5938888"/>
                <a:ext cx="233315" cy="407163"/>
              </a:xfrm>
              <a:prstGeom prst="rect">
                <a:avLst/>
              </a:prstGeom>
              <a:blipFill>
                <a:blip r:embed="rId7"/>
                <a:stretch>
                  <a:fillRect r="-7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2768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 animBg="1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32289-3E15-644B-32ED-E6B4CAD9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spc="0">
                <a:latin typeface="Consolas" panose="020B0609020204030204" pitchFamily="49" charset="0"/>
                <a:cs typeface="Consolas" panose="020B0609020204030204" pitchFamily="49" charset="0"/>
              </a:rPr>
              <a:t>Hadamard Code Based PCPP</a:t>
            </a:r>
            <a:endParaRPr kumimoji="1" lang="zh-CN" altLang="en-US" sz="3600" spc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9F9E39-C75E-5BE4-AE7B-6F992FDD5B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zh-CN" sz="1800" b="1" spc="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QuadEq</a:t>
                </a:r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Problem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quadratic equations on </a:t>
                </a:r>
                <a14:m>
                  <m:oMath xmlns:m="http://schemas.openxmlformats.org/officeDocument/2006/math"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binary variables</a:t>
                </a:r>
              </a:p>
              <a:p>
                <a:pPr lvl="1"/>
                <a:r>
                  <a:rPr kumimoji="1" lang="en-US" altLang="zh-CN" sz="1600" b="1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Input</a:t>
                </a:r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: </a:t>
                </a:r>
                <a14:m>
                  <m:oMath xmlns:m="http://schemas.openxmlformats.org/officeDocument/2006/math"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kumimoji="1" lang="en-US" altLang="zh-CN" sz="1600" i="1" spc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160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p>
                    </m:sSubSup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kumimoji="1" lang="en-US" altLang="zh-CN" sz="16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kumimoji="1" lang="en-US" altLang="zh-CN" sz="16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sz="1600" b="0" i="0" spc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kumimoji="1" lang="en-US" altLang="zh-CN" sz="1600" spc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lvl="1"/>
                <a:r>
                  <a:rPr kumimoji="1" lang="en-US" altLang="zh-CN" sz="1600" b="1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Output</a:t>
                </a:r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: whether </a:t>
                </a:r>
                <a14:m>
                  <m:oMath xmlns:m="http://schemas.openxmlformats.org/officeDocument/2006/math">
                    <m:r>
                      <a:rPr kumimoji="1" lang="en-US" altLang="zh-CN" sz="160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16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kumimoji="1" lang="en-US" altLang="zh-CN" sz="16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p>
                    </m:sSubSup>
                  </m:oMath>
                </a14:m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spc="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s.t.</a:t>
                </a:r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60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.</a:t>
                </a:r>
              </a:p>
              <a:p>
                <a:pPr lvl="1"/>
                <a:endParaRPr kumimoji="1" lang="en-US" altLang="zh-CN" sz="1600" spc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9F9E39-C75E-5BE4-AE7B-6F992FDD5B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2C20822F-3E1E-FF7A-EA4E-0AB64BF0A0E8}"/>
                  </a:ext>
                </a:extLst>
              </p:cNvPr>
              <p:cNvSpPr/>
              <p:nvPr/>
            </p:nvSpPr>
            <p:spPr>
              <a:xfrm>
                <a:off x="3538518" y="3530079"/>
                <a:ext cx="2320506" cy="595223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>
                    <a:latin typeface="Consolas" panose="020B0609020204030204" pitchFamily="49" charset="0"/>
                    <a:cs typeface="Consolas" panose="020B0609020204030204" pitchFamily="49" charset="0"/>
                  </a:rPr>
                  <a:t>WH(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𝑢</m:t>
                    </m:r>
                  </m:oMath>
                </a14:m>
                <a:r>
                  <a:rPr kumimoji="1" lang="en-US" altLang="zh-CN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  <a:endParaRPr kumimoji="1" lang="zh-CN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2C20822F-3E1E-FF7A-EA4E-0AB64BF0A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518" y="3530079"/>
                <a:ext cx="2320506" cy="595223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圆角矩形 4">
                <a:extLst>
                  <a:ext uri="{FF2B5EF4-FFF2-40B4-BE49-F238E27FC236}">
                    <a16:creationId xmlns:a16="http://schemas.microsoft.com/office/drawing/2014/main" id="{E1A4CFB0-5B98-5252-EA82-7050109F2764}"/>
                  </a:ext>
                </a:extLst>
              </p:cNvPr>
              <p:cNvSpPr/>
              <p:nvPr/>
            </p:nvSpPr>
            <p:spPr>
              <a:xfrm>
                <a:off x="5920845" y="3530078"/>
                <a:ext cx="2560607" cy="595223"/>
              </a:xfrm>
              <a:prstGeom prst="roundRect">
                <a:avLst/>
              </a:prstGeom>
              <a:solidFill>
                <a:srgbClr val="FF0000">
                  <a:alpha val="70000"/>
                </a:srgb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>
                    <a:latin typeface="Consolas" panose="020B0609020204030204" pitchFamily="49" charset="0"/>
                    <a:cs typeface="Consolas" panose="020B0609020204030204" pitchFamily="49" charset="0"/>
                  </a:rPr>
                  <a:t>WH(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𝑤</m:t>
                    </m:r>
                  </m:oMath>
                </a14:m>
                <a:r>
                  <a:rPr kumimoji="1" lang="en-US" altLang="zh-CN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  <a:endParaRPr kumimoji="1" lang="zh-CN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圆角矩形 4">
                <a:extLst>
                  <a:ext uri="{FF2B5EF4-FFF2-40B4-BE49-F238E27FC236}">
                    <a16:creationId xmlns:a16="http://schemas.microsoft.com/office/drawing/2014/main" id="{E1A4CFB0-5B98-5252-EA82-7050109F27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845" y="3530078"/>
                <a:ext cx="2560607" cy="595223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D6DDF536-31B0-A9C0-36F4-7D31DEA39A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4199200"/>
                <a:ext cx="11009243" cy="2658800"/>
              </a:xfrm>
              <a:prstGeom prst="rect">
                <a:avLst/>
              </a:prstGeom>
            </p:spPr>
            <p:txBody>
              <a:bodyPr lIns="109728" tIns="109728" rIns="109728" bIns="9144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5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 spc="15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 spc="15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 spc="15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15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15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The verifier performs 3 types of checks:</a:t>
                </a:r>
              </a:p>
              <a:p>
                <a:pPr lvl="1"/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1. Check whether         and         are close to Hadamard codewords.</a:t>
                </a:r>
              </a:p>
              <a:p>
                <a:pPr lvl="1"/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2. Check whether </a:t>
                </a:r>
                <a14:m>
                  <m:oMath xmlns:m="http://schemas.openxmlformats.org/officeDocument/2006/math"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𝑤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𝑢</m:t>
                    </m:r>
                    <m:sSup>
                      <m:sSup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𝑢</m:t>
                        </m:r>
                      </m:e>
                      <m:sup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𝑇</m:t>
                        </m:r>
                      </m:sup>
                    </m:sSup>
                    <m:r>
                      <a:rPr kumimoji="1" lang="en-US" altLang="zh-CN" sz="1600" b="0" i="0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.</m:t>
                    </m:r>
                  </m:oMath>
                </a14:m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This can be done by picking random </a:t>
                </a:r>
                <a14:m>
                  <m:oMath xmlns:m="http://schemas.openxmlformats.org/officeDocument/2006/math"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𝑟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,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𝑟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′∈</m:t>
                    </m:r>
                    <m:sSubSup>
                      <m:sSubSup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SupPr>
                      <m:e>
                        <m:r>
                          <a:rPr kumimoji="1" lang="en-US" altLang="zh-CN" sz="16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kumimoji="1" lang="en-US" altLang="zh-CN" sz="16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p>
                    </m:sSubSup>
                  </m:oMath>
                </a14:m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and checking whether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𝑟</m:t>
                        </m:r>
                      </m:e>
                      <m:sup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𝑇</m:t>
                        </m:r>
                      </m:sup>
                    </m:sSup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𝑤𝑟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′=(</m:t>
                    </m:r>
                    <m:sSup>
                      <m:sSup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𝑟</m:t>
                        </m:r>
                      </m:e>
                      <m:sup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𝑇</m:t>
                        </m:r>
                      </m:sup>
                    </m:sSup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𝑢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)(</m:t>
                    </m:r>
                    <m:sSup>
                      <m:sSup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𝑢</m:t>
                        </m:r>
                      </m:e>
                      <m:sup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𝑇</m:t>
                        </m:r>
                      </m:sup>
                    </m:sSup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𝑟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′)</m:t>
                    </m:r>
                  </m:oMath>
                </a14:m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6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kumimoji="1" lang="en-US" altLang="zh-CN" sz="16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𝑟</m:t>
                        </m:r>
                      </m:e>
                      <m:sup>
                        <m:r>
                          <a:rPr kumimoji="1" lang="en-US" altLang="zh-CN" sz="16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𝑇</m:t>
                        </m:r>
                      </m:sup>
                    </m:sSup>
                    <m:r>
                      <a:rPr kumimoji="1" lang="en-US" altLang="zh-CN" sz="1600" i="1" spc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𝑢</m:t>
                    </m:r>
                  </m:oMath>
                </a14:m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6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kumimoji="1" lang="en-US" altLang="zh-CN" sz="16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𝑢</m:t>
                        </m:r>
                      </m:e>
                      <m:sup>
                        <m:r>
                          <a:rPr kumimoji="1" lang="en-US" altLang="zh-CN" sz="16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𝑇</m:t>
                        </m:r>
                      </m:sup>
                    </m:sSup>
                    <m:r>
                      <a:rPr kumimoji="1" lang="en-US" altLang="zh-CN" sz="1600" i="1" spc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𝑟</m:t>
                    </m:r>
                    <m:r>
                      <a:rPr kumimoji="1" lang="en-US" altLang="zh-CN" sz="1600" i="1" spc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′</m:t>
                    </m:r>
                  </m:oMath>
                </a14:m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can be locally corrected from        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6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kumimoji="1" lang="en-US" altLang="zh-CN" sz="16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𝑟</m:t>
                        </m:r>
                      </m:e>
                      <m:sup>
                        <m:r>
                          <a:rPr kumimoji="1" lang="en-US" altLang="zh-CN" sz="16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𝑇</m:t>
                        </m:r>
                      </m:sup>
                    </m:sSup>
                    <m:r>
                      <a:rPr kumimoji="1" lang="en-US" altLang="zh-CN" sz="1600" i="1" spc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𝑤𝑟</m:t>
                    </m:r>
                    <m:r>
                      <a:rPr kumimoji="1" lang="en-US" altLang="zh-CN" sz="1600" i="1" spc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′</m:t>
                    </m:r>
                  </m:oMath>
                </a14:m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can be locally corrected from        .</a:t>
                </a:r>
              </a:p>
              <a:p>
                <a:pPr lvl="1"/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3. Check whether </a:t>
                </a:r>
                <a14:m>
                  <m:oMath xmlns:m="http://schemas.openxmlformats.org/officeDocument/2006/math">
                    <m:r>
                      <a:rPr kumimoji="1" lang="en-US" altLang="zh-CN" sz="160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. This can be done by picking a random subset </a:t>
                </a:r>
                <a14:m>
                  <m:oMath xmlns:m="http://schemas.openxmlformats.org/officeDocument/2006/math"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𝑆</m:t>
                    </m:r>
                  </m:oMath>
                </a14:m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of </a:t>
                </a:r>
                <a14:m>
                  <m:oMath xmlns:m="http://schemas.openxmlformats.org/officeDocument/2006/math"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[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𝑞</m:t>
                    </m:r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]</m:t>
                    </m:r>
                  </m:oMath>
                </a14:m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and checking whether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kumimoji="1" lang="en-US" altLang="zh-CN" sz="160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𝑖</m:t>
                        </m:r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∈</m:t>
                        </m:r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𝑆</m:t>
                        </m:r>
                      </m:sub>
                      <m:sup/>
                      <m:e>
                        <m:sSup>
                          <m:sSupPr>
                            <m:ctrlPr>
                              <a:rPr kumimoji="1" lang="en-US" altLang="zh-CN" sz="1600" b="0" i="1" spc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600" b="0" i="1" spc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𝑢</m:t>
                            </m:r>
                          </m:e>
                          <m:sup>
                            <m:r>
                              <a:rPr kumimoji="1" lang="en-US" altLang="zh-CN" sz="1600" b="0" i="1" spc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kumimoji="1" lang="en-US" altLang="zh-CN" sz="1600" b="0" i="1" spc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0" i="1" spc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zh-CN" sz="1600" b="0" i="1" spc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𝑢</m:t>
                        </m:r>
                      </m:e>
                    </m:nary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𝑖</m:t>
                        </m:r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∈</m:t>
                        </m:r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kumimoji="1" lang="en-US" altLang="zh-CN" sz="1600" b="0" i="1" spc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0" i="1" spc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1600" b="0" i="1" spc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where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kumimoji="1" lang="en-US" altLang="zh-CN" sz="16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zh-CN" sz="16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𝑖</m:t>
                        </m:r>
                        <m:r>
                          <a:rPr kumimoji="1" lang="en-US" altLang="zh-CN" sz="16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∈</m:t>
                        </m:r>
                        <m:r>
                          <a:rPr kumimoji="1" lang="en-US" altLang="zh-CN" sz="16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𝑆</m:t>
                        </m:r>
                      </m:sub>
                      <m:sup/>
                      <m:e>
                        <m:sSup>
                          <m:sSupPr>
                            <m:ctrlPr>
                              <a:rPr kumimoji="1" lang="en-US" altLang="zh-CN" sz="1600" i="1" spc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600" i="1" spc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𝑢</m:t>
                            </m:r>
                          </m:e>
                          <m:sup>
                            <m:r>
                              <a:rPr kumimoji="1" lang="en-US" altLang="zh-CN" sz="1600" i="1" spc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kumimoji="1" lang="en-US" altLang="zh-CN" sz="1600" i="1" spc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i="1" spc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zh-CN" sz="1600" i="1" spc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sz="16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𝑢</m:t>
                        </m:r>
                      </m:e>
                    </m:nary>
                  </m:oMath>
                </a14:m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can be locally corrected from       .</a:t>
                </a: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D6DDF536-31B0-A9C0-36F4-7D31DEA39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4199200"/>
                <a:ext cx="11009243" cy="2658800"/>
              </a:xfrm>
              <a:prstGeom prst="rect">
                <a:avLst/>
              </a:prstGeom>
              <a:blipFill>
                <a:blip r:embed="rId5"/>
                <a:stretch>
                  <a:fillRect l="-115" r="-1152" b="-52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圆角矩形 7">
            <a:extLst>
              <a:ext uri="{FF2B5EF4-FFF2-40B4-BE49-F238E27FC236}">
                <a16:creationId xmlns:a16="http://schemas.microsoft.com/office/drawing/2014/main" id="{2EC607A6-710B-89C8-36D3-5D1126122C3C}"/>
              </a:ext>
            </a:extLst>
          </p:cNvPr>
          <p:cNvSpPr/>
          <p:nvPr/>
        </p:nvSpPr>
        <p:spPr>
          <a:xfrm>
            <a:off x="3538518" y="4681331"/>
            <a:ext cx="702178" cy="2722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0C94F2C8-0273-F0D4-36B1-AFF2E19F0660}"/>
              </a:ext>
            </a:extLst>
          </p:cNvPr>
          <p:cNvSpPr/>
          <p:nvPr/>
        </p:nvSpPr>
        <p:spPr>
          <a:xfrm>
            <a:off x="4923370" y="4681331"/>
            <a:ext cx="702178" cy="272232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5AD4124B-7111-5427-F135-3FB8F474ADD3}"/>
              </a:ext>
            </a:extLst>
          </p:cNvPr>
          <p:cNvSpPr/>
          <p:nvPr/>
        </p:nvSpPr>
        <p:spPr>
          <a:xfrm>
            <a:off x="8710179" y="5256368"/>
            <a:ext cx="702178" cy="2722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42AB40A2-AC52-5A2C-E7C1-92511DC1D97D}"/>
              </a:ext>
            </a:extLst>
          </p:cNvPr>
          <p:cNvSpPr/>
          <p:nvPr/>
        </p:nvSpPr>
        <p:spPr>
          <a:xfrm>
            <a:off x="4201314" y="5508722"/>
            <a:ext cx="702178" cy="272232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31360EC5-30FE-62B0-F06A-90B7F8C1D570}"/>
              </a:ext>
            </a:extLst>
          </p:cNvPr>
          <p:cNvSpPr/>
          <p:nvPr/>
        </p:nvSpPr>
        <p:spPr>
          <a:xfrm>
            <a:off x="11012650" y="6091446"/>
            <a:ext cx="702178" cy="272232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801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32289-3E15-644B-32ED-E6B4CAD9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spc="0">
                <a:latin typeface="Consolas" panose="020B0609020204030204" pitchFamily="49" charset="0"/>
                <a:cs typeface="Consolas" panose="020B0609020204030204" pitchFamily="49" charset="0"/>
              </a:rPr>
              <a:t>PCPP</a:t>
            </a:r>
            <a:r>
              <a:rPr kumimoji="1" lang="zh-CN" altLang="en-US" sz="3600" spc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3600" spc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1" lang="zh-CN" altLang="en-US" sz="3600" spc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3600" spc="0"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kumimoji="1" lang="zh-CN" altLang="en-US" sz="3600" spc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3600" spc="0">
                <a:latin typeface="Consolas" panose="020B0609020204030204" pitchFamily="49" charset="0"/>
                <a:cs typeface="Consolas" panose="020B0609020204030204" pitchFamily="49" charset="0"/>
              </a:rPr>
              <a:t>Parallel</a:t>
            </a:r>
            <a:r>
              <a:rPr kumimoji="1" lang="zh-CN" altLang="en-US" sz="3600" spc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3600" spc="0">
                <a:latin typeface="Consolas" panose="020B0609020204030204" pitchFamily="49" charset="0"/>
                <a:cs typeface="Consolas" panose="020B0609020204030204" pitchFamily="49" charset="0"/>
              </a:rPr>
              <a:t>Part</a:t>
            </a:r>
            <a:endParaRPr kumimoji="1" lang="zh-CN" altLang="en-US" sz="3600" spc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圆角矩形 5">
                <a:extLst>
                  <a:ext uri="{FF2B5EF4-FFF2-40B4-BE49-F238E27FC236}">
                    <a16:creationId xmlns:a16="http://schemas.microsoft.com/office/drawing/2014/main" id="{AAC08540-2C4C-ABC1-E261-83F2F027D909}"/>
                  </a:ext>
                </a:extLst>
              </p:cNvPr>
              <p:cNvSpPr/>
              <p:nvPr/>
            </p:nvSpPr>
            <p:spPr>
              <a:xfrm>
                <a:off x="6836228" y="2570386"/>
                <a:ext cx="1613919" cy="368311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>
                    <a:latin typeface="Consolas" panose="020B0609020204030204" pitchFamily="49" charset="0"/>
                    <a:cs typeface="Consolas" panose="020B0609020204030204" pitchFamily="49" charset="0"/>
                  </a:rPr>
                  <a:t>WH(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kumimoji="1" lang="en-US" altLang="zh-CN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  <a:endParaRPr kumimoji="1" lang="zh-CN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" name="圆角矩形 5">
                <a:extLst>
                  <a:ext uri="{FF2B5EF4-FFF2-40B4-BE49-F238E27FC236}">
                    <a16:creationId xmlns:a16="http://schemas.microsoft.com/office/drawing/2014/main" id="{AAC08540-2C4C-ABC1-E261-83F2F027D9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6228" y="2570386"/>
                <a:ext cx="1613919" cy="368311"/>
              </a:xfrm>
              <a:prstGeom prst="roundRect">
                <a:avLst/>
              </a:prstGeom>
              <a:blipFill>
                <a:blip r:embed="rId3"/>
                <a:stretch>
                  <a:fillRect t="-6452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圆角矩形 6">
                <a:extLst>
                  <a:ext uri="{FF2B5EF4-FFF2-40B4-BE49-F238E27FC236}">
                    <a16:creationId xmlns:a16="http://schemas.microsoft.com/office/drawing/2014/main" id="{9D4D02AB-9736-1426-AFC8-6AC82F25B715}"/>
                  </a:ext>
                </a:extLst>
              </p:cNvPr>
              <p:cNvSpPr/>
              <p:nvPr/>
            </p:nvSpPr>
            <p:spPr>
              <a:xfrm>
                <a:off x="8736683" y="2570386"/>
                <a:ext cx="1798795" cy="368311"/>
              </a:xfrm>
              <a:prstGeom prst="roundRect">
                <a:avLst/>
              </a:prstGeom>
              <a:solidFill>
                <a:srgbClr val="FF0000">
                  <a:alpha val="70000"/>
                </a:srgb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>
                    <a:latin typeface="Consolas" panose="020B0609020204030204" pitchFamily="49" charset="0"/>
                    <a:cs typeface="Consolas" panose="020B0609020204030204" pitchFamily="49" charset="0"/>
                  </a:rPr>
                  <a:t>WH(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kumimoji="1" lang="en-US" altLang="zh-CN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  <a:endParaRPr kumimoji="1" lang="zh-CN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" name="圆角矩形 6">
                <a:extLst>
                  <a:ext uri="{FF2B5EF4-FFF2-40B4-BE49-F238E27FC236}">
                    <a16:creationId xmlns:a16="http://schemas.microsoft.com/office/drawing/2014/main" id="{9D4D02AB-9736-1426-AFC8-6AC82F25B7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6683" y="2570386"/>
                <a:ext cx="1798795" cy="368311"/>
              </a:xfrm>
              <a:prstGeom prst="roundRect">
                <a:avLst/>
              </a:prstGeom>
              <a:blipFill>
                <a:blip r:embed="rId4"/>
                <a:stretch>
                  <a:fillRect t="-6452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 descr="蓝色的门&#10;&#10;中度可信度描述已自动生成">
            <a:extLst>
              <a:ext uri="{FF2B5EF4-FFF2-40B4-BE49-F238E27FC236}">
                <a16:creationId xmlns:a16="http://schemas.microsoft.com/office/drawing/2014/main" id="{F843551F-9722-AA15-02F0-ED14A554D6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1175" y="2570386"/>
            <a:ext cx="457382" cy="1379182"/>
          </a:xfrm>
          <a:prstGeom prst="rect">
            <a:avLst/>
          </a:prstGeom>
        </p:spPr>
      </p:pic>
      <p:pic>
        <p:nvPicPr>
          <p:cNvPr id="11" name="图片 10" descr="蓝色的门&#10;&#10;中度可信度描述已自动生成">
            <a:extLst>
              <a:ext uri="{FF2B5EF4-FFF2-40B4-BE49-F238E27FC236}">
                <a16:creationId xmlns:a16="http://schemas.microsoft.com/office/drawing/2014/main" id="{0EC7AF6C-AD1A-C98F-6D19-C9970AB163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7461" y="2570386"/>
            <a:ext cx="457382" cy="1379182"/>
          </a:xfrm>
          <a:prstGeom prst="rect">
            <a:avLst/>
          </a:prstGeom>
        </p:spPr>
      </p:pic>
      <p:pic>
        <p:nvPicPr>
          <p:cNvPr id="12" name="图片 11" descr="蓝色的门&#10;&#10;中度可信度描述已自动生成">
            <a:extLst>
              <a:ext uri="{FF2B5EF4-FFF2-40B4-BE49-F238E27FC236}">
                <a16:creationId xmlns:a16="http://schemas.microsoft.com/office/drawing/2014/main" id="{8075E6E1-F961-3039-5BAB-1978B3324C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4589" y="2570386"/>
            <a:ext cx="457382" cy="13791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A54527F-5D97-49E2-5381-75FB8AE560C1}"/>
                  </a:ext>
                </a:extLst>
              </p:cNvPr>
              <p:cNvSpPr txBox="1"/>
              <p:nvPr/>
            </p:nvSpPr>
            <p:spPr>
              <a:xfrm>
                <a:off x="1418123" y="2201054"/>
                <a:ext cx="4767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A54527F-5D97-49E2-5381-75FB8AE56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23" y="2201054"/>
                <a:ext cx="4767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4016E16-6E05-4712-8AF1-1E09D1B775D6}"/>
                  </a:ext>
                </a:extLst>
              </p:cNvPr>
              <p:cNvSpPr txBox="1"/>
              <p:nvPr/>
            </p:nvSpPr>
            <p:spPr>
              <a:xfrm>
                <a:off x="2047461" y="2201054"/>
                <a:ext cx="4821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4016E16-6E05-4712-8AF1-1E09D1B77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461" y="2201054"/>
                <a:ext cx="48212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80341F5-D114-64B3-3C74-DDC649E53321}"/>
                  </a:ext>
                </a:extLst>
              </p:cNvPr>
              <p:cNvSpPr txBox="1"/>
              <p:nvPr/>
            </p:nvSpPr>
            <p:spPr>
              <a:xfrm>
                <a:off x="3544589" y="2201054"/>
                <a:ext cx="491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80341F5-D114-64B3-3C74-DDC649E53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589" y="2201054"/>
                <a:ext cx="491866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9EE1D13-8F7F-5F29-6F97-35814C7446C5}"/>
                  </a:ext>
                </a:extLst>
              </p:cNvPr>
              <p:cNvSpPr txBox="1"/>
              <p:nvPr/>
            </p:nvSpPr>
            <p:spPr>
              <a:xfrm>
                <a:off x="2683747" y="3059668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9EE1D13-8F7F-5F29-6F97-35814C744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747" y="3059668"/>
                <a:ext cx="42672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FAD3DC4-2910-B142-207F-64191F19FADA}"/>
                  </a:ext>
                </a:extLst>
              </p:cNvPr>
              <p:cNvSpPr txBox="1"/>
              <p:nvPr/>
            </p:nvSpPr>
            <p:spPr>
              <a:xfrm>
                <a:off x="1379421" y="4078154"/>
                <a:ext cx="480067" cy="342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𝔽</m:t>
                          </m:r>
                        </m:e>
                        <m:sup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kumimoji="1" lang="zh-CN" altLang="en-US" sz="160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FAD3DC4-2910-B142-207F-64191F19F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421" y="4078154"/>
                <a:ext cx="480067" cy="34297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D361841-5566-C838-7DB5-54052709CF6B}"/>
                  </a:ext>
                </a:extLst>
              </p:cNvPr>
              <p:cNvSpPr txBox="1"/>
              <p:nvPr/>
            </p:nvSpPr>
            <p:spPr>
              <a:xfrm rot="5400000">
                <a:off x="1432545" y="3893457"/>
                <a:ext cx="37382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kumimoji="1" lang="zh-CN" altLang="en-US" sz="160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D361841-5566-C838-7DB5-54052709C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432545" y="3893457"/>
                <a:ext cx="373820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206820D-47C3-474C-A859-028D38869B70}"/>
                  </a:ext>
                </a:extLst>
              </p:cNvPr>
              <p:cNvSpPr txBox="1"/>
              <p:nvPr/>
            </p:nvSpPr>
            <p:spPr>
              <a:xfrm>
                <a:off x="2049574" y="4078154"/>
                <a:ext cx="480067" cy="342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𝔽</m:t>
                          </m:r>
                        </m:e>
                        <m:sup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kumimoji="1" lang="zh-CN" altLang="en-US" sz="160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206820D-47C3-474C-A859-028D38869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574" y="4078154"/>
                <a:ext cx="480067" cy="34297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46B0099-64FB-1197-911B-E61CB58E0CDD}"/>
                  </a:ext>
                </a:extLst>
              </p:cNvPr>
              <p:cNvSpPr txBox="1"/>
              <p:nvPr/>
            </p:nvSpPr>
            <p:spPr>
              <a:xfrm rot="5400000">
                <a:off x="2102698" y="3893457"/>
                <a:ext cx="37382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kumimoji="1" lang="zh-CN" altLang="en-US" sz="160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46B0099-64FB-1197-911B-E61CB58E0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102698" y="3893457"/>
                <a:ext cx="373820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7B1B0DA-0541-BFA4-CCBF-77E7720B6B54}"/>
                  </a:ext>
                </a:extLst>
              </p:cNvPr>
              <p:cNvSpPr txBox="1"/>
              <p:nvPr/>
            </p:nvSpPr>
            <p:spPr>
              <a:xfrm>
                <a:off x="3548627" y="4078154"/>
                <a:ext cx="480067" cy="342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𝔽</m:t>
                          </m:r>
                        </m:e>
                        <m:sup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kumimoji="1" lang="zh-CN" altLang="en-US" sz="160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7B1B0DA-0541-BFA4-CCBF-77E7720B6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627" y="4078154"/>
                <a:ext cx="480067" cy="34297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AC68B8F-B9A8-784F-AD33-BF33934FD688}"/>
                  </a:ext>
                </a:extLst>
              </p:cNvPr>
              <p:cNvSpPr txBox="1"/>
              <p:nvPr/>
            </p:nvSpPr>
            <p:spPr>
              <a:xfrm rot="5400000">
                <a:off x="3601751" y="3893457"/>
                <a:ext cx="37382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kumimoji="1" lang="zh-CN" altLang="en-US" sz="160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AC68B8F-B9A8-784F-AD33-BF33934FD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601751" y="3893457"/>
                <a:ext cx="373820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圆角矩形 26">
            <a:extLst>
              <a:ext uri="{FF2B5EF4-FFF2-40B4-BE49-F238E27FC236}">
                <a16:creationId xmlns:a16="http://schemas.microsoft.com/office/drawing/2014/main" id="{06FAC537-20B8-A737-83FA-93D8A3C8F779}"/>
              </a:ext>
            </a:extLst>
          </p:cNvPr>
          <p:cNvSpPr/>
          <p:nvPr/>
        </p:nvSpPr>
        <p:spPr>
          <a:xfrm>
            <a:off x="1418123" y="2595690"/>
            <a:ext cx="2622550" cy="368311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4DBFF8B8-2487-5FC1-D065-81C4784E0E57}"/>
              </a:ext>
            </a:extLst>
          </p:cNvPr>
          <p:cNvSpPr/>
          <p:nvPr/>
        </p:nvSpPr>
        <p:spPr>
          <a:xfrm>
            <a:off x="1418123" y="3542854"/>
            <a:ext cx="2622550" cy="368311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573E65FB-FC5F-A76C-72BE-7E7A299BE8CD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4040673" y="2779846"/>
            <a:ext cx="247833" cy="2721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46E92661-112C-F49B-7EA5-0D2753A12A60}"/>
              </a:ext>
            </a:extLst>
          </p:cNvPr>
          <p:cNvCxnSpPr>
            <a:cxnSpLocks/>
          </p:cNvCxnSpPr>
          <p:nvPr/>
        </p:nvCxnSpPr>
        <p:spPr>
          <a:xfrm flipV="1">
            <a:off x="4047621" y="3429000"/>
            <a:ext cx="240885" cy="3469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526A8607-AE3A-475A-92A3-5EDFE2F81C0F}"/>
              </a:ext>
            </a:extLst>
          </p:cNvPr>
          <p:cNvSpPr txBox="1"/>
          <p:nvPr/>
        </p:nvSpPr>
        <p:spPr>
          <a:xfrm>
            <a:off x="4221769" y="3090445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the same circuit!</a:t>
            </a:r>
            <a:endParaRPr kumimoji="1" lang="zh-CN" alt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AEFA6836-54DF-3AAE-E3F1-5C13DBC97AB6}"/>
                  </a:ext>
                </a:extLst>
              </p:cNvPr>
              <p:cNvSpPr txBox="1"/>
              <p:nvPr/>
            </p:nvSpPr>
            <p:spPr>
              <a:xfrm>
                <a:off x="417310" y="2595690"/>
                <a:ext cx="8714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AEFA6836-54DF-3AAE-E3F1-5C13DBC97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10" y="2595690"/>
                <a:ext cx="87144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028846B2-EC4B-A3E2-2EFE-7C0890B0EF21}"/>
                  </a:ext>
                </a:extLst>
              </p:cNvPr>
              <p:cNvSpPr txBox="1"/>
              <p:nvPr/>
            </p:nvSpPr>
            <p:spPr>
              <a:xfrm>
                <a:off x="429785" y="3541833"/>
                <a:ext cx="871442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028846B2-EC4B-A3E2-2EFE-7C0890B0E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85" y="3541833"/>
                <a:ext cx="871442" cy="37427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64808F9A-AB7B-EAED-11F0-D66ECAE6C748}"/>
                  </a:ext>
                </a:extLst>
              </p:cNvPr>
              <p:cNvSpPr txBox="1"/>
              <p:nvPr/>
            </p:nvSpPr>
            <p:spPr>
              <a:xfrm>
                <a:off x="639671" y="302889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64808F9A-AB7B-EAED-11F0-D66ECAE6C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71" y="3028890"/>
                <a:ext cx="42672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E5C48ECE-E726-DC7D-8993-860EBB35FB69}"/>
                  </a:ext>
                </a:extLst>
              </p:cNvPr>
              <p:cNvSpPr txBox="1"/>
              <p:nvPr/>
            </p:nvSpPr>
            <p:spPr>
              <a:xfrm>
                <a:off x="7429827" y="302889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E5C48ECE-E726-DC7D-8993-860EBB35F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827" y="3028890"/>
                <a:ext cx="42672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26ACDA9C-605B-3B14-E809-53036A6D433A}"/>
                  </a:ext>
                </a:extLst>
              </p:cNvPr>
              <p:cNvSpPr txBox="1"/>
              <p:nvPr/>
            </p:nvSpPr>
            <p:spPr>
              <a:xfrm>
                <a:off x="9310496" y="302889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26ACDA9C-605B-3B14-E809-53036A6D4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0496" y="3028890"/>
                <a:ext cx="426720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圆角矩形 39">
                <a:extLst>
                  <a:ext uri="{FF2B5EF4-FFF2-40B4-BE49-F238E27FC236}">
                    <a16:creationId xmlns:a16="http://schemas.microsoft.com/office/drawing/2014/main" id="{1B7789D7-92A1-FB22-057F-1B8E07109109}"/>
                  </a:ext>
                </a:extLst>
              </p:cNvPr>
              <p:cNvSpPr/>
              <p:nvPr/>
            </p:nvSpPr>
            <p:spPr>
              <a:xfrm>
                <a:off x="6836228" y="3591823"/>
                <a:ext cx="1613919" cy="368311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>
                    <a:latin typeface="Consolas" panose="020B0609020204030204" pitchFamily="49" charset="0"/>
                    <a:cs typeface="Consolas" panose="020B0609020204030204" pitchFamily="49" charset="0"/>
                  </a:rPr>
                  <a:t>WH(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kumimoji="1" lang="en-US" altLang="zh-CN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  <a:endParaRPr kumimoji="1" lang="zh-CN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0" name="圆角矩形 39">
                <a:extLst>
                  <a:ext uri="{FF2B5EF4-FFF2-40B4-BE49-F238E27FC236}">
                    <a16:creationId xmlns:a16="http://schemas.microsoft.com/office/drawing/2014/main" id="{1B7789D7-92A1-FB22-057F-1B8E071091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6228" y="3591823"/>
                <a:ext cx="1613919" cy="368311"/>
              </a:xfrm>
              <a:prstGeom prst="roundRect">
                <a:avLst/>
              </a:prstGeom>
              <a:blipFill>
                <a:blip r:embed="rId21"/>
                <a:stretch>
                  <a:fillRect t="-4762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圆角矩形 40">
                <a:extLst>
                  <a:ext uri="{FF2B5EF4-FFF2-40B4-BE49-F238E27FC236}">
                    <a16:creationId xmlns:a16="http://schemas.microsoft.com/office/drawing/2014/main" id="{C7F016F7-2996-6D38-448C-2E7E8DB14B67}"/>
                  </a:ext>
                </a:extLst>
              </p:cNvPr>
              <p:cNvSpPr/>
              <p:nvPr/>
            </p:nvSpPr>
            <p:spPr>
              <a:xfrm>
                <a:off x="8736683" y="3591823"/>
                <a:ext cx="1798795" cy="368311"/>
              </a:xfrm>
              <a:prstGeom prst="roundRect">
                <a:avLst/>
              </a:prstGeom>
              <a:solidFill>
                <a:srgbClr val="FF0000">
                  <a:alpha val="70000"/>
                </a:srgb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>
                    <a:latin typeface="Consolas" panose="020B0609020204030204" pitchFamily="49" charset="0"/>
                    <a:cs typeface="Consolas" panose="020B0609020204030204" pitchFamily="49" charset="0"/>
                  </a:rPr>
                  <a:t>WH(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𝑑</m:t>
                        </m:r>
                      </m:sup>
                    </m:sSup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𝑑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kumimoji="1" lang="en-US" altLang="zh-CN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  <a:endParaRPr kumimoji="1" lang="zh-CN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1" name="圆角矩形 40">
                <a:extLst>
                  <a:ext uri="{FF2B5EF4-FFF2-40B4-BE49-F238E27FC236}">
                    <a16:creationId xmlns:a16="http://schemas.microsoft.com/office/drawing/2014/main" id="{C7F016F7-2996-6D38-448C-2E7E8DB14B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6683" y="3591823"/>
                <a:ext cx="1798795" cy="368311"/>
              </a:xfrm>
              <a:prstGeom prst="roundRect">
                <a:avLst/>
              </a:prstGeom>
              <a:blipFill>
                <a:blip r:embed="rId22"/>
                <a:stretch>
                  <a:fillRect b="-31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2E352CFF-21DA-C489-6438-A95C69688DC1}"/>
              </a:ext>
            </a:extLst>
          </p:cNvPr>
          <p:cNvCxnSpPr>
            <a:cxnSpLocks/>
          </p:cNvCxnSpPr>
          <p:nvPr/>
        </p:nvCxnSpPr>
        <p:spPr>
          <a:xfrm>
            <a:off x="4327209" y="2779845"/>
            <a:ext cx="234480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49EBDE1D-2308-8129-1322-C3E072A2C48F}"/>
              </a:ext>
            </a:extLst>
          </p:cNvPr>
          <p:cNvCxnSpPr>
            <a:cxnSpLocks/>
          </p:cNvCxnSpPr>
          <p:nvPr/>
        </p:nvCxnSpPr>
        <p:spPr>
          <a:xfrm>
            <a:off x="4327209" y="3733174"/>
            <a:ext cx="234480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1741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32289-3E15-644B-32ED-E6B4CAD9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spc="0">
                <a:latin typeface="Consolas" panose="020B0609020204030204" pitchFamily="49" charset="0"/>
                <a:cs typeface="Consolas" panose="020B0609020204030204" pitchFamily="49" charset="0"/>
              </a:rPr>
              <a:t>PCPP</a:t>
            </a:r>
            <a:r>
              <a:rPr kumimoji="1" lang="zh-CN" altLang="en-US" sz="3600" spc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3600" spc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1" lang="zh-CN" altLang="en-US" sz="3600" spc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3600" spc="0"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kumimoji="1" lang="zh-CN" altLang="en-US" sz="3600" spc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3600" spc="0">
                <a:latin typeface="Consolas" panose="020B0609020204030204" pitchFamily="49" charset="0"/>
                <a:cs typeface="Consolas" panose="020B0609020204030204" pitchFamily="49" charset="0"/>
              </a:rPr>
              <a:t>Parallel</a:t>
            </a:r>
            <a:r>
              <a:rPr kumimoji="1" lang="zh-CN" altLang="en-US" sz="3600" spc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3600" spc="0">
                <a:latin typeface="Consolas" panose="020B0609020204030204" pitchFamily="49" charset="0"/>
                <a:cs typeface="Consolas" panose="020B0609020204030204" pitchFamily="49" charset="0"/>
              </a:rPr>
              <a:t>Part</a:t>
            </a:r>
            <a:endParaRPr kumimoji="1" lang="zh-CN" altLang="en-US" sz="3600" spc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圆角矩形 5">
                <a:extLst>
                  <a:ext uri="{FF2B5EF4-FFF2-40B4-BE49-F238E27FC236}">
                    <a16:creationId xmlns:a16="http://schemas.microsoft.com/office/drawing/2014/main" id="{AAC08540-2C4C-ABC1-E261-83F2F027D909}"/>
                  </a:ext>
                </a:extLst>
              </p:cNvPr>
              <p:cNvSpPr/>
              <p:nvPr/>
            </p:nvSpPr>
            <p:spPr>
              <a:xfrm>
                <a:off x="6836228" y="2570386"/>
                <a:ext cx="1613919" cy="368311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>
                    <a:latin typeface="Consolas" panose="020B0609020204030204" pitchFamily="49" charset="0"/>
                    <a:cs typeface="Consolas" panose="020B0609020204030204" pitchFamily="49" charset="0"/>
                  </a:rPr>
                  <a:t>WH(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kumimoji="1" lang="en-US" altLang="zh-CN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  <a:endParaRPr kumimoji="1" lang="zh-CN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" name="圆角矩形 5">
                <a:extLst>
                  <a:ext uri="{FF2B5EF4-FFF2-40B4-BE49-F238E27FC236}">
                    <a16:creationId xmlns:a16="http://schemas.microsoft.com/office/drawing/2014/main" id="{AAC08540-2C4C-ABC1-E261-83F2F027D9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6228" y="2570386"/>
                <a:ext cx="1613919" cy="368311"/>
              </a:xfrm>
              <a:prstGeom prst="roundRect">
                <a:avLst/>
              </a:prstGeom>
              <a:blipFill>
                <a:blip r:embed="rId2"/>
                <a:stretch>
                  <a:fillRect t="-6452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圆角矩形 6">
                <a:extLst>
                  <a:ext uri="{FF2B5EF4-FFF2-40B4-BE49-F238E27FC236}">
                    <a16:creationId xmlns:a16="http://schemas.microsoft.com/office/drawing/2014/main" id="{9D4D02AB-9736-1426-AFC8-6AC82F25B715}"/>
                  </a:ext>
                </a:extLst>
              </p:cNvPr>
              <p:cNvSpPr/>
              <p:nvPr/>
            </p:nvSpPr>
            <p:spPr>
              <a:xfrm>
                <a:off x="8736683" y="2570386"/>
                <a:ext cx="1798795" cy="368311"/>
              </a:xfrm>
              <a:prstGeom prst="roundRect">
                <a:avLst/>
              </a:prstGeom>
              <a:solidFill>
                <a:srgbClr val="FF0000">
                  <a:alpha val="70000"/>
                </a:srgb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>
                    <a:latin typeface="Consolas" panose="020B0609020204030204" pitchFamily="49" charset="0"/>
                    <a:cs typeface="Consolas" panose="020B0609020204030204" pitchFamily="49" charset="0"/>
                  </a:rPr>
                  <a:t>WH(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kumimoji="1" lang="en-US" altLang="zh-CN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  <a:endParaRPr kumimoji="1" lang="zh-CN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" name="圆角矩形 6">
                <a:extLst>
                  <a:ext uri="{FF2B5EF4-FFF2-40B4-BE49-F238E27FC236}">
                    <a16:creationId xmlns:a16="http://schemas.microsoft.com/office/drawing/2014/main" id="{9D4D02AB-9736-1426-AFC8-6AC82F25B7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6683" y="2570386"/>
                <a:ext cx="1798795" cy="368311"/>
              </a:xfrm>
              <a:prstGeom prst="roundRect">
                <a:avLst/>
              </a:prstGeom>
              <a:blipFill>
                <a:blip r:embed="rId3"/>
                <a:stretch>
                  <a:fillRect t="-6452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 descr="蓝色的门&#10;&#10;中度可信度描述已自动生成">
            <a:extLst>
              <a:ext uri="{FF2B5EF4-FFF2-40B4-BE49-F238E27FC236}">
                <a16:creationId xmlns:a16="http://schemas.microsoft.com/office/drawing/2014/main" id="{F843551F-9722-AA15-02F0-ED14A554D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1175" y="2570386"/>
            <a:ext cx="457382" cy="1379182"/>
          </a:xfrm>
          <a:prstGeom prst="rect">
            <a:avLst/>
          </a:prstGeom>
        </p:spPr>
      </p:pic>
      <p:pic>
        <p:nvPicPr>
          <p:cNvPr id="11" name="图片 10" descr="蓝色的门&#10;&#10;中度可信度描述已自动生成">
            <a:extLst>
              <a:ext uri="{FF2B5EF4-FFF2-40B4-BE49-F238E27FC236}">
                <a16:creationId xmlns:a16="http://schemas.microsoft.com/office/drawing/2014/main" id="{0EC7AF6C-AD1A-C98F-6D19-C9970AB16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461" y="2570386"/>
            <a:ext cx="457382" cy="1379182"/>
          </a:xfrm>
          <a:prstGeom prst="rect">
            <a:avLst/>
          </a:prstGeom>
        </p:spPr>
      </p:pic>
      <p:pic>
        <p:nvPicPr>
          <p:cNvPr id="12" name="图片 11" descr="蓝色的门&#10;&#10;中度可信度描述已自动生成">
            <a:extLst>
              <a:ext uri="{FF2B5EF4-FFF2-40B4-BE49-F238E27FC236}">
                <a16:creationId xmlns:a16="http://schemas.microsoft.com/office/drawing/2014/main" id="{8075E6E1-F961-3039-5BAB-1978B3324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4589" y="2570386"/>
            <a:ext cx="457382" cy="13791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A54527F-5D97-49E2-5381-75FB8AE560C1}"/>
                  </a:ext>
                </a:extLst>
              </p:cNvPr>
              <p:cNvSpPr txBox="1"/>
              <p:nvPr/>
            </p:nvSpPr>
            <p:spPr>
              <a:xfrm>
                <a:off x="1418123" y="2201054"/>
                <a:ext cx="4767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A54527F-5D97-49E2-5381-75FB8AE56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23" y="2201054"/>
                <a:ext cx="47679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4016E16-6E05-4712-8AF1-1E09D1B775D6}"/>
                  </a:ext>
                </a:extLst>
              </p:cNvPr>
              <p:cNvSpPr txBox="1"/>
              <p:nvPr/>
            </p:nvSpPr>
            <p:spPr>
              <a:xfrm>
                <a:off x="2047461" y="2201054"/>
                <a:ext cx="4821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4016E16-6E05-4712-8AF1-1E09D1B77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461" y="2201054"/>
                <a:ext cx="48212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80341F5-D114-64B3-3C74-DDC649E53321}"/>
                  </a:ext>
                </a:extLst>
              </p:cNvPr>
              <p:cNvSpPr txBox="1"/>
              <p:nvPr/>
            </p:nvSpPr>
            <p:spPr>
              <a:xfrm>
                <a:off x="3544589" y="2201054"/>
                <a:ext cx="491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80341F5-D114-64B3-3C74-DDC649E53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589" y="2201054"/>
                <a:ext cx="491866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9EE1D13-8F7F-5F29-6F97-35814C7446C5}"/>
                  </a:ext>
                </a:extLst>
              </p:cNvPr>
              <p:cNvSpPr txBox="1"/>
              <p:nvPr/>
            </p:nvSpPr>
            <p:spPr>
              <a:xfrm>
                <a:off x="2683747" y="3059668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9EE1D13-8F7F-5F29-6F97-35814C744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747" y="3059668"/>
                <a:ext cx="42672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FAD3DC4-2910-B142-207F-64191F19FADA}"/>
                  </a:ext>
                </a:extLst>
              </p:cNvPr>
              <p:cNvSpPr txBox="1"/>
              <p:nvPr/>
            </p:nvSpPr>
            <p:spPr>
              <a:xfrm>
                <a:off x="1379421" y="4078154"/>
                <a:ext cx="480067" cy="342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𝔽</m:t>
                          </m:r>
                        </m:e>
                        <m:sup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kumimoji="1" lang="zh-CN" altLang="en-US" sz="160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FAD3DC4-2910-B142-207F-64191F19F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421" y="4078154"/>
                <a:ext cx="480067" cy="34297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D361841-5566-C838-7DB5-54052709CF6B}"/>
                  </a:ext>
                </a:extLst>
              </p:cNvPr>
              <p:cNvSpPr txBox="1"/>
              <p:nvPr/>
            </p:nvSpPr>
            <p:spPr>
              <a:xfrm rot="5400000">
                <a:off x="1432545" y="3893457"/>
                <a:ext cx="37382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kumimoji="1" lang="zh-CN" altLang="en-US" sz="160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D361841-5566-C838-7DB5-54052709C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432545" y="3893457"/>
                <a:ext cx="373820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206820D-47C3-474C-A859-028D38869B70}"/>
                  </a:ext>
                </a:extLst>
              </p:cNvPr>
              <p:cNvSpPr txBox="1"/>
              <p:nvPr/>
            </p:nvSpPr>
            <p:spPr>
              <a:xfrm>
                <a:off x="2049574" y="4078154"/>
                <a:ext cx="480067" cy="342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𝔽</m:t>
                          </m:r>
                        </m:e>
                        <m:sup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kumimoji="1" lang="zh-CN" altLang="en-US" sz="160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206820D-47C3-474C-A859-028D38869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574" y="4078154"/>
                <a:ext cx="480067" cy="34297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46B0099-64FB-1197-911B-E61CB58E0CDD}"/>
                  </a:ext>
                </a:extLst>
              </p:cNvPr>
              <p:cNvSpPr txBox="1"/>
              <p:nvPr/>
            </p:nvSpPr>
            <p:spPr>
              <a:xfrm rot="5400000">
                <a:off x="2102698" y="3893457"/>
                <a:ext cx="37382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kumimoji="1" lang="zh-CN" altLang="en-US" sz="160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46B0099-64FB-1197-911B-E61CB58E0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102698" y="3893457"/>
                <a:ext cx="373820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7B1B0DA-0541-BFA4-CCBF-77E7720B6B54}"/>
                  </a:ext>
                </a:extLst>
              </p:cNvPr>
              <p:cNvSpPr txBox="1"/>
              <p:nvPr/>
            </p:nvSpPr>
            <p:spPr>
              <a:xfrm>
                <a:off x="3548627" y="4078154"/>
                <a:ext cx="480067" cy="342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𝔽</m:t>
                          </m:r>
                        </m:e>
                        <m:sup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kumimoji="1" lang="zh-CN" altLang="en-US" sz="160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7B1B0DA-0541-BFA4-CCBF-77E7720B6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627" y="4078154"/>
                <a:ext cx="480067" cy="34297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AC68B8F-B9A8-784F-AD33-BF33934FD688}"/>
                  </a:ext>
                </a:extLst>
              </p:cNvPr>
              <p:cNvSpPr txBox="1"/>
              <p:nvPr/>
            </p:nvSpPr>
            <p:spPr>
              <a:xfrm rot="5400000">
                <a:off x="3601751" y="3893457"/>
                <a:ext cx="37382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kumimoji="1" lang="zh-CN" altLang="en-US" sz="160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AC68B8F-B9A8-784F-AD33-BF33934FD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601751" y="3893457"/>
                <a:ext cx="373820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圆角矩形 26">
            <a:extLst>
              <a:ext uri="{FF2B5EF4-FFF2-40B4-BE49-F238E27FC236}">
                <a16:creationId xmlns:a16="http://schemas.microsoft.com/office/drawing/2014/main" id="{06FAC537-20B8-A737-83FA-93D8A3C8F779}"/>
              </a:ext>
            </a:extLst>
          </p:cNvPr>
          <p:cNvSpPr/>
          <p:nvPr/>
        </p:nvSpPr>
        <p:spPr>
          <a:xfrm>
            <a:off x="1418123" y="2595690"/>
            <a:ext cx="2622550" cy="368311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4DBFF8B8-2487-5FC1-D065-81C4784E0E57}"/>
              </a:ext>
            </a:extLst>
          </p:cNvPr>
          <p:cNvSpPr/>
          <p:nvPr/>
        </p:nvSpPr>
        <p:spPr>
          <a:xfrm>
            <a:off x="1418123" y="3542854"/>
            <a:ext cx="2622550" cy="368311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573E65FB-FC5F-A76C-72BE-7E7A299BE8CD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4040673" y="2779846"/>
            <a:ext cx="247833" cy="2721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46E92661-112C-F49B-7EA5-0D2753A12A60}"/>
              </a:ext>
            </a:extLst>
          </p:cNvPr>
          <p:cNvCxnSpPr>
            <a:cxnSpLocks/>
          </p:cNvCxnSpPr>
          <p:nvPr/>
        </p:nvCxnSpPr>
        <p:spPr>
          <a:xfrm flipV="1">
            <a:off x="4047621" y="3429000"/>
            <a:ext cx="240885" cy="3469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526A8607-AE3A-475A-92A3-5EDFE2F81C0F}"/>
              </a:ext>
            </a:extLst>
          </p:cNvPr>
          <p:cNvSpPr txBox="1"/>
          <p:nvPr/>
        </p:nvSpPr>
        <p:spPr>
          <a:xfrm>
            <a:off x="4221769" y="3090445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the same circuit!</a:t>
            </a:r>
            <a:endParaRPr kumimoji="1" lang="zh-CN" alt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AEFA6836-54DF-3AAE-E3F1-5C13DBC97AB6}"/>
                  </a:ext>
                </a:extLst>
              </p:cNvPr>
              <p:cNvSpPr txBox="1"/>
              <p:nvPr/>
            </p:nvSpPr>
            <p:spPr>
              <a:xfrm>
                <a:off x="417310" y="2595690"/>
                <a:ext cx="8714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AEFA6836-54DF-3AAE-E3F1-5C13DBC97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10" y="2595690"/>
                <a:ext cx="871442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028846B2-EC4B-A3E2-2EFE-7C0890B0EF21}"/>
                  </a:ext>
                </a:extLst>
              </p:cNvPr>
              <p:cNvSpPr txBox="1"/>
              <p:nvPr/>
            </p:nvSpPr>
            <p:spPr>
              <a:xfrm>
                <a:off x="429785" y="3541833"/>
                <a:ext cx="871442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028846B2-EC4B-A3E2-2EFE-7C0890B0E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85" y="3541833"/>
                <a:ext cx="871442" cy="37427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64808F9A-AB7B-EAED-11F0-D66ECAE6C748}"/>
                  </a:ext>
                </a:extLst>
              </p:cNvPr>
              <p:cNvSpPr txBox="1"/>
              <p:nvPr/>
            </p:nvSpPr>
            <p:spPr>
              <a:xfrm>
                <a:off x="639671" y="302889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64808F9A-AB7B-EAED-11F0-D66ECAE6C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71" y="3028890"/>
                <a:ext cx="42672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E5C48ECE-E726-DC7D-8993-860EBB35FB69}"/>
                  </a:ext>
                </a:extLst>
              </p:cNvPr>
              <p:cNvSpPr txBox="1"/>
              <p:nvPr/>
            </p:nvSpPr>
            <p:spPr>
              <a:xfrm>
                <a:off x="7429827" y="302889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E5C48ECE-E726-DC7D-8993-860EBB35F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827" y="3028890"/>
                <a:ext cx="42672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26ACDA9C-605B-3B14-E809-53036A6D433A}"/>
                  </a:ext>
                </a:extLst>
              </p:cNvPr>
              <p:cNvSpPr txBox="1"/>
              <p:nvPr/>
            </p:nvSpPr>
            <p:spPr>
              <a:xfrm>
                <a:off x="9310496" y="302889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26ACDA9C-605B-3B14-E809-53036A6D4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0496" y="3028890"/>
                <a:ext cx="42672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圆角矩形 39">
                <a:extLst>
                  <a:ext uri="{FF2B5EF4-FFF2-40B4-BE49-F238E27FC236}">
                    <a16:creationId xmlns:a16="http://schemas.microsoft.com/office/drawing/2014/main" id="{1B7789D7-92A1-FB22-057F-1B8E07109109}"/>
                  </a:ext>
                </a:extLst>
              </p:cNvPr>
              <p:cNvSpPr/>
              <p:nvPr/>
            </p:nvSpPr>
            <p:spPr>
              <a:xfrm>
                <a:off x="6836228" y="3591823"/>
                <a:ext cx="1613919" cy="368311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>
                    <a:latin typeface="Consolas" panose="020B0609020204030204" pitchFamily="49" charset="0"/>
                    <a:cs typeface="Consolas" panose="020B0609020204030204" pitchFamily="49" charset="0"/>
                  </a:rPr>
                  <a:t>WH(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kumimoji="1" lang="en-US" altLang="zh-CN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  <a:endParaRPr kumimoji="1" lang="zh-CN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0" name="圆角矩形 39">
                <a:extLst>
                  <a:ext uri="{FF2B5EF4-FFF2-40B4-BE49-F238E27FC236}">
                    <a16:creationId xmlns:a16="http://schemas.microsoft.com/office/drawing/2014/main" id="{1B7789D7-92A1-FB22-057F-1B8E071091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6228" y="3591823"/>
                <a:ext cx="1613919" cy="368311"/>
              </a:xfrm>
              <a:prstGeom prst="roundRect">
                <a:avLst/>
              </a:prstGeom>
              <a:blipFill>
                <a:blip r:embed="rId20"/>
                <a:stretch>
                  <a:fillRect t="-4762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圆角矩形 40">
                <a:extLst>
                  <a:ext uri="{FF2B5EF4-FFF2-40B4-BE49-F238E27FC236}">
                    <a16:creationId xmlns:a16="http://schemas.microsoft.com/office/drawing/2014/main" id="{C7F016F7-2996-6D38-448C-2E7E8DB14B67}"/>
                  </a:ext>
                </a:extLst>
              </p:cNvPr>
              <p:cNvSpPr/>
              <p:nvPr/>
            </p:nvSpPr>
            <p:spPr>
              <a:xfrm>
                <a:off x="8736683" y="3591823"/>
                <a:ext cx="1798795" cy="368311"/>
              </a:xfrm>
              <a:prstGeom prst="roundRect">
                <a:avLst/>
              </a:prstGeom>
              <a:solidFill>
                <a:srgbClr val="FF0000">
                  <a:alpha val="70000"/>
                </a:srgb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>
                    <a:latin typeface="Consolas" panose="020B0609020204030204" pitchFamily="49" charset="0"/>
                    <a:cs typeface="Consolas" panose="020B0609020204030204" pitchFamily="49" charset="0"/>
                  </a:rPr>
                  <a:t>WH(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𝑑</m:t>
                        </m:r>
                      </m:sup>
                    </m:sSup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𝑑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kumimoji="1" lang="en-US" altLang="zh-CN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  <a:endParaRPr kumimoji="1" lang="zh-CN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1" name="圆角矩形 40">
                <a:extLst>
                  <a:ext uri="{FF2B5EF4-FFF2-40B4-BE49-F238E27FC236}">
                    <a16:creationId xmlns:a16="http://schemas.microsoft.com/office/drawing/2014/main" id="{C7F016F7-2996-6D38-448C-2E7E8DB14B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6683" y="3591823"/>
                <a:ext cx="1798795" cy="368311"/>
              </a:xfrm>
              <a:prstGeom prst="roundRect">
                <a:avLst/>
              </a:prstGeom>
              <a:blipFill>
                <a:blip r:embed="rId21"/>
                <a:stretch>
                  <a:fillRect b="-31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矩形 41">
            <a:extLst>
              <a:ext uri="{FF2B5EF4-FFF2-40B4-BE49-F238E27FC236}">
                <a16:creationId xmlns:a16="http://schemas.microsoft.com/office/drawing/2014/main" id="{917949EF-D1BA-1968-60DF-26A888A6F557}"/>
              </a:ext>
            </a:extLst>
          </p:cNvPr>
          <p:cNvSpPr/>
          <p:nvPr/>
        </p:nvSpPr>
        <p:spPr>
          <a:xfrm>
            <a:off x="7580434" y="4613260"/>
            <a:ext cx="2312498" cy="447261"/>
          </a:xfrm>
          <a:prstGeom prst="rect">
            <a:avLst/>
          </a:prstGeom>
          <a:solidFill>
            <a:schemeClr val="accent3"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PCPP verifier</a:t>
            </a:r>
            <a:endParaRPr kumimoji="1" lang="zh-CN" alt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663144E0-D64E-630C-1DAD-851975344C97}"/>
              </a:ext>
            </a:extLst>
          </p:cNvPr>
          <p:cNvCxnSpPr>
            <a:cxnSpLocks/>
          </p:cNvCxnSpPr>
          <p:nvPr/>
        </p:nvCxnSpPr>
        <p:spPr>
          <a:xfrm flipH="1" flipV="1">
            <a:off x="7166795" y="4078154"/>
            <a:ext cx="1283352" cy="4518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782EB33-20FC-47A5-30A0-805EB2526D5A}"/>
              </a:ext>
            </a:extLst>
          </p:cNvPr>
          <p:cNvCxnSpPr>
            <a:cxnSpLocks/>
          </p:cNvCxnSpPr>
          <p:nvPr/>
        </p:nvCxnSpPr>
        <p:spPr>
          <a:xfrm flipV="1">
            <a:off x="8891555" y="4078154"/>
            <a:ext cx="1132197" cy="4518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2E352CFF-21DA-C489-6438-A95C69688DC1}"/>
              </a:ext>
            </a:extLst>
          </p:cNvPr>
          <p:cNvCxnSpPr>
            <a:cxnSpLocks/>
          </p:cNvCxnSpPr>
          <p:nvPr/>
        </p:nvCxnSpPr>
        <p:spPr>
          <a:xfrm>
            <a:off x="4327209" y="2779845"/>
            <a:ext cx="234480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49EBDE1D-2308-8129-1322-C3E072A2C48F}"/>
              </a:ext>
            </a:extLst>
          </p:cNvPr>
          <p:cNvCxnSpPr>
            <a:cxnSpLocks/>
          </p:cNvCxnSpPr>
          <p:nvPr/>
        </p:nvCxnSpPr>
        <p:spPr>
          <a:xfrm>
            <a:off x="4327209" y="3733174"/>
            <a:ext cx="234480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圆角矩形 51">
            <a:extLst>
              <a:ext uri="{FF2B5EF4-FFF2-40B4-BE49-F238E27FC236}">
                <a16:creationId xmlns:a16="http://schemas.microsoft.com/office/drawing/2014/main" id="{949B7D42-C3F4-5E83-04B8-E4ABF2F10DDD}"/>
              </a:ext>
            </a:extLst>
          </p:cNvPr>
          <p:cNvSpPr/>
          <p:nvPr/>
        </p:nvSpPr>
        <p:spPr>
          <a:xfrm>
            <a:off x="10143903" y="2537681"/>
            <a:ext cx="360418" cy="144459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圆角矩形 57">
            <a:extLst>
              <a:ext uri="{FF2B5EF4-FFF2-40B4-BE49-F238E27FC236}">
                <a16:creationId xmlns:a16="http://schemas.microsoft.com/office/drawing/2014/main" id="{9AB35A56-CE75-013F-B23E-08F51F46EA62}"/>
              </a:ext>
            </a:extLst>
          </p:cNvPr>
          <p:cNvSpPr/>
          <p:nvPr/>
        </p:nvSpPr>
        <p:spPr>
          <a:xfrm>
            <a:off x="6885143" y="2537681"/>
            <a:ext cx="360418" cy="144459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26" name="Picture 2" descr="矢量灵光一闪素材免费下载_觅元素">
            <a:extLst>
              <a:ext uri="{FF2B5EF4-FFF2-40B4-BE49-F238E27FC236}">
                <a16:creationId xmlns:a16="http://schemas.microsoft.com/office/drawing/2014/main" id="{89CF5B55-B7B6-0BF6-ACA2-D92808A21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2426" y="4387941"/>
            <a:ext cx="1204511" cy="88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1151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32289-3E15-644B-32ED-E6B4CAD9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spc="0">
                <a:latin typeface="Consolas" panose="020B0609020204030204" pitchFamily="49" charset="0"/>
                <a:cs typeface="Consolas" panose="020B0609020204030204" pitchFamily="49" charset="0"/>
              </a:rPr>
              <a:t>PCPP</a:t>
            </a:r>
            <a:r>
              <a:rPr kumimoji="1" lang="zh-CN" altLang="en-US" sz="3600" spc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3600" spc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1" lang="zh-CN" altLang="en-US" sz="3600" spc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3600" spc="0"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kumimoji="1" lang="zh-CN" altLang="en-US" sz="3600" spc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3600" spc="0">
                <a:latin typeface="Consolas" panose="020B0609020204030204" pitchFamily="49" charset="0"/>
                <a:cs typeface="Consolas" panose="020B0609020204030204" pitchFamily="49" charset="0"/>
              </a:rPr>
              <a:t>Linear</a:t>
            </a:r>
            <a:r>
              <a:rPr kumimoji="1" lang="zh-CN" altLang="en-US" sz="3600" spc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3600" spc="0">
                <a:latin typeface="Consolas" panose="020B0609020204030204" pitchFamily="49" charset="0"/>
                <a:cs typeface="Consolas" panose="020B0609020204030204" pitchFamily="49" charset="0"/>
              </a:rPr>
              <a:t>Part</a:t>
            </a:r>
            <a:endParaRPr kumimoji="1" lang="zh-CN" altLang="en-US" sz="3600" spc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9F9E39-C75E-5BE4-AE7B-6F992FDD5B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85750" indent="-285750">
                  <a:lnSpc>
                    <a:spcPct val="100000"/>
                  </a:lnSpc>
                </a:pPr>
                <a:r>
                  <a:rPr kumimoji="1" lang="en-US" altLang="zh-CN" sz="20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Suppose</a:t>
                </a:r>
                <a:r>
                  <a:rPr kumimoji="1" lang="zh-CN" altLang="en-US" sz="20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the</a:t>
                </a:r>
                <a:r>
                  <a:rPr kumimoji="1" lang="zh-CN" altLang="en-US" sz="20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matrix</a:t>
                </a:r>
                <a:r>
                  <a:rPr kumimoji="1" lang="zh-CN" altLang="en-US" sz="20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kumimoji="1" lang="zh-CN" altLang="en-US" sz="20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a</a:t>
                </a:r>
                <a:r>
                  <a:rPr kumimoji="1" lang="zh-CN" altLang="en-US" sz="20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constraint</a:t>
                </a:r>
                <a:r>
                  <a:rPr kumimoji="1" lang="zh-CN" altLang="en-US" sz="20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𝑒</m:t>
                    </m:r>
                    <m:r>
                      <a:rPr kumimoji="1" lang="en-US" altLang="zh-CN" sz="20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=(</m:t>
                    </m:r>
                    <m:sSub>
                      <m:sSubPr>
                        <m:ctrlPr>
                          <a:rPr kumimoji="1" lang="en-US" altLang="zh-CN" sz="20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20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𝑢</m:t>
                        </m:r>
                      </m:e>
                      <m:sub>
                        <m:r>
                          <a:rPr kumimoji="1" lang="en-US" altLang="zh-CN" sz="20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𝑒</m:t>
                        </m:r>
                      </m:sub>
                    </m:sSub>
                    <m:r>
                      <a:rPr kumimoji="1" lang="en-US" altLang="zh-CN" sz="20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,</m:t>
                    </m:r>
                    <m:r>
                      <a:rPr kumimoji="1" lang="zh-CN" altLang="en-US" sz="20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sz="20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20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20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𝑒</m:t>
                        </m:r>
                      </m:sub>
                    </m:sSub>
                    <m:r>
                      <a:rPr kumimoji="1" lang="en-US" altLang="zh-CN" sz="20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r>
                  <a:rPr kumimoji="1" lang="zh-CN" altLang="en-US" sz="20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is</a:t>
                </a:r>
                <a:r>
                  <a:rPr kumimoji="1" lang="zh-CN" altLang="en-US" sz="20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20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zh-CN" sz="20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kumimoji="1" lang="en-US" altLang="zh-CN" sz="20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,</a:t>
                </a:r>
              </a:p>
              <a:p>
                <a:pPr marL="742950" lvl="1" indent="-285750">
                  <a:lnSpc>
                    <a:spcPct val="100000"/>
                  </a:lnSpc>
                </a:pPr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i.e.,</a:t>
                </a:r>
                <a:r>
                  <a:rPr kumimoji="1" lang="zh-CN" altLang="en-US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we</a:t>
                </a:r>
                <a:r>
                  <a:rPr kumimoji="1" lang="zh-CN" altLang="en-US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want</a:t>
                </a:r>
                <a:r>
                  <a:rPr kumimoji="1" lang="zh-CN" altLang="en-US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to</a:t>
                </a:r>
                <a:r>
                  <a:rPr kumimoji="1" lang="zh-CN" altLang="en-US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check</a:t>
                </a:r>
                <a:r>
                  <a:rPr kumimoji="1" lang="zh-CN" altLang="en-US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180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𝜎</m:t>
                    </m:r>
                    <m:d>
                      <m:dPr>
                        <m:ctrlP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1800" b="0" i="1" spc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800" b="0" i="1" spc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zh-CN" sz="1800" b="0" i="1" spc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𝑒</m:t>
                            </m:r>
                          </m:sub>
                        </m:sSub>
                      </m:e>
                    </m:d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𝑒</m:t>
                        </m:r>
                      </m:sub>
                    </m:sSub>
                    <m:r>
                      <a:rPr kumimoji="1" lang="zh-CN" altLang="en-US" sz="1800" i="1" spc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𝜎</m:t>
                    </m:r>
                    <m:d>
                      <m:dPr>
                        <m:ctrlPr>
                          <a:rPr kumimoji="1" lang="en-US" altLang="zh-CN" sz="18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1800" b="0" i="1" spc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800" b="0" i="1" spc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zh-CN" sz="1800" b="0" i="1" spc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𝑒</m:t>
                            </m:r>
                          </m:sub>
                        </m:sSub>
                      </m:e>
                    </m:d>
                    <m:r>
                      <a:rPr kumimoji="1" lang="en-US" altLang="zh-CN" sz="180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∈</m:t>
                    </m:r>
                    <m:sSup>
                      <m:sSupPr>
                        <m:ctrlPr>
                          <a:rPr kumimoji="1" lang="en-US" altLang="zh-CN" sz="18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kumimoji="1" lang="en-US" altLang="zh-CN" sz="18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𝔽</m:t>
                        </m:r>
                      </m:e>
                      <m:sup>
                        <m:r>
                          <a:rPr kumimoji="1" lang="en-US" altLang="zh-CN" sz="18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𝑑</m:t>
                        </m:r>
                        <m:r>
                          <a:rPr kumimoji="1" lang="en-US" altLang="zh-CN" sz="18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×</m:t>
                        </m:r>
                        <m:r>
                          <a:rPr kumimoji="1" lang="en-US" altLang="zh-CN" sz="18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.</a:t>
                </a:r>
              </a:p>
              <a:p>
                <a:pPr marL="285750" indent="-285750">
                  <a:lnSpc>
                    <a:spcPct val="100000"/>
                  </a:lnSpc>
                </a:pPr>
                <a:r>
                  <a:rPr kumimoji="1" lang="en-US" altLang="zh-CN" sz="20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1.</a:t>
                </a:r>
                <a:r>
                  <a:rPr kumimoji="1" lang="zh-CN" altLang="en-US" sz="20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Build</a:t>
                </a:r>
                <a:r>
                  <a:rPr kumimoji="1" lang="zh-CN" altLang="en-US" sz="20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an</a:t>
                </a:r>
                <a:r>
                  <a:rPr kumimoji="1" lang="zh-CN" altLang="en-US" sz="20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auxiliary</a:t>
                </a:r>
                <a:r>
                  <a:rPr kumimoji="1" lang="zh-CN" altLang="en-US" sz="20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variable</a:t>
                </a:r>
                <a:r>
                  <a:rPr kumimoji="1" lang="zh-CN" altLang="en-US" sz="20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20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𝑧</m:t>
                        </m:r>
                      </m:e>
                      <m:sub>
                        <m:r>
                          <a:rPr kumimoji="1" lang="en-US" altLang="zh-CN" sz="20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𝑤</m:t>
                        </m:r>
                        <m:r>
                          <a:rPr kumimoji="1" lang="en-US" altLang="zh-CN" sz="20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,</m:t>
                        </m:r>
                        <m:r>
                          <a:rPr kumimoji="1" lang="en-US" altLang="zh-CN" sz="20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𝑒</m:t>
                        </m:r>
                      </m:sub>
                    </m:sSub>
                    <m:r>
                      <a:rPr kumimoji="1" lang="en-US" altLang="zh-CN" sz="2000" i="1" spc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∈</m:t>
                    </m:r>
                    <m:sSup>
                      <m:sSupPr>
                        <m:ctrlPr>
                          <a:rPr kumimoji="1" lang="en-US" altLang="zh-CN" sz="20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kumimoji="1" lang="en-US" altLang="zh-CN" sz="20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𝔽</m:t>
                        </m:r>
                      </m:e>
                      <m:sup>
                        <m:r>
                          <a:rPr kumimoji="1" lang="en-US" altLang="zh-CN" sz="2000" i="1" spc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kumimoji="1" lang="zh-CN" altLang="en-US" sz="20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kumimoji="1" lang="zh-CN" altLang="en-US" sz="20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each</a:t>
                </a:r>
                <a:r>
                  <a:rPr kumimoji="1" lang="zh-CN" altLang="en-US" sz="20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(variable,</a:t>
                </a:r>
                <a:r>
                  <a:rPr kumimoji="1" lang="zh-CN" altLang="en-US" sz="20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constraint)</a:t>
                </a:r>
                <a:r>
                  <a:rPr kumimoji="1" lang="zh-CN" altLang="en-US" sz="20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pair</a:t>
                </a:r>
                <a:r>
                  <a:rPr kumimoji="1" lang="zh-CN" altLang="en-US" sz="20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kumimoji="1" lang="en-US" altLang="zh-CN" sz="2000" u="sng" spc="0">
                    <a:latin typeface="Consolas" panose="020B0609020204030204" pitchFamily="49" charset="0"/>
                    <a:cs typeface="Consolas" panose="020B0609020204030204" pitchFamily="49" charset="0"/>
                  </a:rPr>
                  <a:t>even</a:t>
                </a:r>
                <a:r>
                  <a:rPr kumimoji="1" lang="zh-CN" altLang="en-US" sz="2000" u="sng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u="sng" spc="0">
                    <a:latin typeface="Consolas" panose="020B0609020204030204" pitchFamily="49" charset="0"/>
                    <a:cs typeface="Consolas" panose="020B0609020204030204" pitchFamily="49" charset="0"/>
                  </a:rPr>
                  <a:t>if</a:t>
                </a:r>
                <a:r>
                  <a:rPr kumimoji="1" lang="zh-CN" altLang="en-US" sz="2000" u="sng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u="sng" spc="0">
                    <a:latin typeface="Consolas" panose="020B0609020204030204" pitchFamily="49" charset="0"/>
                    <a:cs typeface="Consolas" panose="020B0609020204030204" pitchFamily="49" charset="0"/>
                  </a:rPr>
                  <a:t>the</a:t>
                </a:r>
                <a:r>
                  <a:rPr kumimoji="1" lang="zh-CN" altLang="en-US" sz="2000" u="sng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u="sng" spc="0">
                    <a:latin typeface="Consolas" panose="020B0609020204030204" pitchFamily="49" charset="0"/>
                    <a:cs typeface="Consolas" panose="020B0609020204030204" pitchFamily="49" charset="0"/>
                  </a:rPr>
                  <a:t>constraint</a:t>
                </a:r>
                <a:r>
                  <a:rPr kumimoji="1" lang="zh-CN" altLang="en-US" sz="2000" u="sng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u="sng" spc="0">
                    <a:latin typeface="Consolas" panose="020B0609020204030204" pitchFamily="49" charset="0"/>
                    <a:cs typeface="Consolas" panose="020B0609020204030204" pitchFamily="49" charset="0"/>
                  </a:rPr>
                  <a:t>does</a:t>
                </a:r>
                <a:r>
                  <a:rPr kumimoji="1" lang="zh-CN" altLang="en-US" sz="2000" u="sng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u="sng" spc="0">
                    <a:latin typeface="Consolas" panose="020B0609020204030204" pitchFamily="49" charset="0"/>
                    <a:cs typeface="Consolas" panose="020B0609020204030204" pitchFamily="49" charset="0"/>
                  </a:rPr>
                  <a:t>not</a:t>
                </a:r>
                <a:r>
                  <a:rPr kumimoji="1" lang="zh-CN" altLang="en-US" sz="2000" u="sng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u="sng" spc="0">
                    <a:latin typeface="Consolas" panose="020B0609020204030204" pitchFamily="49" charset="0"/>
                    <a:cs typeface="Consolas" panose="020B0609020204030204" pitchFamily="49" charset="0"/>
                  </a:rPr>
                  <a:t>involve</a:t>
                </a:r>
                <a:r>
                  <a:rPr kumimoji="1" lang="zh-CN" altLang="en-US" sz="2000" u="sng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u="sng" spc="0">
                    <a:latin typeface="Consolas" panose="020B0609020204030204" pitchFamily="49" charset="0"/>
                    <a:cs typeface="Consolas" panose="020B0609020204030204" pitchFamily="49" charset="0"/>
                  </a:rPr>
                  <a:t>this</a:t>
                </a:r>
                <a:r>
                  <a:rPr kumimoji="1" lang="zh-CN" altLang="en-US" sz="2000" u="sng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u="sng" spc="0">
                    <a:latin typeface="Consolas" panose="020B0609020204030204" pitchFamily="49" charset="0"/>
                    <a:cs typeface="Consolas" panose="020B0609020204030204" pitchFamily="49" charset="0"/>
                  </a:rPr>
                  <a:t>variable!</a:t>
                </a:r>
                <a:r>
                  <a:rPr kumimoji="1" lang="en-US" altLang="zh-CN" sz="20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).</a:t>
                </a:r>
              </a:p>
              <a:p>
                <a:pPr marL="742950" lvl="1" indent="-285750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𝑧</m:t>
                        </m:r>
                      </m:e>
                      <m:sub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𝑤</m:t>
                        </m:r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,</m:t>
                        </m:r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kumimoji="1" lang="zh-CN" altLang="en-US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is</a:t>
                </a:r>
                <a:r>
                  <a:rPr kumimoji="1" lang="zh-CN" altLang="en-US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supposed</a:t>
                </a:r>
                <a:r>
                  <a:rPr kumimoji="1" lang="zh-CN" altLang="en-US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to</a:t>
                </a:r>
                <a:r>
                  <a:rPr kumimoji="1" lang="zh-CN" altLang="en-US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store</a:t>
                </a:r>
                <a:r>
                  <a:rPr kumimoji="1" lang="zh-CN" altLang="en-US" sz="18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𝑒</m:t>
                        </m:r>
                      </m:sub>
                    </m:sSub>
                    <m:r>
                      <a:rPr kumimoji="1" lang="zh-CN" altLang="en-US" sz="1800" i="1" spc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𝜎</m:t>
                    </m:r>
                    <m:d>
                      <m:dPr>
                        <m:ctrlPr>
                          <a:rPr kumimoji="1" lang="en-US" altLang="zh-CN" sz="18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𝑤</m:t>
                        </m:r>
                      </m:e>
                    </m:d>
                  </m:oMath>
                </a14:m>
                <a:endParaRPr kumimoji="1" lang="en-US" altLang="zh-CN" sz="1800" spc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285750" indent="-285750">
                  <a:lnSpc>
                    <a:spcPct val="100000"/>
                  </a:lnSpc>
                </a:pPr>
                <a:endParaRPr kumimoji="1" lang="en-US" altLang="zh-CN" sz="2000" spc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285750" indent="-285750">
                  <a:lnSpc>
                    <a:spcPct val="100000"/>
                  </a:lnSpc>
                </a:pPr>
                <a:r>
                  <a:rPr kumimoji="1" lang="en-US" altLang="zh-CN" sz="20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Proof:</a:t>
                </a:r>
                <a:r>
                  <a:rPr kumimoji="1" lang="zh-CN" altLang="en-US" sz="20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parallel</a:t>
                </a:r>
                <a:r>
                  <a:rPr kumimoji="1" lang="zh-CN" altLang="en-US" sz="20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Walsh-Hadamard</a:t>
                </a:r>
                <a:r>
                  <a:rPr kumimoji="1" lang="zh-CN" altLang="en-US" sz="20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encoding</a:t>
                </a:r>
                <a:r>
                  <a:rPr kumimoji="1" lang="zh-CN" altLang="en-US" sz="20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of</a:t>
                </a:r>
                <a:r>
                  <a:rPr kumimoji="1" lang="zh-CN" altLang="en-US" sz="20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sz="2000" b="0" i="1" spc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sz="2000" b="0" i="1" spc="0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b="0" i="1" spc="0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kumimoji="1" lang="en-US" altLang="zh-CN" sz="2000" b="0" i="1" spc="0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𝑤</m:t>
                                </m:r>
                                <m:r>
                                  <a:rPr kumimoji="1" lang="en-US" altLang="zh-CN" sz="2000" b="0" i="1" spc="0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,</m:t>
                                </m:r>
                                <m:r>
                                  <a:rPr kumimoji="1" lang="en-US" altLang="zh-CN" sz="2000" b="0" i="1" spc="0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𝑒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kumimoji="1" lang="en-US" altLang="zh-CN" sz="20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𝑤</m:t>
                        </m:r>
                        <m:r>
                          <a:rPr kumimoji="1" lang="en-US" altLang="zh-CN" sz="20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∈</m:t>
                        </m:r>
                        <m:r>
                          <a:rPr kumimoji="1" lang="en-US" altLang="zh-CN" sz="20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𝑉</m:t>
                        </m:r>
                        <m:r>
                          <a:rPr kumimoji="1" lang="en-US" altLang="zh-CN" sz="20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,</m:t>
                        </m:r>
                        <m:r>
                          <a:rPr kumimoji="1" lang="en-US" altLang="zh-CN" sz="20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𝑒</m:t>
                        </m:r>
                        <m:r>
                          <a:rPr kumimoji="1" lang="en-US" altLang="zh-CN" sz="20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∈</m:t>
                        </m:r>
                        <m:r>
                          <a:rPr kumimoji="1" lang="en-US" altLang="zh-CN" sz="20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𝐸</m:t>
                        </m:r>
                      </m:sub>
                    </m:sSub>
                  </m:oMath>
                </a14:m>
                <a:endParaRPr kumimoji="1" lang="en-US" altLang="zh-CN" sz="2000" spc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285750" indent="-285750">
                  <a:lnSpc>
                    <a:spcPct val="100000"/>
                  </a:lnSpc>
                </a:pPr>
                <a:r>
                  <a:rPr kumimoji="1" lang="en-US" altLang="zh-CN" sz="20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2.</a:t>
                </a:r>
                <a:r>
                  <a:rPr kumimoji="1" lang="zh-CN" altLang="en-US" sz="20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Check</a:t>
                </a:r>
                <a:r>
                  <a:rPr kumimoji="1" lang="zh-CN" altLang="en-US" sz="20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whether</a:t>
                </a:r>
                <a:r>
                  <a:rPr kumimoji="1" lang="zh-CN" altLang="en-US" sz="20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200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∀</m:t>
                    </m:r>
                    <m:r>
                      <a:rPr kumimoji="1" lang="en-US" altLang="zh-CN" sz="2000" i="1" spc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𝑤</m:t>
                    </m:r>
                    <m:r>
                      <a:rPr kumimoji="1" lang="en-US" altLang="zh-CN" sz="2000" i="1" spc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∈</m:t>
                    </m:r>
                    <m:r>
                      <a:rPr kumimoji="1" lang="en-US" altLang="zh-CN" sz="2000" i="1" spc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𝑉</m:t>
                    </m:r>
                    <m:r>
                      <a:rPr kumimoji="1" lang="en-US" altLang="zh-CN" sz="2000" i="1" spc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,</m:t>
                    </m:r>
                    <m:r>
                      <a:rPr kumimoji="1" lang="en-US" altLang="zh-CN" sz="2000" i="1" spc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𝑒</m:t>
                    </m:r>
                    <m:r>
                      <a:rPr kumimoji="1" lang="en-US" altLang="zh-CN" sz="2000" i="1" spc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∈</m:t>
                    </m:r>
                    <m:r>
                      <a:rPr kumimoji="1" lang="en-US" altLang="zh-CN" sz="2000" i="1" spc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𝐸</m:t>
                    </m:r>
                    <m:r>
                      <a:rPr kumimoji="1" lang="en-US" altLang="zh-CN" sz="20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,</m:t>
                    </m:r>
                  </m:oMath>
                </a14:m>
                <a:r>
                  <a:rPr kumimoji="1" lang="zh-CN" altLang="en-US" sz="20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0" i="1" spc="0" dirty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2000" b="0" i="1" spc="0" dirty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𝑧</m:t>
                        </m:r>
                      </m:e>
                      <m:sub>
                        <m:r>
                          <a:rPr kumimoji="1" lang="en-US" altLang="zh-CN" sz="2000" b="0" i="1" spc="0" dirty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𝑤</m:t>
                        </m:r>
                        <m:r>
                          <a:rPr kumimoji="1" lang="en-US" altLang="zh-CN" sz="2000" b="0" i="1" spc="0" dirty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,</m:t>
                        </m:r>
                        <m:r>
                          <a:rPr kumimoji="1" lang="en-US" altLang="zh-CN" sz="2000" b="0" i="1" spc="0" dirty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kumimoji="1" lang="zh-CN" altLang="en-US" sz="20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takes</a:t>
                </a:r>
                <a:r>
                  <a:rPr kumimoji="1" lang="zh-CN" altLang="en-US" sz="20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value</a:t>
                </a:r>
                <a:r>
                  <a:rPr kumimoji="1" lang="zh-CN" altLang="en-US" sz="20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20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zh-CN" sz="20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𝑒</m:t>
                        </m:r>
                      </m:sub>
                    </m:sSub>
                    <m:r>
                      <a:rPr kumimoji="1" lang="zh-CN" altLang="en-US" sz="2000" i="1" spc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𝜎</m:t>
                    </m:r>
                    <m:d>
                      <m:dPr>
                        <m:ctrlPr>
                          <a:rPr kumimoji="1" lang="en-US" altLang="zh-CN" sz="20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kumimoji="1" lang="en-US" altLang="zh-CN" sz="20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kumimoji="1" lang="en-US" altLang="zh-CN" sz="20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.</a:t>
                </a:r>
              </a:p>
              <a:p>
                <a:pPr marL="285750" indent="-285750">
                  <a:lnSpc>
                    <a:spcPct val="100000"/>
                  </a:lnSpc>
                </a:pPr>
                <a:r>
                  <a:rPr kumimoji="1" lang="en-US" altLang="zh-CN" sz="20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3.</a:t>
                </a:r>
                <a:r>
                  <a:rPr kumimoji="1" lang="zh-CN" altLang="en-US" sz="20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Check</a:t>
                </a:r>
                <a:r>
                  <a:rPr kumimoji="1" lang="zh-CN" altLang="en-US" sz="20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whether</a:t>
                </a:r>
                <a:r>
                  <a:rPr kumimoji="1" lang="zh-CN" altLang="en-US" sz="20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zh-CN" altLang="en-US" sz="20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𝜎</m:t>
                        </m:r>
                        <m:d>
                          <m:dPr>
                            <m:ctrlPr>
                              <a:rPr kumimoji="1" lang="en-US" altLang="zh-CN" sz="2000" i="1" spc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sz="2000" i="1" spc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i="1" spc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kumimoji="1" lang="en-US" altLang="zh-CN" sz="2000" i="1" spc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𝑒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sz="2000" i="1" spc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=</m:t>
                        </m:r>
                        <m:r>
                          <a:rPr kumimoji="1" lang="en-US" altLang="zh-CN" sz="20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𝑧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sz="2000" b="0" i="1" spc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pc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zh-CN" sz="2000" b="0" i="1" spc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𝑒</m:t>
                            </m:r>
                          </m:sub>
                        </m:sSub>
                        <m:r>
                          <a:rPr kumimoji="1" lang="en-US" altLang="zh-CN" sz="20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,</m:t>
                        </m:r>
                        <m:r>
                          <a:rPr kumimoji="1" lang="en-US" altLang="zh-CN" sz="20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kumimoji="1" lang="en-US" altLang="zh-CN" sz="20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9F9E39-C75E-5BE4-AE7B-6F992FDD5B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76784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E067BE6-A10F-2B65-355A-2704A1B5AA20}"/>
              </a:ext>
            </a:extLst>
          </p:cNvPr>
          <p:cNvSpPr/>
          <p:nvPr/>
        </p:nvSpPr>
        <p:spPr>
          <a:xfrm>
            <a:off x="3602780" y="4468950"/>
            <a:ext cx="8307444" cy="64797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2C5C507-E06D-2E58-1132-8AD3A761303D}"/>
              </a:ext>
            </a:extLst>
          </p:cNvPr>
          <p:cNvSpPr/>
          <p:nvPr/>
        </p:nvSpPr>
        <p:spPr>
          <a:xfrm>
            <a:off x="4966706" y="2151195"/>
            <a:ext cx="5160768" cy="3925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CA32289-3E15-644B-32ED-E6B4CAD9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spc="0">
                <a:latin typeface="Consolas" panose="020B0609020204030204" pitchFamily="49" charset="0"/>
                <a:cs typeface="Consolas" panose="020B0609020204030204" pitchFamily="49" charset="0"/>
              </a:rPr>
              <a:t>PCPP</a:t>
            </a:r>
            <a:r>
              <a:rPr kumimoji="1" lang="zh-CN" altLang="en-US" sz="3600" spc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3600" spc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1" lang="zh-CN" altLang="en-US" sz="3600" spc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3600" spc="0"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kumimoji="1" lang="zh-CN" altLang="en-US" sz="3600" spc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3600" spc="0">
                <a:latin typeface="Consolas" panose="020B0609020204030204" pitchFamily="49" charset="0"/>
                <a:cs typeface="Consolas" panose="020B0609020204030204" pitchFamily="49" charset="0"/>
              </a:rPr>
              <a:t>Linear</a:t>
            </a:r>
            <a:r>
              <a:rPr kumimoji="1" lang="zh-CN" altLang="en-US" sz="3600" spc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3600" spc="0">
                <a:latin typeface="Consolas" panose="020B0609020204030204" pitchFamily="49" charset="0"/>
                <a:cs typeface="Consolas" panose="020B0609020204030204" pitchFamily="49" charset="0"/>
              </a:rPr>
              <a:t>Part</a:t>
            </a:r>
            <a:endParaRPr kumimoji="1" lang="zh-CN" altLang="en-US" sz="3600" spc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CC486D3-94FA-62E6-6EFB-93569521B6BA}"/>
                  </a:ext>
                </a:extLst>
              </p:cNvPr>
              <p:cNvSpPr txBox="1"/>
              <p:nvPr/>
            </p:nvSpPr>
            <p:spPr>
              <a:xfrm>
                <a:off x="995127" y="3044881"/>
                <a:ext cx="12509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CC486D3-94FA-62E6-6EFB-93569521B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127" y="3044881"/>
                <a:ext cx="1250919" cy="369332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42DE75-40B3-BF42-FE0E-0B5A44C4FB0D}"/>
                  </a:ext>
                </a:extLst>
              </p:cNvPr>
              <p:cNvSpPr txBox="1"/>
              <p:nvPr/>
            </p:nvSpPr>
            <p:spPr>
              <a:xfrm>
                <a:off x="995127" y="3383426"/>
                <a:ext cx="12668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42DE75-40B3-BF42-FE0E-0B5A44C4F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127" y="3383426"/>
                <a:ext cx="1266885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AF8CF1-8976-2A1B-9451-CEBDFAB85177}"/>
                  </a:ext>
                </a:extLst>
              </p:cNvPr>
              <p:cNvSpPr txBox="1"/>
              <p:nvPr/>
            </p:nvSpPr>
            <p:spPr>
              <a:xfrm>
                <a:off x="957540" y="4091303"/>
                <a:ext cx="13343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AF8CF1-8976-2A1B-9451-CEBDFAB85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540" y="4091303"/>
                <a:ext cx="1334340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2F8E7FC-C8BD-82BE-F1F5-C4699DBEAF3A}"/>
              </a:ext>
            </a:extLst>
          </p:cNvPr>
          <p:cNvSpPr txBox="1"/>
          <p:nvPr/>
        </p:nvSpPr>
        <p:spPr>
          <a:xfrm>
            <a:off x="1360983" y="3782088"/>
            <a:ext cx="461665" cy="27988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圆角矩形 6">
                <a:extLst>
                  <a:ext uri="{FF2B5EF4-FFF2-40B4-BE49-F238E27FC236}">
                    <a16:creationId xmlns:a16="http://schemas.microsoft.com/office/drawing/2014/main" id="{0EA00135-F05B-1701-3863-D15940C76D9D}"/>
                  </a:ext>
                </a:extLst>
              </p:cNvPr>
              <p:cNvSpPr/>
              <p:nvPr/>
            </p:nvSpPr>
            <p:spPr>
              <a:xfrm>
                <a:off x="4384514" y="3024354"/>
                <a:ext cx="1588499" cy="595223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bg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WH Code of</a:t>
                </a:r>
              </a:p>
              <a:p>
                <a:pPr algn="ctr"/>
                <a:r>
                  <a:rPr kumimoji="1" lang="en-US" altLang="zh-CN" dirty="0">
                    <a:solidFill>
                      <a:schemeClr val="bg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kumimoji="1"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kumimoji="1" lang="zh-CN" altLang="en-US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圆角矩形 6">
                <a:extLst>
                  <a:ext uri="{FF2B5EF4-FFF2-40B4-BE49-F238E27FC236}">
                    <a16:creationId xmlns:a16="http://schemas.microsoft.com/office/drawing/2014/main" id="{0EA00135-F05B-1701-3863-D15940C76D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514" y="3024354"/>
                <a:ext cx="1588499" cy="595223"/>
              </a:xfrm>
              <a:prstGeom prst="roundRect">
                <a:avLst/>
              </a:prstGeom>
              <a:blipFill>
                <a:blip r:embed="rId5"/>
                <a:stretch>
                  <a:fillRect t="-6122" b="-8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圆角矩形 8">
                <a:extLst>
                  <a:ext uri="{FF2B5EF4-FFF2-40B4-BE49-F238E27FC236}">
                    <a16:creationId xmlns:a16="http://schemas.microsoft.com/office/drawing/2014/main" id="{21E693E7-A487-3568-3236-AF53F08E5F07}"/>
                  </a:ext>
                </a:extLst>
              </p:cNvPr>
              <p:cNvSpPr/>
              <p:nvPr/>
            </p:nvSpPr>
            <p:spPr>
              <a:xfrm>
                <a:off x="8286958" y="3022247"/>
                <a:ext cx="3142494" cy="595223"/>
              </a:xfrm>
              <a:prstGeom prst="roundRect">
                <a:avLst/>
              </a:prstGeom>
              <a:solidFill>
                <a:srgbClr val="00B0F0">
                  <a:alpha val="70000"/>
                </a:srgb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bg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WH Code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kumimoji="1"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kumimoji="1"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kumimoji="1"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kumimoji="1"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kumimoji="1"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𝑘𝑘</m:t>
                        </m:r>
                      </m:sub>
                    </m:sSub>
                  </m:oMath>
                </a14:m>
                <a:endParaRPr kumimoji="1" lang="zh-CN" altLang="en-US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4" name="圆角矩形 8">
                <a:extLst>
                  <a:ext uri="{FF2B5EF4-FFF2-40B4-BE49-F238E27FC236}">
                    <a16:creationId xmlns:a16="http://schemas.microsoft.com/office/drawing/2014/main" id="{21E693E7-A487-3568-3236-AF53F08E5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958" y="3022247"/>
                <a:ext cx="3142494" cy="595223"/>
              </a:xfrm>
              <a:prstGeom prst="roundRect">
                <a:avLst/>
              </a:prstGeom>
              <a:blipFill>
                <a:blip r:embed="rId6"/>
                <a:stretch>
                  <a:fillRect t="-6122" b="-20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圆角矩形 6">
                <a:extLst>
                  <a:ext uri="{FF2B5EF4-FFF2-40B4-BE49-F238E27FC236}">
                    <a16:creationId xmlns:a16="http://schemas.microsoft.com/office/drawing/2014/main" id="{DA181610-D2C4-62D1-62EE-56B30104FE24}"/>
                  </a:ext>
                </a:extLst>
              </p:cNvPr>
              <p:cNvSpPr/>
              <p:nvPr/>
            </p:nvSpPr>
            <p:spPr>
              <a:xfrm>
                <a:off x="6194675" y="3022247"/>
                <a:ext cx="1531676" cy="595223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bg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WH Code of</a:t>
                </a:r>
              </a:p>
              <a:p>
                <a:pPr algn="ctr"/>
                <a:r>
                  <a:rPr kumimoji="1" lang="en-US" altLang="zh-CN" dirty="0">
                    <a:solidFill>
                      <a:schemeClr val="bg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kumimoji="1"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kumimoji="1" lang="zh-CN" altLang="en-US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0" name="圆角矩形 6">
                <a:extLst>
                  <a:ext uri="{FF2B5EF4-FFF2-40B4-BE49-F238E27FC236}">
                    <a16:creationId xmlns:a16="http://schemas.microsoft.com/office/drawing/2014/main" id="{DA181610-D2C4-62D1-62EE-56B30104FE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675" y="3022247"/>
                <a:ext cx="1531676" cy="595223"/>
              </a:xfrm>
              <a:prstGeom prst="roundRect">
                <a:avLst/>
              </a:prstGeom>
              <a:blipFill>
                <a:blip r:embed="rId7"/>
                <a:stretch>
                  <a:fillRect t="-6122" b="-20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C15AB48-B8E0-67CB-38B1-F45A35FD7D60}"/>
                  </a:ext>
                </a:extLst>
              </p:cNvPr>
              <p:cNvSpPr txBox="1"/>
              <p:nvPr/>
            </p:nvSpPr>
            <p:spPr>
              <a:xfrm>
                <a:off x="8144481" y="4460635"/>
                <a:ext cx="3874142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C15AB48-B8E0-67CB-38B1-F45A35FD7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4481" y="4460635"/>
                <a:ext cx="3874142" cy="6399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F9D157B-A91A-6BD6-BDFF-EB02D512C072}"/>
                  </a:ext>
                </a:extLst>
              </p:cNvPr>
              <p:cNvSpPr txBox="1"/>
              <p:nvPr/>
            </p:nvSpPr>
            <p:spPr>
              <a:xfrm>
                <a:off x="5854209" y="4611776"/>
                <a:ext cx="21187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F9D157B-A91A-6BD6-BDFF-EB02D512C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209" y="4611776"/>
                <a:ext cx="2118785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8007462-B87E-77FD-9877-5EF4996E65D6}"/>
              </a:ext>
            </a:extLst>
          </p:cNvPr>
          <p:cNvCxnSpPr>
            <a:cxnSpLocks/>
          </p:cNvCxnSpPr>
          <p:nvPr/>
        </p:nvCxnSpPr>
        <p:spPr>
          <a:xfrm flipV="1">
            <a:off x="6058861" y="3630093"/>
            <a:ext cx="682907" cy="1060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93E045-3E48-D7E0-AA92-39E0E72682B7}"/>
              </a:ext>
            </a:extLst>
          </p:cNvPr>
          <p:cNvCxnSpPr>
            <a:cxnSpLocks/>
          </p:cNvCxnSpPr>
          <p:nvPr/>
        </p:nvCxnSpPr>
        <p:spPr>
          <a:xfrm flipV="1">
            <a:off x="6058861" y="3597015"/>
            <a:ext cx="1523267" cy="1093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707F82-3969-D6F9-0201-6B06D54A7E21}"/>
              </a:ext>
            </a:extLst>
          </p:cNvPr>
          <p:cNvCxnSpPr>
            <a:cxnSpLocks/>
          </p:cNvCxnSpPr>
          <p:nvPr/>
        </p:nvCxnSpPr>
        <p:spPr>
          <a:xfrm flipH="1" flipV="1">
            <a:off x="8741657" y="3630691"/>
            <a:ext cx="320113" cy="931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73CDAB-D6CD-832D-5711-394597A2BF2D}"/>
              </a:ext>
            </a:extLst>
          </p:cNvPr>
          <p:cNvCxnSpPr>
            <a:cxnSpLocks/>
          </p:cNvCxnSpPr>
          <p:nvPr/>
        </p:nvCxnSpPr>
        <p:spPr>
          <a:xfrm flipV="1">
            <a:off x="9061770" y="3616353"/>
            <a:ext cx="1260168" cy="968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C5A7BE4-6A49-CE55-D10B-FEF08BA1E200}"/>
                  </a:ext>
                </a:extLst>
              </p:cNvPr>
              <p:cNvSpPr txBox="1"/>
              <p:nvPr/>
            </p:nvSpPr>
            <p:spPr>
              <a:xfrm>
                <a:off x="4927579" y="2127982"/>
                <a:ext cx="2325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C5A7BE4-6A49-CE55-D10B-FEF08BA1E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579" y="2127982"/>
                <a:ext cx="2325700" cy="369332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E896FE-29F3-B81A-5B00-33D29E7E960F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4723304" y="2497314"/>
            <a:ext cx="1367125" cy="52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4D60AD9-5767-41B7-6C0D-8E3164F5F45A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5703488" y="2497314"/>
            <a:ext cx="386941" cy="486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8B3E99C-0DEF-9881-6324-363370B29C51}"/>
                  </a:ext>
                </a:extLst>
              </p:cNvPr>
              <p:cNvSpPr txBox="1"/>
              <p:nvPr/>
            </p:nvSpPr>
            <p:spPr>
              <a:xfrm>
                <a:off x="7364111" y="2126477"/>
                <a:ext cx="28291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8B3E99C-0DEF-9881-6324-363370B29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4111" y="2126477"/>
                <a:ext cx="282914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0892D36-5F41-A568-3350-88B5934F5CEF}"/>
              </a:ext>
            </a:extLst>
          </p:cNvPr>
          <p:cNvCxnSpPr>
            <a:cxnSpLocks/>
            <a:stCxn id="35" idx="2"/>
            <a:endCxn id="4" idx="0"/>
          </p:cNvCxnSpPr>
          <p:nvPr/>
        </p:nvCxnSpPr>
        <p:spPr>
          <a:xfrm>
            <a:off x="8778685" y="2495809"/>
            <a:ext cx="1079520" cy="526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CED97E-B6E0-3D1E-9733-1F64E770AA50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8588124" y="2495809"/>
            <a:ext cx="190561" cy="513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D4A742A-5814-D35C-DA4E-258957FA0B49}"/>
                  </a:ext>
                </a:extLst>
              </p:cNvPr>
              <p:cNvSpPr txBox="1"/>
              <p:nvPr/>
            </p:nvSpPr>
            <p:spPr>
              <a:xfrm>
                <a:off x="3516932" y="4630549"/>
                <a:ext cx="257058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D4A742A-5814-D35C-DA4E-258957FA0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932" y="4630549"/>
                <a:ext cx="257058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A70AC54D-D7A9-1A83-4C1C-264BCB56E4E4}"/>
              </a:ext>
            </a:extLst>
          </p:cNvPr>
          <p:cNvSpPr txBox="1"/>
          <p:nvPr/>
        </p:nvSpPr>
        <p:spPr>
          <a:xfrm>
            <a:off x="7880644" y="4630549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D0194F3-99FA-FE9C-DE68-DE480E114A54}"/>
              </a:ext>
            </a:extLst>
          </p:cNvPr>
          <p:cNvSpPr txBox="1"/>
          <p:nvPr/>
        </p:nvSpPr>
        <p:spPr>
          <a:xfrm>
            <a:off x="7172653" y="2160213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61" name="Left Brace 60">
            <a:extLst>
              <a:ext uri="{FF2B5EF4-FFF2-40B4-BE49-F238E27FC236}">
                <a16:creationId xmlns:a16="http://schemas.microsoft.com/office/drawing/2014/main" id="{171784D8-F497-BC79-82D2-A03378CC2EB9}"/>
              </a:ext>
            </a:extLst>
          </p:cNvPr>
          <p:cNvSpPr/>
          <p:nvPr/>
        </p:nvSpPr>
        <p:spPr>
          <a:xfrm rot="5400000">
            <a:off x="1450223" y="2250150"/>
            <a:ext cx="340724" cy="125091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EC93F4D2-ED23-0BA9-1D53-7F3D57EAF21E}"/>
              </a:ext>
            </a:extLst>
          </p:cNvPr>
          <p:cNvSpPr/>
          <p:nvPr/>
        </p:nvSpPr>
        <p:spPr>
          <a:xfrm>
            <a:off x="2809429" y="3428771"/>
            <a:ext cx="988902" cy="647974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828DC9D-434C-4293-48E5-B661AE2AEFBA}"/>
                  </a:ext>
                </a:extLst>
              </p:cNvPr>
              <p:cNvSpPr txBox="1"/>
              <p:nvPr/>
            </p:nvSpPr>
            <p:spPr>
              <a:xfrm>
                <a:off x="167294" y="1979325"/>
                <a:ext cx="31078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Linear Constraints on</a:t>
                </a:r>
              </a:p>
              <a:p>
                <a:pPr algn="ctr"/>
                <a:r>
                  <a:rPr lang="en-US" dirty="0"/>
                  <a:t>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828DC9D-434C-4293-48E5-B661AE2AE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94" y="1979325"/>
                <a:ext cx="3107864" cy="646331"/>
              </a:xfrm>
              <a:prstGeom prst="rect">
                <a:avLst/>
              </a:prstGeom>
              <a:blipFill>
                <a:blip r:embed="rId13"/>
                <a:stretch>
                  <a:fillRect t="-5882" b="-13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80EACB3-3A55-B7DC-83A0-E50E730C4C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0210" y="5343040"/>
                <a:ext cx="8743526" cy="1383198"/>
              </a:xfrm>
              <a:prstGeom prst="rect">
                <a:avLst/>
              </a:prstGeom>
            </p:spPr>
            <p:txBody>
              <a:bodyPr lIns="109728" tIns="109728" rIns="109728" bIns="9144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5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 spc="15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 spc="15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 spc="15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15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15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zh-CN" sz="18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The verifier performs 3 types of checks:</a:t>
                </a:r>
              </a:p>
              <a:p>
                <a:pPr lvl="1"/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1. Check whether         and         are close to Hadamard codewords.</a:t>
                </a:r>
              </a:p>
              <a:p>
                <a:pPr lvl="1"/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2. Check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𝑧</m:t>
                        </m:r>
                      </m:e>
                      <m:sub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𝑖𝑖</m:t>
                        </m:r>
                      </m:sub>
                    </m:sSub>
                  </m:oMath>
                </a14:m>
                <a:endParaRPr kumimoji="1" lang="en-US" altLang="zh-CN" sz="1600" spc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lvl="1"/>
                <a:r>
                  <a:rPr kumimoji="1" lang="en-US" altLang="zh-CN" sz="1600" spc="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3. Check</a:t>
                </a:r>
                <a:r>
                  <a:rPr kumimoji="1" lang="en-US" altLang="zh-CN" sz="1600" b="0" spc="0" dirty="0"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𝑧</m:t>
                        </m:r>
                      </m:e>
                      <m:sub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𝑖𝑗</m:t>
                        </m:r>
                      </m:sub>
                    </m:sSub>
                    <m:r>
                      <a:rPr kumimoji="1" lang="en-US" altLang="zh-CN" sz="16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6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𝑗</m:t>
                        </m:r>
                      </m:sub>
                    </m:sSub>
                  </m:oMath>
                </a14:m>
                <a:endParaRPr kumimoji="1" lang="en-US" altLang="zh-CN" sz="1600" spc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80EACB3-3A55-B7DC-83A0-E50E730C4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10" y="5343040"/>
                <a:ext cx="8743526" cy="1383198"/>
              </a:xfrm>
              <a:prstGeom prst="rect">
                <a:avLst/>
              </a:prstGeom>
              <a:blipFill>
                <a:blip r:embed="rId14"/>
                <a:stretch>
                  <a:fillRect l="-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圆角矩形 6">
            <a:extLst>
              <a:ext uri="{FF2B5EF4-FFF2-40B4-BE49-F238E27FC236}">
                <a16:creationId xmlns:a16="http://schemas.microsoft.com/office/drawing/2014/main" id="{D92324F3-34FF-34A7-1CE9-04E8FE3644A0}"/>
              </a:ext>
            </a:extLst>
          </p:cNvPr>
          <p:cNvSpPr/>
          <p:nvPr/>
        </p:nvSpPr>
        <p:spPr>
          <a:xfrm>
            <a:off x="3062344" y="5744417"/>
            <a:ext cx="811903" cy="2664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圆角矩形 8">
            <a:extLst>
              <a:ext uri="{FF2B5EF4-FFF2-40B4-BE49-F238E27FC236}">
                <a16:creationId xmlns:a16="http://schemas.microsoft.com/office/drawing/2014/main" id="{5D6D9CE4-855D-859E-A3C7-FEF20A426257}"/>
              </a:ext>
            </a:extLst>
          </p:cNvPr>
          <p:cNvSpPr/>
          <p:nvPr/>
        </p:nvSpPr>
        <p:spPr>
          <a:xfrm>
            <a:off x="4457056" y="5720142"/>
            <a:ext cx="766207" cy="290711"/>
          </a:xfrm>
          <a:prstGeom prst="roundRect">
            <a:avLst/>
          </a:prstGeom>
          <a:solidFill>
            <a:srgbClr val="00B0F0">
              <a:alpha val="70000"/>
            </a:srgb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6FCFFE8-7652-0529-A71B-53B66F849D21}"/>
              </a:ext>
            </a:extLst>
          </p:cNvPr>
          <p:cNvSpPr/>
          <p:nvPr/>
        </p:nvSpPr>
        <p:spPr>
          <a:xfrm>
            <a:off x="3071231" y="6053369"/>
            <a:ext cx="836349" cy="3073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AB88DC4-5D4D-862C-113D-1E384E27F836}"/>
              </a:ext>
            </a:extLst>
          </p:cNvPr>
          <p:cNvSpPr/>
          <p:nvPr/>
        </p:nvSpPr>
        <p:spPr>
          <a:xfrm>
            <a:off x="3071231" y="6405576"/>
            <a:ext cx="836349" cy="30737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36ECB69-3AE3-5C49-4B65-C929C3102FD4}"/>
                  </a:ext>
                </a:extLst>
              </p:cNvPr>
              <p:cNvSpPr txBox="1"/>
              <p:nvPr/>
            </p:nvSpPr>
            <p:spPr>
              <a:xfrm>
                <a:off x="9836582" y="3942512"/>
                <a:ext cx="2327916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1800" b="0" spc="0" dirty="0">
                    <a:cs typeface="Consolas" panose="020B0609020204030204" pitchFamily="49" charset="0"/>
                  </a:rPr>
                  <a:t>Expecting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𝑧</m:t>
                        </m:r>
                      </m:e>
                      <m:sub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𝑖𝑗</m:t>
                        </m:r>
                      </m:sub>
                    </m:sSub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800" b="0" i="1" spc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36ECB69-3AE3-5C49-4B65-C929C3102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6582" y="3942512"/>
                <a:ext cx="2327916" cy="391646"/>
              </a:xfrm>
              <a:prstGeom prst="rect">
                <a:avLst/>
              </a:prstGeom>
              <a:blipFill>
                <a:blip r:embed="rId15"/>
                <a:stretch>
                  <a:fillRect l="-2174" t="-6250" b="-15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23750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32289-3E15-644B-32ED-E6B4CAD9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spc="0">
                <a:latin typeface="Consolas" panose="020B0609020204030204" pitchFamily="49" charset="0"/>
                <a:cs typeface="Consolas" panose="020B0609020204030204" pitchFamily="49" charset="0"/>
              </a:rPr>
              <a:t>Combine</a:t>
            </a:r>
            <a:r>
              <a:rPr kumimoji="1" lang="zh-CN" altLang="en-US" sz="3600" spc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3600" spc="0">
                <a:latin typeface="Consolas" panose="020B0609020204030204" pitchFamily="49" charset="0"/>
                <a:cs typeface="Consolas" panose="020B0609020204030204" pitchFamily="49" charset="0"/>
              </a:rPr>
              <a:t>Things</a:t>
            </a:r>
            <a:r>
              <a:rPr kumimoji="1" lang="zh-CN" altLang="en-US" sz="3600" spc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3600" spc="0">
                <a:latin typeface="Consolas" panose="020B0609020204030204" pitchFamily="49" charset="0"/>
                <a:cs typeface="Consolas" panose="020B0609020204030204" pitchFamily="49" charset="0"/>
              </a:rPr>
              <a:t>Together</a:t>
            </a:r>
            <a:endParaRPr kumimoji="1" lang="zh-CN" altLang="en-US" sz="3600" spc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9F9E39-C75E-5BE4-AE7B-6F992FDD5B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85750" indent="-285750">
                  <a:lnSpc>
                    <a:spcPct val="100000"/>
                  </a:lnSpc>
                </a:pPr>
                <a:r>
                  <a:rPr kumimoji="1" lang="en-US" altLang="zh-CN" sz="20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3SAT</a:t>
                </a:r>
                <a14:m>
                  <m:oMath xmlns:m="http://schemas.openxmlformats.org/officeDocument/2006/math">
                    <m:r>
                      <a:rPr kumimoji="1" lang="en-US" altLang="zh-CN" sz="2000" spc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→</m:t>
                    </m:r>
                  </m:oMath>
                </a14:m>
                <a:r>
                  <a:rPr kumimoji="1" lang="en-US" altLang="zh-CN" sz="20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VecCSP(</a:t>
                </a:r>
                <a:r>
                  <a:rPr kumimoji="1" lang="en-US" altLang="zh-CN" sz="2000" spc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parallel</a:t>
                </a:r>
                <a:r>
                  <a:rPr kumimoji="1" lang="zh-CN" altLang="en-US" sz="2000" spc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part</a:t>
                </a:r>
                <a:r>
                  <a:rPr kumimoji="1" lang="en-US" altLang="zh-CN" sz="20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,</a:t>
                </a:r>
                <a:r>
                  <a:rPr kumimoji="1" lang="zh-CN" altLang="en-US" sz="20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>
                    <a:solidFill>
                      <a:srgbClr val="00B0F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linear</a:t>
                </a:r>
                <a:r>
                  <a:rPr kumimoji="1" lang="zh-CN" altLang="en-US" sz="2000" spc="0">
                    <a:solidFill>
                      <a:srgbClr val="00B0F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>
                    <a:solidFill>
                      <a:srgbClr val="00B0F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part</a:t>
                </a:r>
                <a:r>
                  <a:rPr kumimoji="1" lang="en-US" altLang="zh-CN" sz="20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)[</a:t>
                </a:r>
                <a14:m>
                  <m:oMath xmlns:m="http://schemas.openxmlformats.org/officeDocument/2006/math">
                    <m:r>
                      <a:rPr kumimoji="1" lang="en-US" altLang="zh-CN" sz="2000" i="1" spc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𝔽</m:t>
                    </m:r>
                    <m:r>
                      <a:rPr kumimoji="1" lang="en-US" altLang="zh-CN" sz="2000" b="0" i="1" spc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  <m:r>
                      <a:rPr kumimoji="1" lang="en-US" altLang="zh-CN" sz="2000" b="0" i="1" spc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𝑂</m:t>
                    </m:r>
                    <m:d>
                      <m:dPr>
                        <m:ctrlPr>
                          <a:rPr kumimoji="1" lang="en-US" altLang="zh-CN" sz="2000" b="0" i="1" spc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kumimoji="1" lang="en-US" altLang="zh-CN" sz="2000" b="0" i="1" spc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1</m:t>
                        </m:r>
                      </m:e>
                    </m:d>
                    <m:r>
                      <a:rPr kumimoji="1" lang="en-US" altLang="zh-CN" sz="2000" b="0" i="1" spc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,</m:t>
                    </m:r>
                    <m:r>
                      <a:rPr kumimoji="1" lang="en-US" altLang="zh-CN" sz="2000" i="1" spc="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𝑑</m:t>
                    </m:r>
                    <m:r>
                      <a:rPr kumimoji="1" lang="en-US" altLang="zh-CN" sz="2000" i="1" spc="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  <m:r>
                      <a:rPr kumimoji="1" lang="en-US" altLang="zh-CN" sz="2000" b="0" i="1" spc="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𝑂</m:t>
                    </m:r>
                    <m:r>
                      <a:rPr kumimoji="1" lang="en-US" altLang="zh-CN" sz="2000" b="0" i="1" spc="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(</m:t>
                    </m:r>
                    <m:r>
                      <a:rPr kumimoji="1" lang="en-US" altLang="zh-CN" sz="2000" b="0" i="1" spc="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𝑛</m:t>
                    </m:r>
                    <m:r>
                      <a:rPr kumimoji="1" lang="en-US" altLang="zh-CN" sz="2000" b="0" i="1" spc="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/</m:t>
                    </m:r>
                    <m:r>
                      <a:rPr kumimoji="1" lang="en-US" altLang="zh-CN" sz="2000" b="0" i="1" spc="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𝑘</m:t>
                    </m:r>
                    <m:r>
                      <a:rPr kumimoji="1" lang="en-US" altLang="zh-CN" sz="2000" b="0" i="1" spc="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r>
                  <a:rPr kumimoji="1" lang="en-US" altLang="zh-CN" sz="20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]</a:t>
                </a:r>
              </a:p>
              <a:p>
                <a:pPr marL="285750" indent="-285750">
                  <a:lnSpc>
                    <a:spcPct val="100000"/>
                  </a:lnSpc>
                </a:pPr>
                <a:r>
                  <a:rPr kumimoji="1" lang="en-US" altLang="zh-CN" sz="2000" spc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VecCSP</a:t>
                </a:r>
                <a:r>
                  <a:rPr kumimoji="1" lang="zh-CN" altLang="en-US" sz="20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∈</m:t>
                    </m:r>
                  </m:oMath>
                </a14:m>
                <a:r>
                  <a:rPr kumimoji="1" lang="zh-CN" altLang="en-US" sz="2000" spc="0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PCP</a:t>
                </a:r>
                <a:r>
                  <a:rPr kumimoji="1" lang="en-US" altLang="zh-CN" sz="2000" spc="0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kumimoji="1" lang="en-US" altLang="zh-CN" sz="2000" spc="0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,</a:t>
                </a:r>
                <a:r>
                  <a:rPr kumimoji="1" lang="en-US" altLang="zh-CN" sz="2000" spc="0" baseline="-2500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1-</a:t>
                </a:r>
                <a14:m>
                  <m:oMath xmlns:m="http://schemas.openxmlformats.org/officeDocument/2006/math">
                    <m:r>
                      <a:rPr kumimoji="1" lang="en-US" altLang="zh-CN" sz="2000" i="1" spc="0" baseline="-2500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𝜀</m:t>
                    </m:r>
                  </m:oMath>
                </a14:m>
                <a:r>
                  <a:rPr kumimoji="1" lang="en-US" altLang="zh-CN" sz="20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[</a:t>
                </a:r>
                <a14:m>
                  <m:oMath xmlns:m="http://schemas.openxmlformats.org/officeDocument/2006/math">
                    <m:r>
                      <a:rPr kumimoji="1" lang="en-US" altLang="zh-CN" sz="2000" i="1" spc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𝑂</m:t>
                    </m:r>
                    <m:r>
                      <a:rPr kumimoji="1" lang="en-US" altLang="zh-CN" sz="2000" i="1" spc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(</m:t>
                    </m:r>
                    <m:sSup>
                      <m:sSupPr>
                        <m:ctrlPr>
                          <a:rPr kumimoji="1" lang="en-US" altLang="zh-CN" sz="2000" i="1" spc="0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kumimoji="1" lang="en-US" altLang="zh-CN" sz="2000" i="1" spc="0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𝑘</m:t>
                        </m:r>
                      </m:e>
                      <m:sup>
                        <m:r>
                          <a:rPr kumimoji="1" lang="en-US" altLang="zh-CN" sz="2000" i="1" spc="0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4</m:t>
                        </m:r>
                      </m:sup>
                    </m:sSup>
                    <m:r>
                      <a:rPr kumimoji="1" lang="en-US" altLang="zh-CN" sz="2000" i="1" spc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r>
                  <a:rPr kumimoji="1" lang="en-US" altLang="zh-CN" sz="20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,</a:t>
                </a:r>
                <a14:m>
                  <m:oMath xmlns:m="http://schemas.openxmlformats.org/officeDocument/2006/math">
                    <m:r>
                      <a:rPr kumimoji="1" lang="en-US" altLang="zh-CN" sz="2000" i="1" spc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𝑂</m:t>
                    </m:r>
                    <m:r>
                      <a:rPr kumimoji="1" lang="en-US" altLang="zh-CN" sz="2000" i="1" spc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(1)</m:t>
                    </m:r>
                  </m:oMath>
                </a14:m>
                <a:r>
                  <a:rPr kumimoji="1" lang="en-US" altLang="zh-CN" sz="2000" spc="0">
                    <a:latin typeface="Consolas" panose="020B0609020204030204" pitchFamily="49" charset="0"/>
                    <a:cs typeface="Consolas" panose="020B0609020204030204" pitchFamily="49" charset="0"/>
                  </a:rPr>
                  <a:t>]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sz="2000" i="1" spc="0" baseline="-250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Σ</m:t>
                    </m:r>
                  </m:oMath>
                </a14:m>
                <a:r>
                  <a:rPr kumimoji="1" lang="en-US" altLang="zh-CN" sz="2000" spc="0" baseline="-2500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=2^{O(n/k)}</a:t>
                </a:r>
                <a:endParaRPr kumimoji="1" lang="en-US" altLang="zh-CN" sz="2000" spc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9F9E39-C75E-5BE4-AE7B-6F992FDD5B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76B70E74-BA01-093A-7705-369A0BA964F1}"/>
                  </a:ext>
                </a:extLst>
              </p:cNvPr>
              <p:cNvSpPr/>
              <p:nvPr/>
            </p:nvSpPr>
            <p:spPr>
              <a:xfrm>
                <a:off x="2994516" y="4095467"/>
                <a:ext cx="2320506" cy="1256639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>
                    <a:latin typeface="Consolas" panose="020B0609020204030204" pitchFamily="49" charset="0"/>
                    <a:cs typeface="Consolas" panose="020B0609020204030204" pitchFamily="49" charset="0"/>
                  </a:rPr>
                  <a:t>PWH(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𝑥</m:t>
                    </m:r>
                  </m:oMath>
                </a14:m>
                <a:r>
                  <a:rPr kumimoji="1" lang="en-US" altLang="zh-CN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  <a:endParaRPr kumimoji="1" lang="zh-CN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76B70E74-BA01-093A-7705-369A0BA964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516" y="4095467"/>
                <a:ext cx="2320506" cy="125663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圆角矩形 4">
                <a:extLst>
                  <a:ext uri="{FF2B5EF4-FFF2-40B4-BE49-F238E27FC236}">
                    <a16:creationId xmlns:a16="http://schemas.microsoft.com/office/drawing/2014/main" id="{F11BDDE5-4FBE-F249-2BAA-5C634A942CA0}"/>
                  </a:ext>
                </a:extLst>
              </p:cNvPr>
              <p:cNvSpPr/>
              <p:nvPr/>
            </p:nvSpPr>
            <p:spPr>
              <a:xfrm>
                <a:off x="5376843" y="4095466"/>
                <a:ext cx="2560607" cy="1256639"/>
              </a:xfrm>
              <a:prstGeom prst="roundRect">
                <a:avLst/>
              </a:prstGeom>
              <a:solidFill>
                <a:srgbClr val="FF0000">
                  <a:alpha val="70000"/>
                </a:srgb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>
                    <a:latin typeface="Consolas" panose="020B0609020204030204" pitchFamily="49" charset="0"/>
                    <a:cs typeface="Consolas" panose="020B0609020204030204" pitchFamily="49" charset="0"/>
                  </a:rPr>
                  <a:t>proof that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zh-CN">
                    <a:latin typeface="Consolas" panose="020B0609020204030204" pitchFamily="49" charset="0"/>
                    <a:cs typeface="Consolas" panose="020B0609020204030204" pitchFamily="49" charset="0"/>
                  </a:rPr>
                  <a:t> satisfies parallel</a:t>
                </a:r>
                <a:endParaRPr kumimoji="1" lang="zh-CN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圆角矩形 4">
                <a:extLst>
                  <a:ext uri="{FF2B5EF4-FFF2-40B4-BE49-F238E27FC236}">
                    <a16:creationId xmlns:a16="http://schemas.microsoft.com/office/drawing/2014/main" id="{F11BDDE5-4FBE-F249-2BAA-5C634A942C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843" y="4095466"/>
                <a:ext cx="2560607" cy="1256639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圆角矩形 5">
                <a:extLst>
                  <a:ext uri="{FF2B5EF4-FFF2-40B4-BE49-F238E27FC236}">
                    <a16:creationId xmlns:a16="http://schemas.microsoft.com/office/drawing/2014/main" id="{FBD45A94-4C81-282E-DBFF-BB78A8D827C2}"/>
                  </a:ext>
                </a:extLst>
              </p:cNvPr>
              <p:cNvSpPr/>
              <p:nvPr/>
            </p:nvSpPr>
            <p:spPr>
              <a:xfrm>
                <a:off x="7999271" y="4095466"/>
                <a:ext cx="2560607" cy="1256639"/>
              </a:xfrm>
              <a:prstGeom prst="roundRect">
                <a:avLst/>
              </a:prstGeom>
              <a:solidFill>
                <a:srgbClr val="00B0F0">
                  <a:alpha val="70000"/>
                </a:srgbClr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>
                    <a:latin typeface="Consolas" panose="020B0609020204030204" pitchFamily="49" charset="0"/>
                    <a:cs typeface="Consolas" panose="020B0609020204030204" pitchFamily="49" charset="0"/>
                  </a:rPr>
                  <a:t>proof that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zh-CN">
                    <a:latin typeface="Consolas" panose="020B0609020204030204" pitchFamily="49" charset="0"/>
                    <a:cs typeface="Consolas" panose="020B0609020204030204" pitchFamily="49" charset="0"/>
                  </a:rPr>
                  <a:t> satisfies linear</a:t>
                </a:r>
                <a:endParaRPr kumimoji="1" lang="zh-CN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" name="圆角矩形 5">
                <a:extLst>
                  <a:ext uri="{FF2B5EF4-FFF2-40B4-BE49-F238E27FC236}">
                    <a16:creationId xmlns:a16="http://schemas.microsoft.com/office/drawing/2014/main" id="{FBD45A94-4C81-282E-DBFF-BB78A8D827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9271" y="4095466"/>
                <a:ext cx="2560607" cy="1256639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8FB94714-1B63-21C9-E7EA-F5E519AD713D}"/>
              </a:ext>
            </a:extLst>
          </p:cNvPr>
          <p:cNvSpPr txBox="1"/>
          <p:nvPr/>
        </p:nvSpPr>
        <p:spPr>
          <a:xfrm>
            <a:off x="1220354" y="4869827"/>
            <a:ext cx="1774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final proof:</a:t>
            </a:r>
            <a:endParaRPr kumimoji="1"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0E0CE2E-2A2D-1B59-5D66-CC5DEA61CE9B}"/>
              </a:ext>
            </a:extLst>
          </p:cNvPr>
          <p:cNvSpPr/>
          <p:nvPr/>
        </p:nvSpPr>
        <p:spPr>
          <a:xfrm>
            <a:off x="4236907" y="5734083"/>
            <a:ext cx="3110760" cy="447261"/>
          </a:xfrm>
          <a:prstGeom prst="rect">
            <a:avLst/>
          </a:prstGeom>
          <a:solidFill>
            <a:schemeClr val="accent3"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PCPP verifier for parallel </a:t>
            </a:r>
            <a:endParaRPr kumimoji="1" lang="zh-CN" alt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E9BF775-4C79-B32D-0A7E-1813F636D1D1}"/>
              </a:ext>
            </a:extLst>
          </p:cNvPr>
          <p:cNvSpPr/>
          <p:nvPr/>
        </p:nvSpPr>
        <p:spPr>
          <a:xfrm>
            <a:off x="5959690" y="3257083"/>
            <a:ext cx="3110760" cy="447261"/>
          </a:xfrm>
          <a:prstGeom prst="rect">
            <a:avLst/>
          </a:prstGeom>
          <a:solidFill>
            <a:schemeClr val="accent3"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>
                <a:latin typeface="Consolas" panose="020B0609020204030204" pitchFamily="49" charset="0"/>
                <a:cs typeface="Consolas" panose="020B0609020204030204" pitchFamily="49" charset="0"/>
              </a:rPr>
              <a:t>PCPP verifier for linear </a:t>
            </a:r>
            <a:endParaRPr kumimoji="1" lang="zh-CN" alt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EEFBD014-2A63-B868-674E-2C43A88F6B76}"/>
              </a:ext>
            </a:extLst>
          </p:cNvPr>
          <p:cNvCxnSpPr/>
          <p:nvPr/>
        </p:nvCxnSpPr>
        <p:spPr>
          <a:xfrm flipH="1" flipV="1">
            <a:off x="4455381" y="5431057"/>
            <a:ext cx="159026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95501445-720B-E88B-4ADF-EA44D9D13C22}"/>
              </a:ext>
            </a:extLst>
          </p:cNvPr>
          <p:cNvCxnSpPr>
            <a:cxnSpLocks/>
          </p:cNvCxnSpPr>
          <p:nvPr/>
        </p:nvCxnSpPr>
        <p:spPr>
          <a:xfrm flipV="1">
            <a:off x="6264303" y="5426532"/>
            <a:ext cx="178904" cy="233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CA61B276-4268-30D9-A6C4-361D24771604}"/>
              </a:ext>
            </a:extLst>
          </p:cNvPr>
          <p:cNvCxnSpPr>
            <a:cxnSpLocks/>
          </p:cNvCxnSpPr>
          <p:nvPr/>
        </p:nvCxnSpPr>
        <p:spPr>
          <a:xfrm flipH="1">
            <a:off x="4534894" y="3783295"/>
            <a:ext cx="2445026" cy="237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39624FF2-875D-CB10-5A2E-99E74CAFB8CA}"/>
              </a:ext>
            </a:extLst>
          </p:cNvPr>
          <p:cNvCxnSpPr>
            <a:cxnSpLocks/>
          </p:cNvCxnSpPr>
          <p:nvPr/>
        </p:nvCxnSpPr>
        <p:spPr>
          <a:xfrm>
            <a:off x="8035220" y="3776523"/>
            <a:ext cx="962343" cy="2308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00C87EED-CE48-4DE3-217A-B422197071C0}"/>
              </a:ext>
            </a:extLst>
          </p:cNvPr>
          <p:cNvSpPr/>
          <p:nvPr/>
        </p:nvSpPr>
        <p:spPr>
          <a:xfrm rot="10800000">
            <a:off x="10666846" y="4095464"/>
            <a:ext cx="184034" cy="125664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F07FDAD-E56F-9AA7-D490-F20C5349CADA}"/>
                  </a:ext>
                </a:extLst>
              </p:cNvPr>
              <p:cNvSpPr txBox="1"/>
              <p:nvPr/>
            </p:nvSpPr>
            <p:spPr>
              <a:xfrm>
                <a:off x="10850880" y="4539118"/>
                <a:ext cx="3939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F07FDAD-E56F-9AA7-D490-F20C5349C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0880" y="4539118"/>
                <a:ext cx="39395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左大括号 20">
            <a:extLst>
              <a:ext uri="{FF2B5EF4-FFF2-40B4-BE49-F238E27FC236}">
                <a16:creationId xmlns:a16="http://schemas.microsoft.com/office/drawing/2014/main" id="{C5B7CB18-6FA8-6A2A-55F3-3557B2CD3F13}"/>
              </a:ext>
            </a:extLst>
          </p:cNvPr>
          <p:cNvSpPr/>
          <p:nvPr/>
        </p:nvSpPr>
        <p:spPr>
          <a:xfrm rot="16200000">
            <a:off x="6649636" y="1968703"/>
            <a:ext cx="304826" cy="7244222"/>
          </a:xfrm>
          <a:prstGeom prst="leftBrace">
            <a:avLst>
              <a:gd name="adj1" fmla="val 8333"/>
              <a:gd name="adj2" fmla="val 7383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0D0D9ADE-F6DB-044B-40C0-73C9AE4B1C5C}"/>
                  </a:ext>
                </a:extLst>
              </p:cNvPr>
              <p:cNvSpPr txBox="1"/>
              <p:nvPr/>
            </p:nvSpPr>
            <p:spPr>
              <a:xfrm>
                <a:off x="8319414" y="5750570"/>
                <a:ext cx="853118" cy="406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0D0D9ADE-F6DB-044B-40C0-73C9AE4B1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414" y="5750570"/>
                <a:ext cx="853118" cy="40607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226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32289-3E15-644B-32ED-E6B4CAD9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spc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Parameterized Complexity</a:t>
            </a:r>
            <a:endParaRPr kumimoji="1" lang="zh-CN" altLang="en-US" sz="3600" spc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1B83A4B-3882-1A06-F15C-5B4AC0E918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442573"/>
                <a:ext cx="10515600" cy="4251960"/>
              </a:xfrm>
            </p:spPr>
            <p:txBody>
              <a:bodyPr>
                <a:normAutofit/>
              </a:bodyPr>
              <a:lstStyle/>
              <a:p>
                <a:pPr marL="285750" indent="-285750">
                  <a:lnSpc>
                    <a:spcPct val="100000"/>
                  </a:lnSpc>
                </a:pPr>
                <a:r>
                  <a:rPr kumimoji="1" lang="en-US" altLang="zh-CN" sz="20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Associate</a:t>
                </a:r>
                <a:r>
                  <a:rPr kumimoji="1" lang="zh-CN" altLang="en-US" sz="2000" spc="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each instance </a:t>
                </a:r>
                <a14:m>
                  <m:oMath xmlns:m="http://schemas.openxmlformats.org/officeDocument/2006/math">
                    <m:r>
                      <a:rPr kumimoji="1" lang="en-US" altLang="zh-CN" sz="2000" spc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zh-CN" sz="20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with a parameter </a:t>
                </a:r>
                <a14:m>
                  <m:oMath xmlns:m="http://schemas.openxmlformats.org/officeDocument/2006/math">
                    <m:r>
                      <a:rPr kumimoji="1" lang="en-US" altLang="zh-CN" sz="2000" spc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kumimoji="1" lang="en-US" altLang="zh-CN" sz="2000" spc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zh-CN" sz="2000" spc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kumimoji="1" lang="en-US" altLang="zh-CN" sz="2000" spc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kumimoji="1" lang="en-US" altLang="zh-CN" sz="1800" spc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≪|</m:t>
                    </m:r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kumimoji="1" lang="zh-CN" altLang="en-US" sz="1800" spc="0" dirty="0">
                    <a:latin typeface="Cambria Math" panose="02040503050406030204" pitchFamily="18" charset="0"/>
                  </a:rPr>
                  <a:t> </a:t>
                </a:r>
                <a:endParaRPr kumimoji="1" lang="en-US" altLang="zh-CN" sz="1800" spc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00000"/>
                  </a:lnSpc>
                </a:pPr>
                <a:r>
                  <a:rPr kumimoji="1" lang="en-US" altLang="zh-CN" sz="1800" spc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Measure complexity over </a:t>
                </a:r>
                <a14:m>
                  <m:oMath xmlns:m="http://schemas.openxmlformats.org/officeDocument/2006/math">
                    <m:r>
                      <a:rPr kumimoji="1" lang="en-US" altLang="zh-CN" sz="1800" i="1" spc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1800" b="0" i="0" spc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zh-CN" sz="1800" i="1" spc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1800" i="1" spc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zh-CN" altLang="en-US" sz="1800" spc="0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sz="1800" spc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</a:t>
                </a:r>
                <a:r>
                  <a:rPr kumimoji="1" lang="zh-CN" altLang="en-US" sz="1800" spc="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spc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kumimoji="1" lang="en-US" altLang="zh-CN" sz="1800" spc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lnSpc>
                    <a:spcPct val="100000"/>
                  </a:lnSpc>
                </a:pPr>
                <a:r>
                  <a:rPr kumimoji="1" lang="en-US" altLang="zh-CN" sz="2000" b="1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W[1]</a:t>
                </a:r>
                <a:r>
                  <a:rPr kumimoji="1" lang="en-US" altLang="zh-CN" sz="20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(Analogue</a:t>
                </a:r>
                <a:r>
                  <a:rPr kumimoji="1" lang="zh-CN" altLang="en-US" sz="2000" spc="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of</a:t>
                </a:r>
                <a:r>
                  <a:rPr kumimoji="1" lang="zh-CN" altLang="en-US" sz="2000" spc="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b="1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NP</a:t>
                </a:r>
                <a:r>
                  <a:rPr kumimoji="1" lang="en-US" altLang="zh-CN" sz="20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):</a:t>
                </a:r>
                <a:r>
                  <a:rPr kumimoji="1" lang="zh-CN" altLang="en-US" sz="2000" spc="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widely believed </a:t>
                </a:r>
                <a:r>
                  <a:rPr kumimoji="1" lang="en-US" altLang="zh-CN" sz="2000" b="1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W[1] </a:t>
                </a:r>
                <a14:m>
                  <m:oMath xmlns:m="http://schemas.openxmlformats.org/officeDocument/2006/math">
                    <m:r>
                      <a:rPr kumimoji="1" lang="en-US" altLang="zh-CN" sz="2000" b="1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≠</m:t>
                    </m:r>
                  </m:oMath>
                </a14:m>
                <a:r>
                  <a:rPr kumimoji="1" lang="en-US" altLang="zh-CN" sz="2000" b="1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FPT 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1B83A4B-3882-1A06-F15C-5B4AC0E918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442573"/>
                <a:ext cx="10515600" cy="4251960"/>
              </a:xfrm>
              <a:blipFill>
                <a:blip r:embed="rId3"/>
                <a:stretch>
                  <a:fillRect l="-3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圆角矩形 4">
                <a:extLst>
                  <a:ext uri="{FF2B5EF4-FFF2-40B4-BE49-F238E27FC236}">
                    <a16:creationId xmlns:a16="http://schemas.microsoft.com/office/drawing/2014/main" id="{68950C0F-4FC1-60DB-86B3-83B163C05EA0}"/>
                  </a:ext>
                </a:extLst>
              </p:cNvPr>
              <p:cNvSpPr/>
              <p:nvPr/>
            </p:nvSpPr>
            <p:spPr>
              <a:xfrm>
                <a:off x="1535504" y="4445874"/>
                <a:ext cx="3830125" cy="1935859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20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en-US" altLang="zh-CN" sz="20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-Clique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800" kern="1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Input:</a:t>
                </a:r>
                <a:r>
                  <a:rPr lang="zh-CN" altLang="en-US" sz="1800" kern="1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 </a:t>
                </a:r>
                <a:endParaRPr lang="en-US" altLang="zh-CN" sz="1800" kern="100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zh-CN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  <m:r>
                          <a:rPr lang="en-US" altLang="zh-CN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zh-CN" altLang="en-US" i="1" kern="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lang="en-US" altLang="zh-CN" kern="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and</a:t>
                </a:r>
                <a:r>
                  <a:rPr lang="zh-CN" altLang="en-US" kern="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lang="en-US" altLang="zh-CN" kern="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parameter</a:t>
                </a:r>
                <a:r>
                  <a:rPr lang="zh-CN" altLang="en-US" kern="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𝑘</m:t>
                    </m:r>
                  </m:oMath>
                </a14:m>
                <a:endParaRPr lang="en-US" altLang="zh-CN" i="1" kern="100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Output: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endParaRPr kumimoji="1" lang="en-US" altLang="zh-CN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…, </m:t>
                    </m:r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forming a clique?</a:t>
                </a:r>
                <a:endParaRPr kumimoji="1" lang="zh-CN" altLang="en-US" dirty="0">
                  <a:solidFill>
                    <a:schemeClr val="tx1"/>
                  </a:solidFill>
                  <a:latin typeface="Cambria Math" panose="02040503050406030204" pitchFamily="18" charset="0"/>
                  <a:cs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" name="圆角矩形 4">
                <a:extLst>
                  <a:ext uri="{FF2B5EF4-FFF2-40B4-BE49-F238E27FC236}">
                    <a16:creationId xmlns:a16="http://schemas.microsoft.com/office/drawing/2014/main" id="{68950C0F-4FC1-60DB-86B3-83B163C05E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504" y="4445874"/>
                <a:ext cx="3830125" cy="193585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08FFE41-6B7C-9460-5E8B-870EC40FE149}"/>
                  </a:ext>
                </a:extLst>
              </p:cNvPr>
              <p:cNvSpPr txBox="1"/>
              <p:nvPr/>
            </p:nvSpPr>
            <p:spPr>
              <a:xfrm>
                <a:off x="6434328" y="4946941"/>
                <a:ext cx="4308163" cy="380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No</a:t>
                </a:r>
                <a:r>
                  <a:rPr kumimoji="1" lang="zh-CN" alt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algorithm</a:t>
                </a:r>
                <a:r>
                  <a:rPr kumimoji="1" lang="zh-CN" alt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known</a:t>
                </a:r>
                <a:r>
                  <a:rPr kumimoji="1" lang="zh-CN" alt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with</a:t>
                </a:r>
                <a:r>
                  <a:rPr kumimoji="1" lang="zh-CN" alt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runtime</a:t>
                </a:r>
                <a:r>
                  <a:rPr kumimoji="1" lang="zh-CN" alt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𝑛</m:t>
                        </m:r>
                      </m:e>
                      <m:sup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𝑜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)</m:t>
                        </m:r>
                      </m:sup>
                    </m:sSup>
                  </m:oMath>
                </a14:m>
                <a:endParaRPr kumimoji="1" lang="zh-CN" altLang="en-US" dirty="0">
                  <a:latin typeface="Cambria Math" panose="02040503050406030204" pitchFamily="18" charset="0"/>
                  <a:cs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08FFE41-6B7C-9460-5E8B-870EC40FE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328" y="4946941"/>
                <a:ext cx="4308163" cy="380810"/>
              </a:xfrm>
              <a:prstGeom prst="rect">
                <a:avLst/>
              </a:prstGeom>
              <a:blipFill>
                <a:blip r:embed="rId5"/>
                <a:stretch>
                  <a:fillRect l="-1176" t="-3226" b="-25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3313FE52-E258-FD35-84B4-42D0D515D2A5}"/>
              </a:ext>
            </a:extLst>
          </p:cNvPr>
          <p:cNvSpPr txBox="1"/>
          <p:nvPr/>
        </p:nvSpPr>
        <p:spPr>
          <a:xfrm>
            <a:off x="3132796" y="1886994"/>
            <a:ext cx="5338344" cy="461665"/>
          </a:xfrm>
          <a:prstGeom prst="rect">
            <a:avLst/>
          </a:prstGeom>
          <a:solidFill>
            <a:schemeClr val="bg1">
              <a:lumMod val="85000"/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400" b="0" dirty="0">
                <a:latin typeface="Cambria Math" panose="02040503050406030204" pitchFamily="18" charset="0"/>
                <a:ea typeface="Cambria Math" panose="02040503050406030204" pitchFamily="18" charset="0"/>
                <a:cs typeface="Consolas" panose="020B0609020204030204" pitchFamily="49" charset="0"/>
              </a:rPr>
              <a:t>How</a:t>
            </a:r>
            <a:r>
              <a:rPr kumimoji="1" lang="zh-CN" altLang="en-US" sz="2400" b="0" dirty="0">
                <a:latin typeface="Cambria Math" panose="02040503050406030204" pitchFamily="18" charset="0"/>
                <a:cs typeface="Consolas" panose="020B0609020204030204" pitchFamily="49" charset="0"/>
              </a:rPr>
              <a:t> </a:t>
            </a:r>
            <a:r>
              <a:rPr kumimoji="1" lang="en-US" altLang="zh-CN" sz="2400" b="0" dirty="0">
                <a:latin typeface="Cambria Math" panose="02040503050406030204" pitchFamily="18" charset="0"/>
                <a:ea typeface="Cambria Math" panose="02040503050406030204" pitchFamily="18" charset="0"/>
                <a:cs typeface="Consolas" panose="020B0609020204030204" pitchFamily="49" charset="0"/>
              </a:rPr>
              <a:t>to</a:t>
            </a:r>
            <a:r>
              <a:rPr kumimoji="1" lang="zh-CN" altLang="en-US" sz="2400" b="0" dirty="0">
                <a:latin typeface="Cambria Math" panose="02040503050406030204" pitchFamily="18" charset="0"/>
                <a:cs typeface="Consolas" panose="020B0609020204030204" pitchFamily="49" charset="0"/>
              </a:rPr>
              <a:t> </a:t>
            </a:r>
            <a:r>
              <a:rPr kumimoji="1" lang="en-US" altLang="zh-CN" sz="2400" b="0" dirty="0">
                <a:latin typeface="Cambria Math" panose="02040503050406030204" pitchFamily="18" charset="0"/>
                <a:ea typeface="Cambria Math" panose="02040503050406030204" pitchFamily="18" charset="0"/>
                <a:cs typeface="Consolas" panose="020B0609020204030204" pitchFamily="49" charset="0"/>
              </a:rPr>
              <a:t>cope</a:t>
            </a:r>
            <a:r>
              <a:rPr kumimoji="1" lang="zh-CN" altLang="en-US" sz="2400" b="0" dirty="0">
                <a:latin typeface="Cambria Math" panose="02040503050406030204" pitchFamily="18" charset="0"/>
                <a:cs typeface="Consolas" panose="020B0609020204030204" pitchFamily="49" charset="0"/>
              </a:rPr>
              <a:t> </a:t>
            </a:r>
            <a:r>
              <a:rPr kumimoji="1" lang="en-US" altLang="zh-CN" sz="2400" b="0" dirty="0">
                <a:latin typeface="Cambria Math" panose="02040503050406030204" pitchFamily="18" charset="0"/>
                <a:ea typeface="Cambria Math" panose="02040503050406030204" pitchFamily="18" charset="0"/>
                <a:cs typeface="Consolas" panose="020B0609020204030204" pitchFamily="49" charset="0"/>
              </a:rPr>
              <a:t>with</a:t>
            </a:r>
            <a:r>
              <a:rPr kumimoji="1" lang="zh-CN" altLang="en-US" sz="2400" b="0" dirty="0">
                <a:latin typeface="Cambria Math" panose="02040503050406030204" pitchFamily="18" charset="0"/>
                <a:cs typeface="Consolas" panose="020B0609020204030204" pitchFamily="49" charset="0"/>
              </a:rPr>
              <a:t> </a:t>
            </a:r>
            <a:r>
              <a:rPr kumimoji="1" lang="en-US" altLang="zh-CN" sz="2400" b="0" dirty="0">
                <a:latin typeface="Cambria Math" panose="02040503050406030204" pitchFamily="18" charset="0"/>
                <a:ea typeface="Cambria Math" panose="02040503050406030204" pitchFamily="18" charset="0"/>
                <a:cs typeface="Consolas" panose="020B0609020204030204" pitchFamily="49" charset="0"/>
              </a:rPr>
              <a:t>an</a:t>
            </a:r>
            <a:r>
              <a:rPr kumimoji="1" lang="zh-CN" altLang="en-US" sz="2400" b="0" dirty="0">
                <a:latin typeface="Cambria Math" panose="02040503050406030204" pitchFamily="18" charset="0"/>
                <a:cs typeface="Consolas" panose="020B0609020204030204" pitchFamily="49" charset="0"/>
              </a:rPr>
              <a:t> </a:t>
            </a:r>
            <a:r>
              <a:rPr kumimoji="1" lang="en-US" altLang="zh-CN" sz="2400" b="0" dirty="0">
                <a:latin typeface="Cambria Math" panose="02040503050406030204" pitchFamily="18" charset="0"/>
                <a:ea typeface="Cambria Math" panose="02040503050406030204" pitchFamily="18" charset="0"/>
                <a:cs typeface="Consolas" panose="020B0609020204030204" pitchFamily="49" charset="0"/>
              </a:rPr>
              <a:t>NP-hard</a:t>
            </a:r>
            <a:r>
              <a:rPr kumimoji="1" lang="zh-CN" altLang="en-US" sz="2400" b="0" dirty="0">
                <a:latin typeface="Cambria Math" panose="02040503050406030204" pitchFamily="18" charset="0"/>
                <a:cs typeface="Consolas" panose="020B0609020204030204" pitchFamily="49" charset="0"/>
              </a:rPr>
              <a:t> </a:t>
            </a:r>
            <a:r>
              <a:rPr kumimoji="1" lang="en-US" altLang="zh-CN" sz="2400" b="0" dirty="0">
                <a:latin typeface="Cambria Math" panose="02040503050406030204" pitchFamily="18" charset="0"/>
                <a:ea typeface="Cambria Math" panose="02040503050406030204" pitchFamily="18" charset="0"/>
                <a:cs typeface="Consolas" panose="020B0609020204030204" pitchFamily="49" charset="0"/>
              </a:rPr>
              <a:t>problem?</a:t>
            </a:r>
            <a:r>
              <a:rPr kumimoji="1" lang="zh-CN" altLang="en-US" sz="2400" b="0" dirty="0">
                <a:latin typeface="Cambria Math" panose="02040503050406030204" pitchFamily="18" charset="0"/>
                <a:cs typeface="Consolas" panose="020B0609020204030204" pitchFamily="49" charset="0"/>
              </a:rPr>
              <a:t> </a:t>
            </a:r>
            <a:endParaRPr kumimoji="1" lang="zh-CN" altLang="en-US" sz="2400" dirty="0">
              <a:latin typeface="Cambria Math" panose="02040503050406030204" pitchFamily="18" charset="0"/>
              <a:cs typeface="Consolas" panose="020B0609020204030204" pitchFamily="49" charset="0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58DC01AA-D419-B0A6-094F-F0E67330F837}"/>
              </a:ext>
            </a:extLst>
          </p:cNvPr>
          <p:cNvSpPr/>
          <p:nvPr/>
        </p:nvSpPr>
        <p:spPr>
          <a:xfrm>
            <a:off x="7025749" y="5424087"/>
            <a:ext cx="1283854" cy="609600"/>
          </a:xfrm>
          <a:prstGeom prst="roundRect">
            <a:avLst/>
          </a:prstGeom>
          <a:solidFill>
            <a:srgbClr val="38D3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W[1]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B2FBE35-A449-CB13-AB1A-13D45D0BF7ED}"/>
              </a:ext>
            </a:extLst>
          </p:cNvPr>
          <p:cNvSpPr txBox="1"/>
          <p:nvPr/>
        </p:nvSpPr>
        <p:spPr>
          <a:xfrm>
            <a:off x="8309603" y="5538482"/>
            <a:ext cx="1384077" cy="380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-complete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E8E2A0B-E4B3-8A17-DE5B-DBEBD06D5359}"/>
                  </a:ext>
                </a:extLst>
              </p:cNvPr>
              <p:cNvSpPr txBox="1"/>
              <p:nvPr/>
            </p:nvSpPr>
            <p:spPr>
              <a:xfrm>
                <a:off x="6096000" y="4616518"/>
                <a:ext cx="4846939" cy="380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Unlikely to have an</a:t>
                </a:r>
                <a:r>
                  <a:rPr kumimoji="1" lang="zh-CN" alt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kumimoji="1" lang="en-US" altLang="zh-CN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1" lang="en-US" altLang="zh-CN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kumimoji="1" lang="en-US" altLang="zh-CN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)∙</m:t>
                    </m:r>
                    <m:sSup>
                      <m:sSupPr>
                        <m:ctrlP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kumimoji="1" lang="zh-CN" alt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time algorithm</a:t>
                </a:r>
                <a:endParaRPr kumimoji="1" lang="zh-CN" altLang="en-US" dirty="0">
                  <a:latin typeface="Cambria Math" panose="02040503050406030204" pitchFamily="18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E8E2A0B-E4B3-8A17-DE5B-DBEBD06D5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616518"/>
                <a:ext cx="4846939" cy="380810"/>
              </a:xfrm>
              <a:prstGeom prst="rect">
                <a:avLst/>
              </a:prstGeom>
              <a:blipFill>
                <a:blip r:embed="rId6"/>
                <a:stretch>
                  <a:fillRect l="-1047" t="-3226" b="-25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466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7" grpId="0" animBg="1"/>
      <p:bldP spid="9" grpId="0"/>
      <p:bldP spid="1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32289-3E15-644B-32ED-E6B4CAD94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73276" cy="1325563"/>
          </a:xfrm>
        </p:spPr>
        <p:txBody>
          <a:bodyPr/>
          <a:lstStyle/>
          <a:p>
            <a:r>
              <a:rPr kumimoji="1" lang="en-US" altLang="zh-CN" sz="3600" spc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Parameterized Approximation</a:t>
            </a:r>
            <a:endParaRPr kumimoji="1" lang="zh-CN" altLang="en-US" sz="3600" spc="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5707DAA5-BB09-CB1C-8BC5-ACB820AE69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29601" y="4468765"/>
                <a:ext cx="9434947" cy="1325563"/>
              </a:xfrm>
              <a:prstGeom prst="rect">
                <a:avLst/>
              </a:prstGeom>
            </p:spPr>
            <p:txBody>
              <a:bodyPr lIns="109728" tIns="109728" rIns="109728" bIns="9144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05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 spc="15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 spc="15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 spc="15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15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15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10000"/>
                  </a:lnSpc>
                  <a:buFont typeface="Arial" panose="020B0604020202020204" pitchFamily="34" charset="0"/>
                  <a:buNone/>
                </a:pPr>
                <a:r>
                  <a:rPr kumimoji="1" lang="en-US" altLang="zh-CN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E.g.,</a:t>
                </a:r>
                <a:r>
                  <a:rPr kumimoji="1" lang="zh-CN" altLang="en-US" sz="200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Can</a:t>
                </a:r>
                <a:r>
                  <a:rPr kumimoji="1" lang="zh-CN" altLang="en-US" sz="200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we</a:t>
                </a:r>
                <a:r>
                  <a:rPr kumimoji="1" lang="zh-CN" altLang="en-US" sz="200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f</a:t>
                </a:r>
                <a:r>
                  <a:rPr kumimoji="1" lang="en-US" altLang="zh-CN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ind</a:t>
                </a:r>
                <a:r>
                  <a:rPr kumimoji="1" lang="zh-CN" altLang="en-US" sz="200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a</a:t>
                </a:r>
                <a:r>
                  <a:rPr kumimoji="1" lang="zh-CN" altLang="en-US" sz="200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fPr>
                      <m:num>
                        <m:r>
                          <a:rPr kumimoji="1" lang="en-US" altLang="zh-CN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𝑘</m:t>
                        </m:r>
                      </m:num>
                      <m:den>
                        <m:r>
                          <a:rPr kumimoji="1"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en-US" altLang="zh-CN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-clique</a:t>
                </a:r>
                <a:r>
                  <a:rPr kumimoji="1" lang="zh-CN" altLang="en-US" sz="200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in</a:t>
                </a:r>
                <a:r>
                  <a:rPr kumimoji="1" lang="zh-CN" altLang="en-US" sz="200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a</a:t>
                </a:r>
                <a:r>
                  <a:rPr kumimoji="1" lang="zh-CN" altLang="en-US" sz="200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graph</a:t>
                </a:r>
                <a:r>
                  <a:rPr kumimoji="1" lang="zh-CN" altLang="en-US" sz="200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with</a:t>
                </a:r>
                <a:r>
                  <a:rPr kumimoji="1" lang="zh-CN" altLang="en-US" sz="200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a</a:t>
                </a:r>
                <a:r>
                  <a:rPr kumimoji="1" lang="zh-CN" altLang="en-US" sz="200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𝑘</m:t>
                    </m:r>
                  </m:oMath>
                </a14:m>
                <a:r>
                  <a:rPr kumimoji="1" lang="en-US" altLang="zh-CN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-clique?</a:t>
                </a:r>
                <a:r>
                  <a:rPr kumimoji="1" lang="zh-CN" altLang="en-US" sz="200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endParaRPr kumimoji="1" lang="en-US" altLang="zh-CN" sz="2000" dirty="0">
                  <a:latin typeface="Cambria Math" panose="02040503050406030204" pitchFamily="18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  <a:p>
                <a:pPr marL="0" indent="0">
                  <a:lnSpc>
                    <a:spcPct val="110000"/>
                  </a:lnSpc>
                  <a:buFont typeface="Arial" panose="020B0604020202020204" pitchFamily="34" charset="0"/>
                  <a:buNone/>
                </a:pPr>
                <a:endParaRPr kumimoji="1" lang="en-US" altLang="zh-CN" sz="200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5707DAA5-BB09-CB1C-8BC5-ACB820AE6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601" y="4468765"/>
                <a:ext cx="9434947" cy="1325563"/>
              </a:xfrm>
              <a:prstGeom prst="rect">
                <a:avLst/>
              </a:prstGeom>
              <a:blipFill>
                <a:blip r:embed="rId3"/>
                <a:stretch>
                  <a:fillRect l="-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6FE18C49-73BB-0D87-5D9C-1A8942FD4A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29601" y="2101808"/>
                <a:ext cx="8589183" cy="973605"/>
              </a:xfrm>
              <a:prstGeom prst="rect">
                <a:avLst/>
              </a:prstGeom>
              <a:solidFill>
                <a:schemeClr val="bg1">
                  <a:lumMod val="85000"/>
                  <a:alpha val="67000"/>
                </a:schemeClr>
              </a:solidFill>
            </p:spPr>
            <p:txBody>
              <a:bodyPr lIns="109728" tIns="109728" rIns="109728" bIns="9144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05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 spc="15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 spc="15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 spc="15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15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15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10000"/>
                  </a:lnSpc>
                  <a:buFont typeface="Arial" panose="020B0604020202020204" pitchFamily="34" charset="0"/>
                  <a:buNone/>
                </a:pPr>
                <a:r>
                  <a:rPr kumimoji="1" lang="en-US" altLang="zh-CN" sz="24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Can we find a </a:t>
                </a:r>
                <a14:m>
                  <m:oMath xmlns:m="http://schemas.openxmlformats.org/officeDocument/2006/math">
                    <m:r>
                      <a:rPr kumimoji="1" lang="en-US" altLang="zh-CN" sz="2400" b="1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𝒈</m:t>
                    </m:r>
                    <m:r>
                      <a:rPr kumimoji="1" lang="en-US" altLang="zh-CN" sz="2400" b="1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(</m:t>
                    </m:r>
                    <m:r>
                      <a:rPr kumimoji="1" lang="en-US" altLang="zh-CN" sz="2400" b="1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𝒌</m:t>
                    </m:r>
                    <m:r>
                      <a:rPr kumimoji="1" lang="en-US" altLang="zh-CN" sz="2400" b="1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r>
                  <a:rPr kumimoji="1" lang="en-US" altLang="zh-CN" sz="24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-</a:t>
                </a:r>
                <a:r>
                  <a:rPr kumimoji="1" lang="en-US" altLang="zh-CN" sz="2400" spc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approximation in </a:t>
                </a:r>
                <a14:m>
                  <m:oMath xmlns:m="http://schemas.openxmlformats.org/officeDocument/2006/math">
                    <m:r>
                      <a:rPr kumimoji="1" lang="en-US" altLang="zh-CN" sz="2400" b="1" i="1" spc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𝒇</m:t>
                    </m:r>
                    <m:d>
                      <m:dPr>
                        <m:ctrlPr>
                          <a:rPr kumimoji="1" lang="en-US" altLang="zh-CN" sz="2400" b="1" i="1" spc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kumimoji="1" lang="en-US" altLang="zh-CN" sz="2400" b="1" i="1" spc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𝒌</m:t>
                        </m:r>
                      </m:e>
                    </m:d>
                    <m:r>
                      <a:rPr kumimoji="1" lang="en-US" altLang="zh-CN" sz="2400" b="1" i="1" spc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⋅</m:t>
                    </m:r>
                    <m:sSup>
                      <m:sSupPr>
                        <m:ctrlPr>
                          <a:rPr kumimoji="1" lang="en-US" altLang="zh-CN" sz="2400" b="1" i="1" spc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kumimoji="1" lang="en-US" altLang="zh-CN" sz="2400" b="1" i="1" spc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𝒏</m:t>
                        </m:r>
                      </m:e>
                      <m:sup>
                        <m:r>
                          <a:rPr kumimoji="1" lang="en-US" altLang="zh-CN" sz="2400" b="1" i="1" spc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𝑶</m:t>
                        </m:r>
                        <m:d>
                          <m:dPr>
                            <m:ctrlPr>
                              <a:rPr kumimoji="1" lang="en-US" altLang="zh-CN" sz="2400" b="1" i="1" spc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400" b="1" i="1" spc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𝟏</m:t>
                            </m:r>
                          </m:e>
                        </m:d>
                      </m:sup>
                    </m:sSup>
                  </m:oMath>
                </a14:m>
                <a:r>
                  <a:rPr kumimoji="1" lang="zh-CN" altLang="en-US" sz="2400" spc="0" dirty="0">
                    <a:solidFill>
                      <a:schemeClr val="tx1"/>
                    </a:solidFill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4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time, for some computable functions</a:t>
                </a:r>
                <a:r>
                  <a:rPr kumimoji="1" lang="zh-CN" altLang="en-US" sz="2400" spc="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𝑓</m:t>
                    </m:r>
                    <m:r>
                      <a:rPr kumimoji="1" lang="en-US" altLang="zh-CN" sz="240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,</m:t>
                    </m:r>
                    <m:r>
                      <a:rPr kumimoji="1" lang="en-US" altLang="zh-CN" sz="240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𝑔</m:t>
                    </m:r>
                  </m:oMath>
                </a14:m>
                <a:r>
                  <a:rPr kumimoji="1" lang="en-US" altLang="zh-CN" sz="24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?</a:t>
                </a:r>
              </a:p>
              <a:p>
                <a:pPr marL="0" indent="0">
                  <a:lnSpc>
                    <a:spcPct val="110000"/>
                  </a:lnSpc>
                  <a:buFont typeface="Arial" panose="020B0604020202020204" pitchFamily="34" charset="0"/>
                  <a:buNone/>
                </a:pPr>
                <a:endParaRPr kumimoji="1" lang="en-US" altLang="zh-CN" sz="2400" spc="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6FE18C49-73BB-0D87-5D9C-1A8942FD4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601" y="2101808"/>
                <a:ext cx="8589183" cy="973605"/>
              </a:xfrm>
              <a:prstGeom prst="rect">
                <a:avLst/>
              </a:prstGeom>
              <a:blipFill>
                <a:blip r:embed="rId4"/>
                <a:stretch>
                  <a:fillRect l="-886" r="-1034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392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32289-3E15-644B-32ED-E6B4CAD94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73276" cy="1325563"/>
          </a:xfrm>
        </p:spPr>
        <p:txBody>
          <a:bodyPr/>
          <a:lstStyle/>
          <a:p>
            <a:r>
              <a:rPr kumimoji="1" lang="en-US" altLang="zh-CN" sz="3600" spc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Parameterized Approximation</a:t>
            </a:r>
            <a:endParaRPr kumimoji="1" lang="zh-CN" altLang="en-US" sz="3600" spc="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C0805E72-D6B2-A21B-C31E-3AB87C7F15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88394" y="4035254"/>
                <a:ext cx="8062761" cy="2457621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txBody>
              <a:bodyPr lIns="109728" tIns="109728" rIns="109728" bIns="9144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05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 spc="15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 spc="15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 spc="15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15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15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10000"/>
                  </a:lnSpc>
                  <a:buFont typeface="Arial" panose="020B0604020202020204" pitchFamily="34" charset="0"/>
                  <a:buNone/>
                </a:pPr>
                <a:r>
                  <a:rPr kumimoji="1" lang="en-US" altLang="zh-CN" sz="18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Example </a:t>
                </a:r>
                <a:r>
                  <a:rPr kumimoji="1" lang="en-US" altLang="zh-CN" sz="1700" spc="0" dirty="0">
                    <a:solidFill>
                      <a:srgbClr val="2F559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[Cohen-</a:t>
                </a:r>
                <a:r>
                  <a:rPr kumimoji="1" lang="en-US" altLang="zh-CN" sz="1700" spc="0" dirty="0" err="1">
                    <a:solidFill>
                      <a:srgbClr val="2F559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Addad</a:t>
                </a:r>
                <a:r>
                  <a:rPr kumimoji="1" lang="en-US" altLang="zh-CN" sz="1700" spc="0" dirty="0">
                    <a:solidFill>
                      <a:srgbClr val="2F559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,</a:t>
                </a:r>
                <a:r>
                  <a:rPr kumimoji="1" lang="zh-CN" altLang="en-US" sz="1700" spc="0" dirty="0">
                    <a:solidFill>
                      <a:srgbClr val="2F559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700" spc="0" dirty="0">
                    <a:solidFill>
                      <a:srgbClr val="2F559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Gupta,</a:t>
                </a:r>
                <a:r>
                  <a:rPr kumimoji="1" lang="zh-CN" altLang="en-US" sz="1700" spc="0" dirty="0">
                    <a:solidFill>
                      <a:srgbClr val="2F559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700" spc="0" dirty="0">
                    <a:solidFill>
                      <a:srgbClr val="2F559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Kumar,</a:t>
                </a:r>
                <a:r>
                  <a:rPr kumimoji="1" lang="zh-CN" altLang="en-US" sz="1700" spc="0" dirty="0">
                    <a:solidFill>
                      <a:srgbClr val="2F559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700" spc="0" dirty="0">
                    <a:solidFill>
                      <a:srgbClr val="2F559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Lee,</a:t>
                </a:r>
                <a:r>
                  <a:rPr kumimoji="1" lang="zh-CN" altLang="en-US" sz="1700" spc="0" dirty="0">
                    <a:solidFill>
                      <a:srgbClr val="2F559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700" spc="0" dirty="0">
                    <a:solidFill>
                      <a:srgbClr val="2F559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Li’19]</a:t>
                </a:r>
                <a:r>
                  <a:rPr kumimoji="1" lang="en-US" altLang="zh-CN" sz="18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:</a:t>
                </a: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kumimoji="1" lang="en-US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1+</m:t>
                        </m:r>
                        <m:f>
                          <m:fPr>
                            <m:ctrlPr>
                              <a:rPr kumimoji="1" lang="en-US" altLang="zh-CN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  <m:t>2</m:t>
                            </m:r>
                          </m:num>
                          <m:den>
                            <m:r>
                              <a:rPr kumimoji="1" lang="en-US" altLang="zh-CN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𝑒</m:t>
                            </m:r>
                          </m:den>
                        </m:f>
                        <m:r>
                          <a:rPr kumimoji="1" lang="en-US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+</m:t>
                        </m:r>
                        <m:r>
                          <a:rPr kumimoji="1" lang="en-US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kumimoji="1" lang="en-US" altLang="zh-CN" sz="18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-</a:t>
                </a:r>
                <a:r>
                  <a:rPr kumimoji="1" lang="en-US" altLang="zh-CN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approximation</a:t>
                </a:r>
                <a:r>
                  <a:rPr kumimoji="1" lang="zh-CN" altLang="en-US" sz="180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algorithm</a:t>
                </a:r>
                <a:r>
                  <a:rPr kumimoji="1" lang="zh-CN" altLang="en-US" sz="180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for</a:t>
                </a:r>
                <a:r>
                  <a:rPr kumimoji="1" lang="zh-CN" altLang="en-US" sz="180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en-US" altLang="zh-CN" sz="20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-Median</a:t>
                </a: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kumimoji="1" lang="en-US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1+</m:t>
                        </m:r>
                        <m:f>
                          <m:fPr>
                            <m:ctrlPr>
                              <a:rPr kumimoji="1" lang="en-US" altLang="zh-CN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  <m:t>8</m:t>
                            </m:r>
                          </m:num>
                          <m:den>
                            <m:r>
                              <a:rPr kumimoji="1" lang="en-US" altLang="zh-CN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𝑒</m:t>
                            </m:r>
                          </m:den>
                        </m:f>
                        <m:r>
                          <a:rPr kumimoji="1" lang="en-US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+</m:t>
                        </m:r>
                        <m:r>
                          <a:rPr kumimoji="1" lang="en-US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kumimoji="1" lang="en-US" altLang="zh-CN" sz="18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-</a:t>
                </a:r>
                <a:r>
                  <a:rPr kumimoji="1" lang="en-US" altLang="zh-CN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approximation</a:t>
                </a:r>
                <a:r>
                  <a:rPr kumimoji="1" lang="zh-CN" altLang="en-US" sz="180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algorithm</a:t>
                </a:r>
                <a:r>
                  <a:rPr kumimoji="1" lang="zh-CN" altLang="en-US" sz="180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for</a:t>
                </a:r>
                <a:r>
                  <a:rPr kumimoji="1" lang="zh-CN" altLang="en-US" sz="180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en-US" altLang="zh-CN" sz="20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-Means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kumimoji="1" lang="en-US" altLang="zh-CN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with runtime </a:t>
                </a:r>
                <a:r>
                  <a:rPr kumimoji="1" lang="zh-CN" altLang="en-US" sz="180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kumimoji="1"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𝑘</m:t>
                                </m:r>
                                <m:func>
                                  <m:funcPr>
                                    <m:ctrlPr>
                                      <a:rPr kumimoji="1"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onsolas" panose="020B0609020204030204" pitchFamily="49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sz="18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onsolas" panose="020B0609020204030204" pitchFamily="49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kumimoji="1"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onsolas" panose="020B0609020204030204" pitchFamily="49" charset="0"/>
                                      </a:rPr>
                                      <m:t>𝑘</m:t>
                                    </m:r>
                                  </m:e>
                                </m:func>
                              </m:num>
                              <m:den>
                                <m:sSup>
                                  <m:sSupPr>
                                    <m:ctrlPr>
                                      <a:rPr kumimoji="1"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onsolas" panose="020B06090202040302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onsolas" panose="020B0609020204030204" pitchFamily="49" charset="0"/>
                                      </a:rPr>
                                      <m:t>𝜀</m:t>
                                    </m:r>
                                  </m:e>
                                  <m:sup>
                                    <m:r>
                                      <a:rPr kumimoji="1"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onsolas" panose="020B0609020204030204" pitchFamily="49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r>
                          <a:rPr kumimoji="1"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𝑘</m:t>
                        </m:r>
                      </m:sup>
                    </m:sSup>
                    <m:r>
                      <a:rPr kumimoji="1"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⋅</m:t>
                    </m:r>
                    <m:sSup>
                      <m:sSupPr>
                        <m:ctrlPr>
                          <a:rPr kumimoji="1" lang="en-US" altLang="zh-CN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kumimoji="1"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𝑛</m:t>
                        </m:r>
                      </m:e>
                      <m:sup>
                        <m:r>
                          <a:rPr kumimoji="1"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𝑂</m:t>
                        </m:r>
                        <m:d>
                          <m:dPr>
                            <m:ctrlPr>
                              <a:rPr kumimoji="1"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dPr>
                          <m:e>
                            <m:r>
                              <a:rPr kumimoji="1"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endParaRPr kumimoji="1" lang="en-US" altLang="zh-CN" sz="18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C0805E72-D6B2-A21B-C31E-3AB87C7F1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394" y="4035254"/>
                <a:ext cx="8062761" cy="2457621"/>
              </a:xfrm>
              <a:prstGeom prst="rect">
                <a:avLst/>
              </a:prstGeom>
              <a:blipFill>
                <a:blip r:embed="rId3"/>
                <a:stretch>
                  <a:fillRect l="-3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3B04A15-24C8-2463-8D3E-B0F9474417DA}"/>
                  </a:ext>
                </a:extLst>
              </p:cNvPr>
              <p:cNvSpPr txBox="1"/>
              <p:nvPr/>
            </p:nvSpPr>
            <p:spPr>
              <a:xfrm>
                <a:off x="522712" y="3232168"/>
                <a:ext cx="7414280" cy="646331"/>
              </a:xfrm>
              <a:prstGeom prst="rect">
                <a:avLst/>
              </a:prstGeom>
              <a:noFill/>
              <a:ln w="3492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Optimal</a:t>
                </a:r>
                <a:r>
                  <a:rPr kumimoji="1"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ratio in FPT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Beat polytime algorithms:</a:t>
                </a:r>
                <a:r>
                  <a:rPr kumimoji="1" lang="zh-CN" altLang="en-US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ans Serif Medium" charset="0"/>
                      </a:rPr>
                      <m:t>2.611+</m:t>
                    </m:r>
                    <m:r>
                      <a:rPr kumimoji="1" lang="zh-CN" altLang="en-US" i="1">
                        <a:latin typeface="Cambria Math" panose="02040503050406030204" pitchFamily="18" charset="0"/>
                        <a:ea typeface="CMU Sans Serif Medium" charset="0"/>
                        <a:cs typeface="CMU Sans Serif Medium" charset="0"/>
                      </a:rPr>
                      <m:t>𝜀</m:t>
                    </m:r>
                  </m:oMath>
                </a14:m>
                <a:r>
                  <a:rPr kumimoji="1" lang="zh-CN" altLang="en-US" dirty="0">
                    <a:latin typeface="Cambria Math" panose="02040503050406030204" pitchFamily="18" charset="0"/>
                    <a:ea typeface="CMU Sans Serif Medium" charset="0"/>
                    <a:cs typeface="CMU Sans Serif Medium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  <a:cs typeface="CMU Sans Serif Medium" charset="0"/>
                  </a:rPr>
                  <a:t>for</a:t>
                </a:r>
                <a:r>
                  <a:rPr kumimoji="1" lang="zh-CN" altLang="en-US" dirty="0">
                    <a:latin typeface="Cambria Math" panose="02040503050406030204" pitchFamily="18" charset="0"/>
                    <a:ea typeface="CMU Sans Serif Medium" charset="0"/>
                    <a:cs typeface="CMU Sans Serif Medium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en-US" altLang="zh-CN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-Median</a:t>
                </a:r>
                <a:r>
                  <a:rPr kumimoji="1"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kumimoji="1" lang="zh-CN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ans Serif Medium" charset="0"/>
                      </a:rPr>
                      <m:t>9+</m:t>
                    </m:r>
                    <m:r>
                      <a:rPr kumimoji="1" lang="zh-CN" altLang="en-US" i="1">
                        <a:latin typeface="Cambria Math" panose="02040503050406030204" pitchFamily="18" charset="0"/>
                        <a:ea typeface="CMU Sans Serif Medium" charset="0"/>
                        <a:cs typeface="CMU Sans Serif Medium" charset="0"/>
                      </a:rPr>
                      <m:t>𝜀</m:t>
                    </m:r>
                  </m:oMath>
                </a14:m>
                <a:r>
                  <a:rPr kumimoji="1" lang="zh-CN" altLang="en-US" dirty="0">
                    <a:latin typeface="Cambria Math" panose="02040503050406030204" pitchFamily="18" charset="0"/>
                    <a:ea typeface="CMU Sans Serif Medium" charset="0"/>
                    <a:cs typeface="CMU Sans Serif Medium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  <a:cs typeface="CMU Sans Serif Medium" charset="0"/>
                  </a:rPr>
                  <a:t>for</a:t>
                </a:r>
                <a:r>
                  <a:rPr kumimoji="1" lang="zh-CN" altLang="en-US" dirty="0">
                    <a:latin typeface="Cambria Math" panose="02040503050406030204" pitchFamily="18" charset="0"/>
                    <a:ea typeface="CMU Sans Serif Medium" charset="0"/>
                    <a:cs typeface="CMU Sans Serif Medium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en-US" altLang="zh-CN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-Means</a:t>
                </a:r>
                <a:r>
                  <a:rPr kumimoji="1" lang="zh-CN" altLang="en-US" dirty="0">
                    <a:latin typeface="Cambria Math" panose="02040503050406030204" pitchFamily="18" charset="0"/>
                    <a:ea typeface="CMU Sans Serif Medium" charset="0"/>
                    <a:cs typeface="CMU Sans Serif Medium" charset="0"/>
                  </a:rPr>
                  <a:t> </a:t>
                </a:r>
                <a:endParaRPr kumimoji="1"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3B04A15-24C8-2463-8D3E-B0F947441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12" y="3232168"/>
                <a:ext cx="7414280" cy="646331"/>
              </a:xfrm>
              <a:prstGeom prst="rect">
                <a:avLst/>
              </a:prstGeom>
              <a:blipFill>
                <a:blip r:embed="rId4"/>
                <a:stretch>
                  <a:fillRect l="-340" b="-10909"/>
                </a:stretch>
              </a:blipFill>
              <a:ln w="3492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DE74224B-3CE8-2631-01F9-37C2499756BF}"/>
              </a:ext>
            </a:extLst>
          </p:cNvPr>
          <p:cNvCxnSpPr>
            <a:cxnSpLocks/>
          </p:cNvCxnSpPr>
          <p:nvPr/>
        </p:nvCxnSpPr>
        <p:spPr>
          <a:xfrm>
            <a:off x="2562045" y="3878499"/>
            <a:ext cx="0" cy="66762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201171D-F3FD-EB3B-8BA5-D69B8E600E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29601" y="2101808"/>
                <a:ext cx="8589183" cy="973605"/>
              </a:xfrm>
              <a:prstGeom prst="rect">
                <a:avLst/>
              </a:prstGeom>
              <a:solidFill>
                <a:schemeClr val="bg1">
                  <a:lumMod val="85000"/>
                  <a:alpha val="67000"/>
                </a:schemeClr>
              </a:solidFill>
            </p:spPr>
            <p:txBody>
              <a:bodyPr lIns="109728" tIns="109728" rIns="109728" bIns="9144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05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 spc="15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 spc="15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 spc="15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15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15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10000"/>
                  </a:lnSpc>
                  <a:buFont typeface="Arial" panose="020B0604020202020204" pitchFamily="34" charset="0"/>
                  <a:buNone/>
                </a:pPr>
                <a:r>
                  <a:rPr kumimoji="1" lang="en-US" altLang="zh-CN" sz="24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Can we find a </a:t>
                </a:r>
                <a14:m>
                  <m:oMath xmlns:m="http://schemas.openxmlformats.org/officeDocument/2006/math">
                    <m:r>
                      <a:rPr kumimoji="1" lang="en-US" altLang="zh-CN" sz="2400" b="1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𝒈</m:t>
                    </m:r>
                    <m:r>
                      <a:rPr kumimoji="1" lang="en-US" altLang="zh-CN" sz="2400" b="1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(</m:t>
                    </m:r>
                    <m:r>
                      <a:rPr kumimoji="1" lang="en-US" altLang="zh-CN" sz="2400" b="1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𝒌</m:t>
                    </m:r>
                    <m:r>
                      <a:rPr kumimoji="1" lang="en-US" altLang="zh-CN" sz="2400" b="1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r>
                  <a:rPr kumimoji="1" lang="en-US" altLang="zh-CN" sz="24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-</a:t>
                </a:r>
                <a:r>
                  <a:rPr kumimoji="1" lang="en-US" altLang="zh-CN" sz="2400" spc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approximation in </a:t>
                </a:r>
                <a14:m>
                  <m:oMath xmlns:m="http://schemas.openxmlformats.org/officeDocument/2006/math">
                    <m:r>
                      <a:rPr kumimoji="1" lang="en-US" altLang="zh-CN" sz="2400" b="1" i="1" spc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𝒇</m:t>
                    </m:r>
                    <m:d>
                      <m:dPr>
                        <m:ctrlPr>
                          <a:rPr kumimoji="1" lang="en-US" altLang="zh-CN" sz="2400" b="1" i="1" spc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kumimoji="1" lang="en-US" altLang="zh-CN" sz="2400" b="1" i="1" spc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𝒌</m:t>
                        </m:r>
                      </m:e>
                    </m:d>
                    <m:r>
                      <a:rPr kumimoji="1" lang="en-US" altLang="zh-CN" sz="2400" b="1" i="1" spc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⋅</m:t>
                    </m:r>
                    <m:sSup>
                      <m:sSupPr>
                        <m:ctrlPr>
                          <a:rPr kumimoji="1" lang="en-US" altLang="zh-CN" sz="2400" b="1" i="1" spc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kumimoji="1" lang="en-US" altLang="zh-CN" sz="2400" b="1" i="1" spc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𝒏</m:t>
                        </m:r>
                      </m:e>
                      <m:sup>
                        <m:r>
                          <a:rPr kumimoji="1" lang="en-US" altLang="zh-CN" sz="2400" b="1" i="1" spc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𝑶</m:t>
                        </m:r>
                        <m:d>
                          <m:dPr>
                            <m:ctrlPr>
                              <a:rPr kumimoji="1" lang="en-US" altLang="zh-CN" sz="2400" b="1" i="1" spc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400" b="1" i="1" spc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𝟏</m:t>
                            </m:r>
                          </m:e>
                        </m:d>
                      </m:sup>
                    </m:sSup>
                  </m:oMath>
                </a14:m>
                <a:r>
                  <a:rPr kumimoji="1" lang="zh-CN" altLang="en-US" sz="2400" spc="0" dirty="0">
                    <a:solidFill>
                      <a:schemeClr val="tx1"/>
                    </a:solidFill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4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time, for some computable functions</a:t>
                </a:r>
                <a:r>
                  <a:rPr kumimoji="1" lang="zh-CN" altLang="en-US" sz="2400" spc="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𝑓</m:t>
                    </m:r>
                    <m:r>
                      <a:rPr kumimoji="1" lang="en-US" altLang="zh-CN" sz="240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,</m:t>
                    </m:r>
                    <m:r>
                      <a:rPr kumimoji="1" lang="en-US" altLang="zh-CN" sz="240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𝑔</m:t>
                    </m:r>
                  </m:oMath>
                </a14:m>
                <a:r>
                  <a:rPr kumimoji="1" lang="en-US" altLang="zh-CN" sz="24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?</a:t>
                </a:r>
              </a:p>
              <a:p>
                <a:pPr marL="0" indent="0">
                  <a:lnSpc>
                    <a:spcPct val="110000"/>
                  </a:lnSpc>
                  <a:buFont typeface="Arial" panose="020B0604020202020204" pitchFamily="34" charset="0"/>
                  <a:buNone/>
                </a:pPr>
                <a:endParaRPr kumimoji="1" lang="en-US" altLang="zh-CN" sz="2400" spc="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201171D-F3FD-EB3B-8BA5-D69B8E600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601" y="2101808"/>
                <a:ext cx="8589183" cy="973605"/>
              </a:xfrm>
              <a:prstGeom prst="rect">
                <a:avLst/>
              </a:prstGeom>
              <a:blipFill>
                <a:blip r:embed="rId5"/>
                <a:stretch>
                  <a:fillRect l="-886" r="-1034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579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32289-3E15-644B-32ED-E6B4CAD94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73276" cy="1325563"/>
          </a:xfrm>
        </p:spPr>
        <p:txBody>
          <a:bodyPr/>
          <a:lstStyle/>
          <a:p>
            <a:r>
              <a:rPr kumimoji="1" lang="en-US" altLang="zh-CN" sz="3600" spc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Parameterized Hardness of Approximation</a:t>
            </a:r>
            <a:endParaRPr kumimoji="1" lang="zh-CN" altLang="en-US" sz="3600" spc="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9F9E39-C75E-5BE4-AE7B-6F992FDD5B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4"/>
                <a:ext cx="10515600" cy="4451096"/>
              </a:xfrm>
            </p:spPr>
            <p:txBody>
              <a:bodyPr>
                <a:normAutofit fontScale="92500" lnSpcReduction="20000"/>
              </a:bodyPr>
              <a:lstStyle/>
              <a:p>
                <a:pPr marL="285750" indent="-285750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kumimoji="1" lang="en-US" altLang="zh-CN" sz="22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en-US" altLang="zh-CN" sz="2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kumimoji="1" lang="en-US" altLang="zh-CN" sz="22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SetCover</a:t>
                </a:r>
                <a:endParaRPr kumimoji="1" lang="en-US" altLang="zh-CN" sz="2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00000"/>
                  </a:lnSpc>
                </a:pPr>
                <a:r>
                  <a:rPr kumimoji="1" lang="en-US" altLang="zh-CN" sz="1900" spc="0" dirty="0">
                    <a:solidFill>
                      <a:srgbClr val="2F559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[Chen-Lin’18,</a:t>
                </a:r>
                <a:r>
                  <a:rPr kumimoji="1" lang="zh-CN" altLang="en-US" sz="1900" spc="0" dirty="0">
                    <a:solidFill>
                      <a:srgbClr val="2F5597"/>
                    </a:solidFill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900" spc="0" dirty="0">
                    <a:solidFill>
                      <a:srgbClr val="2F559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Lin’19,</a:t>
                </a:r>
                <a:r>
                  <a:rPr kumimoji="1" lang="zh-CN" altLang="en-US" sz="1900" spc="0" dirty="0">
                    <a:solidFill>
                      <a:srgbClr val="2F5597"/>
                    </a:solidFill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900" spc="0" dirty="0">
                    <a:solidFill>
                      <a:srgbClr val="2F559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Lin-Ren-Sun-Wang’23a]</a:t>
                </a:r>
                <a:r>
                  <a:rPr kumimoji="1" lang="zh-CN" altLang="en-US" sz="1900" spc="0" dirty="0">
                    <a:solidFill>
                      <a:srgbClr val="2F5597"/>
                    </a:solidFill>
                    <a:latin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9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via</a:t>
                </a:r>
                <a:r>
                  <a:rPr kumimoji="1" lang="zh-CN" altLang="en-US" sz="1900" spc="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9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threshold</a:t>
                </a:r>
                <a:r>
                  <a:rPr kumimoji="1" lang="zh-CN" altLang="en-US" sz="1900" spc="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9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graph</a:t>
                </a:r>
                <a:r>
                  <a:rPr kumimoji="1" lang="zh-CN" altLang="en-US" sz="1900" spc="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9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composition</a:t>
                </a:r>
                <a:endParaRPr kumimoji="1" lang="en-US" altLang="zh-CN" sz="1700" spc="0" dirty="0">
                  <a:latin typeface="Cambria Math" panose="02040503050406030204" pitchFamily="18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  <a:p>
                <a:pPr marL="742950" lvl="1" indent="-285750">
                  <a:lnSpc>
                    <a:spcPct val="100000"/>
                  </a:lnSpc>
                </a:pPr>
                <a:r>
                  <a:rPr kumimoji="1" lang="en-US" altLang="zh-CN" sz="1900" spc="0" dirty="0">
                    <a:solidFill>
                      <a:srgbClr val="2F559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[Karthik-Laekhanukit-Manurangsi’19]</a:t>
                </a:r>
                <a:r>
                  <a:rPr kumimoji="1" lang="zh-CN" altLang="en-US" sz="1900" spc="0" dirty="0">
                    <a:solidFill>
                      <a:srgbClr val="2F5597"/>
                    </a:solidFill>
                    <a:latin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9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via</a:t>
                </a:r>
                <a:r>
                  <a:rPr kumimoji="1" lang="zh-CN" altLang="en-US" sz="1900" spc="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9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distributed</a:t>
                </a:r>
                <a:r>
                  <a:rPr kumimoji="1" lang="zh-CN" altLang="en-US" sz="1900" spc="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9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PCP</a:t>
                </a:r>
                <a:r>
                  <a:rPr kumimoji="1" lang="zh-CN" altLang="en-US" sz="1900" spc="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9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framework</a:t>
                </a:r>
                <a:endParaRPr kumimoji="1" lang="en-US" altLang="zh-CN" sz="1700" spc="0" dirty="0">
                  <a:latin typeface="Cambria Math" panose="02040503050406030204" pitchFamily="18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  <a:p>
                <a:pPr marL="285750" indent="-285750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kumimoji="1" lang="en-US" altLang="zh-CN" sz="22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en-US" altLang="zh-CN" sz="2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-Clique</a:t>
                </a:r>
              </a:p>
              <a:p>
                <a:pPr marL="742950" lvl="1" indent="-285750">
                  <a:lnSpc>
                    <a:spcPct val="100000"/>
                  </a:lnSpc>
                </a:pPr>
                <a:r>
                  <a:rPr kumimoji="1" lang="en-US" altLang="zh-CN" sz="1900" spc="0" dirty="0">
                    <a:solidFill>
                      <a:srgbClr val="2F559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[Lin’21,</a:t>
                </a:r>
                <a:r>
                  <a:rPr kumimoji="1" lang="zh-CN" altLang="en-US" sz="1900" spc="0" dirty="0">
                    <a:solidFill>
                      <a:srgbClr val="2F5597"/>
                    </a:solidFill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900" spc="0" dirty="0">
                    <a:solidFill>
                      <a:srgbClr val="2F559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Karthik-Khot’22,</a:t>
                </a:r>
                <a:r>
                  <a:rPr kumimoji="1" lang="zh-CN" altLang="en-US" sz="1900" spc="0" dirty="0">
                    <a:solidFill>
                      <a:srgbClr val="2F5597"/>
                    </a:solidFill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900" spc="0" dirty="0">
                    <a:solidFill>
                      <a:srgbClr val="2F559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Lin-Ren-Sun-Wang’23b]</a:t>
                </a:r>
                <a:r>
                  <a:rPr kumimoji="1" lang="zh-CN" altLang="en-US" sz="1900" spc="0" dirty="0">
                    <a:solidFill>
                      <a:srgbClr val="2F5597"/>
                    </a:solidFill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9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via</a:t>
                </a:r>
                <a:r>
                  <a:rPr kumimoji="1" lang="zh-CN" altLang="en-US" sz="1900" spc="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9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locally</a:t>
                </a:r>
                <a:r>
                  <a:rPr kumimoji="1" lang="zh-CN" altLang="en-US" sz="1900" spc="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9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decodable</a:t>
                </a:r>
                <a:r>
                  <a:rPr kumimoji="1" lang="zh-CN" altLang="en-US" sz="1900" spc="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9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codes</a:t>
                </a:r>
              </a:p>
              <a:p>
                <a:pPr marL="742950" lvl="1" indent="-285750">
                  <a:lnSpc>
                    <a:spcPct val="100000"/>
                  </a:lnSpc>
                </a:pPr>
                <a:r>
                  <a:rPr kumimoji="1" lang="en-US" altLang="zh-CN" sz="1900" spc="0" dirty="0">
                    <a:solidFill>
                      <a:srgbClr val="2F559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[Chen-Feng-Laekhanukit-Liu’23]</a:t>
                </a:r>
                <a:r>
                  <a:rPr kumimoji="1" lang="zh-CN" altLang="en-US" sz="1900" spc="0" dirty="0">
                    <a:solidFill>
                      <a:srgbClr val="2F5597"/>
                    </a:solidFill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9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via</a:t>
                </a:r>
                <a:r>
                  <a:rPr kumimoji="1" lang="zh-CN" altLang="en-US" sz="1900" spc="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9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Sidon</a:t>
                </a:r>
                <a:r>
                  <a:rPr kumimoji="1" lang="zh-CN" altLang="en-US" sz="1900" spc="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9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sets</a:t>
                </a:r>
              </a:p>
              <a:p>
                <a:pPr marL="285750" indent="-285750">
                  <a:lnSpc>
                    <a:spcPct val="100000"/>
                  </a:lnSpc>
                </a:pPr>
                <a:r>
                  <a:rPr kumimoji="1" lang="en-US" altLang="zh-CN" sz="2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Max </a:t>
                </a:r>
                <a14:m>
                  <m:oMath xmlns:m="http://schemas.openxmlformats.org/officeDocument/2006/math">
                    <m:r>
                      <a:rPr kumimoji="1" lang="en-US" altLang="zh-CN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en-US" altLang="zh-CN" sz="2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-Coverage</a:t>
                </a:r>
              </a:p>
              <a:p>
                <a:pPr marL="742950" lvl="1" indent="-285750">
                  <a:lnSpc>
                    <a:spcPct val="100000"/>
                  </a:lnSpc>
                </a:pPr>
                <a:r>
                  <a:rPr kumimoji="1" lang="en-US" altLang="zh-CN" sz="1900" spc="0" dirty="0">
                    <a:solidFill>
                      <a:srgbClr val="2F559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[</a:t>
                </a:r>
                <a:r>
                  <a:rPr kumimoji="1" lang="en-US" altLang="zh-CN" sz="1900" spc="0" dirty="0" err="1">
                    <a:solidFill>
                      <a:srgbClr val="2F559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Manurangsi</a:t>
                </a:r>
                <a:r>
                  <a:rPr kumimoji="1" lang="zh-CN" altLang="en-US" sz="1900" spc="0" dirty="0">
                    <a:solidFill>
                      <a:srgbClr val="2F559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’</a:t>
                </a:r>
                <a:r>
                  <a:rPr kumimoji="1" lang="en-US" altLang="zh-CN" sz="1900" spc="0" dirty="0">
                    <a:solidFill>
                      <a:srgbClr val="2F559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20]</a:t>
                </a:r>
                <a:r>
                  <a:rPr kumimoji="1" lang="zh-CN" altLang="en-US" sz="1900" spc="0" dirty="0">
                    <a:solidFill>
                      <a:srgbClr val="2F559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9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via</a:t>
                </a:r>
                <a:r>
                  <a:rPr kumimoji="1" lang="zh-CN" altLang="en-US" sz="1900" spc="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900" i="1" spc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𝑘</m:t>
                    </m:r>
                  </m:oMath>
                </a14:m>
                <a:r>
                  <a:rPr kumimoji="1" lang="en-US" altLang="zh-CN" sz="19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-wise agreement testing</a:t>
                </a:r>
                <a:endParaRPr kumimoji="1" lang="en-US" altLang="zh-CN" sz="2200" spc="0" dirty="0">
                  <a:latin typeface="Cambria Math" panose="02040503050406030204" pitchFamily="18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  <a:p>
                <a:pPr marL="285750" indent="-285750">
                  <a:lnSpc>
                    <a:spcPct val="100000"/>
                  </a:lnSpc>
                </a:pPr>
                <a:r>
                  <a:rPr kumimoji="1" lang="en-US" altLang="zh-CN" sz="19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…</a:t>
                </a:r>
              </a:p>
              <a:p>
                <a:pPr marL="285750" indent="-285750">
                  <a:lnSpc>
                    <a:spcPct val="100000"/>
                  </a:lnSpc>
                </a:pPr>
                <a:endParaRPr kumimoji="1" lang="en-US" altLang="zh-CN" sz="1800" spc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kumimoji="1" lang="en-US" altLang="zh-CN" sz="2400" i="1" spc="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Ad-hoc</a:t>
                </a:r>
                <a:r>
                  <a:rPr kumimoji="1" lang="zh-CN" altLang="en-US" sz="2400" i="1" spc="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400" i="1" spc="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reductions, 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kumimoji="1" lang="en-US" altLang="zh-CN" sz="2400" i="1" spc="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tailored to the specific problems!</a:t>
                </a:r>
                <a:endParaRPr kumimoji="1" lang="zh-CN" altLang="en-US" i="1" spc="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9F9E39-C75E-5BE4-AE7B-6F992FDD5B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4"/>
                <a:ext cx="10515600" cy="4451096"/>
              </a:xfrm>
              <a:blipFill>
                <a:blip r:embed="rId3"/>
                <a:stretch>
                  <a:fillRect l="-362" t="-2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1057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32289-3E15-644B-32ED-E6B4CAD94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73276" cy="1325563"/>
          </a:xfrm>
        </p:spPr>
        <p:txBody>
          <a:bodyPr/>
          <a:lstStyle/>
          <a:p>
            <a:r>
              <a:rPr kumimoji="1" lang="en-US" altLang="zh-CN" sz="3600" spc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Parameterized Hardness of Approximation</a:t>
            </a:r>
            <a:endParaRPr kumimoji="1" lang="zh-CN" altLang="en-US" sz="3600" spc="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9F9E39-C75E-5BE4-AE7B-6F992FDD5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2627" y="4358439"/>
            <a:ext cx="6733768" cy="1244919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00000"/>
              </a:lnSpc>
              <a:buNone/>
            </a:pPr>
            <a:r>
              <a:rPr kumimoji="1" lang="en-US" altLang="zh-CN" i="1" spc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Parameterized PCP-type theorem!</a:t>
            </a:r>
            <a:endParaRPr kumimoji="1" lang="zh-CN" altLang="en-US" i="1" spc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77B3F74-C14D-5946-4CE5-6C5CA4C9629D}"/>
              </a:ext>
            </a:extLst>
          </p:cNvPr>
          <p:cNvSpPr txBox="1"/>
          <p:nvPr/>
        </p:nvSpPr>
        <p:spPr>
          <a:xfrm>
            <a:off x="2303813" y="2704067"/>
            <a:ext cx="6733768" cy="954107"/>
          </a:xfrm>
          <a:prstGeom prst="rect">
            <a:avLst/>
          </a:prstGeom>
          <a:solidFill>
            <a:schemeClr val="bg1">
              <a:lumMod val="85000"/>
              <a:alpha val="67000"/>
            </a:schemeClr>
          </a:solidFill>
        </p:spPr>
        <p:txBody>
          <a:bodyPr wrap="square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kumimoji="1" lang="en-US" altLang="zh-CN" sz="2800" spc="0" dirty="0">
                <a:latin typeface="Cambria Math" panose="02040503050406030204" pitchFamily="18" charset="0"/>
                <a:ea typeface="Cambria Math" panose="02040503050406030204" pitchFamily="18" charset="0"/>
                <a:cs typeface="Consolas" panose="020B0609020204030204" pitchFamily="49" charset="0"/>
              </a:rPr>
              <a:t>Unified and powerful machinery for parameterized inapproximability?</a:t>
            </a:r>
          </a:p>
        </p:txBody>
      </p:sp>
    </p:spTree>
    <p:extLst>
      <p:ext uri="{BB962C8B-B14F-4D97-AF65-F5344CB8AC3E}">
        <p14:creationId xmlns:p14="http://schemas.microsoft.com/office/powerpoint/2010/main" val="396648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32289-3E15-644B-32ED-E6B4CAD9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spc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Recall: PCP Theorem</a:t>
            </a:r>
            <a:endParaRPr kumimoji="1" lang="zh-CN" altLang="en-US" sz="3600" spc="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9F9E39-C75E-5BE4-AE7B-6F992FDD5B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4"/>
                <a:ext cx="10716491" cy="4251960"/>
              </a:xfrm>
            </p:spPr>
            <p:txBody>
              <a:bodyPr>
                <a:normAutofit/>
              </a:bodyPr>
              <a:lstStyle/>
              <a:p>
                <a:pPr marL="285750" indent="-285750">
                  <a:lnSpc>
                    <a:spcPct val="100000"/>
                  </a:lnSpc>
                </a:pPr>
                <a:endParaRPr kumimoji="1" lang="en-US" altLang="zh-CN" sz="1800" spc="0" dirty="0">
                  <a:latin typeface="Cambria Math" panose="02040503050406030204" pitchFamily="18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  <a:p>
                <a:pPr marL="285750" indent="-285750">
                  <a:lnSpc>
                    <a:spcPct val="100000"/>
                  </a:lnSpc>
                </a:pPr>
                <a:endParaRPr kumimoji="1" lang="en-US" altLang="zh-CN" sz="1800" spc="0" dirty="0">
                  <a:latin typeface="Cambria Math" panose="02040503050406030204" pitchFamily="18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  <a:p>
                <a:pPr marL="285750" indent="-285750">
                  <a:lnSpc>
                    <a:spcPct val="100000"/>
                  </a:lnSpc>
                </a:pPr>
                <a:endParaRPr kumimoji="1" lang="en-US" altLang="zh-CN" sz="1800" spc="0" dirty="0">
                  <a:latin typeface="Cambria Math" panose="02040503050406030204" pitchFamily="18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  <a:p>
                <a:pPr marL="285750" indent="-285750">
                  <a:lnSpc>
                    <a:spcPct val="100000"/>
                  </a:lnSpc>
                </a:pPr>
                <a:endParaRPr kumimoji="1" lang="en-US" altLang="zh-CN" sz="1800" spc="0" dirty="0">
                  <a:latin typeface="Cambria Math" panose="02040503050406030204" pitchFamily="18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  <a:p>
                <a:pPr marL="285750" indent="-285750">
                  <a:lnSpc>
                    <a:spcPct val="100000"/>
                  </a:lnSpc>
                </a:pPr>
                <a:endParaRPr kumimoji="1" lang="en-US" altLang="zh-CN" sz="1800" spc="0" dirty="0">
                  <a:latin typeface="Cambria Math" panose="02040503050406030204" pitchFamily="18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  <a:p>
                <a:pPr marL="285750" indent="-285750">
                  <a:lnSpc>
                    <a:spcPct val="100000"/>
                  </a:lnSpc>
                </a:pPr>
                <a:endParaRPr kumimoji="1" lang="en-US" altLang="zh-CN" sz="1800" spc="0" dirty="0">
                  <a:latin typeface="Cambria Math" panose="02040503050406030204" pitchFamily="18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  <a:p>
                <a:pPr marL="285750" indent="-285750">
                  <a:lnSpc>
                    <a:spcPct val="100000"/>
                  </a:lnSpc>
                </a:pPr>
                <a:r>
                  <a:rPr kumimoji="1" lang="en-US" altLang="zh-CN" sz="20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PCP Theorem:</a:t>
                </a:r>
              </a:p>
              <a:p>
                <a:pPr marL="742950" lvl="1" indent="-285750">
                  <a:lnSpc>
                    <a:spcPct val="100000"/>
                  </a:lnSpc>
                </a:pPr>
                <a:r>
                  <a:rPr kumimoji="1" lang="en-US" altLang="zh-CN" sz="20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For any constant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Σ</m:t>
                    </m:r>
                  </m:oMath>
                </a14:m>
                <a:r>
                  <a:rPr kumimoji="1" lang="en-US" altLang="zh-CN" sz="20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and let </a:t>
                </a:r>
                <a14:m>
                  <m:oMath xmlns:m="http://schemas.openxmlformats.org/officeDocument/2006/math">
                    <m:r>
                      <a:rPr kumimoji="1" lang="en-US" altLang="zh-CN" sz="20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𝑛</m:t>
                    </m:r>
                    <m:r>
                      <a:rPr kumimoji="1" lang="en-US" altLang="zh-CN" sz="20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=|</m:t>
                    </m:r>
                    <m:r>
                      <a:rPr kumimoji="1" lang="en-US" altLang="zh-CN" sz="20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𝑋</m:t>
                    </m:r>
                    <m:r>
                      <a:rPr kumimoji="1" lang="en-US" altLang="zh-CN" sz="20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|</m:t>
                    </m:r>
                  </m:oMath>
                </a14:m>
                <a:r>
                  <a:rPr kumimoji="1" lang="en-US" altLang="zh-CN" sz="20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, there is no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kumimoji="1" lang="en-US" altLang="zh-CN" sz="20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𝑛</m:t>
                        </m:r>
                      </m:e>
                      <m:sup>
                        <m:r>
                          <a:rPr kumimoji="1" lang="en-US" altLang="zh-CN" sz="20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𝑂</m:t>
                        </m:r>
                        <m:r>
                          <a:rPr kumimoji="1" lang="en-US" altLang="zh-CN" sz="20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kumimoji="1" lang="en-US" altLang="zh-CN" sz="20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time algorithm for</a:t>
                </a:r>
                <a:r>
                  <a:rPr kumimoji="1" lang="zh-CN" altLang="en-US" sz="2000" spc="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(1 vs 0.9) gap CSP assuming P</a:t>
                </a:r>
                <a14:m>
                  <m:oMath xmlns:m="http://schemas.openxmlformats.org/officeDocument/2006/math">
                    <m:r>
                      <a:rPr kumimoji="1" lang="en-US" altLang="zh-CN" sz="200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≠</m:t>
                    </m:r>
                  </m:oMath>
                </a14:m>
                <a:r>
                  <a:rPr kumimoji="1" lang="en-US" altLang="zh-CN" sz="20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NP.</a:t>
                </a:r>
                <a:endParaRPr kumimoji="1" lang="en-US" altLang="zh-CN" sz="1800" spc="0" dirty="0">
                  <a:latin typeface="Cambria Math" panose="02040503050406030204" pitchFamily="18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9F9E39-C75E-5BE4-AE7B-6F992FDD5B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4"/>
                <a:ext cx="10716491" cy="4251960"/>
              </a:xfrm>
              <a:blipFill>
                <a:blip r:embed="rId3"/>
                <a:stretch>
                  <a:fillRect l="-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A8A94F6F-0A4F-00FB-6428-70DBE5663E0A}"/>
                  </a:ext>
                </a:extLst>
              </p:cNvPr>
              <p:cNvSpPr/>
              <p:nvPr/>
            </p:nvSpPr>
            <p:spPr>
              <a:xfrm>
                <a:off x="901886" y="2235199"/>
                <a:ext cx="4604695" cy="1945453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𝐂𝐨𝐧𝐬𝐭𝐫𝐚𝐢𝐧𝐭</m:t>
                      </m:r>
                      <m:r>
                        <a:rPr kumimoji="1" lang="en-US" altLang="zh-CN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𝐒𝐚𝐭𝐢𝐬𝐟𝐚𝐜𝐭𝐢𝐨𝐧</m:t>
                      </m:r>
                      <m:r>
                        <a:rPr kumimoji="1" lang="en-US" altLang="zh-CN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𝐏𝐫𝐨𝐛𝐥𝐞𝐦</m:t>
                      </m:r>
                    </m:oMath>
                  </m:oMathPara>
                </a14:m>
                <a:endParaRPr lang="en-US" altLang="zh-CN" sz="1400" b="1" kern="1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CN" sz="1600" b="1" kern="1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Input:</a:t>
                </a:r>
                <a:r>
                  <a:rPr lang="zh-CN" altLang="en-US" sz="1600" kern="1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6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6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CN" sz="16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6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Σ</m:t>
                        </m:r>
                        <m:r>
                          <a:rPr lang="en-US" altLang="zh-CN" sz="16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6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Φ</m:t>
                        </m:r>
                      </m:e>
                    </m:d>
                  </m:oMath>
                </a14:m>
                <a:endParaRPr lang="en-US" altLang="zh-CN" sz="1600" i="1" kern="1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6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:</a:t>
                </a:r>
                <a:r>
                  <a:rPr kumimoji="1" lang="zh-CN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variables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Σ</m:t>
                    </m:r>
                  </m:oMath>
                </a14:m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:</a:t>
                </a:r>
                <a:r>
                  <a:rPr kumimoji="1" lang="zh-CN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alphabet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Φ</m:t>
                    </m:r>
                    <m:r>
                      <a:rPr lang="en-US" altLang="zh-CN" sz="1600" b="0" i="0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kumimoji="1" lang="zh-CN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constraints</a:t>
                </a:r>
              </a:p>
              <a:p>
                <a:r>
                  <a:rPr kumimoji="1" lang="en-US" altLang="zh-CN" sz="1600" b="1" dirty="0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Output: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16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Σ</m:t>
                    </m:r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satisfying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all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constraints?</a:t>
                </a:r>
                <a:endParaRPr kumimoji="1" lang="zh-CN" alt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A8A94F6F-0A4F-00FB-6428-70DBE5663E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86" y="2235199"/>
                <a:ext cx="4604695" cy="1945453"/>
              </a:xfrm>
              <a:prstGeom prst="roundRect">
                <a:avLst/>
              </a:prstGeom>
              <a:blipFill>
                <a:blip r:embed="rId4"/>
                <a:stretch>
                  <a:fillRect r="-822" b="-6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圆角矩形 4">
                <a:extLst>
                  <a:ext uri="{FF2B5EF4-FFF2-40B4-BE49-F238E27FC236}">
                    <a16:creationId xmlns:a16="http://schemas.microsoft.com/office/drawing/2014/main" id="{23054FB1-428B-2E89-DD9C-00C2A054D25B}"/>
                  </a:ext>
                </a:extLst>
              </p:cNvPr>
              <p:cNvSpPr/>
              <p:nvPr/>
            </p:nvSpPr>
            <p:spPr>
              <a:xfrm>
                <a:off x="6140027" y="2074180"/>
                <a:ext cx="4991545" cy="784196"/>
              </a:xfrm>
              <a:prstGeom prst="roundRect">
                <a:avLst/>
              </a:prstGeom>
              <a:noFill/>
              <a:ln>
                <a:solidFill>
                  <a:srgbClr val="364EFC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zh-CN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val(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kumimoji="1" lang="en-US" altLang="zh-CN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):=max.</a:t>
                </a:r>
                <a:r>
                  <a:rPr kumimoji="1" lang="zh-CN" altLang="en-US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fraction</a:t>
                </a:r>
                <a:r>
                  <a:rPr kumimoji="1" lang="zh-CN" altLang="en-US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of</a:t>
                </a:r>
                <a:r>
                  <a:rPr kumimoji="1" lang="zh-CN" altLang="en-US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constraints</a:t>
                </a:r>
                <a:r>
                  <a:rPr kumimoji="1" lang="zh-CN" altLang="en-US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satisfied</a:t>
                </a:r>
                <a:r>
                  <a:rPr kumimoji="1" lang="zh-CN" altLang="en-US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by</a:t>
                </a:r>
                <a:r>
                  <a:rPr kumimoji="1" lang="zh-CN" altLang="en-US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some assignment</a:t>
                </a:r>
                <a:endParaRPr kumimoji="1" lang="zh-CN" altLang="en-US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圆角矩形 4">
                <a:extLst>
                  <a:ext uri="{FF2B5EF4-FFF2-40B4-BE49-F238E27FC236}">
                    <a16:creationId xmlns:a16="http://schemas.microsoft.com/office/drawing/2014/main" id="{23054FB1-428B-2E89-DD9C-00C2A054D2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027" y="2074180"/>
                <a:ext cx="4991545" cy="784196"/>
              </a:xfrm>
              <a:prstGeom prst="roundRect">
                <a:avLst/>
              </a:prstGeom>
              <a:blipFill>
                <a:blip r:embed="rId5"/>
                <a:stretch>
                  <a:fillRect b="-4688"/>
                </a:stretch>
              </a:blipFill>
              <a:ln>
                <a:solidFill>
                  <a:srgbClr val="364EFC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圆角矩形 3">
                <a:extLst>
                  <a:ext uri="{FF2B5EF4-FFF2-40B4-BE49-F238E27FC236}">
                    <a16:creationId xmlns:a16="http://schemas.microsoft.com/office/drawing/2014/main" id="{D8692361-A702-DCA0-5A44-2FE23B9EAB25}"/>
                  </a:ext>
                </a:extLst>
              </p:cNvPr>
              <p:cNvSpPr/>
              <p:nvPr/>
            </p:nvSpPr>
            <p:spPr>
              <a:xfrm>
                <a:off x="5767907" y="3003172"/>
                <a:ext cx="5879147" cy="1191908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kumimoji="1" lang="en-US" altLang="zh-CN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𝐯𝐬</m:t>
                          </m:r>
                          <m:r>
                            <a:rPr kumimoji="1" lang="en-US" altLang="zh-CN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</m:d>
                      <m:r>
                        <a:rPr kumimoji="1" lang="zh-CN" altLang="en-U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𝐠𝐚𝐩</m:t>
                      </m:r>
                      <m:r>
                        <a:rPr kumimoji="1" lang="en-US" altLang="zh-CN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𝐂𝐒𝐏</m:t>
                      </m:r>
                    </m:oMath>
                  </m:oMathPara>
                </a14:m>
                <a:endParaRPr lang="en-US" altLang="zh-CN" sz="1400" b="1" kern="1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endParaRPr>
              </a:p>
              <a:p>
                <a:r>
                  <a:rPr lang="en-US" altLang="zh-CN" sz="1600" b="1" kern="1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Input:</a:t>
                </a:r>
                <a:r>
                  <a:rPr lang="zh-CN" altLang="en-US" sz="1600" kern="1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1600" kern="1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a CSP instance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6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6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CN" sz="16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6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Σ</m:t>
                        </m:r>
                        <m:r>
                          <a:rPr lang="en-US" altLang="zh-CN" sz="16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6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Φ</m:t>
                        </m:r>
                      </m:e>
                    </m:d>
                  </m:oMath>
                </a14:m>
                <a:endParaRPr lang="en-US" altLang="zh-CN" sz="1600" i="1" kern="1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endParaRPr>
              </a:p>
              <a:p>
                <a:r>
                  <a:rPr kumimoji="1" lang="en-US" altLang="zh-CN" sz="1600" b="1" dirty="0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Goal: </a:t>
                </a:r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distinguish </a:t>
                </a:r>
                <a:r>
                  <a:rPr kumimoji="1" lang="en-US" altLang="zh-CN" sz="1600" dirty="0" err="1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val</a:t>
                </a:r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kumimoji="1" lang="en-US" altLang="zh-C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onsolas" panose="020B0609020204030204" pitchFamily="49" charset="0"/>
                      </a:rPr>
                      <m:t>)=1</m:t>
                    </m:r>
                  </m:oMath>
                </a14:m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 vs </a:t>
                </a:r>
                <a:r>
                  <a:rPr kumimoji="1" lang="en-US" altLang="zh-CN" sz="1600" dirty="0" err="1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val</a:t>
                </a:r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)</a:t>
                </a:r>
                <a14:m>
                  <m:oMath xmlns:m="http://schemas.openxmlformats.org/officeDocument/2006/math">
                    <m:r>
                      <a:rPr kumimoji="1" lang="en-US" altLang="zh-C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≤</m:t>
                    </m:r>
                    <m:r>
                      <a:rPr kumimoji="1" lang="en-US" altLang="zh-C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𝛿</m:t>
                    </m:r>
                  </m:oMath>
                </a14:m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1" name="圆角矩形 3">
                <a:extLst>
                  <a:ext uri="{FF2B5EF4-FFF2-40B4-BE49-F238E27FC236}">
                    <a16:creationId xmlns:a16="http://schemas.microsoft.com/office/drawing/2014/main" id="{D8692361-A702-DCA0-5A44-2FE23B9EAB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907" y="3003172"/>
                <a:ext cx="5879147" cy="119190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8">
            <a:extLst>
              <a:ext uri="{FF2B5EF4-FFF2-40B4-BE49-F238E27FC236}">
                <a16:creationId xmlns:a16="http://schemas.microsoft.com/office/drawing/2014/main" id="{8FDE23C5-D743-5C83-CAFC-2F46B74814C7}"/>
              </a:ext>
            </a:extLst>
          </p:cNvPr>
          <p:cNvSpPr/>
          <p:nvPr/>
        </p:nvSpPr>
        <p:spPr>
          <a:xfrm>
            <a:off x="7886114" y="3729430"/>
            <a:ext cx="749685" cy="256491"/>
          </a:xfrm>
          <a:prstGeom prst="rect">
            <a:avLst/>
          </a:prstGeom>
          <a:noFill/>
          <a:ln w="19050">
            <a:solidFill>
              <a:srgbClr val="364EFC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9">
            <a:extLst>
              <a:ext uri="{FF2B5EF4-FFF2-40B4-BE49-F238E27FC236}">
                <a16:creationId xmlns:a16="http://schemas.microsoft.com/office/drawing/2014/main" id="{58E35E63-348B-7165-D17C-A85AB507B48A}"/>
              </a:ext>
            </a:extLst>
          </p:cNvPr>
          <p:cNvCxnSpPr>
            <a:cxnSpLocks/>
            <a:stCxn id="12" idx="0"/>
            <a:endCxn id="5" idx="2"/>
          </p:cNvCxnSpPr>
          <p:nvPr/>
        </p:nvCxnSpPr>
        <p:spPr>
          <a:xfrm flipV="1">
            <a:off x="8260957" y="2858376"/>
            <a:ext cx="374843" cy="871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65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icrosoft YaHei"/>
        <a:ea typeface=""/>
        <a:cs typeface=""/>
      </a:majorFont>
      <a:minorFont>
        <a:latin typeface="Microsoft YaHe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3191</Words>
  <Application>Microsoft Macintosh PowerPoint</Application>
  <PresentationFormat>宽屏</PresentationFormat>
  <Paragraphs>586</Paragraphs>
  <Slides>38</Slides>
  <Notes>26</Notes>
  <HiddenSlides>20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0" baseType="lpstr">
      <vt:lpstr>等线</vt:lpstr>
      <vt:lpstr>Microsoft YaHei</vt:lpstr>
      <vt:lpstr>CMU Sans Serif Medium</vt:lpstr>
      <vt:lpstr>PingFang SC</vt:lpstr>
      <vt:lpstr>Arial</vt:lpstr>
      <vt:lpstr>Calibri</vt:lpstr>
      <vt:lpstr>Cambria Math</vt:lpstr>
      <vt:lpstr>Consolas</vt:lpstr>
      <vt:lpstr>Palatino</vt:lpstr>
      <vt:lpstr>Tahoma</vt:lpstr>
      <vt:lpstr>Verdana</vt:lpstr>
      <vt:lpstr>SketchyVTI</vt:lpstr>
      <vt:lpstr>Parameterized Inapproximability Hypothesis under ETH</vt:lpstr>
      <vt:lpstr>ETH ⇒ PIH</vt:lpstr>
      <vt:lpstr>Parameterized Complexity</vt:lpstr>
      <vt:lpstr>Parameterized Complexity</vt:lpstr>
      <vt:lpstr>Parameterized Approximation</vt:lpstr>
      <vt:lpstr>Parameterized Approximation</vt:lpstr>
      <vt:lpstr>Parameterized Hardness of Approximation</vt:lpstr>
      <vt:lpstr>Parameterized Hardness of Approximation</vt:lpstr>
      <vt:lpstr>Recall: PCP Theorem</vt:lpstr>
      <vt:lpstr>Parameterized Inapproximability Hypothesis</vt:lpstr>
      <vt:lpstr>Parameterized Inapproximability Hypothesis</vt:lpstr>
      <vt:lpstr>ETH ⇒ PIH</vt:lpstr>
      <vt:lpstr>ETH ⇒ PIH</vt:lpstr>
      <vt:lpstr>PowerPoint 演示文稿</vt:lpstr>
      <vt:lpstr>Vectorization</vt:lpstr>
      <vt:lpstr>Parallel Encoding </vt:lpstr>
      <vt:lpstr>Recent Improvement</vt:lpstr>
      <vt:lpstr>Open Questions</vt:lpstr>
      <vt:lpstr>Proof Sketch</vt:lpstr>
      <vt:lpstr>Proof Sketch</vt:lpstr>
      <vt:lpstr>PCP of Proximity </vt:lpstr>
      <vt:lpstr>PCP of Proximity </vt:lpstr>
      <vt:lpstr>PCPP for the Parallel Part</vt:lpstr>
      <vt:lpstr>Vector-Valued CSP</vt:lpstr>
      <vt:lpstr>3SAT→VecCSP</vt:lpstr>
      <vt:lpstr>3-Coloring→VecCSP</vt:lpstr>
      <vt:lpstr>3-Coloring→VecCSP: Initial Step</vt:lpstr>
      <vt:lpstr>3-Coloring→VecCSP</vt:lpstr>
      <vt:lpstr>3-Coloring→VecCSP</vt:lpstr>
      <vt:lpstr>3-Coloring→VecCSP</vt:lpstr>
      <vt:lpstr>3-Coloring→VecCSP</vt:lpstr>
      <vt:lpstr>Hadamard Code Based PCPP</vt:lpstr>
      <vt:lpstr>Hadamard Code Based PCPP</vt:lpstr>
      <vt:lpstr>PCPP for the Parallel Part</vt:lpstr>
      <vt:lpstr>PCPP for the Parallel Part</vt:lpstr>
      <vt:lpstr>PCPP for the Linear Part</vt:lpstr>
      <vt:lpstr>PCPP for the Linear Part</vt:lpstr>
      <vt:lpstr>Combine Things Together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Parameterized Inapproximability Hypothesis under ETH</dc:title>
  <dc:creator>轩笛 任</dc:creator>
  <cp:lastModifiedBy>轩笛 任</cp:lastModifiedBy>
  <cp:revision>12</cp:revision>
  <dcterms:created xsi:type="dcterms:W3CDTF">2024-02-19T18:03:45Z</dcterms:created>
  <dcterms:modified xsi:type="dcterms:W3CDTF">2024-06-21T21:08:58Z</dcterms:modified>
</cp:coreProperties>
</file>